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2"/>
  </p:notesMasterIdLst>
  <p:sldIdLst>
    <p:sldId id="258" r:id="rId2"/>
    <p:sldId id="259" r:id="rId3"/>
    <p:sldId id="263" r:id="rId4"/>
    <p:sldId id="271" r:id="rId5"/>
    <p:sldId id="264" r:id="rId6"/>
    <p:sldId id="268" r:id="rId7"/>
    <p:sldId id="266" r:id="rId8"/>
    <p:sldId id="296" r:id="rId9"/>
    <p:sldId id="265" r:id="rId10"/>
    <p:sldId id="267" r:id="rId11"/>
    <p:sldId id="269" r:id="rId12"/>
    <p:sldId id="270" r:id="rId13"/>
    <p:sldId id="279" r:id="rId14"/>
    <p:sldId id="295" r:id="rId15"/>
    <p:sldId id="280" r:id="rId16"/>
    <p:sldId id="281" r:id="rId17"/>
    <p:sldId id="297" r:id="rId18"/>
    <p:sldId id="298" r:id="rId19"/>
    <p:sldId id="282" r:id="rId20"/>
    <p:sldId id="293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9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1" autoAdjust="0"/>
    <p:restoredTop sz="94598" autoAdjust="0"/>
  </p:normalViewPr>
  <p:slideViewPr>
    <p:cSldViewPr>
      <p:cViewPr>
        <p:scale>
          <a:sx n="100" d="100"/>
          <a:sy n="100" d="100"/>
        </p:scale>
        <p:origin x="-47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09.03.2021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4069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483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09.03.2021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5" name="Rectangle 1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7" name="Rectangle 1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9" name="Rectangle 1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1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1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1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1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1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1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Rectangle 2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123622" y="3244334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4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115616" y="1988840"/>
            <a:ext cx="7488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4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ru-RU" sz="4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иди аксонометричної проекції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fontAlgn="b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– триметрія;   б –диметрія; в – ізометрія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20888"/>
            <a:ext cx="5771429" cy="1553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014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Ортогональна проекція</a:t>
            </a: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ортогональної проекції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компоненти вектора нормалі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вектора напрямку проекції задовольняють умові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еквівале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нтно співвідношенням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нормованого вектора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нормалі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072186"/>
              </p:ext>
            </p:extLst>
          </p:nvPr>
        </p:nvGraphicFramePr>
        <p:xfrm>
          <a:off x="3491880" y="2780928"/>
          <a:ext cx="1008062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9" name="Формула" r:id="rId3" imgW="723586" imgH="190417" progId="Equation.3">
                  <p:embed/>
                </p:oleObj>
              </mc:Choice>
              <mc:Fallback>
                <p:oleObj name="Формула" r:id="rId3" imgW="723586" imgH="190417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80928"/>
                        <a:ext cx="1008062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561239"/>
              </p:ext>
            </p:extLst>
          </p:nvPr>
        </p:nvGraphicFramePr>
        <p:xfrm>
          <a:off x="1187624" y="3933056"/>
          <a:ext cx="10795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" name="Формула" r:id="rId5" imgW="660113" imgH="241195" progId="Equation.3">
                  <p:embed/>
                </p:oleObj>
              </mc:Choice>
              <mc:Fallback>
                <p:oleObj name="Формула" r:id="rId5" imgW="660113" imgH="241195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933056"/>
                        <a:ext cx="10795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704770"/>
              </p:ext>
            </p:extLst>
          </p:nvPr>
        </p:nvGraphicFramePr>
        <p:xfrm>
          <a:off x="2627784" y="3933056"/>
          <a:ext cx="10795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" name="Формула" r:id="rId7" imgW="660240" imgH="266400" progId="Equation.3">
                  <p:embed/>
                </p:oleObj>
              </mc:Choice>
              <mc:Fallback>
                <p:oleObj name="Формула" r:id="rId7" imgW="660240" imgH="2664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933056"/>
                        <a:ext cx="107950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599987"/>
              </p:ext>
            </p:extLst>
          </p:nvPr>
        </p:nvGraphicFramePr>
        <p:xfrm>
          <a:off x="3995936" y="3861048"/>
          <a:ext cx="10382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" name="Формула" r:id="rId9" imgW="634680" imgH="241200" progId="Equation.3">
                  <p:embed/>
                </p:oleObj>
              </mc:Choice>
              <mc:Fallback>
                <p:oleObj name="Формула" r:id="rId9" imgW="63468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861048"/>
                        <a:ext cx="10382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089436"/>
              </p:ext>
            </p:extLst>
          </p:nvPr>
        </p:nvGraphicFramePr>
        <p:xfrm>
          <a:off x="6588224" y="4581128"/>
          <a:ext cx="865188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3" name="Формула" r:id="rId11" imgW="533160" imgH="190440" progId="Equation.3">
                  <p:embed/>
                </p:oleObj>
              </mc:Choice>
              <mc:Fallback>
                <p:oleObj name="Формула" r:id="rId11" imgW="533160" imgH="19044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581128"/>
                        <a:ext cx="865188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279201"/>
              </p:ext>
            </p:extLst>
          </p:nvPr>
        </p:nvGraphicFramePr>
        <p:xfrm>
          <a:off x="3419872" y="5301208"/>
          <a:ext cx="6477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" name="Формула" r:id="rId13" imgW="444307" imgH="457002" progId="Equation.3">
                  <p:embed/>
                </p:oleObj>
              </mc:Choice>
              <mc:Fallback>
                <p:oleObj name="Формула" r:id="rId13" imgW="444307" imgH="457002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301208"/>
                        <a:ext cx="6477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0690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Ортографічна проекція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набуває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вигляду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ортографічних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проекцій екран співпадає з однією з координатних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Так у випадку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для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маємо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Ортографічна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проекція є дуже поширеною в комп'ютерній графіці,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тому що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просторові координати співпадають з екранними, а саме визначення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екранних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 не потребує ніяких обчислень.</a:t>
            </a:r>
          </a:p>
          <a:p>
            <a:r>
              <a:rPr lang="ru-RU" dirty="0"/>
              <a:t> 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390051"/>
              </p:ext>
            </p:extLst>
          </p:nvPr>
        </p:nvGraphicFramePr>
        <p:xfrm>
          <a:off x="971600" y="2132856"/>
          <a:ext cx="1656184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0" name="Формула" r:id="rId3" imgW="1079032" imgH="241195" progId="Equation.3">
                  <p:embed/>
                </p:oleObj>
              </mc:Choice>
              <mc:Fallback>
                <p:oleObj name="Формула" r:id="rId3" imgW="1079032" imgH="241195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132856"/>
                        <a:ext cx="1656184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806165"/>
              </p:ext>
            </p:extLst>
          </p:nvPr>
        </p:nvGraphicFramePr>
        <p:xfrm>
          <a:off x="2987824" y="2132856"/>
          <a:ext cx="1864866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1" name="Формула" r:id="rId5" imgW="1066680" imgH="266400" progId="Equation.3">
                  <p:embed/>
                </p:oleObj>
              </mc:Choice>
              <mc:Fallback>
                <p:oleObj name="Формула" r:id="rId5" imgW="1066680" imgH="2664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132856"/>
                        <a:ext cx="1864866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165446"/>
              </p:ext>
            </p:extLst>
          </p:nvPr>
        </p:nvGraphicFramePr>
        <p:xfrm>
          <a:off x="5253038" y="2133600"/>
          <a:ext cx="155121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" name="Формула" r:id="rId7" imgW="1028520" imgH="241200" progId="Equation.3">
                  <p:embed/>
                </p:oleObj>
              </mc:Choice>
              <mc:Fallback>
                <p:oleObj name="Формула" r:id="rId7" imgW="102852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2133600"/>
                        <a:ext cx="155121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785369"/>
              </p:ext>
            </p:extLst>
          </p:nvPr>
        </p:nvGraphicFramePr>
        <p:xfrm>
          <a:off x="1475656" y="3356992"/>
          <a:ext cx="8636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" name="Формула" r:id="rId9" imgW="596900" imgH="228600" progId="Equation.3">
                  <p:embed/>
                </p:oleObj>
              </mc:Choice>
              <mc:Fallback>
                <p:oleObj name="Формула" r:id="rId9" imgW="596900" imgH="22860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356992"/>
                        <a:ext cx="8636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85081"/>
              </p:ext>
            </p:extLst>
          </p:nvPr>
        </p:nvGraphicFramePr>
        <p:xfrm>
          <a:off x="2267744" y="3861048"/>
          <a:ext cx="7080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4" name="Формула" r:id="rId11" imgW="495000" imgH="241200" progId="Equation.3">
                  <p:embed/>
                </p:oleObj>
              </mc:Choice>
              <mc:Fallback>
                <p:oleObj name="Формула" r:id="rId11" imgW="495000" imgH="241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861048"/>
                        <a:ext cx="7080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359442"/>
              </p:ext>
            </p:extLst>
          </p:nvPr>
        </p:nvGraphicFramePr>
        <p:xfrm>
          <a:off x="3707904" y="3861048"/>
          <a:ext cx="6873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5" name="Формула" r:id="rId13" imgW="520474" imgH="241195" progId="Equation.3">
                  <p:embed/>
                </p:oleObj>
              </mc:Choice>
              <mc:Fallback>
                <p:oleObj name="Формула" r:id="rId13" imgW="520474" imgH="241195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861048"/>
                        <a:ext cx="687387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6686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Центральна проекція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центру проекції в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напрямок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визначається як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з формул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отримуємо найбільш загальний віпадок центральної проекції на картинну площину з нормалью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поширеним випадком є центр проекції розташований на осі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(0,0,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. Якщо позначити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відстань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 спостерігачем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площиною екрану, то з формул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057147"/>
              </p:ext>
            </p:extLst>
          </p:nvPr>
        </p:nvGraphicFramePr>
        <p:xfrm>
          <a:off x="4716016" y="1628800"/>
          <a:ext cx="129698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Формула" r:id="rId3" imgW="927100" imgH="241300" progId="Equation.3">
                  <p:embed/>
                </p:oleObj>
              </mc:Choice>
              <mc:Fallback>
                <p:oleObj name="Формула" r:id="rId3" imgW="927100" imgH="2413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628800"/>
                        <a:ext cx="129698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50106"/>
              </p:ext>
            </p:extLst>
          </p:nvPr>
        </p:nvGraphicFramePr>
        <p:xfrm>
          <a:off x="5220072" y="2060848"/>
          <a:ext cx="259228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Формула" r:id="rId5" imgW="1714500" imgH="241300" progId="Equation.3">
                  <p:embed/>
                </p:oleObj>
              </mc:Choice>
              <mc:Fallback>
                <p:oleObj name="Формула" r:id="rId5" imgW="1714500" imgH="241300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060848"/>
                        <a:ext cx="2592288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855015"/>
              </p:ext>
            </p:extLst>
          </p:nvPr>
        </p:nvGraphicFramePr>
        <p:xfrm>
          <a:off x="2411760" y="3284984"/>
          <a:ext cx="11525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Формула" r:id="rId7" imgW="926698" imgH="266584" progId="Equation.3">
                  <p:embed/>
                </p:oleObj>
              </mc:Choice>
              <mc:Fallback>
                <p:oleObj name="Формула" r:id="rId7" imgW="926698" imgH="266584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284984"/>
                        <a:ext cx="11525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9673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Центральна проекція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5" name="Picture 2" descr="C:\Users\Владелец\Pictures\СР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32856"/>
            <a:ext cx="3988271" cy="252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263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Центральна проекція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uk-UA" dirty="0" smtClean="0"/>
          </a:p>
          <a:p>
            <a:pPr lvl="0"/>
            <a:endParaRPr lang="uk-UA" dirty="0"/>
          </a:p>
          <a:p>
            <a:pPr lvl="0"/>
            <a:endParaRPr lang="uk-UA" dirty="0" smtClean="0"/>
          </a:p>
          <a:p>
            <a:pPr lvl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випадку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проективна площина розташована між об’єктом і центром проекції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отримаємо зменшене зображення. Якщо об’єкт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розмістити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 центром проекції і екраном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то зображення буде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збільшеним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/>
              <a:t> 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392745"/>
              </p:ext>
            </p:extLst>
          </p:nvPr>
        </p:nvGraphicFramePr>
        <p:xfrm>
          <a:off x="2363788" y="1844675"/>
          <a:ext cx="11033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Формула" r:id="rId3" imgW="888840" imgH="457200" progId="Equation.3">
                  <p:embed/>
                </p:oleObj>
              </mc:Choice>
              <mc:Fallback>
                <p:oleObj name="Формула" r:id="rId3" imgW="888840" imgH="457200" progId="Equation.3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1844675"/>
                        <a:ext cx="110331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860553"/>
              </p:ext>
            </p:extLst>
          </p:nvPr>
        </p:nvGraphicFramePr>
        <p:xfrm>
          <a:off x="4932040" y="1844824"/>
          <a:ext cx="12954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Формула" r:id="rId5" imgW="952500" imgH="457200" progId="Equation.3">
                  <p:embed/>
                </p:oleObj>
              </mc:Choice>
              <mc:Fallback>
                <p:oleObj name="Формула" r:id="rId5" imgW="952500" imgH="45720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844824"/>
                        <a:ext cx="12954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682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Центральна проекція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практиці досить зручно помістити центр проекції в точку спостереження C(0,0,0) і тоді маємо прості робочі формули</a:t>
            </a:r>
          </a:p>
          <a:p>
            <a:r>
              <a:rPr lang="ru-RU" sz="2800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987600"/>
              </p:ext>
            </p:extLst>
          </p:nvPr>
        </p:nvGraphicFramePr>
        <p:xfrm>
          <a:off x="1259632" y="4077072"/>
          <a:ext cx="1440160" cy="870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Формула" r:id="rId3" imgW="660113" imgH="444307" progId="Equation.3">
                  <p:embed/>
                </p:oleObj>
              </mc:Choice>
              <mc:Fallback>
                <p:oleObj name="Формула" r:id="rId3" imgW="660113" imgH="444307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077072"/>
                        <a:ext cx="1440160" cy="870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618388"/>
              </p:ext>
            </p:extLst>
          </p:nvPr>
        </p:nvGraphicFramePr>
        <p:xfrm>
          <a:off x="3563888" y="4005064"/>
          <a:ext cx="1152128" cy="869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Формула" r:id="rId5" imgW="672808" imgH="444307" progId="Equation.3">
                  <p:embed/>
                </p:oleObj>
              </mc:Choice>
              <mc:Fallback>
                <p:oleObj name="Формула" r:id="rId5" imgW="672808" imgH="444307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005064"/>
                        <a:ext cx="1152128" cy="869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168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сходу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Однією з цікавих властивостей центральної проекції є так звані точки сходу.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сходу є точка перетину центральних проекцій будь-якої сукупності паралельний прямих, які не паралельні проекційної площини. Існує безліч точок сходу. Точка сходу називається головною, якщо сукупність прямих паралельна одній з координатних осей.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 від того, скільки координатних осей перетинає проекційну площину, розрізняють одно-, дво- і триточкові проекції.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643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сходу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pic>
        <p:nvPicPr>
          <p:cNvPr id="5" name="Picture 2" descr="C:\Users\Владелец\Pictures\proekcii_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2634456"/>
            <a:ext cx="57054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556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методів видалення невидимих поверхонь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Складність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задачі видалення невидимих ліній і поверхонь привела до появи великого числа різних методів і алгоритмів її рішення, але загального найкращого рішення поставленої задачі не існує.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Головним </a:t>
            </a:r>
            <a:r>
              <a:rPr lang="ru-RU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недоліком всіх алгоритмів є значний обсяг обчислень, необхідних для визначення ліній, що </a:t>
            </a:r>
            <a:r>
              <a:rPr lang="ru-RU" sz="2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видаляються </a:t>
            </a:r>
            <a:r>
              <a:rPr lang="ru-RU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поверхонь.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видалення невидимих ліній і поверхонь класифікуються по способу вибору систем координат або простору, у якому вони працюють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75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1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"/>
            <a:endParaRPr lang="uk-UA" dirty="0" smtClean="0"/>
          </a:p>
          <a:p>
            <a:pPr fontAlgn="b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Проективні перетворення.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Циліндрична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центральна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</a:t>
            </a:r>
          </a:p>
          <a:p>
            <a:pPr fontAlgn="b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методів видалення невидимих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поверхонь</a:t>
            </a:r>
          </a:p>
          <a:p>
            <a:pPr fontAlgn="b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Робертса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</a:t>
            </a:r>
            <a:endParaRPr lang="uk-UA" dirty="0"/>
          </a:p>
          <a:p>
            <a:pPr fontAlgn="b"/>
            <a:endParaRPr lang="uk-UA" dirty="0" smtClean="0"/>
          </a:p>
          <a:p>
            <a:pPr fontAlgn="b"/>
            <a:endParaRPr lang="uk-UA" dirty="0"/>
          </a:p>
          <a:p>
            <a:pPr fontAlgn="b"/>
            <a:endParaRPr lang="uk-UA" dirty="0" smtClean="0"/>
          </a:p>
          <a:p>
            <a:pPr fontAlgn="b"/>
            <a:endParaRPr lang="uk-UA" dirty="0"/>
          </a:p>
          <a:p>
            <a:pPr fontAlgn="b"/>
            <a:endParaRPr lang="uk-UA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методів видалення невидимих поверхонь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Перший клас - це алгоритми, що працюють в об'єктному просторі, і зв’язані з фізичною системою координат (світові координати), у якій вони описані.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випадку кожна з N граней об'єкта порівнюється з іншими N-1 гранями і обсяг обчислень зростає як N</a:t>
            </a:r>
            <a:r>
              <a:rPr lang="ru-RU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680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методів видалення невидимих поверхонь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Другий клас алгоритмів працює в просторі зображення і зв’язаний із системою координат того пристрою, на якому ці об'єкти синтезуються.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Тут для кожного пікселя зображення визначається яка з N граней об'єкта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видима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 спроможності і екрана M×M обсяг обчислень зростає як M</a:t>
            </a:r>
            <a:r>
              <a:rPr lang="ru-RU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×N).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Крім цього існує велике число змішаних методів, що поєднують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обидва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підходи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802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методів видалення невидимих поверхонь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першого класу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використовуються в тих випадках, коли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потрібна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висока точність зображення об'єктів. Синтезовані в цьому випадку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зображення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вільно збільшувати (зменшувати) у багато разів, переміщати або повертати.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Точність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обчислень алгоритмів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другого класу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обмежується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дозволяючою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спроможністю екрана. Результати, одержані в просторі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зображення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потім збільшені (зменшені) у багато разів, не будуть відповідати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вихідній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сцені.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449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методів видалення невидимих поверхонь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практиці, порівняльний аналіз існуючих алгоритмів видалення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невидимих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ліній украй обмежений. У різних випадках при роботі з різними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моделями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синтезованого простору ефективні різні алгоритми. Навіть при роботі з однією і тією ж моделлю виявляється, що в залежності від точки спостере-ження варто використовувати різні алгоритми.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182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Робертса</a:t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сцена складається з одного опуклого багатогранника ідеальним для цієї задачі є </a:t>
            </a:r>
            <a:r>
              <a:rPr lang="ru-RU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Робертса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(метод не лицьових площин), який працює в просторі об’єктів. У цьому методі виключаються грані тіла, які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екрануються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спостерігача іншими гранями цього ж тіла.</a:t>
            </a:r>
          </a:p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Позначимо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вектор спостереження, а через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вектор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внутрішньої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нормалі до </a:t>
            </a:r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ої грані тіла.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173242"/>
              </p:ext>
            </p:extLst>
          </p:nvPr>
        </p:nvGraphicFramePr>
        <p:xfrm>
          <a:off x="3923928" y="4797152"/>
          <a:ext cx="2032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Формула" r:id="rId3" imgW="139680" imgH="177480" progId="Equation.3">
                  <p:embed/>
                </p:oleObj>
              </mc:Choice>
              <mc:Fallback>
                <p:oleObj name="Формула" r:id="rId3" imgW="139680" imgH="17748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797152"/>
                        <a:ext cx="2032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178414"/>
              </p:ext>
            </p:extLst>
          </p:nvPr>
        </p:nvGraphicFramePr>
        <p:xfrm>
          <a:off x="1835696" y="5157192"/>
          <a:ext cx="23971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Формула" r:id="rId5" imgW="164880" imgH="241200" progId="Equation.3">
                  <p:embed/>
                </p:oleObj>
              </mc:Choice>
              <mc:Fallback>
                <p:oleObj name="Формула" r:id="rId5" imgW="16488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157192"/>
                        <a:ext cx="239713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981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Робертса</a:t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рисунка витікає, що критерій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видимості цієї грані матиме вид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56992"/>
            <a:ext cx="2667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880188"/>
              </p:ext>
            </p:extLst>
          </p:nvPr>
        </p:nvGraphicFramePr>
        <p:xfrm>
          <a:off x="3419872" y="2420888"/>
          <a:ext cx="79216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Формула" r:id="rId4" imgW="545863" imgH="241195" progId="Equation.3">
                  <p:embed/>
                </p:oleObj>
              </mc:Choice>
              <mc:Fallback>
                <p:oleObj name="Формула" r:id="rId4" imgW="545863" imgH="241195" progId="Equation.3">
                  <p:embed/>
                  <p:pic>
                    <p:nvPicPr>
                      <p:cNvPr id="0" name="Объект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420888"/>
                        <a:ext cx="792163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2826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Робертса</a:t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потребує наступних попередніх дій. Необхідно визначити рівняння площини, 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грань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(***)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для направляючих косинусів нормалі до неї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aseline="-2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uk-UA" baseline="-25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того, щоб визначити чи є дана  нормаль внутрішньої для багатокутника досить перевірити умову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                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внутрішньою точкою тіла.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938030"/>
              </p:ext>
            </p:extLst>
          </p:nvPr>
        </p:nvGraphicFramePr>
        <p:xfrm>
          <a:off x="1331640" y="5661248"/>
          <a:ext cx="1080120" cy="435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2" name="Формула" r:id="rId3" imgW="520474" imgH="215806" progId="Equation.3">
                  <p:embed/>
                </p:oleObj>
              </mc:Choice>
              <mc:Fallback>
                <p:oleObj name="Формула" r:id="rId3" imgW="520474" imgH="215806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661248"/>
                        <a:ext cx="1080120" cy="435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829425"/>
              </p:ext>
            </p:extLst>
          </p:nvPr>
        </p:nvGraphicFramePr>
        <p:xfrm>
          <a:off x="2411760" y="2420888"/>
          <a:ext cx="237626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3" name="Формула" r:id="rId5" imgW="1536700" imgH="228600" progId="Equation.3">
                  <p:embed/>
                </p:oleObj>
              </mc:Choice>
              <mc:Fallback>
                <p:oleObj name="Формула" r:id="rId5" imgW="1536700" imgH="228600" progId="Equation.3">
                  <p:embed/>
                  <p:pic>
                    <p:nvPicPr>
                      <p:cNvPr id="0" name="Объект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420888"/>
                        <a:ext cx="237626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064535"/>
              </p:ext>
            </p:extLst>
          </p:nvPr>
        </p:nvGraphicFramePr>
        <p:xfrm>
          <a:off x="1979712" y="3501008"/>
          <a:ext cx="86409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4" name="Формула" r:id="rId7" imgW="508000" imgH="228600" progId="Equation.3">
                  <p:embed/>
                </p:oleObj>
              </mc:Choice>
              <mc:Fallback>
                <p:oleObj name="Формула" r:id="rId7" imgW="508000" imgH="228600" progId="Equation.3">
                  <p:embed/>
                  <p:pic>
                    <p:nvPicPr>
                      <p:cNvPr id="0" name="Объект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501008"/>
                        <a:ext cx="864096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325200"/>
              </p:ext>
            </p:extLst>
          </p:nvPr>
        </p:nvGraphicFramePr>
        <p:xfrm>
          <a:off x="3203848" y="3501008"/>
          <a:ext cx="93610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5" name="Формула" r:id="rId9" imgW="508000" imgH="241300" progId="Equation.3">
                  <p:embed/>
                </p:oleObj>
              </mc:Choice>
              <mc:Fallback>
                <p:oleObj name="Формула" r:id="rId9" imgW="508000" imgH="2413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01008"/>
                        <a:ext cx="936104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035734"/>
              </p:ext>
            </p:extLst>
          </p:nvPr>
        </p:nvGraphicFramePr>
        <p:xfrm>
          <a:off x="4572000" y="3573016"/>
          <a:ext cx="864096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6" name="Формула" r:id="rId11" imgW="596900" imgH="241300" progId="Equation.3">
                  <p:embed/>
                </p:oleObj>
              </mc:Choice>
              <mc:Fallback>
                <p:oleObj name="Формула" r:id="rId11" imgW="596900" imgH="241300" progId="Equation.3">
                  <p:embed/>
                  <p:pic>
                    <p:nvPicPr>
                      <p:cNvPr id="0" name="Объект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73016"/>
                        <a:ext cx="864096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882883"/>
              </p:ext>
            </p:extLst>
          </p:nvPr>
        </p:nvGraphicFramePr>
        <p:xfrm>
          <a:off x="2555776" y="5229200"/>
          <a:ext cx="2376264" cy="416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7" name="Формула" r:id="rId13" imgW="1384300" imgH="203200" progId="Equation.3">
                  <p:embed/>
                </p:oleObj>
              </mc:Choice>
              <mc:Fallback>
                <p:oleObj name="Формула" r:id="rId13" imgW="1384300" imgH="203200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229200"/>
                        <a:ext cx="2376264" cy="4160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4109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Робертса</a:t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не виконання цієї умови слід поміняти знаки компонентів нормалі на протилежні.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Постільки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багатогрнник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опуклим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внутрішня точка може бути визначена, як середнє арифметичне відповідних координат його вершин.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2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площини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Запишемо рівняння площини, що проходить через три задані точки у вигляді змішаного добутку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526808"/>
              </p:ext>
            </p:extLst>
          </p:nvPr>
        </p:nvGraphicFramePr>
        <p:xfrm>
          <a:off x="2483768" y="3429000"/>
          <a:ext cx="3312368" cy="1304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Формула" r:id="rId3" imgW="2032000" imgH="800100" progId="Equation.3">
                  <p:embed/>
                </p:oleObj>
              </mc:Choice>
              <mc:Fallback>
                <p:oleObj name="Формула" r:id="rId3" imgW="2032000" imgH="800100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429000"/>
                        <a:ext cx="3312368" cy="1304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31163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площини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коефіцієнт в рівнянні площини обчислюються як: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087854"/>
              </p:ext>
            </p:extLst>
          </p:nvPr>
        </p:nvGraphicFramePr>
        <p:xfrm>
          <a:off x="899592" y="2636912"/>
          <a:ext cx="2088232" cy="902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" name="Формула" r:id="rId3" imgW="1574117" imgH="545863" progId="Equation.3">
                  <p:embed/>
                </p:oleObj>
              </mc:Choice>
              <mc:Fallback>
                <p:oleObj name="Формула" r:id="rId3" imgW="1574117" imgH="545863" progId="Equation.3">
                  <p:embed/>
                  <p:pic>
                    <p:nvPicPr>
                      <p:cNvPr id="0" name="Объект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636912"/>
                        <a:ext cx="2088232" cy="9029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990572"/>
              </p:ext>
            </p:extLst>
          </p:nvPr>
        </p:nvGraphicFramePr>
        <p:xfrm>
          <a:off x="4211960" y="2636912"/>
          <a:ext cx="2113781" cy="830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Формула" r:id="rId5" imgW="1612900" imgH="546100" progId="Equation.3">
                  <p:embed/>
                </p:oleObj>
              </mc:Choice>
              <mc:Fallback>
                <p:oleObj name="Формула" r:id="rId5" imgW="1612900" imgH="546100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636912"/>
                        <a:ext cx="2113781" cy="8309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401680"/>
              </p:ext>
            </p:extLst>
          </p:nvPr>
        </p:nvGraphicFramePr>
        <p:xfrm>
          <a:off x="971600" y="4149080"/>
          <a:ext cx="2088232" cy="830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Формула" r:id="rId7" imgW="1548728" imgH="545863" progId="Equation.3">
                  <p:embed/>
                </p:oleObj>
              </mc:Choice>
              <mc:Fallback>
                <p:oleObj name="Формула" r:id="rId7" imgW="1548728" imgH="545863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149080"/>
                        <a:ext cx="2088232" cy="8309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050592"/>
              </p:ext>
            </p:extLst>
          </p:nvPr>
        </p:nvGraphicFramePr>
        <p:xfrm>
          <a:off x="4037013" y="4292600"/>
          <a:ext cx="243681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Формула" r:id="rId9" imgW="1523880" imgH="241200" progId="Equation.3">
                  <p:embed/>
                </p:oleObj>
              </mc:Choice>
              <mc:Fallback>
                <p:oleObj name="Формула" r:id="rId9" imgW="1523880" imgH="241200" progId="Equation.3">
                  <p:embed/>
                  <p:pic>
                    <p:nvPicPr>
                      <p:cNvPr id="0" name="Объект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3" y="4292600"/>
                        <a:ext cx="243681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75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  <a:tabLst>
                <a:tab pos="3830638" algn="l"/>
              </a:tabLst>
            </a:pPr>
            <a:r>
              <a:rPr lang="uk-U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Проективні перетворення.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того як визначені видові координати об'єктів сцени, необхідно зробити перехід від тривимірного завдання тіла до двовимірних екранних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перехід здійснюється за допомогою проективних перетворень і при цьому величини кутів уже не будуть інваріантами. </a:t>
            </a:r>
            <a:endParaRPr lang="uk-UA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01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площини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тому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випадку, коли використовується нормальна форма рівняння площини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   (***)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проводиться стандартна операція нормування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016186"/>
              </p:ext>
            </p:extLst>
          </p:nvPr>
        </p:nvGraphicFramePr>
        <p:xfrm>
          <a:off x="2411760" y="4077072"/>
          <a:ext cx="2422227" cy="574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Формула" r:id="rId3" imgW="1409400" imgH="291960" progId="Equation.3">
                  <p:embed/>
                </p:oleObj>
              </mc:Choice>
              <mc:Fallback>
                <p:oleObj name="Формула" r:id="rId3" imgW="1409400" imgH="29196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077072"/>
                        <a:ext cx="2422227" cy="574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157376"/>
              </p:ext>
            </p:extLst>
          </p:nvPr>
        </p:nvGraphicFramePr>
        <p:xfrm>
          <a:off x="1043608" y="2996952"/>
          <a:ext cx="864096" cy="663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Формула" r:id="rId5" imgW="545863" imgH="457002" progId="Equation.3">
                  <p:embed/>
                </p:oleObj>
              </mc:Choice>
              <mc:Fallback>
                <p:oleObj name="Формула" r:id="rId5" imgW="545863" imgH="457002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996952"/>
                        <a:ext cx="864096" cy="6636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090875"/>
              </p:ext>
            </p:extLst>
          </p:nvPr>
        </p:nvGraphicFramePr>
        <p:xfrm>
          <a:off x="2925763" y="2997200"/>
          <a:ext cx="846137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Формула" r:id="rId7" imgW="533160" imgH="457200" progId="Equation.3">
                  <p:embed/>
                </p:oleObj>
              </mc:Choice>
              <mc:Fallback>
                <p:oleObj name="Формула" r:id="rId7" imgW="533160" imgH="457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2997200"/>
                        <a:ext cx="846137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672986"/>
              </p:ext>
            </p:extLst>
          </p:nvPr>
        </p:nvGraphicFramePr>
        <p:xfrm>
          <a:off x="4437063" y="2997200"/>
          <a:ext cx="8445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Формула" r:id="rId9" imgW="533160" imgH="457200" progId="Equation.3">
                  <p:embed/>
                </p:oleObj>
              </mc:Choice>
              <mc:Fallback>
                <p:oleObj name="Формула" r:id="rId9" imgW="533160" imgH="457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063" y="2997200"/>
                        <a:ext cx="8445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084429"/>
              </p:ext>
            </p:extLst>
          </p:nvPr>
        </p:nvGraphicFramePr>
        <p:xfrm>
          <a:off x="5940152" y="2996952"/>
          <a:ext cx="9652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Формула" r:id="rId11" imgW="609480" imgH="457200" progId="Equation.3">
                  <p:embed/>
                </p:oleObj>
              </mc:Choice>
              <mc:Fallback>
                <p:oleObj name="Формула" r:id="rId11" imgW="609480" imgH="457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996952"/>
                        <a:ext cx="96520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387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Проективні перетворення.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 деякі властивості геометричних об’єктів при проективних перетвореннях є інваріантами. Так прямі залишаються прямими, а конічні перетини переходять в криві цього ж класу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проективних перетворення коло може бути перетворено в еліпс або параболу.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13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Проективні перетворення.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машинній графіці використовуються в основному два види проекцій паралельна (циліндрична)і центральна(перспективна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проведення проекційних перетворень необхідно задати положення проективної площини (картинної площини, екрану) і напрямок проекції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циліндричній проекції проектування проводиться за допомогою пучка паралельних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прямих.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446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Циліндрична і центральна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а-циліндрична проекція;    б-центральна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84090"/>
            <a:ext cx="4685715" cy="225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2776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Циліндрична і центральна проекції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центральній проекції напрямком проекції є промінь, що з'єднує точку з центром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проекції. Кожний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цих видів розбивається на декілька підвидів в залежності від взаємного розташування картинної площини і осей координат.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на площину в обох випадках можна безпосередньо отримати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280395"/>
              </p:ext>
            </p:extLst>
          </p:nvPr>
        </p:nvGraphicFramePr>
        <p:xfrm>
          <a:off x="1259632" y="4437112"/>
          <a:ext cx="719138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Формула" r:id="rId3" imgW="508000" imgH="457200" progId="Equation.3">
                  <p:embed/>
                </p:oleObj>
              </mc:Choice>
              <mc:Fallback>
                <p:oleObj name="Формула" r:id="rId3" imgW="508000" imgH="457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437112"/>
                        <a:ext cx="719138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959585"/>
              </p:ext>
            </p:extLst>
          </p:nvPr>
        </p:nvGraphicFramePr>
        <p:xfrm>
          <a:off x="2500313" y="4591050"/>
          <a:ext cx="10318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Формула" r:id="rId5" imgW="838080" imgH="228600" progId="Equation.3">
                  <p:embed/>
                </p:oleObj>
              </mc:Choice>
              <mc:Fallback>
                <p:oleObj name="Формула" r:id="rId5" imgW="83808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4591050"/>
                        <a:ext cx="10318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43439"/>
              </p:ext>
            </p:extLst>
          </p:nvPr>
        </p:nvGraphicFramePr>
        <p:xfrm>
          <a:off x="971600" y="5229200"/>
          <a:ext cx="1656457" cy="807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Формула" r:id="rId7" imgW="1117600" imgH="457200" progId="Equation.3">
                  <p:embed/>
                </p:oleObj>
              </mc:Choice>
              <mc:Fallback>
                <p:oleObj name="Формула" r:id="rId7" imgW="1117600" imgH="457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229200"/>
                        <a:ext cx="1656457" cy="807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802671"/>
              </p:ext>
            </p:extLst>
          </p:nvPr>
        </p:nvGraphicFramePr>
        <p:xfrm>
          <a:off x="3131840" y="5229200"/>
          <a:ext cx="1584176" cy="807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Формула" r:id="rId9" imgW="1117440" imgH="457200" progId="Equation.3">
                  <p:embed/>
                </p:oleObj>
              </mc:Choice>
              <mc:Fallback>
                <p:oleObj name="Формула" r:id="rId9" imgW="1117440" imgH="457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229200"/>
                        <a:ext cx="1584176" cy="807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158390"/>
              </p:ext>
            </p:extLst>
          </p:nvPr>
        </p:nvGraphicFramePr>
        <p:xfrm>
          <a:off x="5508104" y="5157192"/>
          <a:ext cx="1584176" cy="807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Формула" r:id="rId11" imgW="1066680" imgH="457200" progId="Equation.3">
                  <p:embed/>
                </p:oleObj>
              </mc:Choice>
              <mc:Fallback>
                <p:oleObj name="Формула" r:id="rId11" imgW="1066680" imgH="4572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5157192"/>
                        <a:ext cx="1584176" cy="807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352993"/>
              </p:ext>
            </p:extLst>
          </p:nvPr>
        </p:nvGraphicFramePr>
        <p:xfrm>
          <a:off x="3995936" y="4581128"/>
          <a:ext cx="67151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3" name="Формула" r:id="rId13" imgW="253800" imgH="228600" progId="Equation.3">
                  <p:embed/>
                </p:oleObj>
              </mc:Choice>
              <mc:Fallback>
                <p:oleObj name="Формула" r:id="rId13" imgW="253800" imgH="228600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4581128"/>
                        <a:ext cx="671513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013802"/>
              </p:ext>
            </p:extLst>
          </p:nvPr>
        </p:nvGraphicFramePr>
        <p:xfrm>
          <a:off x="7208838" y="5445125"/>
          <a:ext cx="8731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4" name="Формула" r:id="rId15" imgW="330120" imgH="228600" progId="Equation.3">
                  <p:embed/>
                </p:oleObj>
              </mc:Choice>
              <mc:Fallback>
                <p:oleObj name="Формула" r:id="rId15" imgW="330120" imgH="228600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8838" y="5445125"/>
                        <a:ext cx="87312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791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проекцій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pic>
        <p:nvPicPr>
          <p:cNvPr id="10242" name="Picture 2" descr="C:\Users\Владелец\Pictures\image004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7" y="1977231"/>
            <a:ext cx="61817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2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Циліндричні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проекції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Звичайно пучок прямих в циліндричних проекціях  є ортогональним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не так, то відповідна проекція називається косо кутньою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залежності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розташування екрана, тобто вектора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нормалі 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nx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nz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картинної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 циліндричні проекції в свою чергу діляться на: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ортографічну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площина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однією з координатних площин;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ізометрія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нормаль до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 рівні кути з координатними осями;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диметрі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– два з цих кутів рівні між собою: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триметрія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всі кути різні.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 види звичайно об’єднують одним поняттям – аксонометрія.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698796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2553</TotalTime>
  <Words>1065</Words>
  <Application>Microsoft Office PowerPoint</Application>
  <PresentationFormat>Экран (4:3)</PresentationFormat>
  <Paragraphs>177</Paragraphs>
  <Slides>30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Паркет</vt:lpstr>
      <vt:lpstr>Формула</vt:lpstr>
      <vt:lpstr>        </vt:lpstr>
      <vt:lpstr>ЛЕКЦІЯ 1</vt:lpstr>
      <vt:lpstr>Проективні перетворення.</vt:lpstr>
      <vt:lpstr>Проективні перетворення.</vt:lpstr>
      <vt:lpstr>Проективні перетворення.</vt:lpstr>
      <vt:lpstr>Циліндрична і центральна проекції</vt:lpstr>
      <vt:lpstr>Циліндрична і центральна проекції</vt:lpstr>
      <vt:lpstr>Класифікація проекцій</vt:lpstr>
      <vt:lpstr>Циліндричні проекції</vt:lpstr>
      <vt:lpstr>Види аксонометричної проекції</vt:lpstr>
      <vt:lpstr>Ортогональна проекція</vt:lpstr>
      <vt:lpstr>Ортографічна проекція</vt:lpstr>
      <vt:lpstr>Центральна проекція</vt:lpstr>
      <vt:lpstr>Центральна проекція</vt:lpstr>
      <vt:lpstr>Центральна проекція</vt:lpstr>
      <vt:lpstr>Центральна проекція</vt:lpstr>
      <vt:lpstr>Точки сходу</vt:lpstr>
      <vt:lpstr>Точки сходу</vt:lpstr>
      <vt:lpstr>Класифікація методів видалення невидимих поверхонь</vt:lpstr>
      <vt:lpstr>Класифікація методів видалення невидимих поверхонь</vt:lpstr>
      <vt:lpstr>Класифікація методів видалення невидимих поверхонь</vt:lpstr>
      <vt:lpstr>Класифікація методів видалення невидимих поверхонь</vt:lpstr>
      <vt:lpstr>Класифікація методів видалення невидимих поверхонь</vt:lpstr>
      <vt:lpstr>Метод Робертса </vt:lpstr>
      <vt:lpstr>Метод Робертса </vt:lpstr>
      <vt:lpstr>Метод Робертса </vt:lpstr>
      <vt:lpstr>Метод Робертса </vt:lpstr>
      <vt:lpstr>Рівняння площини</vt:lpstr>
      <vt:lpstr>Рівняння площини</vt:lpstr>
      <vt:lpstr>Рівняння площини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195</cp:revision>
  <dcterms:created xsi:type="dcterms:W3CDTF">2018-09-10T07:12:08Z</dcterms:created>
  <dcterms:modified xsi:type="dcterms:W3CDTF">2021-03-09T08:09:19Z</dcterms:modified>
</cp:coreProperties>
</file>