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23.02.2026</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23.02.2026</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23.02.2026</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23.02.2026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23.02.2026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23.02.2026</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23.02.2026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23.02.2026</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23.02.2026</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23.02.2026</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a:t> </a:t>
            </a:r>
            <a:r>
              <a:rPr lang="uk-UA" dirty="0"/>
              <a:t>Протидія домашньому насильству</a:t>
            </a:r>
            <a:endParaRPr lang="ru-RU" dirty="0"/>
          </a:p>
        </p:txBody>
      </p:sp>
      <p:pic>
        <p:nvPicPr>
          <p:cNvPr id="4" name="Рисунок 3" descr="tn1_0_32768200_1338477122_img.png"/>
          <p:cNvPicPr>
            <a:picLocks noChangeAspect="1"/>
          </p:cNvPicPr>
          <p:nvPr/>
        </p:nvPicPr>
        <p:blipFill>
          <a:blip r:embed="rId2" cstate="print"/>
          <a:stretch>
            <a:fillRect/>
          </a:stretch>
        </p:blipFill>
        <p:spPr>
          <a:xfrm>
            <a:off x="1907704" y="404665"/>
            <a:ext cx="6336703" cy="35283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000" b="1" i="1" dirty="0"/>
              <a:t>Тема 7. Заходи з протидії  злочинам у сфері сімейних відносин (міжнародний та національний досвід)</a:t>
            </a:r>
            <a:br>
              <a:rPr lang="ru-RU" sz="2000" dirty="0"/>
            </a:br>
            <a:endParaRPr lang="ru-RU" sz="2000" dirty="0"/>
          </a:p>
        </p:txBody>
      </p:sp>
      <p:sp>
        <p:nvSpPr>
          <p:cNvPr id="3" name="Содержимое 2"/>
          <p:cNvSpPr>
            <a:spLocks noGrp="1"/>
          </p:cNvSpPr>
          <p:nvPr>
            <p:ph sz="quarter" idx="1"/>
          </p:nvPr>
        </p:nvSpPr>
        <p:spPr/>
        <p:txBody>
          <a:bodyPr>
            <a:normAutofit fontScale="77500" lnSpcReduction="20000"/>
          </a:bodyPr>
          <a:lstStyle/>
          <a:p>
            <a:r>
              <a:rPr lang="uk-UA" dirty="0"/>
              <a:t>Міжнародно-правові акти в сфері запобігання домашньому насильству. Проблеми законодавчого забезпечення протидії домашньому насильству (конституційні положення, кримінальне та цивільне законодавство). Закон України «</a:t>
            </a:r>
            <a:r>
              <a:rPr lang="ru-RU" dirty="0"/>
              <a:t>Про </a:t>
            </a:r>
            <a:r>
              <a:rPr lang="ru-RU" dirty="0" err="1"/>
              <a:t>запобігання</a:t>
            </a:r>
            <a:r>
              <a:rPr lang="ru-RU" dirty="0"/>
              <a:t> та </a:t>
            </a:r>
            <a:r>
              <a:rPr lang="ru-RU" dirty="0" err="1"/>
              <a:t>протидію</a:t>
            </a:r>
            <a:r>
              <a:rPr lang="ru-RU" dirty="0"/>
              <a:t> домашньому </a:t>
            </a:r>
            <a:r>
              <a:rPr lang="ru-RU" dirty="0" err="1"/>
              <a:t>насильству</a:t>
            </a:r>
            <a:r>
              <a:rPr lang="uk-UA" dirty="0"/>
              <a:t>». Діяльність соціальних служб - кризових центрів і притулків для постраждалих від домашньому насильству. Громадська ініціатива щодо запобігання домашньому насильству. Організація координованого відгуку на насильство в сім'ї. Компетенція правоохоронних органів і державних установ відповідно до Закону України </a:t>
            </a:r>
            <a:r>
              <a:rPr lang="ru-RU" dirty="0"/>
              <a:t>«Про </a:t>
            </a:r>
            <a:r>
              <a:rPr lang="ru-RU" dirty="0" err="1"/>
              <a:t>запобігання</a:t>
            </a:r>
            <a:r>
              <a:rPr lang="ru-RU" dirty="0"/>
              <a:t> та </a:t>
            </a:r>
            <a:r>
              <a:rPr lang="ru-RU" dirty="0" err="1"/>
              <a:t>протидію</a:t>
            </a:r>
            <a:r>
              <a:rPr lang="ru-RU" dirty="0"/>
              <a:t> домашньому </a:t>
            </a:r>
            <a:r>
              <a:rPr lang="ru-RU" dirty="0" err="1"/>
              <a:t>насильству</a:t>
            </a:r>
            <a:r>
              <a:rPr lang="ru-RU" dirty="0"/>
              <a:t>»</a:t>
            </a:r>
            <a:r>
              <a:rPr lang="uk-UA" dirty="0"/>
              <a:t>. Механізм захисних приписів. Рекомендації щодо поліпшення роботи правоохоронних органів у сфері протидії домашньому насильству. Діяльність громадських організацій - груп самопідтримки щодо протидії домашньому насильству. Роль громадських організацій у формуванні відновлювального правосуддя. Рекомендації щодо поліпшення запобіжної діяльності громадських організацій. Побудова сучасної системи реагування на домашнє насильство</a:t>
            </a:r>
            <a:endParaRPr lang="ru-RU" dirty="0"/>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2400" b="1" i="1" dirty="0"/>
              <a:t>Тема 8. Гендерні аспекти формування девіантної поведінки у сімейних відносинах</a:t>
            </a:r>
            <a:br>
              <a:rPr lang="ru-RU" sz="2400" dirty="0"/>
            </a:br>
            <a:endParaRPr lang="ru-RU" sz="2400" dirty="0"/>
          </a:p>
        </p:txBody>
      </p:sp>
      <p:sp>
        <p:nvSpPr>
          <p:cNvPr id="3" name="Содержимое 2"/>
          <p:cNvSpPr>
            <a:spLocks noGrp="1"/>
          </p:cNvSpPr>
          <p:nvPr>
            <p:ph sz="quarter" idx="1"/>
          </p:nvPr>
        </p:nvSpPr>
        <p:spPr/>
        <p:txBody>
          <a:bodyPr>
            <a:normAutofit lnSpcReduction="10000"/>
          </a:bodyPr>
          <a:lstStyle/>
          <a:p>
            <a:r>
              <a:rPr lang="uk-UA" dirty="0"/>
              <a:t>Гендерна кримінологія. Гендерна кримінофамілістика. Гендерні стереотипи, які існують у сфері сімейно-побутових відносин. Гендерна нерівність. Фактори, що сприяють злочинній поведінці у сім’ї. </a:t>
            </a:r>
            <a:r>
              <a:rPr lang="uk-UA" dirty="0" err="1"/>
              <a:t>Однокар’єрні</a:t>
            </a:r>
            <a:r>
              <a:rPr lang="uk-UA" dirty="0"/>
              <a:t> та </a:t>
            </a:r>
            <a:r>
              <a:rPr lang="uk-UA" dirty="0" err="1"/>
              <a:t>двокар’єрні</a:t>
            </a:r>
            <a:r>
              <a:rPr lang="uk-UA" dirty="0"/>
              <a:t> сім’ї.</a:t>
            </a:r>
            <a:endParaRPr lang="ru-RU" dirty="0"/>
          </a:p>
          <a:p>
            <a:endParaRPr lang="ru-RU" dirty="0"/>
          </a:p>
        </p:txBody>
      </p:sp>
      <p:pic>
        <p:nvPicPr>
          <p:cNvPr id="5" name="Содержимое 4" descr="37d34989c042ab256fbcac116b22efb7.jpg"/>
          <p:cNvPicPr>
            <a:picLocks noGrp="1" noChangeAspect="1"/>
          </p:cNvPicPr>
          <p:nvPr>
            <p:ph sz="quarter" idx="2"/>
          </p:nvPr>
        </p:nvPicPr>
        <p:blipFill>
          <a:blip r:embed="rId2" cstate="print"/>
          <a:stretch>
            <a:fillRect/>
          </a:stretch>
        </p:blipFill>
        <p:spPr>
          <a:xfrm>
            <a:off x="4499992" y="1556792"/>
            <a:ext cx="3657600" cy="1732547"/>
          </a:xfrm>
        </p:spPr>
      </p:pic>
      <p:pic>
        <p:nvPicPr>
          <p:cNvPr id="6" name="Рисунок 5" descr="Гендерные-стереотипы.png"/>
          <p:cNvPicPr>
            <a:picLocks noChangeAspect="1"/>
          </p:cNvPicPr>
          <p:nvPr/>
        </p:nvPicPr>
        <p:blipFill>
          <a:blip r:embed="rId3" cstate="print"/>
          <a:stretch>
            <a:fillRect/>
          </a:stretch>
        </p:blipFill>
        <p:spPr>
          <a:xfrm>
            <a:off x="4499992" y="3356992"/>
            <a:ext cx="3672408" cy="244827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548680"/>
            <a:ext cx="7467600" cy="5925272"/>
          </a:xfrm>
        </p:spPr>
        <p:txBody>
          <a:bodyPr/>
          <a:lstStyle/>
          <a:p>
            <a:r>
              <a:rPr lang="uk-UA" b="1" dirty="0"/>
              <a:t>Мета</a:t>
            </a:r>
            <a:r>
              <a:rPr lang="uk-UA" dirty="0"/>
              <a:t> навчальної дисципліни полягає у</a:t>
            </a:r>
            <a:r>
              <a:rPr lang="uk-UA" b="1" dirty="0"/>
              <a:t> </a:t>
            </a:r>
            <a:r>
              <a:rPr lang="uk-UA" dirty="0"/>
              <a:t>формуванні у здобувачів розуміння про основні фактори, що спричиняють чи обумовлюють домашнє насильство, а також засвоєння знань про існуючі механізми протидії йому та застосування їх на практиці.</a:t>
            </a:r>
            <a:endParaRPr lang="ru-RU" dirty="0"/>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476672"/>
            <a:ext cx="7467600" cy="5997280"/>
          </a:xfrm>
        </p:spPr>
        <p:txBody>
          <a:bodyPr>
            <a:normAutofit/>
          </a:bodyPr>
          <a:lstStyle/>
          <a:p>
            <a:r>
              <a:rPr lang="uk-UA" dirty="0"/>
              <a:t>Основними </a:t>
            </a:r>
            <a:r>
              <a:rPr lang="uk-UA" b="1" dirty="0"/>
              <a:t>завданнями</a:t>
            </a:r>
            <a:r>
              <a:rPr lang="uk-UA" dirty="0"/>
              <a:t> вивчення курсу </a:t>
            </a:r>
            <a:r>
              <a:rPr lang="uk-UA" b="1" dirty="0"/>
              <a:t>«Протидії домашньому насильству»</a:t>
            </a:r>
            <a:r>
              <a:rPr lang="uk-UA" dirty="0"/>
              <a:t> є: </a:t>
            </a:r>
            <a:endParaRPr lang="ru-RU" dirty="0"/>
          </a:p>
          <a:p>
            <a:pPr lvl="0"/>
            <a:r>
              <a:rPr lang="uk-UA" dirty="0"/>
              <a:t>формування загального уявлення про гендерні стереотипи та ролі культурних традицій, релігійних звичаїв в збереженні стійкості домашнього насильства;</a:t>
            </a:r>
            <a:endParaRPr lang="ru-RU" dirty="0"/>
          </a:p>
          <a:p>
            <a:pPr lvl="0"/>
            <a:r>
              <a:rPr lang="uk-UA" dirty="0"/>
              <a:t>визначення факторів, що сприяють існуванню домашнього насильства;</a:t>
            </a:r>
            <a:endParaRPr lang="ru-RU" dirty="0"/>
          </a:p>
          <a:p>
            <a:pPr lvl="0"/>
            <a:r>
              <a:rPr lang="uk-UA" dirty="0"/>
              <a:t>розгляд основних показників домашнього насильства;</a:t>
            </a:r>
            <a:endParaRPr lang="ru-RU" dirty="0"/>
          </a:p>
          <a:p>
            <a:pPr lvl="0"/>
            <a:r>
              <a:rPr lang="uk-UA" dirty="0"/>
              <a:t>надання характеристики особи, яка вчиняє домашнього насильства;</a:t>
            </a:r>
            <a:endParaRPr lang="ru-RU" dirty="0"/>
          </a:p>
          <a:p>
            <a:pPr lvl="0"/>
            <a:r>
              <a:rPr lang="uk-UA" dirty="0"/>
              <a:t>визначення основних напрямків і </a:t>
            </a:r>
            <a:r>
              <a:rPr lang="uk-UA" dirty="0" err="1"/>
              <a:t>методівпротидії</a:t>
            </a:r>
            <a:r>
              <a:rPr lang="uk-UA" dirty="0"/>
              <a:t> домашнього насильства.</a:t>
            </a:r>
            <a:endParaRPr lang="ru-RU" dirty="0"/>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000" dirty="0"/>
              <a:t>ТЕМАТИКА</a:t>
            </a:r>
            <a:br>
              <a:rPr lang="uk-UA" sz="2000" dirty="0"/>
            </a:br>
            <a:r>
              <a:rPr lang="uk-UA" sz="2000" b="1" i="1" dirty="0"/>
              <a:t>Тема 1. Злочинність у сімейно-побутовій сфері</a:t>
            </a:r>
            <a:br>
              <a:rPr lang="ru-RU" sz="2000" dirty="0"/>
            </a:br>
            <a:br>
              <a:rPr lang="uk-UA" sz="2000" dirty="0"/>
            </a:br>
            <a:endParaRPr lang="ru-RU" sz="2000" dirty="0"/>
          </a:p>
        </p:txBody>
      </p:sp>
      <p:sp>
        <p:nvSpPr>
          <p:cNvPr id="3" name="Содержимое 2"/>
          <p:cNvSpPr>
            <a:spLocks noGrp="1"/>
          </p:cNvSpPr>
          <p:nvPr>
            <p:ph sz="quarter" idx="1"/>
          </p:nvPr>
        </p:nvSpPr>
        <p:spPr/>
        <p:txBody>
          <a:bodyPr>
            <a:normAutofit fontScale="70000" lnSpcReduction="20000"/>
          </a:bodyPr>
          <a:lstStyle/>
          <a:p>
            <a:r>
              <a:rPr lang="uk-UA" dirty="0"/>
              <a:t>Сімейно-побутових відносин. Малі побутові соціальні групи. Поняття та ознаки сімейно-побутового злочину. Місце і роль сімейно-побутових відносин в системі держава-суспільство. Класифікація сімей за ступенем криміногенного неблагополуччя. Проблеми класифікації сімейно-побутовий злочинності. Причини і умови насильства в сім'ї. Втрати особистості, сім'ї та суспільства в результаті насильства в родині. Поняття «домашнього насильства». Поняття фізичного, психічного і сексуального та інших видів насильства</a:t>
            </a:r>
            <a:endParaRPr lang="ru-RU" dirty="0"/>
          </a:p>
          <a:p>
            <a:r>
              <a:rPr lang="uk-UA" dirty="0"/>
              <a:t> </a:t>
            </a:r>
            <a:endParaRPr lang="ru-RU" dirty="0"/>
          </a:p>
        </p:txBody>
      </p:sp>
      <p:pic>
        <p:nvPicPr>
          <p:cNvPr id="9" name="Содержимое 8" descr="349205.jpeg"/>
          <p:cNvPicPr>
            <a:picLocks noGrp="1" noChangeAspect="1"/>
          </p:cNvPicPr>
          <p:nvPr>
            <p:ph sz="quarter" idx="2"/>
          </p:nvPr>
        </p:nvPicPr>
        <p:blipFill>
          <a:blip r:embed="rId2" cstate="print"/>
          <a:stretch>
            <a:fillRect/>
          </a:stretch>
        </p:blipFill>
        <p:spPr>
          <a:xfrm>
            <a:off x="4499992" y="1988840"/>
            <a:ext cx="3657600" cy="2432148"/>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i="1" dirty="0"/>
              <a:t>Тема 2. Історичний аспект і сучасний стан домашнього насильства</a:t>
            </a:r>
            <a:br>
              <a:rPr lang="ru-RU" dirty="0"/>
            </a:br>
            <a:endParaRPr lang="ru-RU" dirty="0"/>
          </a:p>
        </p:txBody>
      </p:sp>
      <p:sp>
        <p:nvSpPr>
          <p:cNvPr id="3" name="Содержимое 2"/>
          <p:cNvSpPr>
            <a:spLocks noGrp="1"/>
          </p:cNvSpPr>
          <p:nvPr>
            <p:ph sz="quarter" idx="1"/>
          </p:nvPr>
        </p:nvSpPr>
        <p:spPr/>
        <p:txBody>
          <a:bodyPr>
            <a:normAutofit fontScale="85000" lnSpcReduction="20000"/>
          </a:bodyPr>
          <a:lstStyle/>
          <a:p>
            <a:r>
              <a:rPr lang="uk-UA" dirty="0"/>
              <a:t>Гендерний характер насильства в інститутах шлюбу (держави стародавнього світу, середньовіччя та раннього капіталізму). Вплив релігії на інститут шлюбу. Світовий жіночий рух за рівні права і можливості.  Радянський період і його вплив на розподіл гендерних ролей в родині. Криза патріархального шлюбу і криміналізація домашнього насильства. Сучасна гендерна статистика домашнього насильства.</a:t>
            </a:r>
            <a:endParaRPr lang="ru-RU" dirty="0"/>
          </a:p>
          <a:p>
            <a:pPr>
              <a:buNone/>
            </a:pPr>
            <a:endParaRPr lang="ru-RU" dirty="0"/>
          </a:p>
        </p:txBody>
      </p:sp>
      <p:pic>
        <p:nvPicPr>
          <p:cNvPr id="5" name="Содержимое 4" descr="semya-kupca-v-xvii-veke-ryabushkin.jpg"/>
          <p:cNvPicPr>
            <a:picLocks noGrp="1" noChangeAspect="1"/>
          </p:cNvPicPr>
          <p:nvPr>
            <p:ph sz="quarter" idx="2"/>
          </p:nvPr>
        </p:nvPicPr>
        <p:blipFill>
          <a:blip r:embed="rId2" cstate="print"/>
          <a:stretch>
            <a:fillRect/>
          </a:stretch>
        </p:blipFill>
        <p:spPr>
          <a:xfrm>
            <a:off x="4270375" y="2642616"/>
            <a:ext cx="3657600" cy="2487168"/>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2200" b="1" i="1" dirty="0"/>
              <a:t>Тема 3. Мотивація злочинної насильницької поведінки і криміногенно-конфліктна ситуація у сфері сімейно-побутових відносин</a:t>
            </a:r>
            <a:br>
              <a:rPr lang="ru-RU" dirty="0"/>
            </a:br>
            <a:endParaRPr lang="ru-RU" dirty="0"/>
          </a:p>
        </p:txBody>
      </p:sp>
      <p:sp>
        <p:nvSpPr>
          <p:cNvPr id="3" name="Содержимое 2"/>
          <p:cNvSpPr>
            <a:spLocks noGrp="1"/>
          </p:cNvSpPr>
          <p:nvPr>
            <p:ph sz="quarter" idx="1"/>
          </p:nvPr>
        </p:nvSpPr>
        <p:spPr/>
        <p:txBody>
          <a:bodyPr>
            <a:normAutofit fontScale="85000" lnSpcReduction="10000"/>
          </a:bodyPr>
          <a:lstStyle/>
          <a:p>
            <a:r>
              <a:rPr lang="uk-UA" dirty="0"/>
              <a:t>Потреби і інтереси особистості, їх вплив на формування мотивації. Основні види мотивів злочинної поведінки людей. Поняття та ознаки криміногенної конфліктної ситуації. Зміст криміногенної конфліктної ситуації. Класифікація криміногенних конфліктних ситуацій. Проблеми запобігання криміногенним конфліктним ситуаціям в побутових групах.</a:t>
            </a:r>
            <a:endParaRPr lang="ru-RU" dirty="0"/>
          </a:p>
          <a:p>
            <a:r>
              <a:rPr lang="uk-UA" dirty="0"/>
              <a:t> </a:t>
            </a:r>
            <a:endParaRPr lang="ru-RU" dirty="0"/>
          </a:p>
          <a:p>
            <a:endParaRPr lang="ru-RU" dirty="0"/>
          </a:p>
          <a:p>
            <a:endParaRPr lang="ru-RU" dirty="0"/>
          </a:p>
        </p:txBody>
      </p:sp>
      <p:pic>
        <p:nvPicPr>
          <p:cNvPr id="7" name="Содержимое 6" descr="bytovye-konflikty-v-otnosheniyax-3.jpg"/>
          <p:cNvPicPr>
            <a:picLocks noGrp="1" noChangeAspect="1"/>
          </p:cNvPicPr>
          <p:nvPr>
            <p:ph sz="quarter" idx="2"/>
          </p:nvPr>
        </p:nvPicPr>
        <p:blipFill>
          <a:blip r:embed="rId2" cstate="print"/>
          <a:stretch>
            <a:fillRect/>
          </a:stretch>
        </p:blipFill>
        <p:spPr>
          <a:xfrm>
            <a:off x="4211960" y="2492896"/>
            <a:ext cx="3657600" cy="21336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2400" b="1" i="1" dirty="0"/>
              <a:t>Тема 4. Особливості осіб, які вчиняють насильницькі злочини у сімейно-побутовій сфері</a:t>
            </a:r>
            <a:br>
              <a:rPr lang="ru-RU" sz="2400" dirty="0"/>
            </a:br>
            <a:endParaRPr lang="ru-RU" sz="2400" dirty="0"/>
          </a:p>
        </p:txBody>
      </p:sp>
      <p:sp>
        <p:nvSpPr>
          <p:cNvPr id="3" name="Содержимое 2"/>
          <p:cNvSpPr>
            <a:spLocks noGrp="1"/>
          </p:cNvSpPr>
          <p:nvPr>
            <p:ph sz="quarter" idx="1"/>
          </p:nvPr>
        </p:nvSpPr>
        <p:spPr/>
        <p:txBody>
          <a:bodyPr>
            <a:normAutofit fontScale="85000" lnSpcReduction="10000"/>
          </a:bodyPr>
          <a:lstStyle/>
          <a:p>
            <a:r>
              <a:rPr lang="uk-UA" dirty="0"/>
              <a:t>Поняття структури особистості і її елементів. Класифікації типів особистості злочинця. Кримінологічне вивчення особистості злочинця. Вплив виховання в сім'ї на формування особистості злочинця. Дозвільні групи і шкільне виховання. Соціально-демографічна характеристика осіб, які вчиняють насильницькі сімейно-побутові злочини.</a:t>
            </a:r>
            <a:endParaRPr lang="ru-RU" dirty="0"/>
          </a:p>
          <a:p>
            <a:r>
              <a:rPr lang="uk-UA" dirty="0"/>
              <a:t> </a:t>
            </a:r>
            <a:endParaRPr lang="ru-RU" dirty="0"/>
          </a:p>
          <a:p>
            <a:endParaRPr lang="ru-RU" dirty="0"/>
          </a:p>
        </p:txBody>
      </p:sp>
      <p:pic>
        <p:nvPicPr>
          <p:cNvPr id="8" name="Содержимое 7" descr="stokgolymskij-sindrom.jpg"/>
          <p:cNvPicPr>
            <a:picLocks noGrp="1" noChangeAspect="1"/>
          </p:cNvPicPr>
          <p:nvPr>
            <p:ph sz="quarter" idx="2"/>
          </p:nvPr>
        </p:nvPicPr>
        <p:blipFill>
          <a:blip r:embed="rId2" cstate="print"/>
          <a:stretch>
            <a:fillRect/>
          </a:stretch>
        </p:blipFill>
        <p:spPr>
          <a:xfrm>
            <a:off x="4427984" y="1196752"/>
            <a:ext cx="3657600" cy="2516968"/>
          </a:xfrm>
        </p:spPr>
      </p:pic>
      <p:pic>
        <p:nvPicPr>
          <p:cNvPr id="9" name="Рисунок 8" descr="556819836353049bc3292a95ea52ee5116fbb8d228_b.jpg"/>
          <p:cNvPicPr>
            <a:picLocks noChangeAspect="1"/>
          </p:cNvPicPr>
          <p:nvPr/>
        </p:nvPicPr>
        <p:blipFill>
          <a:blip r:embed="rId3" cstate="print"/>
          <a:stretch>
            <a:fillRect/>
          </a:stretch>
        </p:blipFill>
        <p:spPr>
          <a:xfrm>
            <a:off x="4427984" y="4005064"/>
            <a:ext cx="3672408" cy="250433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i="1" dirty="0"/>
              <a:t>Тема 5. Формування особистості «домашнього насильника»</a:t>
            </a:r>
            <a:br>
              <a:rPr lang="ru-RU" dirty="0"/>
            </a:br>
            <a:endParaRPr lang="ru-RU" dirty="0"/>
          </a:p>
        </p:txBody>
      </p:sp>
      <p:sp>
        <p:nvSpPr>
          <p:cNvPr id="3" name="Содержимое 2"/>
          <p:cNvSpPr>
            <a:spLocks noGrp="1"/>
          </p:cNvSpPr>
          <p:nvPr>
            <p:ph sz="quarter" idx="1"/>
          </p:nvPr>
        </p:nvSpPr>
        <p:spPr/>
        <p:txBody>
          <a:bodyPr>
            <a:normAutofit fontScale="92500" lnSpcReduction="20000"/>
          </a:bodyPr>
          <a:lstStyle/>
          <a:p>
            <a:r>
              <a:rPr lang="uk-UA" dirty="0"/>
              <a:t>Визначення потреб людини. Шляхи формування насильника. Роль хворих сімейних відносин у формуванні особистості насильника. Конфлікт - конфліктна ситуація - криміногенна конфліктна ситуація: як розірвати небезпечний ланцюг. Соціальний портрет сімейного насильника.</a:t>
            </a:r>
            <a:endParaRPr lang="ru-RU" dirty="0"/>
          </a:p>
          <a:p>
            <a:r>
              <a:rPr lang="uk-UA" dirty="0"/>
              <a:t> </a:t>
            </a:r>
            <a:endParaRPr lang="ru-RU" dirty="0"/>
          </a:p>
          <a:p>
            <a:endParaRPr lang="ru-RU" dirty="0"/>
          </a:p>
        </p:txBody>
      </p:sp>
      <p:pic>
        <p:nvPicPr>
          <p:cNvPr id="6" name="Содержимое 5" descr="400x300xsemejnye_konflikty_i_deti.jpg.pagespeed.ic.TOAO52N3r6.jpg"/>
          <p:cNvPicPr>
            <a:picLocks noGrp="1" noChangeAspect="1"/>
          </p:cNvPicPr>
          <p:nvPr>
            <p:ph sz="quarter" idx="2"/>
          </p:nvPr>
        </p:nvPicPr>
        <p:blipFill>
          <a:blip r:embed="rId2" cstate="print"/>
          <a:stretch>
            <a:fillRect/>
          </a:stretch>
        </p:blipFill>
        <p:spPr>
          <a:xfrm>
            <a:off x="4283968" y="2204864"/>
            <a:ext cx="3657600" cy="239074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i="1" dirty="0"/>
              <a:t>Тема 6. Психологія жертви домашнього насильства</a:t>
            </a:r>
            <a:br>
              <a:rPr lang="ru-RU" dirty="0"/>
            </a:br>
            <a:endParaRPr lang="ru-RU" dirty="0"/>
          </a:p>
        </p:txBody>
      </p:sp>
      <p:sp>
        <p:nvSpPr>
          <p:cNvPr id="3" name="Содержимое 2"/>
          <p:cNvSpPr>
            <a:spLocks noGrp="1"/>
          </p:cNvSpPr>
          <p:nvPr>
            <p:ph sz="quarter" idx="1"/>
          </p:nvPr>
        </p:nvSpPr>
        <p:spPr/>
        <p:txBody>
          <a:bodyPr>
            <a:normAutofit fontScale="92500" lnSpcReduction="20000"/>
          </a:bodyPr>
          <a:lstStyle/>
          <a:p>
            <a:r>
              <a:rPr lang="uk-UA" dirty="0"/>
              <a:t>Випадки домашнього насильства. Психологія жертви злочинів в сімейній сфері. Поняття «залежний член сім'ї». Особливості осіб, які постраждали від домашнього насильства. Існуючі соціальні послуги з надання допомоги постраждалим від домашнього насильства.</a:t>
            </a:r>
            <a:endParaRPr lang="ru-RU" dirty="0"/>
          </a:p>
          <a:p>
            <a:r>
              <a:rPr lang="uk-UA" dirty="0"/>
              <a:t> </a:t>
            </a:r>
            <a:endParaRPr lang="ru-RU" dirty="0"/>
          </a:p>
          <a:p>
            <a:endParaRPr lang="ru-RU" dirty="0"/>
          </a:p>
        </p:txBody>
      </p:sp>
      <p:pic>
        <p:nvPicPr>
          <p:cNvPr id="5" name="Содержимое 4" descr="662843-0.jpg"/>
          <p:cNvPicPr>
            <a:picLocks noGrp="1" noChangeAspect="1"/>
          </p:cNvPicPr>
          <p:nvPr>
            <p:ph sz="quarter" idx="2"/>
          </p:nvPr>
        </p:nvPicPr>
        <p:blipFill>
          <a:blip r:embed="rId2" cstate="print"/>
          <a:stretch>
            <a:fillRect/>
          </a:stretch>
        </p:blipFill>
        <p:spPr>
          <a:xfrm>
            <a:off x="4355976" y="1340768"/>
            <a:ext cx="3657600" cy="1828800"/>
          </a:xfrm>
        </p:spPr>
      </p:pic>
      <p:pic>
        <p:nvPicPr>
          <p:cNvPr id="6" name="Рисунок 5" descr="465353_main.jpg"/>
          <p:cNvPicPr>
            <a:picLocks noChangeAspect="1"/>
          </p:cNvPicPr>
          <p:nvPr/>
        </p:nvPicPr>
        <p:blipFill>
          <a:blip r:embed="rId3" cstate="print"/>
          <a:stretch>
            <a:fillRect/>
          </a:stretch>
        </p:blipFill>
        <p:spPr>
          <a:xfrm>
            <a:off x="4283968" y="3356992"/>
            <a:ext cx="3960440" cy="223224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21</TotalTime>
  <Words>654</Words>
  <Application>Microsoft Office PowerPoint</Application>
  <PresentationFormat>Екран (4:3)</PresentationFormat>
  <Paragraphs>29</Paragraphs>
  <Slides>11</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11</vt:i4>
      </vt:variant>
    </vt:vector>
  </HeadingPairs>
  <TitlesOfParts>
    <vt:vector size="15" baseType="lpstr">
      <vt:lpstr>Century Schoolbook</vt:lpstr>
      <vt:lpstr>Wingdings</vt:lpstr>
      <vt:lpstr>Wingdings 2</vt:lpstr>
      <vt:lpstr>Эркер</vt:lpstr>
      <vt:lpstr> Протидія домашньому насильству</vt:lpstr>
      <vt:lpstr>Презентація PowerPoint</vt:lpstr>
      <vt:lpstr>Презентація PowerPoint</vt:lpstr>
      <vt:lpstr>ТЕМАТИКА Тема 1. Злочинність у сімейно-побутовій сфері  </vt:lpstr>
      <vt:lpstr>Тема 2. Історичний аспект і сучасний стан домашнього насильства </vt:lpstr>
      <vt:lpstr>Тема 3. Мотивація злочинної насильницької поведінки і криміногенно-конфліктна ситуація у сфері сімейно-побутових відносин </vt:lpstr>
      <vt:lpstr>Тема 4. Особливості осіб, які вчиняють насильницькі злочини у сімейно-побутовій сфері </vt:lpstr>
      <vt:lpstr>Тема 5. Формування особистості «домашнього насильника» </vt:lpstr>
      <vt:lpstr>Тема 6. Психологія жертви домашнього насильства </vt:lpstr>
      <vt:lpstr>Тема 7. Заходи з протидії  злочинам у сфері сімейних відносин (міжнародний та національний досвід) </vt:lpstr>
      <vt:lpstr>Тема 8. Гендерні аспекти формування девіантної поведінки у сімейних відносинах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ЗАПОБІГАННЯ НАСИЛЬСТВУ В СІМ’Ї</dc:title>
  <dc:creator>lenvo</dc:creator>
  <cp:lastModifiedBy>Kateryna Plutytska</cp:lastModifiedBy>
  <cp:revision>5</cp:revision>
  <dcterms:created xsi:type="dcterms:W3CDTF">2018-01-19T16:02:49Z</dcterms:created>
  <dcterms:modified xsi:type="dcterms:W3CDTF">2026-02-23T14:48:34Z</dcterms:modified>
</cp:coreProperties>
</file>