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6"/>
  </p:notesMasterIdLst>
  <p:sldIdLst>
    <p:sldId id="274" r:id="rId2"/>
    <p:sldId id="276" r:id="rId3"/>
    <p:sldId id="275" r:id="rId4"/>
    <p:sldId id="277" r:id="rId5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642" userDrawn="1">
          <p15:clr>
            <a:srgbClr val="A4A3A4"/>
          </p15:clr>
        </p15:guide>
        <p15:guide id="3" orient="horz" pos="2047" userDrawn="1">
          <p15:clr>
            <a:srgbClr val="A4A3A4"/>
          </p15:clr>
        </p15:guide>
        <p15:guide id="4" orient="horz" pos="1706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6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BBBB"/>
    <a:srgbClr val="7C7676"/>
    <a:srgbClr val="BFBFBF"/>
    <a:srgbClr val="B19C21"/>
    <a:srgbClr val="B0ACAC"/>
    <a:srgbClr val="9F8C1D"/>
    <a:srgbClr val="A9951F"/>
    <a:srgbClr val="868828"/>
    <a:srgbClr val="35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68" autoAdjust="0"/>
    <p:restoredTop sz="94900" autoAdjust="0"/>
  </p:normalViewPr>
  <p:slideViewPr>
    <p:cSldViewPr snapToGrid="0" showGuides="1">
      <p:cViewPr varScale="1">
        <p:scale>
          <a:sx n="66" d="100"/>
          <a:sy n="66" d="100"/>
        </p:scale>
        <p:origin x="48" y="300"/>
      </p:cViewPr>
      <p:guideLst>
        <p:guide orient="horz" pos="346"/>
        <p:guide pos="642"/>
        <p:guide orient="horz" pos="2047"/>
        <p:guide orient="horz" pos="1706"/>
        <p:guide pos="325"/>
        <p:guide pos="3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E0725-EFE5-42FD-B86D-3362D9F59F9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E985F-B3D4-4447-A316-94136443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2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4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1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1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0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0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6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5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1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2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6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0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2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1400-1259-4BC6-8590-1EA7FED55ED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4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Baker tilly white 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57" y="226982"/>
            <a:ext cx="3668078" cy="10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93307" y="2654300"/>
            <a:ext cx="5304158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CENTRE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73517" y="4663574"/>
            <a:ext cx="4082716" cy="4067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step in your development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zapvuz.ru/images/vuzi_zapor/ZNU/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 r="4318" b="22232"/>
          <a:stretch/>
        </p:blipFill>
        <p:spPr bwMode="auto">
          <a:xfrm>
            <a:off x="0" y="0"/>
            <a:ext cx="12192000" cy="687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" y="-40715"/>
            <a:ext cx="12201525" cy="6913849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73227" y="2695074"/>
            <a:ext cx="94248" cy="2245895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67475" y="2759075"/>
            <a:ext cx="5324475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ФІЛОЛОГІЧНИЙ ФАКУЛЬТЕТ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://semdata-project.eu/sites/default/files/ZNU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6" y="402980"/>
            <a:ext cx="1025525" cy="127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71549" y="390525"/>
            <a:ext cx="11172826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ЗАПОРІЗЬКИЙ НАЦІОНАЛЬНИЙ УНІВЕРСИТЕТ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4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…….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57198" y="66676"/>
            <a:ext cx="104776" cy="6696074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76746" y="-30245"/>
            <a:ext cx="7554088" cy="6933622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Л</a:t>
            </a:r>
            <a:endParaRPr lang="ru-RU" sz="1400" dirty="0"/>
          </a:p>
        </p:txBody>
      </p:sp>
      <p:sp>
        <p:nvSpPr>
          <p:cNvPr id="2" name="Параллелограмм 1"/>
          <p:cNvSpPr/>
          <p:nvPr/>
        </p:nvSpPr>
        <p:spPr>
          <a:xfrm>
            <a:off x="2724150" y="3336454"/>
            <a:ext cx="2513838" cy="2397596"/>
          </a:xfrm>
          <a:prstGeom prst="parallelogram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2" descr="https://static.stomatologclub.ru/uploads/aa/f5/c5354c69f1a1aa3a646e4a47f7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7" y="3446091"/>
            <a:ext cx="4638675" cy="3309327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flipH="1">
            <a:off x="4376232" y="66676"/>
            <a:ext cx="100514" cy="3260253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/>
          <p:cNvSpPr/>
          <p:nvPr/>
        </p:nvSpPr>
        <p:spPr>
          <a:xfrm>
            <a:off x="447637" y="3443897"/>
            <a:ext cx="4629149" cy="3309327"/>
          </a:xfrm>
          <a:prstGeom prst="parallelogram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Picture 4" descr="https://nkozakon.ru/wp-content/uploads/2013/11/uslug_6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3" y="363845"/>
            <a:ext cx="4399107" cy="32381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196705" y="363845"/>
            <a:ext cx="4413395" cy="3238194"/>
          </a:xfrm>
          <a:prstGeom prst="ellipse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52238" y="335270"/>
            <a:ext cx="7109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ОВНА НОРМА І СТИЛЬ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45617" y="1351837"/>
            <a:ext cx="6455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 Вибіркова дисципліна освітньої програми «Українська мова та література»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05500" y="2769637"/>
            <a:ext cx="5057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Розробник </a:t>
            </a:r>
            <a:r>
              <a:rPr lang="uk-UA" sz="2400" dirty="0" smtClean="0"/>
              <a:t>курсу </a:t>
            </a:r>
            <a:r>
              <a:rPr lang="uk-UA" sz="2400" dirty="0"/>
              <a:t>– </a:t>
            </a:r>
            <a:r>
              <a:rPr lang="uk-UA" sz="2400" dirty="0" smtClean="0"/>
              <a:t>кандидат </a:t>
            </a:r>
            <a:r>
              <a:rPr lang="uk-UA" sz="2400" dirty="0"/>
              <a:t>філологічних наук, </a:t>
            </a:r>
            <a:r>
              <a:rPr lang="uk-UA" sz="2400" dirty="0" smtClean="0"/>
              <a:t>доцент</a:t>
            </a:r>
            <a:r>
              <a:rPr lang="uk-UA" sz="2400" b="1" dirty="0" smtClean="0"/>
              <a:t>                                          </a:t>
            </a:r>
            <a:r>
              <a:rPr lang="uk-UA" sz="2400" dirty="0" smtClean="0"/>
              <a:t>Н.</a:t>
            </a:r>
            <a:r>
              <a:rPr lang="uk-UA" sz="2400" dirty="0"/>
              <a:t> О. </a:t>
            </a:r>
            <a:r>
              <a:rPr lang="uk-UA" sz="2400" dirty="0" smtClean="0"/>
              <a:t>Зубець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55143" y="4761787"/>
            <a:ext cx="667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Цільова аудиторія – </a:t>
            </a:r>
            <a:r>
              <a:rPr lang="uk-UA" sz="2400" dirty="0" smtClean="0"/>
              <a:t>студенти другого року навчання освітнього рівня «магістр»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6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648627" y="0"/>
            <a:ext cx="7554088" cy="6873135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50367" y="858490"/>
            <a:ext cx="7208307" cy="872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uk-UA" sz="2100" b="1" dirty="0" smtClean="0"/>
              <a:t>Мета</a:t>
            </a:r>
            <a:r>
              <a:rPr lang="uk-UA" sz="2100" dirty="0" smtClean="0"/>
              <a:t> </a:t>
            </a:r>
            <a:r>
              <a:rPr lang="uk-UA" sz="2100" b="1" dirty="0" smtClean="0"/>
              <a:t>курсу</a:t>
            </a:r>
            <a:r>
              <a:rPr lang="uk-UA" sz="2100" dirty="0" smtClean="0"/>
              <a:t> – </a:t>
            </a:r>
            <a:r>
              <a:rPr lang="ru-RU" sz="2100" dirty="0" err="1" smtClean="0"/>
              <a:t>поглибити</a:t>
            </a:r>
            <a:r>
              <a:rPr lang="ru-RU" sz="2100" dirty="0" smtClean="0"/>
              <a:t> </a:t>
            </a:r>
            <a:r>
              <a:rPr lang="ru-RU" sz="2100" dirty="0" err="1"/>
              <a:t>системне</a:t>
            </a:r>
            <a:r>
              <a:rPr lang="ru-RU" sz="2100" dirty="0"/>
              <a:t> </a:t>
            </a:r>
            <a:r>
              <a:rPr lang="ru-RU" sz="2100" dirty="0" err="1"/>
              <a:t>уявлення</a:t>
            </a:r>
            <a:r>
              <a:rPr lang="ru-RU" sz="2100" dirty="0"/>
              <a:t> </a:t>
            </a:r>
            <a:r>
              <a:rPr lang="ru-RU" sz="2100" dirty="0" err="1"/>
              <a:t>студентів</a:t>
            </a:r>
            <a:r>
              <a:rPr lang="ru-RU" sz="2100" dirty="0"/>
              <a:t> про </a:t>
            </a:r>
            <a:r>
              <a:rPr lang="ru-RU" sz="2100" dirty="0" err="1"/>
              <a:t>літературно-мовні</a:t>
            </a:r>
            <a:r>
              <a:rPr lang="ru-RU" sz="2100" dirty="0"/>
              <a:t> </a:t>
            </a:r>
            <a:r>
              <a:rPr lang="ru-RU" sz="2100" dirty="0" err="1"/>
              <a:t>норми</a:t>
            </a:r>
            <a:r>
              <a:rPr lang="ru-RU" sz="2100" dirty="0"/>
              <a:t> та </a:t>
            </a:r>
            <a:r>
              <a:rPr lang="ru-RU" sz="2100" dirty="0" err="1"/>
              <a:t>їхній</a:t>
            </a:r>
            <a:r>
              <a:rPr lang="ru-RU" sz="2100" dirty="0"/>
              <a:t> </a:t>
            </a:r>
            <a:r>
              <a:rPr lang="ru-RU" sz="2100" dirty="0" err="1"/>
              <a:t>зв'язок</a:t>
            </a:r>
            <a:r>
              <a:rPr lang="ru-RU" sz="2100" dirty="0"/>
              <a:t> з </a:t>
            </a:r>
            <a:r>
              <a:rPr lang="ru-RU" sz="2100" dirty="0" err="1"/>
              <a:t>різними</a:t>
            </a:r>
            <a:r>
              <a:rPr lang="ru-RU" sz="2100" dirty="0"/>
              <a:t> </a:t>
            </a:r>
            <a:r>
              <a:rPr lang="ru-RU" sz="2100" dirty="0" err="1"/>
              <a:t>функційними</a:t>
            </a:r>
            <a:r>
              <a:rPr lang="ru-RU" sz="2100" dirty="0"/>
              <a:t> стилями </a:t>
            </a:r>
            <a:r>
              <a:rPr lang="ru-RU" sz="2100" dirty="0" err="1"/>
              <a:t>української</a:t>
            </a:r>
            <a:r>
              <a:rPr lang="ru-RU" sz="2100" dirty="0"/>
              <a:t> </a:t>
            </a:r>
            <a:r>
              <a:rPr lang="ru-RU" sz="2100" dirty="0" err="1"/>
              <a:t>мови</a:t>
            </a:r>
            <a:r>
              <a:rPr lang="ru-RU" sz="2100" dirty="0"/>
              <a:t>. </a:t>
            </a:r>
            <a:r>
              <a:rPr lang="uk-UA" sz="2100" dirty="0" smtClean="0"/>
              <a:t>  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4307" y="1097876"/>
            <a:ext cx="4528168" cy="4104726"/>
            <a:chOff x="5732" y="1097876"/>
            <a:chExt cx="4528168" cy="4104726"/>
          </a:xfrm>
        </p:grpSpPr>
        <p:sp>
          <p:nvSpPr>
            <p:cNvPr id="3" name="Шестиугольник 2"/>
            <p:cNvSpPr/>
            <p:nvPr/>
          </p:nvSpPr>
          <p:spPr>
            <a:xfrm rot="1687670">
              <a:off x="5732" y="1097876"/>
              <a:ext cx="4518689" cy="4097703"/>
            </a:xfrm>
            <a:prstGeom prst="hexagon">
              <a:avLst/>
            </a:prstGeom>
            <a:solidFill>
              <a:srgbClr val="B19C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6" name="Picture 2" descr="http://old.ibs-mirea.ru/img/attentio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1" t="17951" r="14589"/>
            <a:stretch/>
          </p:blipFill>
          <p:spPr bwMode="auto">
            <a:xfrm>
              <a:off x="66675" y="1104899"/>
              <a:ext cx="4467225" cy="4097703"/>
            </a:xfrm>
            <a:prstGeom prst="hexagon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Шестиугольник 19"/>
            <p:cNvSpPr/>
            <p:nvPr/>
          </p:nvSpPr>
          <p:spPr>
            <a:xfrm>
              <a:off x="47625" y="1104899"/>
              <a:ext cx="4476750" cy="4097703"/>
            </a:xfrm>
            <a:prstGeom prst="hexagon">
              <a:avLst/>
            </a:prstGeom>
            <a:solidFill>
              <a:srgbClr val="BFBFBF">
                <a:alpha val="2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112731" y="2314567"/>
            <a:ext cx="722812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 smtClean="0"/>
              <a:t> </a:t>
            </a:r>
            <a:r>
              <a:rPr lang="uk-UA" b="1" dirty="0"/>
              <a:t>ОЧІКУВАНІ РЕЗУЛЬТАТИ НАВЧАННЯ</a:t>
            </a:r>
            <a:endParaRPr lang="en-US" dirty="0"/>
          </a:p>
          <a:p>
            <a:r>
              <a:rPr lang="uk-UA" b="1" dirty="0"/>
              <a:t>У разі успішного завершення курсу студент </a:t>
            </a:r>
            <a:r>
              <a:rPr lang="uk-UA" b="1" dirty="0" smtClean="0"/>
              <a:t>зможе:</a:t>
            </a:r>
          </a:p>
          <a:p>
            <a:r>
              <a:rPr lang="uk-UA" b="1" dirty="0" smtClean="0"/>
              <a:t>–</a:t>
            </a:r>
            <a:r>
              <a:rPr lang="uk-UA" b="1" dirty="0"/>
              <a:t>	створювати тексти з дотриманням прагматико-</a:t>
            </a:r>
            <a:r>
              <a:rPr lang="uk-UA" b="1" dirty="0" err="1"/>
              <a:t>функційних</a:t>
            </a:r>
            <a:r>
              <a:rPr lang="uk-UA" b="1" dirty="0"/>
              <a:t> принципів культури мовлення;</a:t>
            </a:r>
          </a:p>
          <a:p>
            <a:r>
              <a:rPr lang="uk-UA" b="1" dirty="0"/>
              <a:t>–	дотримуватися мовленнєвих стратегій і тактик у складних ситуаціях спілкування з точки зору </a:t>
            </a:r>
            <a:r>
              <a:rPr lang="uk-UA" b="1" dirty="0" err="1"/>
              <a:t>функційної</a:t>
            </a:r>
            <a:r>
              <a:rPr lang="uk-UA" b="1" dirty="0"/>
              <a:t> культури мовлення;</a:t>
            </a:r>
          </a:p>
          <a:p>
            <a:r>
              <a:rPr lang="uk-UA" b="1" dirty="0"/>
              <a:t>–	редагувати усні й писемні тексти (висловлення) з токи зору дотримання </a:t>
            </a:r>
            <a:r>
              <a:rPr lang="uk-UA" b="1" dirty="0" err="1"/>
              <a:t>загальностильових</a:t>
            </a:r>
            <a:r>
              <a:rPr lang="uk-UA" b="1" dirty="0"/>
              <a:t> і </a:t>
            </a:r>
            <a:r>
              <a:rPr lang="uk-UA" b="1" dirty="0" err="1"/>
              <a:t>підстильових</a:t>
            </a:r>
            <a:r>
              <a:rPr lang="uk-UA" b="1" dirty="0"/>
              <a:t> </a:t>
            </a:r>
            <a:r>
              <a:rPr lang="uk-UA" b="1" dirty="0" err="1"/>
              <a:t>мовних</a:t>
            </a:r>
            <a:r>
              <a:rPr lang="uk-UA" b="1" dirty="0"/>
              <a:t> норм.</a:t>
            </a:r>
          </a:p>
          <a:p>
            <a:endParaRPr lang="en-US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50367" y="5361862"/>
            <a:ext cx="85513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b="1" dirty="0" err="1"/>
              <a:t>Обсяг</a:t>
            </a:r>
            <a:r>
              <a:rPr lang="ru-RU" sz="2100" b="1" dirty="0"/>
              <a:t> </a:t>
            </a:r>
            <a:r>
              <a:rPr lang="ru-RU" sz="2100" b="1" dirty="0" smtClean="0"/>
              <a:t>курсу</a:t>
            </a:r>
            <a:r>
              <a:rPr lang="ru-RU" sz="2100" dirty="0" smtClean="0"/>
              <a:t> </a:t>
            </a:r>
            <a:r>
              <a:rPr lang="ru-RU" sz="2100" dirty="0"/>
              <a:t>– 9</a:t>
            </a:r>
            <a:r>
              <a:rPr lang="ru-RU" sz="2100" dirty="0" smtClean="0"/>
              <a:t>0 </a:t>
            </a:r>
            <a:r>
              <a:rPr lang="ru-RU" sz="2100" dirty="0"/>
              <a:t>год., </a:t>
            </a:r>
            <a:r>
              <a:rPr lang="ru-RU" sz="2100" dirty="0" err="1"/>
              <a:t>із</a:t>
            </a:r>
            <a:r>
              <a:rPr lang="ru-RU" sz="2100" dirty="0"/>
              <a:t> них: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  </a:t>
            </a:r>
            <a:r>
              <a:rPr lang="ru-RU" sz="2100" b="1" dirty="0" err="1"/>
              <a:t>лекції</a:t>
            </a:r>
            <a:r>
              <a:rPr lang="ru-RU" sz="2100" dirty="0"/>
              <a:t> – </a:t>
            </a:r>
            <a:r>
              <a:rPr lang="ru-RU" sz="2100" dirty="0" smtClean="0"/>
              <a:t>2 (4 </a:t>
            </a:r>
            <a:r>
              <a:rPr lang="ru-RU" sz="2100" dirty="0"/>
              <a:t>год</a:t>
            </a:r>
            <a:r>
              <a:rPr lang="ru-RU" sz="2100" dirty="0" smtClean="0"/>
              <a:t>.),</a:t>
            </a:r>
            <a:endParaRPr lang="ru-RU" sz="2100" dirty="0"/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  </a:t>
            </a:r>
            <a:r>
              <a:rPr lang="ru-RU" sz="2100" b="1" dirty="0" err="1"/>
              <a:t>практичні</a:t>
            </a:r>
            <a:r>
              <a:rPr lang="ru-RU" sz="2100" b="1" dirty="0"/>
              <a:t> </a:t>
            </a:r>
            <a:r>
              <a:rPr lang="ru-RU" sz="2100" b="1" dirty="0" err="1"/>
              <a:t>заняття</a:t>
            </a:r>
            <a:r>
              <a:rPr lang="ru-RU" sz="2100" b="1" dirty="0"/>
              <a:t> </a:t>
            </a:r>
            <a:r>
              <a:rPr lang="ru-RU" sz="2100" dirty="0"/>
              <a:t>– 2</a:t>
            </a:r>
            <a:r>
              <a:rPr lang="ru-RU" sz="2100" dirty="0" smtClean="0"/>
              <a:t> (4 </a:t>
            </a:r>
            <a:r>
              <a:rPr lang="ru-RU" sz="2100" dirty="0"/>
              <a:t>год</a:t>
            </a:r>
            <a:r>
              <a:rPr lang="ru-RU" sz="2100" dirty="0" smtClean="0"/>
              <a:t>.),</a:t>
            </a:r>
            <a:endParaRPr lang="ru-RU" sz="2100" dirty="0"/>
          </a:p>
          <a:p>
            <a:pPr>
              <a:lnSpc>
                <a:spcPct val="80000"/>
              </a:lnSpc>
            </a:pPr>
            <a:r>
              <a:rPr lang="ru-RU" sz="2100" dirty="0" smtClean="0"/>
              <a:t>                                 </a:t>
            </a:r>
            <a:r>
              <a:rPr lang="ru-RU" sz="2100" b="1" dirty="0" err="1" smtClean="0"/>
              <a:t>самостійна</a:t>
            </a:r>
            <a:r>
              <a:rPr lang="ru-RU" sz="2100" b="1" dirty="0" smtClean="0"/>
              <a:t> </a:t>
            </a:r>
            <a:r>
              <a:rPr lang="ru-RU" sz="2100" b="1" dirty="0"/>
              <a:t>робота </a:t>
            </a:r>
            <a:r>
              <a:rPr lang="ru-RU" sz="2100" dirty="0"/>
              <a:t>– 8</a:t>
            </a:r>
            <a:r>
              <a:rPr lang="ru-RU" sz="2100" dirty="0" smtClean="0"/>
              <a:t>2 год.</a:t>
            </a:r>
          </a:p>
          <a:p>
            <a:pPr>
              <a:lnSpc>
                <a:spcPct val="80000"/>
              </a:lnSpc>
            </a:pP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ru-RU" sz="2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підсумкова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форма контролю - </a:t>
            </a:r>
            <a:r>
              <a:rPr lang="ru-RU" sz="2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залік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36701" y="0"/>
            <a:ext cx="12192000" cy="6858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055986" y="5162140"/>
            <a:ext cx="6813619" cy="1058982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914364" y="3165932"/>
            <a:ext cx="6924033" cy="1274823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000780" y="1537082"/>
            <a:ext cx="6924033" cy="1274823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Вступ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91696" y="5021311"/>
            <a:ext cx="4247207" cy="1694266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рямоугольник 38"/>
          <p:cNvSpPr/>
          <p:nvPr/>
        </p:nvSpPr>
        <p:spPr>
          <a:xfrm>
            <a:off x="696116" y="1332043"/>
            <a:ext cx="4265513" cy="3286394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1550574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705492" y="1544846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71960" y="2502713"/>
            <a:ext cx="6333893" cy="1852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53235" y="1529072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1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Вступ. Основні положення курсу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Картинки по запросу d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9" y="5116285"/>
            <a:ext cx="4238366" cy="124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96116" y="5130293"/>
            <a:ext cx="4307748" cy="11743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6503" y="1576184"/>
            <a:ext cx="4109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1</a:t>
            </a:r>
          </a:p>
          <a:p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Загальностильові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норми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сучасної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української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літературної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мови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3122199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05492" y="3116471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66503" y="3255092"/>
            <a:ext cx="4185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2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Загальні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критерії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культури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стилістичному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аспекті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5768" y="6304616"/>
            <a:ext cx="4553379" cy="20026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59831" y="265747"/>
            <a:ext cx="7109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cs typeface="Arial" panose="020B0604020202020204" pitchFamily="34" charset="0"/>
              </a:rPr>
              <a:t>МОВНА НОРМА І СТИЛЬ</a:t>
            </a:r>
            <a:endParaRPr lang="ru-RU" b="1" dirty="0">
              <a:cs typeface="Arial" panose="020B0604020202020204" pitchFamily="34" charset="0"/>
            </a:endParaRPr>
          </a:p>
          <a:p>
            <a:pPr algn="ctr"/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75738" y="544820"/>
            <a:ext cx="71095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Зміст курсу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53235" y="1926808"/>
            <a:ext cx="6287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Теми 2 – 6. Різнорівневі норми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української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мови.</a:t>
            </a:r>
          </a:p>
          <a:p>
            <a:pPr algn="just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7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Мовна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естетика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273295" y="3255093"/>
            <a:ext cx="6175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8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Жанрово-мовленнєві (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підстильові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)норми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9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Змістово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-мовленнєві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критерії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10.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Мовні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норми і правопис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57952" y="3724244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56978" y="5350592"/>
            <a:ext cx="4185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175173" y="4963197"/>
            <a:ext cx="6251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169147" y="5401746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</TotalTime>
  <Words>200</Words>
  <Application>Microsoft Office PowerPoint</Application>
  <PresentationFormat>Широкоэкранный</PresentationFormat>
  <Paragraphs>42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Christianinova</dc:creator>
  <cp:lastModifiedBy>Екатерина</cp:lastModifiedBy>
  <cp:revision>110</cp:revision>
  <cp:lastPrinted>2017-10-19T16:56:15Z</cp:lastPrinted>
  <dcterms:created xsi:type="dcterms:W3CDTF">2017-10-19T11:54:45Z</dcterms:created>
  <dcterms:modified xsi:type="dcterms:W3CDTF">2025-10-13T18:03:28Z</dcterms:modified>
</cp:coreProperties>
</file>