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1"/>
  </p:notesMasterIdLst>
  <p:sldIdLst>
    <p:sldId id="391" r:id="rId2"/>
    <p:sldId id="392" r:id="rId3"/>
    <p:sldId id="633" r:id="rId4"/>
    <p:sldId id="637" r:id="rId5"/>
    <p:sldId id="414" r:id="rId6"/>
    <p:sldId id="409" r:id="rId7"/>
    <p:sldId id="410" r:id="rId8"/>
    <p:sldId id="411" r:id="rId9"/>
    <p:sldId id="412" r:id="rId10"/>
    <p:sldId id="413" r:id="rId11"/>
    <p:sldId id="634" r:id="rId12"/>
    <p:sldId id="638" r:id="rId13"/>
    <p:sldId id="415" r:id="rId14"/>
    <p:sldId id="635" r:id="rId15"/>
    <p:sldId id="639" r:id="rId16"/>
    <p:sldId id="394" r:id="rId17"/>
    <p:sldId id="417" r:id="rId18"/>
    <p:sldId id="418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426" r:id="rId27"/>
    <p:sldId id="427" r:id="rId28"/>
    <p:sldId id="429" r:id="rId29"/>
    <p:sldId id="428" r:id="rId30"/>
    <p:sldId id="640" r:id="rId31"/>
    <p:sldId id="396" r:id="rId32"/>
    <p:sldId id="395" r:id="rId33"/>
    <p:sldId id="397" r:id="rId34"/>
    <p:sldId id="636" r:id="rId35"/>
    <p:sldId id="641" r:id="rId36"/>
    <p:sldId id="407" r:id="rId37"/>
    <p:sldId id="408" r:id="rId38"/>
    <p:sldId id="398" r:id="rId39"/>
    <p:sldId id="400" r:id="rId40"/>
    <p:sldId id="399" r:id="rId41"/>
    <p:sldId id="401" r:id="rId42"/>
    <p:sldId id="402" r:id="rId43"/>
    <p:sldId id="403" r:id="rId44"/>
    <p:sldId id="404" r:id="rId45"/>
    <p:sldId id="405" r:id="rId46"/>
    <p:sldId id="416" r:id="rId47"/>
    <p:sldId id="642" r:id="rId48"/>
    <p:sldId id="431" r:id="rId49"/>
    <p:sldId id="433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Гришун" initials="АГ" lastIdx="1" clrIdx="0">
    <p:extLst>
      <p:ext uri="{19B8F6BF-5375-455C-9EA6-DF929625EA0E}">
        <p15:presenceInfo xmlns:p15="http://schemas.microsoft.com/office/powerpoint/2012/main" userId="7d2849c6d166c4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76"/>
    <a:srgbClr val="263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4" y="48"/>
      </p:cViewPr>
      <p:guideLst>
        <p:guide orient="horz" pos="3793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8744A-58AD-44BD-8243-13DD9445D718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AF16A-5DA7-497E-959C-AE03A4628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0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4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7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9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9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9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21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7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3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3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2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2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j208CBKhC8?start=14&amp;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kI4HK7pTC4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griculture.ec.europa.eu/news/finalists-announced-2023-eu-organic-awards-2023-07-18_en" TargetMode="External"/><Relationship Id="rId2" Type="http://schemas.openxmlformats.org/officeDocument/2006/relationships/hyperlink" Target="https://agriculture.ec.europa.eu/news/eu-organic-day-highlighting-excellence-across-organic-value-chain-through-second-eu-organic-awards-2023-09-25_e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hyperlink" Target="https://www.organicseurope.bio/news/celebrating-the-launch-of-eu-organic-day-23-september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ganicseurope.bio/get-involved/european-organic-awards-2022/" TargetMode="External"/><Relationship Id="rId2" Type="http://schemas.openxmlformats.org/officeDocument/2006/relationships/hyperlink" Target="https://ec.europa.eu/commission/presscorner/detail/en/IP_21_127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yWZ_LaQbZA?list=PLHVRsOcegNlvIoNe86PwONM0ZaMiHTJrZ" TargetMode="External"/><Relationship Id="rId5" Type="http://schemas.openxmlformats.org/officeDocument/2006/relationships/hyperlink" Target="https://www.youtube.com/hashtag/euorganic" TargetMode="External"/><Relationship Id="rId4" Type="http://schemas.openxmlformats.org/officeDocument/2006/relationships/hyperlink" Target="https://www.youtube.com/watch?list=PLHVRsOcegNlvIoNe86PwONM0ZaMiHTJrZ&amp;v=PL_GGafZxXY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62" y="-21022"/>
            <a:ext cx="5041829" cy="6916344"/>
          </a:xfrm>
          <a:prstGeom prst="rect">
            <a:avLst/>
          </a:prstGeom>
          <a:solidFill>
            <a:srgbClr val="002176"/>
          </a:solidFill>
        </p:spPr>
      </p:pic>
      <p:sp>
        <p:nvSpPr>
          <p:cNvPr id="13" name="TextBox 12"/>
          <p:cNvSpPr txBox="1"/>
          <p:nvPr/>
        </p:nvSpPr>
        <p:spPr>
          <a:xfrm>
            <a:off x="9961626" y="423308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54" y="206138"/>
            <a:ext cx="1180997" cy="2523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96" y="0"/>
            <a:ext cx="3794574" cy="8466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0683" y="1429850"/>
            <a:ext cx="4997108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Практичне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заняття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4. </a:t>
            </a: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 популяризації органічного виробництва та споживання: економіко-правовий аспект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Викладач: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Венгенрська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Наталя </a:t>
            </a:r>
            <a:r>
              <a:rPr lang="uk-UA" sz="20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С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ергіївна</a:t>
            </a:r>
            <a:r>
              <a:rPr lang="uk-UA" sz="20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к.е.н., доцент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32" y="5275953"/>
            <a:ext cx="695391" cy="1569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9633" y="5305396"/>
            <a:ext cx="382999" cy="16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46" y="5617753"/>
            <a:ext cx="1059463" cy="1056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00" y="5002791"/>
            <a:ext cx="1130764" cy="22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35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53966AF1-038D-F8E1-C649-6E412639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" y="685799"/>
            <a:ext cx="10972801" cy="617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DA779C-56DF-375A-732F-BA8747053403}"/>
              </a:ext>
            </a:extLst>
          </p:cNvPr>
          <p:cNvSpPr txBox="1"/>
          <p:nvPr/>
        </p:nvSpPr>
        <p:spPr>
          <a:xfrm>
            <a:off x="4618435" y="224134"/>
            <a:ext cx="6093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176"/>
                </a:solidFill>
              </a:rPr>
              <a:t>ADVOCACY TOPICS</a:t>
            </a:r>
            <a:endParaRPr lang="ru-RU" sz="2400" b="1" dirty="0">
              <a:solidFill>
                <a:srgbClr val="002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81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71783" y="2970074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920" y="2768378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Вклад органічного виробництва  та збалансованого харчування в здоров’я населення. Обізнаність населення щодо корисності органічних продуктів. 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688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00345" y="56376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4482" y="36207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2. </a:t>
            </a:r>
            <a:r>
              <a:rPr lang="uk-UA" sz="2000" b="1" i="0" dirty="0">
                <a:solidFill>
                  <a:srgbClr val="04452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IFOAM відео-</a:t>
            </a:r>
            <a:r>
              <a:rPr lang="uk-UA" sz="2000" b="1" dirty="0">
                <a:solidFill>
                  <a:srgbClr val="044524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з</a:t>
            </a:r>
            <a:r>
              <a:rPr lang="uk-UA" sz="2000" b="1" i="0" dirty="0">
                <a:solidFill>
                  <a:srgbClr val="04452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авдання</a:t>
            </a:r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B1FBF-B789-20E3-8D4F-96D378C75301}"/>
              </a:ext>
            </a:extLst>
          </p:cNvPr>
          <p:cNvSpPr txBox="1"/>
          <p:nvPr/>
        </p:nvSpPr>
        <p:spPr>
          <a:xfrm>
            <a:off x="2253589" y="2029070"/>
            <a:ext cx="60936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Діляться на групи в 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Tx/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 дивляться відео </a:t>
            </a:r>
            <a:r>
              <a:rPr lang="en-GB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https://www.youtube.com/watch?v=5j208CBKhC8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Групи обговорюють відео та дають відповідь на питання про важливість та корисність органічної їжі для людини.</a:t>
            </a: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Час: 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хвилин. 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Джерела для роботи: слайд 5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233965-4B5B-E8E3-17AD-BC8BFD54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829676"/>
            <a:ext cx="4200524" cy="20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31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What are new GMOs and why we need to keep them regulated">
            <a:hlinkClick r:id="" action="ppaction://media"/>
            <a:extLst>
              <a:ext uri="{FF2B5EF4-FFF2-40B4-BE49-F238E27FC236}">
                <a16:creationId xmlns:a16="http://schemas.microsoft.com/office/drawing/2014/main" id="{DBAB6338-AC4C-64F8-B2AD-6057F1AC35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5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71783" y="2970074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920" y="2768378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Інструменти популяризації та просування органічної продукції, гастрономічних та туристичних послуг. 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664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00345" y="56376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4482" y="36207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3. </a:t>
            </a:r>
            <a:r>
              <a:rPr lang="uk-UA" sz="2000" b="1" i="0" dirty="0">
                <a:solidFill>
                  <a:srgbClr val="044524"/>
                </a:solidFill>
                <a:effectLst/>
                <a:latin typeface="Open Sans" panose="020B0606030504020204" pitchFamily="34" charset="0"/>
              </a:rPr>
              <a:t>Дискусія</a:t>
            </a:r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B1FBF-B789-20E3-8D4F-96D378C75301}"/>
              </a:ext>
            </a:extLst>
          </p:cNvPr>
          <p:cNvSpPr txBox="1"/>
          <p:nvPr/>
        </p:nvSpPr>
        <p:spPr>
          <a:xfrm>
            <a:off x="2353601" y="2413337"/>
            <a:ext cx="60936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 дають відповіді на питання, що зображені на слайді 16</a:t>
            </a: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Діляться на групи та вивчають графічні та відео матеріали, що допомагають популяризувати органіку слайд 17-29. 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Час: 10 хвилин. 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233965-4B5B-E8E3-17AD-BC8BFD54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829676"/>
            <a:ext cx="4200524" cy="20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032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81325" y="0"/>
            <a:ext cx="504444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544901" y="999855"/>
            <a:ext cx="3796913" cy="4648250"/>
            <a:chOff x="1468770" y="1592581"/>
            <a:chExt cx="3796913" cy="4648250"/>
          </a:xfrm>
          <a:blipFill dpi="0" rotWithShape="1">
            <a:blip r:embed="rId3"/>
            <a:srcRect/>
            <a:stretch>
              <a:fillRect l="-25000"/>
            </a:stretch>
          </a:blipFill>
        </p:grpSpPr>
        <p:sp>
          <p:nvSpPr>
            <p:cNvPr id="15" name="Полилиния 14"/>
            <p:cNvSpPr/>
            <p:nvPr/>
          </p:nvSpPr>
          <p:spPr>
            <a:xfrm>
              <a:off x="1468770" y="1592581"/>
              <a:ext cx="3796913" cy="3796913"/>
            </a:xfrm>
            <a:custGeom>
              <a:avLst/>
              <a:gdLst>
                <a:gd name="connsiteX0" fmla="*/ 0 w 3796913"/>
                <a:gd name="connsiteY0" fmla="*/ 0 h 3796913"/>
                <a:gd name="connsiteX1" fmla="*/ 3796913 w 3796913"/>
                <a:gd name="connsiteY1" fmla="*/ 0 h 3796913"/>
                <a:gd name="connsiteX2" fmla="*/ 3796913 w 3796913"/>
                <a:gd name="connsiteY2" fmla="*/ 3796913 h 3796913"/>
                <a:gd name="connsiteX3" fmla="*/ 3028092 w 3796913"/>
                <a:gd name="connsiteY3" fmla="*/ 3039275 h 3796913"/>
                <a:gd name="connsiteX4" fmla="*/ 0 w 3796913"/>
                <a:gd name="connsiteY4" fmla="*/ 11183 h 37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6913" h="3796913">
                  <a:moveTo>
                    <a:pt x="0" y="0"/>
                  </a:moveTo>
                  <a:lnTo>
                    <a:pt x="3796913" y="0"/>
                  </a:lnTo>
                  <a:lnTo>
                    <a:pt x="3796913" y="3796913"/>
                  </a:lnTo>
                  <a:lnTo>
                    <a:pt x="3028092" y="3039275"/>
                  </a:lnTo>
                  <a:lnTo>
                    <a:pt x="0" y="111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rot="13500000">
              <a:off x="600327" y="3406954"/>
              <a:ext cx="3796913" cy="187084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олилиния 20"/>
          <p:cNvSpPr/>
          <p:nvPr/>
        </p:nvSpPr>
        <p:spPr>
          <a:xfrm>
            <a:off x="1192202" y="833777"/>
            <a:ext cx="3796913" cy="3796913"/>
          </a:xfrm>
          <a:custGeom>
            <a:avLst/>
            <a:gdLst>
              <a:gd name="connsiteX0" fmla="*/ 0 w 3796913"/>
              <a:gd name="connsiteY0" fmla="*/ 0 h 3796913"/>
              <a:gd name="connsiteX1" fmla="*/ 3796913 w 3796913"/>
              <a:gd name="connsiteY1" fmla="*/ 0 h 3796913"/>
              <a:gd name="connsiteX2" fmla="*/ 3796913 w 3796913"/>
              <a:gd name="connsiteY2" fmla="*/ 3796913 h 3796913"/>
              <a:gd name="connsiteX3" fmla="*/ 3028092 w 3796913"/>
              <a:gd name="connsiteY3" fmla="*/ 3039275 h 3796913"/>
              <a:gd name="connsiteX4" fmla="*/ 0 w 3796913"/>
              <a:gd name="connsiteY4" fmla="*/ 11183 h 379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6913" h="3796913">
                <a:moveTo>
                  <a:pt x="0" y="0"/>
                </a:moveTo>
                <a:lnTo>
                  <a:pt x="3796913" y="0"/>
                </a:lnTo>
                <a:lnTo>
                  <a:pt x="3796913" y="3796913"/>
                </a:lnTo>
                <a:lnTo>
                  <a:pt x="3028092" y="3039275"/>
                </a:lnTo>
                <a:lnTo>
                  <a:pt x="0" y="11183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3500000">
            <a:off x="346038" y="3057512"/>
            <a:ext cx="3796913" cy="187084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8" y="5254817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A6A18-5E15-E135-4394-C8C792E6623E}"/>
              </a:ext>
            </a:extLst>
          </p:cNvPr>
          <p:cNvSpPr txBox="1"/>
          <p:nvPr/>
        </p:nvSpPr>
        <p:spPr>
          <a:xfrm rot="452352">
            <a:off x="8149504" y="434134"/>
            <a:ext cx="33668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i="0" dirty="0">
                <a:solidFill>
                  <a:srgbClr val="044524"/>
                </a:solidFill>
                <a:effectLst/>
                <a:highlight>
                  <a:srgbClr val="00FF00"/>
                </a:highlight>
                <a:latin typeface="Open Sans" panose="020B0606030504020204" pitchFamily="34" charset="0"/>
              </a:rPr>
              <a:t>Як можна популяризувати органічне споживання їжі?</a:t>
            </a:r>
            <a:endParaRPr lang="en-US" sz="2800" b="1" i="0" dirty="0">
              <a:solidFill>
                <a:srgbClr val="044524"/>
              </a:solidFill>
              <a:effectLst/>
              <a:highlight>
                <a:srgbClr val="00FF00"/>
              </a:highlight>
              <a:latin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6D5DE-CB18-7B31-1077-CF8BE251C685}"/>
              </a:ext>
            </a:extLst>
          </p:cNvPr>
          <p:cNvSpPr txBox="1"/>
          <p:nvPr/>
        </p:nvSpPr>
        <p:spPr>
          <a:xfrm rot="20300114">
            <a:off x="7115831" y="3056104"/>
            <a:ext cx="40093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i="0" dirty="0">
                <a:solidFill>
                  <a:srgbClr val="04452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Де і</a:t>
            </a:r>
            <a:r>
              <a:rPr lang="uk-UA" sz="2800" b="1" dirty="0">
                <a:solidFill>
                  <a:srgbClr val="044524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 коли краще популяризувати</a:t>
            </a:r>
            <a:r>
              <a:rPr lang="uk-UA" sz="2800" b="1" i="0" dirty="0">
                <a:solidFill>
                  <a:srgbClr val="04452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?</a:t>
            </a:r>
            <a:endParaRPr lang="en-US" sz="2800" b="1" i="0" dirty="0">
              <a:solidFill>
                <a:srgbClr val="044524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9A676-4CBD-0780-EE42-71ACB8638AEA}"/>
              </a:ext>
            </a:extLst>
          </p:cNvPr>
          <p:cNvSpPr txBox="1"/>
          <p:nvPr/>
        </p:nvSpPr>
        <p:spPr>
          <a:xfrm rot="675791">
            <a:off x="7904495" y="5304289"/>
            <a:ext cx="40093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dirty="0">
                <a:solidFill>
                  <a:srgbClr val="044524"/>
                </a:solidFill>
                <a:highlight>
                  <a:srgbClr val="FFFF00"/>
                </a:highlight>
                <a:latin typeface="Open Sans" panose="020B0606030504020204" pitchFamily="34" charset="0"/>
              </a:rPr>
              <a:t>Кого можна залучити до популяризації</a:t>
            </a:r>
            <a:r>
              <a:rPr lang="uk-UA" sz="2800" b="1" i="0" dirty="0">
                <a:solidFill>
                  <a:srgbClr val="044524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?</a:t>
            </a:r>
            <a:endParaRPr lang="en-US" sz="2800" b="1" i="0" dirty="0">
              <a:solidFill>
                <a:srgbClr val="044524"/>
              </a:solidFill>
              <a:effectLst/>
              <a:highlight>
                <a:srgbClr val="FFFF00"/>
              </a:highlight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5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>
            <a:extLst>
              <a:ext uri="{FF2B5EF4-FFF2-40B4-BE49-F238E27FC236}">
                <a16:creationId xmlns:a16="http://schemas.microsoft.com/office/drawing/2014/main" id="{73E0333A-9C31-632B-BF36-6E28F4DC6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0"/>
            <a:ext cx="982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462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B5826331-A771-783F-4B3E-5579E8C0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505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85A03B68-2A3D-D185-D839-F462B44E3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38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CFB8D3-5AC3-B562-281D-75857783D336}"/>
              </a:ext>
            </a:extLst>
          </p:cNvPr>
          <p:cNvSpPr txBox="1"/>
          <p:nvPr/>
        </p:nvSpPr>
        <p:spPr>
          <a:xfrm>
            <a:off x="2205856" y="2108542"/>
            <a:ext cx="94297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Інструменти популяризації органічного виробництва та споживання: економіко-правовий аспект. </a:t>
            </a: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Вклад органічного виробництва  та збалансованого харчування в здоров’я населення. Обізнаність населення щодо корисності органічних продуктів. </a:t>
            </a: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Інструменти популяризації та просування органічної продукції, гастрономічних та туристичних послуг. </a:t>
            </a: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Органічний день ЄС. Огляд та аналіз результатів EU </a:t>
            </a:r>
            <a:r>
              <a:rPr lang="uk-U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Organic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Awards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3682182-1A33-0569-36DB-AEEA6ED12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92" y="4588657"/>
            <a:ext cx="4687808" cy="234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9E18A51-0F1A-578B-95E8-F5121FBBD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3" y="0"/>
            <a:ext cx="3328986" cy="166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985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7E2812D-53E7-54D2-1CD3-BF510DD8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958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93F10B2B-CAF3-AE42-7EF5-CBFD5341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49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4746AC7A-F484-1EA9-6F20-C758A622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12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F1663CA-2F7D-E00D-5F3E-5035D090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990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3C8D4E4B-82EA-2A58-ADBC-F35847D4F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797" y="285750"/>
            <a:ext cx="4447117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8712BC5C-963F-B5C7-9CF6-441BB23A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758" y="378619"/>
            <a:ext cx="4295511" cy="60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C5BC90D4-F765-8EC2-4BD8-C8E533713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10" y="514350"/>
            <a:ext cx="412369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776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>
            <a:extLst>
              <a:ext uri="{FF2B5EF4-FFF2-40B4-BE49-F238E27FC236}">
                <a16:creationId xmlns:a16="http://schemas.microsoft.com/office/drawing/2014/main" id="{1B41682F-F354-8349-48E2-A48E2F17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318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B002F87A-266E-17B5-79CA-8EF841863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0"/>
            <a:ext cx="9691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05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8EB36D9B-0716-181A-9E1F-8B843DAD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605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82EDE398-C367-8C68-CB81-85BEA7C6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47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Organic plant breeding and its contribution to food production - LIVESEED">
            <a:hlinkClick r:id="" action="ppaction://media"/>
            <a:extLst>
              <a:ext uri="{FF2B5EF4-FFF2-40B4-BE49-F238E27FC236}">
                <a16:creationId xmlns:a16="http://schemas.microsoft.com/office/drawing/2014/main" id="{0408891D-71E4-2346-0F92-C327B433B2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4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71783" y="2970074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920" y="2768378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 популяризації органічного виробництва та споживання: економіко-правовий аспект.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995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00345" y="56376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4482" y="36207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3. </a:t>
            </a:r>
            <a:r>
              <a:rPr lang="uk-UA" sz="2000" b="1" dirty="0">
                <a:solidFill>
                  <a:srgbClr val="044524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Передові практики ЄС</a:t>
            </a:r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B1FBF-B789-20E3-8D4F-96D378C75301}"/>
              </a:ext>
            </a:extLst>
          </p:cNvPr>
          <p:cNvSpPr txBox="1"/>
          <p:nvPr/>
        </p:nvSpPr>
        <p:spPr>
          <a:xfrm>
            <a:off x="2353601" y="2413337"/>
            <a:ext cx="60936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 ознайомлюються зі звітом «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Збільшення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кількості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органічних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продуктів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харчування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школах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Загальні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вказівки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обміну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передовим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досвідом</a:t>
            </a:r>
            <a:r>
              <a:rPr lang="ru-RU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що зображені (посилання на слайді 31) </a:t>
            </a:r>
          </a:p>
          <a:p>
            <a:pPr marL="342900" indent="-342900">
              <a:buFontTx/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Діляться на групи (до 5 груп) та обирають один кейс. Розглядають його та презентують за питаннями (слайд 32-33)</a:t>
            </a:r>
          </a:p>
          <a:p>
            <a:pPr marL="342900" indent="-342900">
              <a:buFontTx/>
              <a:buAutoNum type="arabicParenR"/>
            </a:pPr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Час: 10 хвилин. 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233965-4B5B-E8E3-17AD-BC8BFD54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829676"/>
            <a:ext cx="4200524" cy="20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577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flipV="1">
            <a:off x="1582131" y="-1"/>
            <a:ext cx="3157378" cy="1307509"/>
          </a:xfrm>
          <a:prstGeom prst="triangle">
            <a:avLst>
              <a:gd name="adj" fmla="val 4592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2" y="5223367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073C50-6B43-516E-E7A2-47E93C579079}"/>
              </a:ext>
            </a:extLst>
          </p:cNvPr>
          <p:cNvSpPr txBox="1"/>
          <p:nvPr/>
        </p:nvSpPr>
        <p:spPr>
          <a:xfrm>
            <a:off x="586338" y="1495722"/>
            <a:ext cx="53533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800" dirty="0"/>
              <a:t>Increasing organic food in schools Common guidelines from the exchange of best practices </a:t>
            </a:r>
          </a:p>
          <a:p>
            <a:pPr algn="ctr" fontAlgn="base"/>
            <a:endParaRPr lang="en-US" sz="2800" b="1" i="0" dirty="0">
              <a:solidFill>
                <a:srgbClr val="000000"/>
              </a:solidFill>
              <a:effectLst/>
              <a:latin typeface="fira sans" panose="020B0503050000020004" pitchFamily="34" charset="0"/>
            </a:endParaRPr>
          </a:p>
          <a:p>
            <a:pPr algn="ctr" fontAlgn="base"/>
            <a:r>
              <a:rPr lang="uk-UA" sz="2800" dirty="0"/>
              <a:t>Збільшення кількості органічних продуктів харчування в школах</a:t>
            </a:r>
          </a:p>
          <a:p>
            <a:pPr algn="ctr" fontAlgn="base"/>
            <a:r>
              <a:rPr lang="uk-UA" sz="2800" dirty="0"/>
              <a:t> Загальні вказівки з обміну передовим досвідом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9483B-BA5A-97F2-3DA3-744B8D1FDA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94" t="25282" r="14363" b="4167"/>
          <a:stretch/>
        </p:blipFill>
        <p:spPr>
          <a:xfrm>
            <a:off x="6252344" y="653753"/>
            <a:ext cx="5398317" cy="4403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28B1CA-6A44-68A2-3538-CC9609007C32}"/>
              </a:ext>
            </a:extLst>
          </p:cNvPr>
          <p:cNvSpPr txBox="1"/>
          <p:nvPr/>
        </p:nvSpPr>
        <p:spPr>
          <a:xfrm>
            <a:off x="6252344" y="5514177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https://www.provincia.re.it/wp-content/uploads/2020/07/Increasing-organic-food-in-schools_Brochure.pdf</a:t>
            </a:r>
          </a:p>
        </p:txBody>
      </p:sp>
    </p:spTree>
    <p:extLst>
      <p:ext uri="{BB962C8B-B14F-4D97-AF65-F5344CB8AC3E}">
        <p14:creationId xmlns:p14="http://schemas.microsoft.com/office/powerpoint/2010/main" val="3895296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83ACB-82BC-412E-9AF1-8FB502B93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6" t="50000" r="58048" b="14791"/>
          <a:stretch/>
        </p:blipFill>
        <p:spPr>
          <a:xfrm>
            <a:off x="316711" y="709184"/>
            <a:ext cx="2800350" cy="2414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EAD5E0-ECA6-AADD-8836-816433A70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01" t="42292" r="12140" b="23125"/>
          <a:stretch/>
        </p:blipFill>
        <p:spPr>
          <a:xfrm>
            <a:off x="2937687" y="4486274"/>
            <a:ext cx="2757489" cy="23717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8CC998-3B11-50F1-FB7C-5971B425E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5" t="34583" r="58050" b="28750"/>
          <a:stretch/>
        </p:blipFill>
        <p:spPr>
          <a:xfrm>
            <a:off x="3185317" y="2132744"/>
            <a:ext cx="2620976" cy="23535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7EC7F4-8FC3-C705-9715-3D790CAA56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07" t="27083" r="12457" b="39375"/>
          <a:stretch/>
        </p:blipFill>
        <p:spPr>
          <a:xfrm>
            <a:off x="3112303" y="0"/>
            <a:ext cx="2563160" cy="21054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87F10E-AB51-0AE5-CB80-F606120AF1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566" t="38542" r="11981" b="15417"/>
          <a:stretch/>
        </p:blipFill>
        <p:spPr>
          <a:xfrm>
            <a:off x="316711" y="3223382"/>
            <a:ext cx="2620976" cy="2925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FB5D10-51CE-3257-5510-AC20A04BAA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94" t="25282" r="14363" b="4167"/>
          <a:stretch/>
        </p:blipFill>
        <p:spPr>
          <a:xfrm>
            <a:off x="5892664" y="1181401"/>
            <a:ext cx="5982625" cy="48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93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71540" y="0"/>
            <a:ext cx="593721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544901" y="999855"/>
            <a:ext cx="3796913" cy="4648250"/>
            <a:chOff x="1468770" y="1592581"/>
            <a:chExt cx="3796913" cy="4648250"/>
          </a:xfrm>
          <a:blipFill dpi="0" rotWithShape="1">
            <a:blip r:embed="rId3"/>
            <a:srcRect/>
            <a:stretch>
              <a:fillRect l="-25000"/>
            </a:stretch>
          </a:blipFill>
        </p:grpSpPr>
        <p:sp>
          <p:nvSpPr>
            <p:cNvPr id="15" name="Полилиния 14"/>
            <p:cNvSpPr/>
            <p:nvPr/>
          </p:nvSpPr>
          <p:spPr>
            <a:xfrm>
              <a:off x="1468770" y="1592581"/>
              <a:ext cx="3796913" cy="3796913"/>
            </a:xfrm>
            <a:custGeom>
              <a:avLst/>
              <a:gdLst>
                <a:gd name="connsiteX0" fmla="*/ 0 w 3796913"/>
                <a:gd name="connsiteY0" fmla="*/ 0 h 3796913"/>
                <a:gd name="connsiteX1" fmla="*/ 3796913 w 3796913"/>
                <a:gd name="connsiteY1" fmla="*/ 0 h 3796913"/>
                <a:gd name="connsiteX2" fmla="*/ 3796913 w 3796913"/>
                <a:gd name="connsiteY2" fmla="*/ 3796913 h 3796913"/>
                <a:gd name="connsiteX3" fmla="*/ 3028092 w 3796913"/>
                <a:gd name="connsiteY3" fmla="*/ 3039275 h 3796913"/>
                <a:gd name="connsiteX4" fmla="*/ 0 w 3796913"/>
                <a:gd name="connsiteY4" fmla="*/ 11183 h 37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6913" h="3796913">
                  <a:moveTo>
                    <a:pt x="0" y="0"/>
                  </a:moveTo>
                  <a:lnTo>
                    <a:pt x="3796913" y="0"/>
                  </a:lnTo>
                  <a:lnTo>
                    <a:pt x="3796913" y="3796913"/>
                  </a:lnTo>
                  <a:lnTo>
                    <a:pt x="3028092" y="3039275"/>
                  </a:lnTo>
                  <a:lnTo>
                    <a:pt x="0" y="111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rot="13500000">
              <a:off x="600327" y="3406954"/>
              <a:ext cx="3796913" cy="187084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олилиния 20"/>
          <p:cNvSpPr/>
          <p:nvPr/>
        </p:nvSpPr>
        <p:spPr>
          <a:xfrm>
            <a:off x="1192202" y="833777"/>
            <a:ext cx="3796913" cy="3796913"/>
          </a:xfrm>
          <a:custGeom>
            <a:avLst/>
            <a:gdLst>
              <a:gd name="connsiteX0" fmla="*/ 0 w 3796913"/>
              <a:gd name="connsiteY0" fmla="*/ 0 h 3796913"/>
              <a:gd name="connsiteX1" fmla="*/ 3796913 w 3796913"/>
              <a:gd name="connsiteY1" fmla="*/ 0 h 3796913"/>
              <a:gd name="connsiteX2" fmla="*/ 3796913 w 3796913"/>
              <a:gd name="connsiteY2" fmla="*/ 3796913 h 3796913"/>
              <a:gd name="connsiteX3" fmla="*/ 3028092 w 3796913"/>
              <a:gd name="connsiteY3" fmla="*/ 3039275 h 3796913"/>
              <a:gd name="connsiteX4" fmla="*/ 0 w 3796913"/>
              <a:gd name="connsiteY4" fmla="*/ 11183 h 379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6913" h="3796913">
                <a:moveTo>
                  <a:pt x="0" y="0"/>
                </a:moveTo>
                <a:lnTo>
                  <a:pt x="3796913" y="0"/>
                </a:lnTo>
                <a:lnTo>
                  <a:pt x="3796913" y="3796913"/>
                </a:lnTo>
                <a:lnTo>
                  <a:pt x="3028092" y="3039275"/>
                </a:lnTo>
                <a:lnTo>
                  <a:pt x="0" y="11183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3500000">
            <a:off x="346038" y="3057512"/>
            <a:ext cx="3796913" cy="187084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8" y="5254817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A6A18-5E15-E135-4394-C8C792E6623E}"/>
              </a:ext>
            </a:extLst>
          </p:cNvPr>
          <p:cNvSpPr txBox="1"/>
          <p:nvPr/>
        </p:nvSpPr>
        <p:spPr>
          <a:xfrm>
            <a:off x="6398758" y="999855"/>
            <a:ext cx="597969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/>
              <a:t>Background of the practice: why did we do this? </a:t>
            </a:r>
          </a:p>
          <a:p>
            <a:pPr algn="l"/>
            <a:r>
              <a:rPr lang="en-US" sz="2400" dirty="0"/>
              <a:t>Objective of the practice </a:t>
            </a:r>
          </a:p>
          <a:p>
            <a:pPr algn="l"/>
            <a:r>
              <a:rPr lang="en-US" sz="2400" dirty="0"/>
              <a:t>Period of implementation  </a:t>
            </a:r>
          </a:p>
          <a:p>
            <a:pPr algn="l"/>
            <a:r>
              <a:rPr lang="en-US" sz="2400" dirty="0"/>
              <a:t>A short description: What has been done? </a:t>
            </a:r>
          </a:p>
          <a:p>
            <a:pPr algn="l"/>
            <a:r>
              <a:rPr lang="en-US" sz="2400" dirty="0"/>
              <a:t>Targets and stakeholders Results achieved</a:t>
            </a:r>
          </a:p>
          <a:p>
            <a:pPr algn="l"/>
            <a:endParaRPr lang="uk-UA" sz="2400" b="1" i="0" dirty="0">
              <a:solidFill>
                <a:srgbClr val="044524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algn="l"/>
            <a:r>
              <a:rPr lang="uk-UA" sz="2400" dirty="0"/>
              <a:t>Передумови практики: чому ми це зробили?</a:t>
            </a:r>
          </a:p>
          <a:p>
            <a:pPr algn="l"/>
            <a:r>
              <a:rPr lang="uk-UA" sz="2400" dirty="0"/>
              <a:t>Мета практики</a:t>
            </a:r>
          </a:p>
          <a:p>
            <a:pPr algn="l"/>
            <a:r>
              <a:rPr lang="uk-UA" sz="2400" dirty="0"/>
              <a:t>Термін реалізації</a:t>
            </a:r>
          </a:p>
          <a:p>
            <a:pPr algn="l"/>
            <a:r>
              <a:rPr lang="uk-UA" sz="2400" dirty="0"/>
              <a:t>Короткий опис: Що зроблено?</a:t>
            </a:r>
          </a:p>
          <a:p>
            <a:pPr algn="l"/>
            <a:r>
              <a:rPr lang="uk-UA" sz="2400" dirty="0"/>
              <a:t>Цільові групи та зацікавлені сторони</a:t>
            </a:r>
          </a:p>
          <a:p>
            <a:pPr algn="l"/>
            <a:r>
              <a:rPr lang="uk-UA" sz="2400" dirty="0"/>
              <a:t>Досягнуті результати</a:t>
            </a:r>
          </a:p>
        </p:txBody>
      </p:sp>
    </p:spTree>
    <p:extLst>
      <p:ext uri="{BB962C8B-B14F-4D97-AF65-F5344CB8AC3E}">
        <p14:creationId xmlns:p14="http://schemas.microsoft.com/office/powerpoint/2010/main" val="1163566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71783" y="2970074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920" y="2768378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Органічний день ЄС. Огляд та аналіз результатів EU </a:t>
            </a:r>
            <a:r>
              <a:rPr lang="uk-UA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</a:t>
            </a:r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875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00345" y="56376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4482" y="36207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4. Органічний день ЄС.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B1FBF-B789-20E3-8D4F-96D378C75301}"/>
              </a:ext>
            </a:extLst>
          </p:cNvPr>
          <p:cNvSpPr txBox="1"/>
          <p:nvPr/>
        </p:nvSpPr>
        <p:spPr>
          <a:xfrm>
            <a:off x="2353601" y="2413337"/>
            <a:ext cx="60936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 дають відповіді на питання: </a:t>
            </a:r>
          </a:p>
          <a:p>
            <a:pPr marL="342900" indent="-342900">
              <a:buFontTx/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 таке органічний день ЄС? </a:t>
            </a:r>
          </a:p>
          <a:p>
            <a:pPr marL="342900" indent="-342900">
              <a:buFontTx/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Чому він потрібен? </a:t>
            </a:r>
          </a:p>
          <a:p>
            <a:pPr marL="342900" indent="-342900">
              <a:buFontTx/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Яні номінації існують в </a:t>
            </a:r>
            <a:r>
              <a:rPr lang="en-GB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Organic Awards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Tx/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чому полягає «родзинка» бізнес-моделі фермерки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 2023 - Best Organic Farmer: Clara Benito Pacheco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Час: 10 хвилин. 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233965-4B5B-E8E3-17AD-BC8BFD54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37" y="4448040"/>
            <a:ext cx="4200524" cy="20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423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675979-5AE3-B165-7052-7291AE2BB6B8}"/>
              </a:ext>
            </a:extLst>
          </p:cNvPr>
          <p:cNvSpPr txBox="1"/>
          <p:nvPr/>
        </p:nvSpPr>
        <p:spPr>
          <a:xfrm>
            <a:off x="375047" y="5452040"/>
            <a:ext cx="5611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80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 Organic Day: Highlighting excellence across the organic value chain through the second EU Organic Awards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CE9D7-7AA9-39BF-5534-1CF30DE92DA8}"/>
              </a:ext>
            </a:extLst>
          </p:cNvPr>
          <p:cNvSpPr txBox="1"/>
          <p:nvPr/>
        </p:nvSpPr>
        <p:spPr>
          <a:xfrm>
            <a:off x="6084095" y="5119062"/>
            <a:ext cx="6093618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https://agriculture.ec.europa.eu/news/eu-organic-day-highlighting-excellence-across-organic-value-chain-through-second-eu-organic-awards-2023-09-25_en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66F39-8B52-D451-8890-692BD9BCC187}"/>
              </a:ext>
            </a:extLst>
          </p:cNvPr>
          <p:cNvSpPr txBox="1"/>
          <p:nvPr/>
        </p:nvSpPr>
        <p:spPr>
          <a:xfrm>
            <a:off x="375047" y="6330670"/>
            <a:ext cx="6179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Finalists announced for the 2023 EU Organic Awards</a:t>
            </a:r>
            <a:endParaRPr lang="ru-RU" sz="1800" b="1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815D99-E0CF-F617-5C56-A6CF0A69214F}"/>
              </a:ext>
            </a:extLst>
          </p:cNvPr>
          <p:cNvSpPr txBox="1"/>
          <p:nvPr/>
        </p:nvSpPr>
        <p:spPr>
          <a:xfrm>
            <a:off x="6096000" y="6087340"/>
            <a:ext cx="617934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https://agriculture.ec.europa.eu/news/finalists-announced-2023-eu-organic-awards-2023-07-18_en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D8ABE-1242-3F6E-7031-80996C7E1315}"/>
              </a:ext>
            </a:extLst>
          </p:cNvPr>
          <p:cNvSpPr txBox="1"/>
          <p:nvPr/>
        </p:nvSpPr>
        <p:spPr>
          <a:xfrm>
            <a:off x="375047" y="866013"/>
            <a:ext cx="749736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i="0">
                <a:solidFill>
                  <a:srgbClr val="002176"/>
                </a:solidFill>
                <a:effectLst/>
                <a:highlight>
                  <a:srgbClr val="FFFFFF"/>
                </a:highlight>
              </a:rPr>
              <a:t>23 вересня</a:t>
            </a:r>
          </a:p>
          <a:p>
            <a:pPr algn="l"/>
            <a:r>
              <a:rPr lang="uk-UA" b="0" i="0" dirty="0">
                <a:solidFill>
                  <a:srgbClr val="002176"/>
                </a:solidFill>
                <a:effectLst/>
                <a:highlight>
                  <a:srgbClr val="FFFFFF"/>
                </a:highlight>
              </a:rPr>
              <a:t>Що таке Органічний день ЄС? Органічний день ЄС  - це ідеальна нагода широко відзначити розвиток органічного сектору та оцінити прогрес Європи на шляху до досягнення мети – 25% органічних земель до 2030 року.</a:t>
            </a:r>
          </a:p>
          <a:p>
            <a:pPr algn="l"/>
            <a:endParaRPr lang="uk-UA" dirty="0">
              <a:solidFill>
                <a:srgbClr val="002176"/>
              </a:solidFill>
              <a:highlight>
                <a:srgbClr val="FFFFFF"/>
              </a:highlight>
            </a:endParaRPr>
          </a:p>
          <a:p>
            <a:pPr algn="l"/>
            <a:r>
              <a:rPr lang="uk-UA" b="1" i="0" u="sng" dirty="0">
                <a:solidFill>
                  <a:srgbClr val="A8CE43"/>
                </a:solidFill>
                <a:effectLst/>
                <a:highlight>
                  <a:srgbClr val="FFFFFF"/>
                </a:highlight>
                <a:hlinkClick r:id="rId4"/>
              </a:rPr>
              <a:t>Офіційно започаткований у 2021 році</a:t>
            </a:r>
            <a:r>
              <a:rPr lang="uk-UA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</a:rPr>
              <a:t>  Європейським Парламентом, Комісією та Радою Європейського Союзу, цей день є нагодою, серед іншого, оцінити тенденції споживчого попиту, продовжити підвищення обізнаності про органіку в ланцюжку постачання та, нарешті, визначити нові цілі для майбутнього органічного виробництва в Європі.</a:t>
            </a:r>
          </a:p>
          <a:p>
            <a:pPr algn="l"/>
            <a:endParaRPr lang="uk-UA" dirty="0">
              <a:solidFill>
                <a:srgbClr val="404040"/>
              </a:solidFill>
              <a:highlight>
                <a:srgbClr val="FFFFFF"/>
              </a:highlight>
            </a:endParaRPr>
          </a:p>
          <a:p>
            <a:pPr algn="l"/>
            <a:r>
              <a:rPr lang="uk-UA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</a:rPr>
              <a:t>В цей день святкують органічний день в Інтернеті, а також організовують власні заходи </a:t>
            </a:r>
            <a:r>
              <a:rPr lang="uk-UA" dirty="0">
                <a:solidFill>
                  <a:srgbClr val="404040"/>
                </a:solidFill>
                <a:highlight>
                  <a:srgbClr val="FFFFFF"/>
                </a:highlight>
              </a:rPr>
              <a:t>у контексті висвітлення чотирьох ціннісних орієнтирів: </a:t>
            </a:r>
            <a:r>
              <a:rPr lang="uk-UA" b="1" i="0" dirty="0">
                <a:solidFill>
                  <a:srgbClr val="404040"/>
                </a:solidFill>
                <a:effectLst/>
                <a:highlight>
                  <a:srgbClr val="FFFFFF"/>
                </a:highlight>
              </a:rPr>
              <a:t>Здоров’я, Екологія, Справедливість і Турбота.</a:t>
            </a:r>
            <a:endParaRPr lang="uk-UA" b="1" i="0" dirty="0">
              <a:solidFill>
                <a:srgbClr val="002176"/>
              </a:solidFill>
              <a:effectLst/>
              <a:highlight>
                <a:srgbClr val="FFFFFF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0CD1B0-E80D-C725-F2FD-9A77C2C7D3F1}"/>
              </a:ext>
            </a:extLst>
          </p:cNvPr>
          <p:cNvSpPr txBox="1"/>
          <p:nvPr/>
        </p:nvSpPr>
        <p:spPr>
          <a:xfrm>
            <a:off x="4350544" y="127836"/>
            <a:ext cx="6243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Google Sans"/>
              </a:rPr>
              <a:t>Органічний</a:t>
            </a:r>
            <a:r>
              <a:rPr lang="ru-RU" sz="2800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Google Sans"/>
              </a:rPr>
              <a:t> день ЄС </a:t>
            </a:r>
            <a:endParaRPr lang="ru-RU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8CAC81-4B27-99AC-5807-511C65BFB9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64" t="30208" r="17678" b="15232"/>
          <a:stretch/>
        </p:blipFill>
        <p:spPr>
          <a:xfrm>
            <a:off x="7790644" y="1862548"/>
            <a:ext cx="4026309" cy="240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79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35D8ABE-1242-3F6E-7031-80996C7E1315}"/>
              </a:ext>
            </a:extLst>
          </p:cNvPr>
          <p:cNvSpPr txBox="1"/>
          <p:nvPr/>
        </p:nvSpPr>
        <p:spPr>
          <a:xfrm>
            <a:off x="375047" y="700527"/>
            <a:ext cx="624363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1" i="0">
                <a:solidFill>
                  <a:srgbClr val="04452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Чому органічний день ЄС?</a:t>
            </a:r>
            <a:br>
              <a:rPr lang="uk-UA" b="0" i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r>
              <a:rPr lang="uk-UA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Започаткування щорічного Органічного дня в ЄС є продовженням  </a:t>
            </a:r>
            <a:r>
              <a:rPr lang="uk-UA" b="1" i="0" u="sng" dirty="0">
                <a:solidFill>
                  <a:srgbClr val="A8CE4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/>
              </a:rPr>
              <a:t>Плану дій щодо розвитку органічного виробництва,</a:t>
            </a:r>
            <a:r>
              <a:rPr lang="uk-UA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 ухваленого Комісією 25 березня 2021 року, який оголосив про створення такого дня для підвищення обізнаності про особливості та переваги органічного виробництва.</a:t>
            </a:r>
          </a:p>
          <a:p>
            <a:pPr algn="l"/>
            <a:r>
              <a:rPr lang="uk-UA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План дій спрямований на стимулювання органічного виробництва та споживчого попиту на органічну продукцію, тому, разом із  </a:t>
            </a:r>
            <a:r>
              <a:rPr lang="uk-UA" b="1" i="0" u="sng" dirty="0">
                <a:solidFill>
                  <a:srgbClr val="A8CE4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3"/>
              </a:rPr>
              <a:t>нагородами ЄС </a:t>
            </a:r>
            <a:r>
              <a:rPr lang="uk-UA" b="1" i="0" u="sng" dirty="0" err="1">
                <a:solidFill>
                  <a:srgbClr val="A8CE4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3"/>
              </a:rPr>
              <a:t>Organic</a:t>
            </a:r>
            <a:r>
              <a:rPr lang="uk-UA" b="1" i="0" u="sng" dirty="0">
                <a:solidFill>
                  <a:srgbClr val="A8CE4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3"/>
              </a:rPr>
              <a:t> </a:t>
            </a:r>
            <a:r>
              <a:rPr lang="uk-UA" b="1" i="0" u="sng" dirty="0" err="1">
                <a:solidFill>
                  <a:srgbClr val="A8CE4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3"/>
              </a:rPr>
              <a:t>Awards</a:t>
            </a:r>
            <a:r>
              <a:rPr lang="uk-UA" b="0" i="0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, Органічний день ЄС відзначає момент високої мети органіки в Європі.</a:t>
            </a:r>
          </a:p>
          <a:p>
            <a:pPr algn="l"/>
            <a:endParaRPr lang="uk-UA" b="0" i="0" dirty="0">
              <a:solidFill>
                <a:srgbClr val="002176"/>
              </a:solidFill>
              <a:effectLst/>
              <a:highlight>
                <a:srgbClr val="FFFFFF"/>
              </a:highlight>
              <a:latin typeface="Google Sa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0CD1B0-E80D-C725-F2FD-9A77C2C7D3F1}"/>
              </a:ext>
            </a:extLst>
          </p:cNvPr>
          <p:cNvSpPr txBox="1"/>
          <p:nvPr/>
        </p:nvSpPr>
        <p:spPr>
          <a:xfrm>
            <a:off x="4350544" y="127836"/>
            <a:ext cx="6243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Google Sans"/>
              </a:rPr>
              <a:t>Органічний</a:t>
            </a:r>
            <a:r>
              <a:rPr lang="ru-RU" sz="2800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Google Sans"/>
              </a:rPr>
              <a:t> день ЄС </a:t>
            </a:r>
            <a:endParaRPr lang="ru-RU" sz="28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032CD5-794F-59D8-004C-E7518B2D7B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64" t="30208" r="17678" b="15232"/>
          <a:stretch/>
        </p:blipFill>
        <p:spPr>
          <a:xfrm>
            <a:off x="7289198" y="1020867"/>
            <a:ext cx="4026309" cy="2408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341358-8E91-6A92-4575-B6517C553471}"/>
              </a:ext>
            </a:extLst>
          </p:cNvPr>
          <p:cNvSpPr txBox="1"/>
          <p:nvPr/>
        </p:nvSpPr>
        <p:spPr>
          <a:xfrm>
            <a:off x="5723335" y="4217938"/>
            <a:ext cx="60936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Best organic farmer (male): David Pejic (Croatia) • Best organic farmer (female): Nazaret Mateos Álvarez (Spain) • Best organic city: Gemeinde Seeham am Obertrumer See (Austria) • Best organic region: Occitanie (France) • Best organic bio-district: Associazione Bio-Distretto Cilento (Italy)  • Best organic SME: Goodvenience.bio GmbH (Germany) • Best organic food retailer: La Ferme à l’Arbre de Liège (Belgium) • Best organic restaurant: Lilla Bjers HB (Sweden) 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B0AC4-1061-86DB-B150-A75EEC4E9830}"/>
              </a:ext>
            </a:extLst>
          </p:cNvPr>
          <p:cNvSpPr txBox="1"/>
          <p:nvPr/>
        </p:nvSpPr>
        <p:spPr>
          <a:xfrm>
            <a:off x="1195580" y="4921174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176"/>
                </a:solidFill>
                <a:highlight>
                  <a:srgbClr val="FFFFFF"/>
                </a:highlight>
                <a:latin typeface="Google Sans"/>
              </a:rPr>
              <a:t>the EU Organic Awards</a:t>
            </a:r>
            <a:r>
              <a:rPr lang="uk-UA" sz="2800" b="1" dirty="0">
                <a:solidFill>
                  <a:srgbClr val="002176"/>
                </a:solidFill>
                <a:highlight>
                  <a:srgbClr val="FFFFFF"/>
                </a:highlight>
                <a:latin typeface="Google Sans"/>
              </a:rPr>
              <a:t> 2023 </a:t>
            </a:r>
            <a:endParaRPr lang="ru-RU" sz="2800" b="1" dirty="0">
              <a:solidFill>
                <a:srgbClr val="002176"/>
              </a:solidFill>
              <a:highlight>
                <a:srgbClr val="FFFFFF"/>
              </a:highlight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3160251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05B41C-4150-3FC8-74EF-011665C54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543818"/>
            <a:ext cx="10920412" cy="614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166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994C722-E6DE-F5EA-1B7A-32C5D48C4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192881"/>
            <a:ext cx="11506201" cy="647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232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00345" y="563769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44482" y="362073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1. </a:t>
            </a:r>
            <a:r>
              <a:rPr lang="uk-UA" sz="2000" b="1" i="0" dirty="0">
                <a:solidFill>
                  <a:srgbClr val="04452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IFOAM Organics Europe </a:t>
            </a:r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B1FBF-B789-20E3-8D4F-96D378C75301}"/>
              </a:ext>
            </a:extLst>
          </p:cNvPr>
          <p:cNvSpPr txBox="1"/>
          <p:nvPr/>
        </p:nvSpPr>
        <p:spPr>
          <a:xfrm>
            <a:off x="2253589" y="2029070"/>
            <a:ext cx="60936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 ознайомлюють зі звітом організації.</a:t>
            </a: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Діляться на групи в 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Кожна група обирає 1 напрям діяльності організації </a:t>
            </a:r>
            <a:r>
              <a:rPr lang="uk-UA" b="1" i="0" dirty="0">
                <a:solidFill>
                  <a:srgbClr val="04452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IFOAM Organics Europe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досліджує його. </a:t>
            </a: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Групи презентують основні положення стратегії 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2023 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діляться враженнями.</a:t>
            </a:r>
            <a:endParaRPr lang="en-US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Дають відповідь на питання про важливість </a:t>
            </a:r>
            <a:r>
              <a:rPr lang="uk-UA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адвокації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dirty="0" err="1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лоббізму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від НГО. </a:t>
            </a:r>
          </a:p>
          <a:p>
            <a:endParaRPr lang="uk-UA" dirty="0">
              <a:solidFill>
                <a:srgbClr val="2529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Час: 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хвилин. </a:t>
            </a:r>
          </a:p>
          <a:p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Джерела для роботи: слайд 5</a:t>
            </a:r>
            <a:r>
              <a:rPr lang="en-US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dirty="0">
                <a:solidFill>
                  <a:srgbClr val="252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233965-4B5B-E8E3-17AD-BC8BFD54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829676"/>
            <a:ext cx="4200524" cy="20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100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D555E22-B330-2618-8108-150678D9E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" y="371475"/>
            <a:ext cx="11234737" cy="63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0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1E2A76B-B8FF-9A11-0C76-2655ED4D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317450"/>
            <a:ext cx="11063287" cy="62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806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05CF5C5-4D43-79D0-C6D0-E084D82C4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273248"/>
            <a:ext cx="11706225" cy="658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73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0A76AA2-B980-628F-8FD4-0B9AC421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400050"/>
            <a:ext cx="11134725" cy="626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96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7200945-6B52-1DA8-3B03-3BB0042D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305395"/>
            <a:ext cx="11649075" cy="655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795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99384843-022C-3E73-0FA0-AD0EA8AF0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273248"/>
            <a:ext cx="11706225" cy="658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665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#EUOrganic Awards 2023 - Best Organic Farmer: Clara Benito Pacheco">
            <a:hlinkClick r:id="" action="ppaction://media"/>
            <a:extLst>
              <a:ext uri="{FF2B5EF4-FFF2-40B4-BE49-F238E27FC236}">
                <a16:creationId xmlns:a16="http://schemas.microsoft.com/office/drawing/2014/main" id="{C2E2374B-6D42-91E7-BE4F-F3D1DA7DD11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4363" y="0"/>
            <a:ext cx="11179175" cy="6316248"/>
          </a:xfrm>
          <a:prstGeom prst="rect">
            <a:avLst/>
          </a:prstGeom>
        </p:spPr>
      </p:pic>
      <p:sp>
        <p:nvSpPr>
          <p:cNvPr id="3" name="Rectangle 1">
            <a:hlinkClick r:id="rId4" tooltip="Далі (SHIFT+n)"/>
            <a:extLst>
              <a:ext uri="{FF2B5EF4-FFF2-40B4-BE49-F238E27FC236}">
                <a16:creationId xmlns:a16="http://schemas.microsoft.com/office/drawing/2014/main" id="{066380AA-311A-0740-E433-842661A1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7" y="6316248"/>
            <a:ext cx="6827838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281AA0E-B1A1-4F0F-1483-A277475C8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7" y="6316248"/>
            <a:ext cx="6827838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rgbClr val="DDDDDD"/>
                </a:solidFill>
                <a:effectLst/>
                <a:latin typeface="YouTube Noto"/>
              </a:rPr>
              <a:t>0:00 / 1:25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rgbClr val="EEEEEE"/>
              </a:solidFill>
              <a:effectLst/>
              <a:latin typeface="YouTube N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5"/>
              </a:rPr>
              <a:t>#EUOrganic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Awards 2023 - Best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Organic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Farmer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: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Clara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Benito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Pacheco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0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328958" y="2892631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73095" y="2690935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 5. Популяризація органіки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433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71540" y="0"/>
            <a:ext cx="593721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544901" y="999855"/>
            <a:ext cx="3796913" cy="4648250"/>
            <a:chOff x="1468770" y="1592581"/>
            <a:chExt cx="3796913" cy="4648250"/>
          </a:xfrm>
          <a:blipFill dpi="0" rotWithShape="1">
            <a:blip r:embed="rId3"/>
            <a:srcRect/>
            <a:stretch>
              <a:fillRect l="-25000"/>
            </a:stretch>
          </a:blipFill>
        </p:grpSpPr>
        <p:sp>
          <p:nvSpPr>
            <p:cNvPr id="15" name="Полилиния 14"/>
            <p:cNvSpPr/>
            <p:nvPr/>
          </p:nvSpPr>
          <p:spPr>
            <a:xfrm>
              <a:off x="1468770" y="1592581"/>
              <a:ext cx="3796913" cy="3796913"/>
            </a:xfrm>
            <a:custGeom>
              <a:avLst/>
              <a:gdLst>
                <a:gd name="connsiteX0" fmla="*/ 0 w 3796913"/>
                <a:gd name="connsiteY0" fmla="*/ 0 h 3796913"/>
                <a:gd name="connsiteX1" fmla="*/ 3796913 w 3796913"/>
                <a:gd name="connsiteY1" fmla="*/ 0 h 3796913"/>
                <a:gd name="connsiteX2" fmla="*/ 3796913 w 3796913"/>
                <a:gd name="connsiteY2" fmla="*/ 3796913 h 3796913"/>
                <a:gd name="connsiteX3" fmla="*/ 3028092 w 3796913"/>
                <a:gd name="connsiteY3" fmla="*/ 3039275 h 3796913"/>
                <a:gd name="connsiteX4" fmla="*/ 0 w 3796913"/>
                <a:gd name="connsiteY4" fmla="*/ 11183 h 37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6913" h="3796913">
                  <a:moveTo>
                    <a:pt x="0" y="0"/>
                  </a:moveTo>
                  <a:lnTo>
                    <a:pt x="3796913" y="0"/>
                  </a:lnTo>
                  <a:lnTo>
                    <a:pt x="3796913" y="3796913"/>
                  </a:lnTo>
                  <a:lnTo>
                    <a:pt x="3028092" y="3039275"/>
                  </a:lnTo>
                  <a:lnTo>
                    <a:pt x="0" y="111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rot="13500000">
              <a:off x="600327" y="3406954"/>
              <a:ext cx="3796913" cy="187084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олилиния 20"/>
          <p:cNvSpPr/>
          <p:nvPr/>
        </p:nvSpPr>
        <p:spPr>
          <a:xfrm>
            <a:off x="1192202" y="833777"/>
            <a:ext cx="3796913" cy="3796913"/>
          </a:xfrm>
          <a:custGeom>
            <a:avLst/>
            <a:gdLst>
              <a:gd name="connsiteX0" fmla="*/ 0 w 3796913"/>
              <a:gd name="connsiteY0" fmla="*/ 0 h 3796913"/>
              <a:gd name="connsiteX1" fmla="*/ 3796913 w 3796913"/>
              <a:gd name="connsiteY1" fmla="*/ 0 h 3796913"/>
              <a:gd name="connsiteX2" fmla="*/ 3796913 w 3796913"/>
              <a:gd name="connsiteY2" fmla="*/ 3796913 h 3796913"/>
              <a:gd name="connsiteX3" fmla="*/ 3028092 w 3796913"/>
              <a:gd name="connsiteY3" fmla="*/ 3039275 h 3796913"/>
              <a:gd name="connsiteX4" fmla="*/ 0 w 3796913"/>
              <a:gd name="connsiteY4" fmla="*/ 11183 h 379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6913" h="3796913">
                <a:moveTo>
                  <a:pt x="0" y="0"/>
                </a:moveTo>
                <a:lnTo>
                  <a:pt x="3796913" y="0"/>
                </a:lnTo>
                <a:lnTo>
                  <a:pt x="3796913" y="3796913"/>
                </a:lnTo>
                <a:lnTo>
                  <a:pt x="3028092" y="3039275"/>
                </a:lnTo>
                <a:lnTo>
                  <a:pt x="0" y="11183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3500000">
            <a:off x="346038" y="3057512"/>
            <a:ext cx="3796913" cy="187084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8" y="5254817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A6A18-5E15-E135-4394-C8C792E6623E}"/>
              </a:ext>
            </a:extLst>
          </p:cNvPr>
          <p:cNvSpPr txBox="1"/>
          <p:nvPr/>
        </p:nvSpPr>
        <p:spPr>
          <a:xfrm>
            <a:off x="6315655" y="214042"/>
            <a:ext cx="5979693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dirty="0">
                <a:solidFill>
                  <a:srgbClr val="044524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Завдання в групах (40 хвилин) </a:t>
            </a:r>
          </a:p>
          <a:p>
            <a:pPr algn="l"/>
            <a:r>
              <a:rPr lang="uk-UA" sz="2400" b="1" dirty="0">
                <a:solidFill>
                  <a:srgbClr val="044524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«Популяризація органіки» </a:t>
            </a:r>
          </a:p>
          <a:p>
            <a:pPr algn="l"/>
            <a:endParaRPr lang="uk-UA" sz="2400" b="1" i="0" dirty="0">
              <a:solidFill>
                <a:srgbClr val="044524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algn="l"/>
            <a:r>
              <a:rPr lang="uk-UA" sz="2400" dirty="0"/>
              <a:t>Чому ви це хочете зробити? Яку проблему хочете вирішити? Ваша мотивація? </a:t>
            </a:r>
          </a:p>
          <a:p>
            <a:pPr algn="l"/>
            <a:r>
              <a:rPr lang="uk-UA" sz="2400" dirty="0"/>
              <a:t>Мета проєкту</a:t>
            </a:r>
          </a:p>
          <a:p>
            <a:pPr algn="l"/>
            <a:r>
              <a:rPr lang="uk-UA" sz="2400" dirty="0"/>
              <a:t>Місце та термін реалізації</a:t>
            </a:r>
          </a:p>
          <a:p>
            <a:pPr algn="l"/>
            <a:r>
              <a:rPr lang="uk-UA" sz="2400" dirty="0"/>
              <a:t>Короткий опис: Що будете робити?</a:t>
            </a:r>
          </a:p>
          <a:p>
            <a:pPr algn="l"/>
            <a:r>
              <a:rPr lang="uk-UA" sz="2400" dirty="0"/>
              <a:t>Цільові групи та зацікавлені сторони</a:t>
            </a:r>
          </a:p>
          <a:p>
            <a:pPr algn="l"/>
            <a:r>
              <a:rPr lang="uk-UA" sz="2400" dirty="0"/>
              <a:t>Як і яких партнерів залучите?</a:t>
            </a:r>
          </a:p>
          <a:p>
            <a:pPr algn="l"/>
            <a:r>
              <a:rPr lang="uk-UA" sz="2400" dirty="0"/>
              <a:t>Як будете робити дисемінацію? </a:t>
            </a:r>
          </a:p>
          <a:p>
            <a:pPr algn="l"/>
            <a:r>
              <a:rPr lang="uk-UA" sz="2400" dirty="0"/>
              <a:t>Де знайдете фінансування? Які будуть витрати на заходи? </a:t>
            </a:r>
          </a:p>
          <a:p>
            <a:pPr algn="l"/>
            <a:r>
              <a:rPr lang="uk-UA" sz="2400" dirty="0"/>
              <a:t>Досягнуті результати</a:t>
            </a:r>
          </a:p>
          <a:p>
            <a:pPr algn="l"/>
            <a:endParaRPr lang="uk-UA" sz="2400" dirty="0"/>
          </a:p>
          <a:p>
            <a:pPr algn="l"/>
            <a:r>
              <a:rPr lang="uk-UA" sz="2400" b="1" dirty="0"/>
              <a:t>Команда: </a:t>
            </a:r>
            <a:r>
              <a:rPr lang="uk-UA" sz="2400" dirty="0"/>
              <a:t>координатор, економіст, юрист, </a:t>
            </a:r>
            <a:r>
              <a:rPr lang="uk-UA" sz="2400" dirty="0" err="1"/>
              <a:t>івент-менеджмер</a:t>
            </a:r>
            <a:r>
              <a:rPr lang="uk-UA" sz="2400" dirty="0"/>
              <a:t>, </a:t>
            </a:r>
            <a:r>
              <a:rPr lang="en-US" sz="2400" dirty="0"/>
              <a:t>SMM-</a:t>
            </a:r>
            <a:r>
              <a:rPr lang="uk-UA" sz="2400" dirty="0"/>
              <a:t>менеджер, </a:t>
            </a:r>
            <a:r>
              <a:rPr lang="uk-UA" sz="2400" dirty="0" err="1"/>
              <a:t>стейкхолдери</a:t>
            </a:r>
            <a:r>
              <a:rPr lang="uk-UA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36007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71540" y="0"/>
            <a:ext cx="593721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544901" y="999855"/>
            <a:ext cx="3796913" cy="4648250"/>
            <a:chOff x="1468770" y="1592581"/>
            <a:chExt cx="3796913" cy="4648250"/>
          </a:xfrm>
          <a:blipFill dpi="0" rotWithShape="1">
            <a:blip r:embed="rId3"/>
            <a:srcRect/>
            <a:stretch>
              <a:fillRect l="-25000"/>
            </a:stretch>
          </a:blipFill>
        </p:grpSpPr>
        <p:sp>
          <p:nvSpPr>
            <p:cNvPr id="15" name="Полилиния 14"/>
            <p:cNvSpPr/>
            <p:nvPr/>
          </p:nvSpPr>
          <p:spPr>
            <a:xfrm>
              <a:off x="1468770" y="1592581"/>
              <a:ext cx="3796913" cy="3796913"/>
            </a:xfrm>
            <a:custGeom>
              <a:avLst/>
              <a:gdLst>
                <a:gd name="connsiteX0" fmla="*/ 0 w 3796913"/>
                <a:gd name="connsiteY0" fmla="*/ 0 h 3796913"/>
                <a:gd name="connsiteX1" fmla="*/ 3796913 w 3796913"/>
                <a:gd name="connsiteY1" fmla="*/ 0 h 3796913"/>
                <a:gd name="connsiteX2" fmla="*/ 3796913 w 3796913"/>
                <a:gd name="connsiteY2" fmla="*/ 3796913 h 3796913"/>
                <a:gd name="connsiteX3" fmla="*/ 3028092 w 3796913"/>
                <a:gd name="connsiteY3" fmla="*/ 3039275 h 3796913"/>
                <a:gd name="connsiteX4" fmla="*/ 0 w 3796913"/>
                <a:gd name="connsiteY4" fmla="*/ 11183 h 37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6913" h="3796913">
                  <a:moveTo>
                    <a:pt x="0" y="0"/>
                  </a:moveTo>
                  <a:lnTo>
                    <a:pt x="3796913" y="0"/>
                  </a:lnTo>
                  <a:lnTo>
                    <a:pt x="3796913" y="3796913"/>
                  </a:lnTo>
                  <a:lnTo>
                    <a:pt x="3028092" y="3039275"/>
                  </a:lnTo>
                  <a:lnTo>
                    <a:pt x="0" y="111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rot="13500000">
              <a:off x="600327" y="3406954"/>
              <a:ext cx="3796913" cy="187084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олилиния 20"/>
          <p:cNvSpPr/>
          <p:nvPr/>
        </p:nvSpPr>
        <p:spPr>
          <a:xfrm>
            <a:off x="1192202" y="833777"/>
            <a:ext cx="3796913" cy="3796913"/>
          </a:xfrm>
          <a:custGeom>
            <a:avLst/>
            <a:gdLst>
              <a:gd name="connsiteX0" fmla="*/ 0 w 3796913"/>
              <a:gd name="connsiteY0" fmla="*/ 0 h 3796913"/>
              <a:gd name="connsiteX1" fmla="*/ 3796913 w 3796913"/>
              <a:gd name="connsiteY1" fmla="*/ 0 h 3796913"/>
              <a:gd name="connsiteX2" fmla="*/ 3796913 w 3796913"/>
              <a:gd name="connsiteY2" fmla="*/ 3796913 h 3796913"/>
              <a:gd name="connsiteX3" fmla="*/ 3028092 w 3796913"/>
              <a:gd name="connsiteY3" fmla="*/ 3039275 h 3796913"/>
              <a:gd name="connsiteX4" fmla="*/ 0 w 3796913"/>
              <a:gd name="connsiteY4" fmla="*/ 11183 h 379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6913" h="3796913">
                <a:moveTo>
                  <a:pt x="0" y="0"/>
                </a:moveTo>
                <a:lnTo>
                  <a:pt x="3796913" y="0"/>
                </a:lnTo>
                <a:lnTo>
                  <a:pt x="3796913" y="3796913"/>
                </a:lnTo>
                <a:lnTo>
                  <a:pt x="3028092" y="3039275"/>
                </a:lnTo>
                <a:lnTo>
                  <a:pt x="0" y="11183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3500000">
            <a:off x="346038" y="3057512"/>
            <a:ext cx="3796913" cy="187084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8" y="5254817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A6A18-5E15-E135-4394-C8C792E6623E}"/>
              </a:ext>
            </a:extLst>
          </p:cNvPr>
          <p:cNvSpPr txBox="1"/>
          <p:nvPr/>
        </p:nvSpPr>
        <p:spPr>
          <a:xfrm>
            <a:off x="6315655" y="1113645"/>
            <a:ext cx="597969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dirty="0">
                <a:solidFill>
                  <a:srgbClr val="044524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Завдання в групах (40 хвилин) </a:t>
            </a:r>
          </a:p>
          <a:p>
            <a:pPr algn="l"/>
            <a:r>
              <a:rPr lang="uk-UA" sz="2400" b="1" dirty="0">
                <a:solidFill>
                  <a:srgbClr val="044524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«Популяризація органіки» </a:t>
            </a:r>
          </a:p>
          <a:p>
            <a:pPr algn="l"/>
            <a:endParaRPr lang="uk-UA" sz="2400" b="1" i="0" dirty="0">
              <a:solidFill>
                <a:srgbClr val="044524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algn="l"/>
            <a:r>
              <a:rPr lang="uk-UA" sz="2400" dirty="0"/>
              <a:t>Розподіліть ролі в команді, здійсніть мозковий штурм з урахуванням досліджуваної громади з попередніх завдань, підготуйте презентацію міні-проєкту  в програмі </a:t>
            </a:r>
            <a:r>
              <a:rPr lang="en-US" sz="2400" dirty="0"/>
              <a:t>Canva</a:t>
            </a:r>
            <a:r>
              <a:rPr lang="uk-UA" sz="2400" dirty="0"/>
              <a:t> та інформаційні матеріали до вашого заходу (листівку, плакат, оголошення, банер і </a:t>
            </a:r>
            <a:r>
              <a:rPr lang="uk-UA" sz="2400" dirty="0" err="1"/>
              <a:t>т.п</a:t>
            </a:r>
            <a:r>
              <a:rPr lang="uk-UA" sz="2400" dirty="0"/>
              <a:t>.).</a:t>
            </a:r>
          </a:p>
          <a:p>
            <a:pPr algn="l"/>
            <a:endParaRPr lang="uk-UA" sz="2400" dirty="0"/>
          </a:p>
          <a:p>
            <a:pPr algn="l"/>
            <a:r>
              <a:rPr lang="uk-UA" sz="2400" dirty="0"/>
              <a:t>Презентуйте ваш </a:t>
            </a:r>
            <a:r>
              <a:rPr lang="uk-UA" sz="2400" dirty="0" err="1"/>
              <a:t>проєкт</a:t>
            </a:r>
            <a:r>
              <a:rPr lang="uk-UA" sz="2400" dirty="0"/>
              <a:t> командою. </a:t>
            </a:r>
            <a:endParaRPr lang="en-US" sz="2400" dirty="0"/>
          </a:p>
          <a:p>
            <a:pPr algn="l"/>
            <a:r>
              <a:rPr lang="uk-UA" sz="2400" b="1" dirty="0"/>
              <a:t>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156165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ABFD09-12FD-E4C8-9DEA-7300297E2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1" t="27292" r="29137" b="25208"/>
          <a:stretch/>
        </p:blipFill>
        <p:spPr>
          <a:xfrm>
            <a:off x="190501" y="1343023"/>
            <a:ext cx="4600575" cy="3257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E960A7-38A1-2815-B1F6-855A1D975E8F}"/>
              </a:ext>
            </a:extLst>
          </p:cNvPr>
          <p:cNvSpPr txBox="1"/>
          <p:nvPr/>
        </p:nvSpPr>
        <p:spPr>
          <a:xfrm>
            <a:off x="208957" y="4600574"/>
            <a:ext cx="5038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https://read.organicseurope.bio/publication/ifoam-organics-europe-annual-report-2022/pdf/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8916902-FCEA-AA2E-D4DA-D6EAAC335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319079"/>
            <a:ext cx="4200524" cy="20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02B4E-4F53-C0CC-EFE5-0E4962AF047F}"/>
              </a:ext>
            </a:extLst>
          </p:cNvPr>
          <p:cNvSpPr txBox="1"/>
          <p:nvPr/>
        </p:nvSpPr>
        <p:spPr>
          <a:xfrm>
            <a:off x="5889425" y="2565388"/>
            <a:ext cx="60936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0" dirty="0">
                <a:solidFill>
                  <a:srgbClr val="04452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IFOAM Organics Europe – це європейська </a:t>
            </a:r>
            <a:r>
              <a:rPr lang="uk-UA" b="1" i="0" dirty="0" err="1">
                <a:solidFill>
                  <a:srgbClr val="04452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парасолькова</a:t>
            </a:r>
            <a:r>
              <a:rPr lang="uk-UA" b="1" i="0" dirty="0">
                <a:solidFill>
                  <a:srgbClr val="04452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організація органічних продуктів харчування та сільського господарства. Протягом 20 років вона представляє органіку в європейській політиці та виступає за трансформацію продуктів харчування та сільського господарства. Їх робота базується на принципах органічного сільського господарства – здоров’я, екологія, справедливість та турбота. Маючи майже 200 членів у 34 європейських країнах, </a:t>
            </a:r>
            <a:r>
              <a:rPr lang="uk-UA" b="1" dirty="0">
                <a:solidFill>
                  <a:srgbClr val="044524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їх</a:t>
            </a:r>
            <a:r>
              <a:rPr lang="uk-UA" b="1" i="0" dirty="0">
                <a:solidFill>
                  <a:srgbClr val="044524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робота охоплює весь ланцюг органічної їжі.</a:t>
            </a:r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C44599-F2F3-D17B-BDD8-D0E6D227725C}"/>
              </a:ext>
            </a:extLst>
          </p:cNvPr>
          <p:cNvSpPr txBox="1"/>
          <p:nvPr/>
        </p:nvSpPr>
        <p:spPr>
          <a:xfrm>
            <a:off x="5990035" y="6169589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https://www.organicseurope.bio/about-us/organics-europe/</a:t>
            </a:r>
          </a:p>
        </p:txBody>
      </p:sp>
    </p:spTree>
    <p:extLst>
      <p:ext uri="{BB962C8B-B14F-4D97-AF65-F5344CB8AC3E}">
        <p14:creationId xmlns:p14="http://schemas.microsoft.com/office/powerpoint/2010/main" val="110475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24DB4C-08F9-C08B-1A28-7A8B920ACCE9}"/>
              </a:ext>
            </a:extLst>
          </p:cNvPr>
          <p:cNvSpPr txBox="1"/>
          <p:nvPr/>
        </p:nvSpPr>
        <p:spPr>
          <a:xfrm>
            <a:off x="411361" y="395584"/>
            <a:ext cx="113692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176"/>
                </a:solidFill>
                <a:highlight>
                  <a:srgbClr val="FFFFFF"/>
                </a:highlight>
                <a:latin typeface="Google Sans"/>
              </a:rPr>
              <a:t>The European organic movement’s vision for food and farming is that of a fair, environmentally conscious, healthy, and caring system widely adopted in Europe by 2030</a:t>
            </a:r>
            <a:endParaRPr lang="ru-RU" sz="2800" b="1" dirty="0">
              <a:solidFill>
                <a:srgbClr val="002176"/>
              </a:solidFill>
              <a:highlight>
                <a:srgbClr val="FFFFFF"/>
              </a:highlight>
              <a:latin typeface="Google Sans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F5FC130-76FA-2DBA-CE46-049A911E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69" y="1780579"/>
            <a:ext cx="9415462" cy="49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904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CE0F03F-C078-EB6C-5352-9AAA923D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93" y="1473993"/>
            <a:ext cx="11093014" cy="3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45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5A57468-898E-D834-A1AF-603097990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" y="1545808"/>
            <a:ext cx="10715625" cy="376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190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DD1CE81-62EB-E66E-9F4D-9D11DDBF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743075"/>
            <a:ext cx="10761636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8626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20114</TotalTime>
  <Words>1205</Words>
  <Application>Microsoft Office PowerPoint</Application>
  <PresentationFormat>Широкоэкранный</PresentationFormat>
  <Paragraphs>124</Paragraphs>
  <Slides>49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fira sans</vt:lpstr>
      <vt:lpstr>Google Sans</vt:lpstr>
      <vt:lpstr>Open Sans</vt:lpstr>
      <vt:lpstr>Roboto</vt:lpstr>
      <vt:lpstr>Times New Roman</vt:lpstr>
      <vt:lpstr>YouTube Noto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Venherska Natalia</cp:lastModifiedBy>
  <cp:revision>82</cp:revision>
  <dcterms:created xsi:type="dcterms:W3CDTF">2023-10-12T02:23:59Z</dcterms:created>
  <dcterms:modified xsi:type="dcterms:W3CDTF">2024-05-10T10:10:31Z</dcterms:modified>
</cp:coreProperties>
</file>