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1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933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5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528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5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68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8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2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9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6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A80A-9DB7-494B-ABAA-AD56F6ABD08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74A0A2-9A6F-4D02-A850-BA0EEBC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парем</a:t>
            </a:r>
            <a:r>
              <a:rPr lang="uk-UA" dirty="0" err="1"/>
              <a:t>ії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Малі жанри українського фольклору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7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83491-FA1F-4028-AFAE-D269E10D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План</a:t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424B38-2800-41E4-BF98-75250992113D}"/>
              </a:ext>
            </a:extLst>
          </p:cNvPr>
          <p:cNvSpPr/>
          <p:nvPr/>
        </p:nvSpPr>
        <p:spPr>
          <a:xfrm>
            <a:off x="1424115" y="1818526"/>
            <a:ext cx="87370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1.Проблеми </a:t>
            </a:r>
            <a:r>
              <a:rPr lang="ru-RU" sz="3600" dirty="0" err="1"/>
              <a:t>термінології</a:t>
            </a:r>
            <a:r>
              <a:rPr lang="ru-RU" sz="3600" dirty="0"/>
              <a:t> </a:t>
            </a:r>
            <a:r>
              <a:rPr lang="ru-RU" sz="3600" dirty="0" err="1"/>
              <a:t>щодо</a:t>
            </a:r>
            <a:r>
              <a:rPr lang="ru-RU" sz="3600" dirty="0"/>
              <a:t> </a:t>
            </a:r>
            <a:r>
              <a:rPr lang="ru-RU" sz="3600" dirty="0" err="1"/>
              <a:t>малих</a:t>
            </a:r>
            <a:r>
              <a:rPr lang="ru-RU" sz="3600" dirty="0"/>
              <a:t> </a:t>
            </a:r>
            <a:r>
              <a:rPr lang="ru-RU" sz="3600" dirty="0" err="1"/>
              <a:t>фольклорних</a:t>
            </a:r>
            <a:r>
              <a:rPr lang="ru-RU" sz="3600" dirty="0"/>
              <a:t> </a:t>
            </a:r>
            <a:r>
              <a:rPr lang="ru-RU" sz="3600" dirty="0" err="1"/>
              <a:t>жанрів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/>
              <a:t>2. </a:t>
            </a:r>
            <a:r>
              <a:rPr lang="ru-RU" sz="3600" dirty="0" err="1"/>
              <a:t>Прислів’я</a:t>
            </a:r>
            <a:r>
              <a:rPr lang="ru-RU" sz="3600" dirty="0"/>
              <a:t> та </a:t>
            </a:r>
            <a:r>
              <a:rPr lang="ru-RU" sz="3600" dirty="0" err="1"/>
              <a:t>приказки</a:t>
            </a:r>
            <a:r>
              <a:rPr lang="ru-RU" sz="3600" dirty="0"/>
              <a:t>: </a:t>
            </a:r>
            <a:r>
              <a:rPr lang="ru-RU" sz="3600" dirty="0" err="1"/>
              <a:t>спільне</a:t>
            </a:r>
            <a:r>
              <a:rPr lang="ru-RU" sz="3600" dirty="0"/>
              <a:t> та </a:t>
            </a:r>
            <a:r>
              <a:rPr lang="ru-RU" sz="3600" dirty="0" err="1"/>
              <a:t>розбіжне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/>
              <a:t>3. Загадка.</a:t>
            </a:r>
            <a:endParaRPr lang="uk-UA" sz="3600" dirty="0"/>
          </a:p>
          <a:p>
            <a:r>
              <a:rPr lang="uk-UA" sz="3600" dirty="0"/>
              <a:t>4. Інші малі жанри українського фольклору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602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Прислів’я та приказки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Прислів’я - </a:t>
            </a:r>
          </a:p>
          <a:p>
            <a:r>
              <a:rPr lang="uk-UA" dirty="0"/>
              <a:t>короткий усталений завершений народний вираз, у якому відтворено та передається досвід, висновок, узагальнення різних ситуацій.</a:t>
            </a: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образне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граматично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оформлене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логічно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завершене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висловлювання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  Життя прожити – не поле перейти</a:t>
            </a:r>
            <a:r>
              <a:rPr lang="uk-UA" dirty="0"/>
              <a:t>;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7030A0"/>
                </a:solidFill>
              </a:rPr>
              <a:t>Праця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людину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годує</a:t>
            </a:r>
            <a:r>
              <a:rPr lang="ru-RU" dirty="0">
                <a:solidFill>
                  <a:srgbClr val="7030A0"/>
                </a:solidFill>
              </a:rPr>
              <a:t>, а </a:t>
            </a:r>
            <a:r>
              <a:rPr lang="ru-RU" dirty="0" err="1">
                <a:solidFill>
                  <a:srgbClr val="7030A0"/>
                </a:solidFill>
              </a:rPr>
              <a:t>лінь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марнує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Приказки - </a:t>
            </a:r>
          </a:p>
          <a:p>
            <a:r>
              <a:rPr lang="uk-UA" dirty="0"/>
              <a:t>коротка влучна традиційна метафорична характеристика предметів, явищ, дій</a:t>
            </a:r>
          </a:p>
          <a:p>
            <a:endParaRPr lang="uk-UA" dirty="0"/>
          </a:p>
          <a:p>
            <a:r>
              <a:rPr lang="uk-UA" dirty="0"/>
              <a:t>Далеко куцому до зайця</a:t>
            </a:r>
          </a:p>
          <a:p>
            <a:r>
              <a:rPr lang="uk-UA" dirty="0"/>
              <a:t>Знов за рибу гроші</a:t>
            </a:r>
          </a:p>
          <a:p>
            <a:r>
              <a:rPr lang="ru-RU" dirty="0"/>
              <a:t>Й </a:t>
            </a:r>
            <a:r>
              <a:rPr lang="ru-RU" dirty="0" err="1"/>
              <a:t>чорт</a:t>
            </a:r>
            <a:r>
              <a:rPr lang="ru-RU" dirty="0"/>
              <a:t> у </a:t>
            </a:r>
            <a:r>
              <a:rPr lang="ru-RU" dirty="0" err="1"/>
              <a:t>ступі</a:t>
            </a:r>
            <a:r>
              <a:rPr lang="ru-RU" dirty="0"/>
              <a:t> не </a:t>
            </a:r>
            <a:r>
              <a:rPr lang="ru-RU" dirty="0" err="1"/>
              <a:t>влучить</a:t>
            </a:r>
            <a:r>
              <a:rPr lang="ru-RU" dirty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7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Прислів’я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Може констатувати</a:t>
            </a:r>
          </a:p>
          <a:p>
            <a:r>
              <a:rPr lang="ru-RU" dirty="0"/>
              <a:t>У </a:t>
            </a:r>
            <a:r>
              <a:rPr lang="ru-RU" dirty="0" err="1"/>
              <a:t>дружній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 і в холод тепло.</a:t>
            </a:r>
          </a:p>
          <a:p>
            <a:r>
              <a:rPr lang="ru-RU" dirty="0"/>
              <a:t>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домі</a:t>
            </a:r>
            <a:r>
              <a:rPr lang="ru-RU" dirty="0"/>
              <a:t> і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.</a:t>
            </a:r>
          </a:p>
          <a:p>
            <a:r>
              <a:rPr lang="uk-UA" dirty="0"/>
              <a:t>Всякому овочу свій час.</a:t>
            </a:r>
          </a:p>
          <a:p>
            <a:r>
              <a:rPr lang="uk-UA" dirty="0"/>
              <a:t>Гостре словечко коле сердечко.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Може давати пораду, наказ</a:t>
            </a:r>
          </a:p>
          <a:p>
            <a:r>
              <a:rPr lang="ru-RU" dirty="0" err="1"/>
              <a:t>Бійся</a:t>
            </a:r>
            <a:r>
              <a:rPr lang="ru-RU" dirty="0"/>
              <a:t> не того собаки,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бреше</a:t>
            </a:r>
            <a:r>
              <a:rPr lang="ru-RU" dirty="0"/>
              <a:t>, а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лащиться</a:t>
            </a:r>
            <a:r>
              <a:rPr lang="ru-RU" dirty="0"/>
              <a:t>.</a:t>
            </a:r>
          </a:p>
          <a:p>
            <a:r>
              <a:rPr lang="ru-RU" dirty="0" err="1"/>
              <a:t>Їж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, а </a:t>
            </a:r>
            <a:r>
              <a:rPr lang="ru-RU" dirty="0" err="1"/>
              <a:t>роби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кажуть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1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Загадка – це завжди міні-діалог!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</a:rPr>
              <a:t>це жанр усної народної творчості, що являє собою дотепне запитання або короткий метафоричний опис предмета, явища чи події, зміст якого потрібно відгадати.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— </a:t>
            </a:r>
            <a:r>
              <a:rPr lang="ru-RU" sz="2400" b="1" dirty="0" err="1">
                <a:solidFill>
                  <a:srgbClr val="FF0000"/>
                </a:solidFill>
              </a:rPr>
              <a:t>це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короткі</a:t>
            </a:r>
            <a:r>
              <a:rPr lang="ru-RU" sz="2400" b="1" dirty="0">
                <a:solidFill>
                  <a:srgbClr val="FF0000"/>
                </a:solidFill>
              </a:rPr>
              <a:t> твори, в </a:t>
            </a:r>
            <a:r>
              <a:rPr lang="ru-RU" sz="2400" b="1" dirty="0" err="1">
                <a:solidFill>
                  <a:srgbClr val="FF0000"/>
                </a:solidFill>
              </a:rPr>
              <a:t>основі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яких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лежить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дотепне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метафоричне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запитання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що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передбачає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відповідь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нього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Завдання:</a:t>
            </a:r>
            <a:br>
              <a:rPr lang="uk-UA" dirty="0"/>
            </a:br>
            <a:br>
              <a:rPr lang="uk-UA" dirty="0"/>
            </a:b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E81F15-5C2C-4A07-9E60-889174AD48FA}"/>
              </a:ext>
            </a:extLst>
          </p:cNvPr>
          <p:cNvSpPr/>
          <p:nvPr/>
        </p:nvSpPr>
        <p:spPr>
          <a:xfrm>
            <a:off x="1643865" y="1674688"/>
            <a:ext cx="9215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Підібрати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приклади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загадок,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яких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1) один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метафоричний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образ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відповідає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одному реальному;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2)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декілька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метафоричних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декільком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реальним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3)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декілька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метафоричних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– одному реальному;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3)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декілька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реальних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– одному метафоричному.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ADFD9-A4CB-400F-BD11-A90721C1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672" y="446088"/>
            <a:ext cx="4532739" cy="97631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Паремії у материнському фольклорі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CD9E54-F647-4FDF-9048-C0E3FEC5F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9238" y="1124744"/>
            <a:ext cx="4629150" cy="405765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002A7A-7B24-4500-9CA5-A23B74D21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0302" y="1633591"/>
            <a:ext cx="4584110" cy="42274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ЗАБАВЛЯНКИ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 (утішки, </a:t>
            </a:r>
            <a:r>
              <a:rPr lang="uk-UA" sz="2800" b="1" dirty="0" err="1">
                <a:solidFill>
                  <a:srgbClr val="002060"/>
                </a:solidFill>
              </a:rPr>
              <a:t>чукикалки</a:t>
            </a:r>
            <a:r>
              <a:rPr lang="uk-UA" sz="2800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короткі римовані віршики, пісеньки чи примовки з жартівливим змістом, які використовуються для розваги та розвитку дітей, часто супроводжуються відповідними рухами, жестами чи грою.</a:t>
            </a:r>
          </a:p>
        </p:txBody>
      </p:sp>
    </p:spTree>
    <p:extLst>
      <p:ext uri="{BB962C8B-B14F-4D97-AF65-F5344CB8AC3E}">
        <p14:creationId xmlns:p14="http://schemas.microsoft.com/office/powerpoint/2010/main" val="214383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A409D-AE2F-4ABF-ABC1-2389A009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СКОРОМОВКИ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52C780-BBA4-4BC7-A80D-EDDF751F7263}"/>
              </a:ext>
            </a:extLst>
          </p:cNvPr>
          <p:cNvSpPr/>
          <p:nvPr/>
        </p:nvSpPr>
        <p:spPr>
          <a:xfrm>
            <a:off x="1849347" y="1561672"/>
            <a:ext cx="86816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– </a:t>
            </a:r>
            <a:r>
              <a:rPr lang="ru-RU" sz="2400" b="1" dirty="0" err="1">
                <a:solidFill>
                  <a:srgbClr val="FFC000"/>
                </a:solidFill>
              </a:rPr>
              <a:t>це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спеціально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підібрана</a:t>
            </a:r>
            <a:r>
              <a:rPr lang="ru-RU" sz="2400" b="1" dirty="0">
                <a:solidFill>
                  <a:srgbClr val="FFC000"/>
                </a:solidFill>
              </a:rPr>
              <a:t> фраза з </a:t>
            </a:r>
            <a:r>
              <a:rPr lang="ru-RU" sz="2400" b="1" dirty="0" err="1">
                <a:solidFill>
                  <a:srgbClr val="FFC000"/>
                </a:solidFill>
              </a:rPr>
              <a:t>важко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вимовляючим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підбором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звуків</a:t>
            </a:r>
            <a:r>
              <a:rPr lang="ru-RU" sz="2400" b="1" dirty="0">
                <a:solidFill>
                  <a:srgbClr val="FFC000"/>
                </a:solidFill>
              </a:rPr>
              <a:t>.</a:t>
            </a:r>
          </a:p>
          <a:p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err="1">
                <a:solidFill>
                  <a:srgbClr val="FFC000"/>
                </a:solidFill>
              </a:rPr>
              <a:t>Прилетіли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горобці</a:t>
            </a:r>
            <a:r>
              <a:rPr lang="ru-RU" sz="2400" b="1" dirty="0">
                <a:solidFill>
                  <a:srgbClr val="FFC000"/>
                </a:solidFill>
              </a:rPr>
              <a:t> –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Говорили про </a:t>
            </a:r>
            <a:r>
              <a:rPr lang="ru-RU" sz="2400" b="1" dirty="0" err="1">
                <a:solidFill>
                  <a:srgbClr val="FFC000"/>
                </a:solidFill>
              </a:rPr>
              <a:t>крупці</a:t>
            </a:r>
            <a:r>
              <a:rPr lang="ru-RU" sz="2400" b="1" dirty="0">
                <a:solidFill>
                  <a:srgbClr val="FFC000"/>
                </a:solidFill>
              </a:rPr>
              <a:t>;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Не про </a:t>
            </a:r>
            <a:r>
              <a:rPr lang="ru-RU" sz="2400" b="1" dirty="0" err="1">
                <a:solidFill>
                  <a:srgbClr val="FFC000"/>
                </a:solidFill>
              </a:rPr>
              <a:t>крупці</a:t>
            </a:r>
            <a:r>
              <a:rPr lang="ru-RU" sz="2400" b="1" dirty="0">
                <a:solidFill>
                  <a:srgbClr val="FFC000"/>
                </a:solidFill>
              </a:rPr>
              <a:t>,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Не про </a:t>
            </a:r>
            <a:r>
              <a:rPr lang="ru-RU" sz="2400" b="1" dirty="0" err="1">
                <a:solidFill>
                  <a:srgbClr val="FFC000"/>
                </a:solidFill>
              </a:rPr>
              <a:t>крупицю</a:t>
            </a:r>
            <a:r>
              <a:rPr lang="ru-RU" sz="2400" b="1" dirty="0">
                <a:solidFill>
                  <a:srgbClr val="FFC000"/>
                </a:solidFill>
              </a:rPr>
              <a:t>,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А про </a:t>
            </a:r>
            <a:r>
              <a:rPr lang="ru-RU" sz="2400" b="1" dirty="0" err="1">
                <a:solidFill>
                  <a:srgbClr val="FFC000"/>
                </a:solidFill>
              </a:rPr>
              <a:t>крупячко</a:t>
            </a:r>
            <a:r>
              <a:rPr lang="ru-RU" sz="2400" b="1" dirty="0">
                <a:solidFill>
                  <a:srgbClr val="FFC000"/>
                </a:solidFill>
              </a:rPr>
              <a:t>.</a:t>
            </a:r>
          </a:p>
          <a:p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err="1">
                <a:solidFill>
                  <a:srgbClr val="FFC000"/>
                </a:solidFill>
              </a:rPr>
              <a:t>Ніс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Гриць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горіх</a:t>
            </a:r>
            <a:r>
              <a:rPr lang="ru-RU" sz="2400" b="1" dirty="0">
                <a:solidFill>
                  <a:srgbClr val="FFC000"/>
                </a:solidFill>
              </a:rPr>
              <a:t> через </a:t>
            </a:r>
            <a:r>
              <a:rPr lang="ru-RU" sz="2400" b="1" dirty="0" err="1">
                <a:solidFill>
                  <a:srgbClr val="FFC000"/>
                </a:solidFill>
              </a:rPr>
              <a:t>поріг</a:t>
            </a:r>
            <a:r>
              <a:rPr lang="ru-RU" sz="2400" b="1" dirty="0">
                <a:solidFill>
                  <a:srgbClr val="FFC00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Став на </a:t>
            </a:r>
            <a:r>
              <a:rPr lang="ru-RU" sz="2400" b="1" dirty="0" err="1">
                <a:solidFill>
                  <a:srgbClr val="FFC000"/>
                </a:solidFill>
              </a:rPr>
              <a:t>горіх</a:t>
            </a:r>
            <a:r>
              <a:rPr lang="ru-RU" sz="2400" b="1" dirty="0">
                <a:solidFill>
                  <a:srgbClr val="FFC000"/>
                </a:solidFill>
              </a:rPr>
              <a:t>, упав на </a:t>
            </a:r>
            <a:r>
              <a:rPr lang="ru-RU" sz="2400" b="1" dirty="0" err="1">
                <a:solidFill>
                  <a:srgbClr val="FFC000"/>
                </a:solidFill>
              </a:rPr>
              <a:t>поріг</a:t>
            </a:r>
            <a:r>
              <a:rPr lang="ru-RU" sz="2400" b="1" dirty="0">
                <a:solidFill>
                  <a:srgbClr val="FFC000"/>
                </a:solidFill>
              </a:rPr>
              <a:t>.</a:t>
            </a:r>
            <a:endParaRPr lang="uk-UA" sz="24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B4BED9-8CDD-4ACA-B8AF-25E5B9DA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86" y="2486345"/>
            <a:ext cx="5530414" cy="26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4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5C082-B8A1-4874-AF40-204AB818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 Власне дитячий фольклор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Ігрові вірші</a:t>
            </a:r>
            <a:br>
              <a:rPr lang="uk-UA" dirty="0"/>
            </a:br>
            <a:r>
              <a:rPr lang="uk-UA" dirty="0"/>
              <a:t> Ігрові пісні</a:t>
            </a:r>
            <a:br>
              <a:rPr lang="uk-UA" dirty="0"/>
            </a:br>
            <a:r>
              <a:rPr lang="uk-UA" dirty="0"/>
              <a:t>Лічилки</a:t>
            </a:r>
            <a:br>
              <a:rPr lang="uk-UA" dirty="0"/>
            </a:br>
            <a:r>
              <a:rPr lang="uk-UA" dirty="0"/>
              <a:t> </a:t>
            </a:r>
            <a:r>
              <a:rPr lang="uk-UA" dirty="0" err="1"/>
              <a:t>Дражнилки</a:t>
            </a:r>
            <a:r>
              <a:rPr lang="uk-UA" dirty="0"/>
              <a:t> (</a:t>
            </a:r>
            <a:r>
              <a:rPr lang="uk-UA" dirty="0" err="1"/>
              <a:t>прозивалки</a:t>
            </a:r>
            <a:r>
              <a:rPr lang="uk-UA" dirty="0"/>
              <a:t>)</a:t>
            </a:r>
            <a:br>
              <a:rPr lang="uk-UA" dirty="0"/>
            </a:br>
            <a:r>
              <a:rPr lang="uk-UA" dirty="0"/>
              <a:t> </a:t>
            </a:r>
            <a:r>
              <a:rPr lang="uk-UA" dirty="0" err="1"/>
              <a:t>Мирилки</a:t>
            </a:r>
            <a:r>
              <a:rPr lang="uk-UA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ED3A75-337D-4746-987A-CAE160E9A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91765"/>
            <a:ext cx="3859658" cy="20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352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318</TotalTime>
  <Words>380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паремії</vt:lpstr>
      <vt:lpstr>План </vt:lpstr>
      <vt:lpstr>Прислів’я та приказки</vt:lpstr>
      <vt:lpstr>Прислів’я</vt:lpstr>
      <vt:lpstr>Загадка – це завжди міні-діалог!</vt:lpstr>
      <vt:lpstr>Завдання:  </vt:lpstr>
      <vt:lpstr>Паремії у материнському фольклорі</vt:lpstr>
      <vt:lpstr>СКОРОМОВКИ</vt:lpstr>
      <vt:lpstr> Власне дитячий фольклор    Ігрові вірші  Ігрові пісні Лічилки  Дражнилки (прозивалки)  Мирилки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паремії</dc:title>
  <dc:creator>Ирина</dc:creator>
  <cp:lastModifiedBy>Ірина Павленко</cp:lastModifiedBy>
  <cp:revision>10</cp:revision>
  <dcterms:created xsi:type="dcterms:W3CDTF">2023-10-31T06:18:11Z</dcterms:created>
  <dcterms:modified xsi:type="dcterms:W3CDTF">2025-11-12T14:34:54Z</dcterms:modified>
</cp:coreProperties>
</file>