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99FF"/>
    <a:srgbClr val="CCCCFF"/>
    <a:srgbClr val="422C16"/>
    <a:srgbClr val="0C788E"/>
    <a:srgbClr val="006666"/>
    <a:srgbClr val="54381C"/>
    <a:srgbClr val="A50021"/>
    <a:srgbClr val="FFFFA3"/>
    <a:srgbClr val="003300"/>
    <a:srgbClr val="812B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24761-89EB-48F1-AED3-DD75CC230999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7084B-A128-4880-A4A9-8BC6FA9785AB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E56CC1-2E61-43E3-8C9C-15691F175235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09CE4C-3C6D-4E85-87B7-DACC8E9919C2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8C9FA8-0FDF-4988-A91C-615815D415C5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3BD88D-109A-4733-92AA-4C776DEC8930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282326-FDE6-414D-AFA2-ABC4902D797E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1B5BE1-32ED-4825-BA14-ABE5E3370F17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841EAB-CCA2-4E8D-8D4C-99416E1BD2B1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41DD34-0926-47A2-AC6F-511141C9C6BA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4F3F3-C2F7-40D4-B63F-1F81B5BECF04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CCD3C05-F80A-42BC-AE85-D68BBF2F3666}" type="slidenum">
              <a:rPr lang="es-ES" altLang="en-US"/>
              <a:pPr/>
              <a:t>‹#›</a:t>
            </a:fld>
            <a:endParaRPr lang="es-E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42844" y="4714884"/>
            <a:ext cx="6249969" cy="1500198"/>
          </a:xfrm>
        </p:spPr>
        <p:txBody>
          <a:bodyPr anchor="ctr"/>
          <a:lstStyle/>
          <a:p>
            <a:pPr eaLnBrk="1" hangingPunct="1"/>
            <a:r>
              <a:rPr lang="uk-UA" sz="2800" b="1" dirty="0" smtClean="0">
                <a:solidFill>
                  <a:schemeClr val="bg1"/>
                </a:solidFill>
                <a:latin typeface="Georgia" pitchFamily="18" charset="0"/>
              </a:rPr>
              <a:t>Загальні вимоги до кримінальних процесуальних документів</a:t>
            </a:r>
            <a:endParaRPr lang="es-ES" altLang="en-US" sz="2800" b="1" dirty="0" smtClean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2053" name="Picture 5" descr="Електронне кримінальне провадження е-case пришвидшить проходження процесуальних  документів та передання справ - Офіс Генпрокурора — PRAVO.U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85794"/>
            <a:ext cx="4122305" cy="2743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29" name="Group 1"/>
          <p:cNvGrpSpPr>
            <a:grpSpLocks/>
          </p:cNvGrpSpPr>
          <p:nvPr/>
        </p:nvGrpSpPr>
        <p:grpSpPr bwMode="auto">
          <a:xfrm>
            <a:off x="785787" y="285729"/>
            <a:ext cx="7572428" cy="6143667"/>
            <a:chOff x="1775" y="837"/>
            <a:chExt cx="9377" cy="10834"/>
          </a:xfrm>
        </p:grpSpPr>
        <p:sp>
          <p:nvSpPr>
            <p:cNvPr id="22530" name="AutoShape 2"/>
            <p:cNvSpPr>
              <a:spLocks noChangeArrowheads="1"/>
            </p:cNvSpPr>
            <p:nvPr/>
          </p:nvSpPr>
          <p:spPr bwMode="auto">
            <a:xfrm>
              <a:off x="5157" y="837"/>
              <a:ext cx="5743" cy="1691"/>
            </a:xfrm>
            <a:prstGeom prst="foldedCorner">
              <a:avLst>
                <a:gd name="adj" fmla="val 125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Щоб уникнути помилок, слід здійснити логіко-структурний аналіз висловлюваних положень та окремих тез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1" name="AutoShape 3"/>
            <p:cNvSpPr>
              <a:spLocks noChangeArrowheads="1"/>
            </p:cNvSpPr>
            <p:nvPr/>
          </p:nvSpPr>
          <p:spPr bwMode="auto">
            <a:xfrm>
              <a:off x="3282" y="2260"/>
              <a:ext cx="3767" cy="88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Правила тут такі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532" name="AutoShape 4"/>
            <p:cNvCxnSpPr>
              <a:cxnSpLocks noChangeShapeType="1"/>
            </p:cNvCxnSpPr>
            <p:nvPr/>
          </p:nvCxnSpPr>
          <p:spPr bwMode="auto">
            <a:xfrm flipH="1">
              <a:off x="1775" y="2696"/>
              <a:ext cx="1507" cy="1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33" name="AutoShape 5"/>
            <p:cNvCxnSpPr>
              <a:cxnSpLocks noChangeShapeType="1"/>
            </p:cNvCxnSpPr>
            <p:nvPr/>
          </p:nvCxnSpPr>
          <p:spPr bwMode="auto">
            <a:xfrm>
              <a:off x="1775" y="2713"/>
              <a:ext cx="0" cy="81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534" name="AutoShape 6"/>
            <p:cNvCxnSpPr>
              <a:cxnSpLocks noChangeShapeType="1"/>
            </p:cNvCxnSpPr>
            <p:nvPr/>
          </p:nvCxnSpPr>
          <p:spPr bwMode="auto">
            <a:xfrm>
              <a:off x="1775" y="3834"/>
              <a:ext cx="60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2378" y="3315"/>
              <a:ext cx="8774" cy="167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Теза має бути чітко сформульованою та стислою. За необхідності складну тезу слід розчленувати. Вона не повинна містити логічного протиріччя або бути безглуздою, такою, що не має жодного смислового навантаження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378" y="5124"/>
              <a:ext cx="8774" cy="105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Аргументами можуть бути лише такі положення, істинність яких доведена, безсумнівна, достовірна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/>
          </p:nvSpPr>
          <p:spPr bwMode="auto">
            <a:xfrm>
              <a:off x="2378" y="6379"/>
              <a:ext cx="8774" cy="1909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Аргументи (посилання) доводяться, обґрунтовуються та засвідчуються самостійно, незалежно від тези. Якщо порушується це правило, то виникає логічна помилка («коло в доведенні»), суть якої полягає в тому, що теза доказується аргументом, а аргумент - тезою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/>
          </p:nvSpPr>
          <p:spPr bwMode="auto">
            <a:xfrm>
              <a:off x="2378" y="8488"/>
              <a:ext cx="8774" cy="130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Аргументи не повинні суперечити один одному. Із суперечливих суджень не може з необхідністю випливати жодне істинне положення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/>
          </p:nvSpPr>
          <p:spPr bwMode="auto">
            <a:xfrm>
              <a:off x="2378" y="9979"/>
              <a:ext cx="8774" cy="169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Аргументи мають бути достатніми для відповідної тези. У своїй сукупності доводи мають бути такими, щоб із них за правилами мислення за необхідністю походила теза, яка доводиться. Недостатня кількість доказів може призвести до поспішних висновків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2540" name="AutoShape 12"/>
            <p:cNvCxnSpPr>
              <a:cxnSpLocks noChangeShapeType="1"/>
            </p:cNvCxnSpPr>
            <p:nvPr/>
          </p:nvCxnSpPr>
          <p:spPr bwMode="auto">
            <a:xfrm>
              <a:off x="1775" y="5559"/>
              <a:ext cx="60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1" name="AutoShape 13"/>
            <p:cNvCxnSpPr>
              <a:cxnSpLocks noChangeShapeType="1"/>
            </p:cNvCxnSpPr>
            <p:nvPr/>
          </p:nvCxnSpPr>
          <p:spPr bwMode="auto">
            <a:xfrm>
              <a:off x="1775" y="7250"/>
              <a:ext cx="60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2" name="AutoShape 14"/>
            <p:cNvCxnSpPr>
              <a:cxnSpLocks noChangeShapeType="1"/>
            </p:cNvCxnSpPr>
            <p:nvPr/>
          </p:nvCxnSpPr>
          <p:spPr bwMode="auto">
            <a:xfrm>
              <a:off x="1775" y="9075"/>
              <a:ext cx="60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2543" name="AutoShape 15"/>
            <p:cNvCxnSpPr>
              <a:cxnSpLocks noChangeShapeType="1"/>
            </p:cNvCxnSpPr>
            <p:nvPr/>
          </p:nvCxnSpPr>
          <p:spPr bwMode="auto">
            <a:xfrm>
              <a:off x="1775" y="10884"/>
              <a:ext cx="60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714348" y="320675"/>
            <a:ext cx="7715304" cy="6269811"/>
            <a:chOff x="1641" y="1139"/>
            <a:chExt cx="9327" cy="10327"/>
          </a:xfrm>
        </p:grpSpPr>
        <p:sp>
          <p:nvSpPr>
            <p:cNvPr id="23555" name="AutoShape 3"/>
            <p:cNvSpPr>
              <a:spLocks noChangeArrowheads="1"/>
            </p:cNvSpPr>
            <p:nvPr/>
          </p:nvSpPr>
          <p:spPr bwMode="auto">
            <a:xfrm>
              <a:off x="4320" y="1139"/>
              <a:ext cx="6647" cy="1624"/>
            </a:xfrm>
            <a:prstGeom prst="flowChartAlternateProcess">
              <a:avLst/>
            </a:prstGeom>
            <a:solidFill>
              <a:srgbClr val="FDE9D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Викладені в процесуальних та інших юридичних документах судження, висновки, твердження мають відповідати законам формальної логіки</a:t>
              </a:r>
              <a:endPara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56" name="Oval 4"/>
            <p:cNvSpPr>
              <a:spLocks noChangeArrowheads="1"/>
            </p:cNvSpPr>
            <p:nvPr/>
          </p:nvSpPr>
          <p:spPr bwMode="auto">
            <a:xfrm>
              <a:off x="3366" y="2512"/>
              <a:ext cx="2310" cy="1155"/>
            </a:xfrm>
            <a:prstGeom prst="ellipse">
              <a:avLst/>
            </a:prstGeom>
            <a:solidFill>
              <a:srgbClr val="FFFFFF"/>
            </a:solidFill>
            <a:ln w="63500" cmpd="thickThin">
              <a:solidFill>
                <a:srgbClr val="8064A2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 саме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3557" name="AutoShape 5"/>
            <p:cNvCxnSpPr>
              <a:cxnSpLocks noChangeShapeType="1"/>
            </p:cNvCxnSpPr>
            <p:nvPr/>
          </p:nvCxnSpPr>
          <p:spPr bwMode="auto">
            <a:xfrm flipH="1">
              <a:off x="1641" y="3114"/>
              <a:ext cx="1725" cy="9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558" name="AutoShape 6"/>
            <p:cNvCxnSpPr>
              <a:cxnSpLocks noChangeShapeType="1"/>
            </p:cNvCxnSpPr>
            <p:nvPr/>
          </p:nvCxnSpPr>
          <p:spPr bwMode="auto">
            <a:xfrm>
              <a:off x="1641" y="4086"/>
              <a:ext cx="0" cy="460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559" name="AutoShape 7"/>
            <p:cNvCxnSpPr>
              <a:cxnSpLocks noChangeShapeType="1"/>
            </p:cNvCxnSpPr>
            <p:nvPr/>
          </p:nvCxnSpPr>
          <p:spPr bwMode="auto">
            <a:xfrm>
              <a:off x="1641" y="4705"/>
              <a:ext cx="5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2176" y="4170"/>
              <a:ext cx="8791" cy="107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будь-яка думка має бути точно сформульована та мати стійкий, незмінний зміст, бути тотожною собі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2177" y="5481"/>
              <a:ext cx="8791" cy="1071"/>
            </a:xfrm>
            <a:prstGeom prst="rect">
              <a:avLst/>
            </a:prstGeom>
            <a:solidFill>
              <a:srgbClr val="FDE9D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вона не повинна суперечить іншим судженням, оскільки два несумісних судження не можуть бути одночасно істинними, одне з них неодмінно неправильне</a:t>
              </a:r>
              <a:endParaRPr lang="uk-UA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2176" y="6832"/>
              <a:ext cx="8791" cy="1088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>
                <a:spcAft>
                  <a:spcPts val="1000"/>
                </a:spcAft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два взаємовиключних судження не можуть бути одночасно істинними або неправильними. Одне з них неодмінно істинне, друге - неправильне</a:t>
              </a:r>
              <a:endParaRPr lang="uk-UA" sz="1400" dirty="0" smtClean="0"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2176" y="8160"/>
              <a:ext cx="8791" cy="1284"/>
            </a:xfrm>
            <a:prstGeom prst="rect">
              <a:avLst/>
            </a:prstGeom>
            <a:solidFill>
              <a:srgbClr val="FDE9D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latinLnBrk="0" hangingPunct="1">
                <a:lnSpc>
                  <a:spcPct val="100000"/>
                </a:lnSpc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достатньою підставою будь-якої думки може бути інше, вже доведене, перевірене та визнане істинним судження, із якого за необхідністю походить істинність цієї думки</a:t>
              </a:r>
              <a:endParaRPr lang="uk-UA" sz="1400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3564" name="AutoShape 12"/>
            <p:cNvCxnSpPr>
              <a:cxnSpLocks noChangeShapeType="1"/>
            </p:cNvCxnSpPr>
            <p:nvPr/>
          </p:nvCxnSpPr>
          <p:spPr bwMode="auto">
            <a:xfrm>
              <a:off x="1641" y="5860"/>
              <a:ext cx="5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5" name="AutoShape 13"/>
            <p:cNvCxnSpPr>
              <a:cxnSpLocks noChangeShapeType="1"/>
            </p:cNvCxnSpPr>
            <p:nvPr/>
          </p:nvCxnSpPr>
          <p:spPr bwMode="auto">
            <a:xfrm>
              <a:off x="1641" y="7317"/>
              <a:ext cx="5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3566" name="AutoShape 14"/>
            <p:cNvCxnSpPr>
              <a:cxnSpLocks noChangeShapeType="1"/>
            </p:cNvCxnSpPr>
            <p:nvPr/>
          </p:nvCxnSpPr>
          <p:spPr bwMode="auto">
            <a:xfrm>
              <a:off x="1641" y="8690"/>
              <a:ext cx="53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3567" name="AutoShape 15"/>
            <p:cNvSpPr>
              <a:spLocks noChangeArrowheads="1"/>
            </p:cNvSpPr>
            <p:nvPr/>
          </p:nvSpPr>
          <p:spPr bwMode="auto">
            <a:xfrm rot="5400000">
              <a:off x="6346" y="9569"/>
              <a:ext cx="570" cy="686"/>
            </a:xfrm>
            <a:prstGeom prst="notchedRightArrow">
              <a:avLst>
                <a:gd name="adj1" fmla="val 45194"/>
                <a:gd name="adj2" fmla="val 33861"/>
              </a:avLst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8" name="Rectangle 16"/>
            <p:cNvSpPr>
              <a:spLocks noChangeArrowheads="1"/>
            </p:cNvSpPr>
            <p:nvPr/>
          </p:nvSpPr>
          <p:spPr bwMode="auto">
            <a:xfrm>
              <a:off x="2159" y="10495"/>
              <a:ext cx="8790" cy="971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400" dirty="0" smtClean="0">
                  <a:latin typeface="Georgia" pitchFamily="18" charset="0"/>
                  <a:cs typeface="Arial" pitchFamily="34" charset="0"/>
                </a:rPr>
                <a:t>Логічність допомагає позбутися як помилок, гак і опусів, які можуть навіть важливе перетворити в комічне</a:t>
              </a:r>
              <a:endParaRPr lang="uk-UA" sz="1400" dirty="0" smtClean="0">
                <a:latin typeface="Georgia" pitchFamily="18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477838" y="563562"/>
            <a:ext cx="8309004" cy="5722958"/>
            <a:chOff x="753" y="887"/>
            <a:chExt cx="10181" cy="5560"/>
          </a:xfrm>
        </p:grpSpPr>
        <p:sp>
          <p:nvSpPr>
            <p:cNvPr id="24579" name="AutoShape 3"/>
            <p:cNvSpPr>
              <a:spLocks noChangeArrowheads="1"/>
            </p:cNvSpPr>
            <p:nvPr/>
          </p:nvSpPr>
          <p:spPr bwMode="auto">
            <a:xfrm>
              <a:off x="1222" y="887"/>
              <a:ext cx="9712" cy="1223"/>
            </a:xfrm>
            <a:prstGeom prst="plaque">
              <a:avLst>
                <a:gd name="adj" fmla="val 16667"/>
              </a:avLst>
            </a:prstGeom>
            <a:solidFill>
              <a:srgbClr val="FFFFFF"/>
            </a:solidFill>
            <a:ln w="63500" cmpd="thickThin">
              <a:solidFill>
                <a:srgbClr val="4BACC6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Юридичний документ має бути максимально раціональним, зрозумілим і доцільним - мінімум слів, максимум інформації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24580" name="AutoShape 4"/>
            <p:cNvCxnSpPr>
              <a:cxnSpLocks noChangeShapeType="1"/>
            </p:cNvCxnSpPr>
            <p:nvPr/>
          </p:nvCxnSpPr>
          <p:spPr bwMode="auto">
            <a:xfrm>
              <a:off x="5793" y="2110"/>
              <a:ext cx="0" cy="5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581" name="AutoShape 5"/>
            <p:cNvCxnSpPr>
              <a:cxnSpLocks noChangeShapeType="1"/>
            </p:cNvCxnSpPr>
            <p:nvPr/>
          </p:nvCxnSpPr>
          <p:spPr bwMode="auto">
            <a:xfrm>
              <a:off x="2143" y="2662"/>
              <a:ext cx="7401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582" name="AutoShape 6"/>
            <p:cNvCxnSpPr>
              <a:cxnSpLocks noChangeShapeType="1"/>
            </p:cNvCxnSpPr>
            <p:nvPr/>
          </p:nvCxnSpPr>
          <p:spPr bwMode="auto">
            <a:xfrm>
              <a:off x="2143" y="2662"/>
              <a:ext cx="0" cy="3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583" name="AutoShape 7"/>
            <p:cNvCxnSpPr>
              <a:cxnSpLocks noChangeShapeType="1"/>
            </p:cNvCxnSpPr>
            <p:nvPr/>
          </p:nvCxnSpPr>
          <p:spPr bwMode="auto">
            <a:xfrm>
              <a:off x="9544" y="2662"/>
              <a:ext cx="0" cy="3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584" name="AutoShape 8"/>
            <p:cNvSpPr>
              <a:spLocks noChangeArrowheads="1"/>
            </p:cNvSpPr>
            <p:nvPr/>
          </p:nvSpPr>
          <p:spPr bwMode="auto">
            <a:xfrm>
              <a:off x="753" y="3148"/>
              <a:ext cx="3600" cy="686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onotype Corsiva" pitchFamily="66" charset="0"/>
                  <a:cs typeface="Arial" pitchFamily="34" charset="0"/>
                </a:rPr>
                <a:t>Повнота інформації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cs typeface="Arial" pitchFamily="34" charset="0"/>
              </a:endParaRPr>
            </a:p>
          </p:txBody>
        </p:sp>
        <p:sp>
          <p:nvSpPr>
            <p:cNvPr id="24585" name="AutoShape 9"/>
            <p:cNvSpPr>
              <a:spLocks noChangeArrowheads="1"/>
            </p:cNvSpPr>
            <p:nvPr/>
          </p:nvSpPr>
          <p:spPr bwMode="auto">
            <a:xfrm>
              <a:off x="7334" y="3148"/>
              <a:ext cx="3600" cy="1189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2000" i="1" dirty="0" smtClean="0">
                  <a:latin typeface="Monotype Corsiva" pitchFamily="66" charset="0"/>
                  <a:cs typeface="Arial" pitchFamily="34" charset="0"/>
                </a:rPr>
                <a:t>Ясність і точність мови та свобода від суперечностей</a:t>
              </a:r>
            </a:p>
          </p:txBody>
        </p:sp>
        <p:cxnSp>
          <p:nvCxnSpPr>
            <p:cNvPr id="24586" name="AutoShape 10"/>
            <p:cNvCxnSpPr>
              <a:cxnSpLocks noChangeShapeType="1"/>
            </p:cNvCxnSpPr>
            <p:nvPr/>
          </p:nvCxnSpPr>
          <p:spPr bwMode="auto">
            <a:xfrm>
              <a:off x="2528" y="3834"/>
              <a:ext cx="0" cy="4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4587" name="AutoShape 11"/>
            <p:cNvCxnSpPr>
              <a:cxnSpLocks noChangeShapeType="1"/>
            </p:cNvCxnSpPr>
            <p:nvPr/>
          </p:nvCxnSpPr>
          <p:spPr bwMode="auto">
            <a:xfrm>
              <a:off x="9192" y="4337"/>
              <a:ext cx="17" cy="4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753" y="4337"/>
              <a:ext cx="4739" cy="2110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всі необхідні складники думки мають у тексті своє словесне вираження в такому достатньому і реально можливому обсязі і формі, щоб нічого не треба було домислювати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5911" y="4873"/>
              <a:ext cx="4739" cy="1574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документ має бути викладений зрозумілою, простою мовою з доцільною термінологією</a:t>
              </a:r>
              <a:endParaRPr lang="uk-UA" dirty="0" smtClean="0">
                <a:latin typeface="Georgia" pitchFamily="18" charset="0"/>
                <a:cs typeface="Arial" pitchFamily="34" charset="0"/>
              </a:endParaRPr>
            </a:p>
          </p:txBody>
        </p:sp>
      </p:grpSp>
      <p:sp>
        <p:nvSpPr>
          <p:cNvPr id="24591" name="AutoShape 15" descr="Будь як Стів Джобс або 8 правил ефективної презентації | Українська правда  _Житт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4593" name="Picture 17" descr="кисти и документ PNG , книги, перо перо, чернила PNG картинки и пнг PSD  рисунок для бесплатной загруз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357430"/>
            <a:ext cx="1500198" cy="13501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428597" y="563562"/>
            <a:ext cx="8286808" cy="5722958"/>
            <a:chOff x="1356" y="887"/>
            <a:chExt cx="9796" cy="7987"/>
          </a:xfrm>
        </p:grpSpPr>
        <p:sp>
          <p:nvSpPr>
            <p:cNvPr id="25603" name="Rectangle 3"/>
            <p:cNvSpPr>
              <a:spLocks noChangeArrowheads="1"/>
            </p:cNvSpPr>
            <p:nvPr/>
          </p:nvSpPr>
          <p:spPr bwMode="auto">
            <a:xfrm>
              <a:off x="3366" y="887"/>
              <a:ext cx="7534" cy="2813"/>
            </a:xfrm>
            <a:prstGeom prst="rect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Юридичний документ має бути викладений у суворій логічній послідовності з тим, щоб кожне нове судження виходило із досудового або не було пов'язане з ним за суттю та змістом, щоб не було логічних протиріч або неочікуваних, не виведених із тексту документа висновків. Використовувані поняття мають відповідати сучасному рівню правових знань та культури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04" name="AutoShape 4"/>
            <p:cNvSpPr>
              <a:spLocks noChangeArrowheads="1"/>
            </p:cNvSpPr>
            <p:nvPr/>
          </p:nvSpPr>
          <p:spPr bwMode="auto">
            <a:xfrm>
              <a:off x="1356" y="3583"/>
              <a:ext cx="4086" cy="1708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round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Успішному вирішенню завдання швидкого і кваліфікованого складання документа сприяє</a:t>
              </a:r>
              <a:endPara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endParaRPr>
            </a:p>
          </p:txBody>
        </p:sp>
        <p:sp>
          <p:nvSpPr>
            <p:cNvPr id="25605" name="AutoShape 5"/>
            <p:cNvSpPr>
              <a:spLocks noChangeArrowheads="1"/>
            </p:cNvSpPr>
            <p:nvPr/>
          </p:nvSpPr>
          <p:spPr bwMode="auto">
            <a:xfrm>
              <a:off x="6346" y="4287"/>
              <a:ext cx="3650" cy="1322"/>
            </a:xfrm>
            <a:prstGeom prst="bevel">
              <a:avLst>
                <a:gd name="adj" fmla="val 12500"/>
              </a:avLst>
            </a:prstGeom>
            <a:gradFill rotWithShape="0">
              <a:gsLst>
                <a:gs pos="0">
                  <a:srgbClr val="D99594"/>
                </a:gs>
                <a:gs pos="50000">
                  <a:srgbClr val="F2DBDB"/>
                </a:gs>
                <a:gs pos="100000">
                  <a:srgbClr val="D99594"/>
                </a:gs>
              </a:gsLst>
              <a:lin ang="18900000" scaled="1"/>
            </a:gradFill>
            <a:ln w="12700">
              <a:solidFill>
                <a:srgbClr val="0000F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  <a:reflection blurRad="6350" stA="52000" endA="300" endPos="35000" dir="5400000" sy="-100000" algn="bl" rotWithShape="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onotype Corsiva" pitchFamily="66" charset="0"/>
                  <a:cs typeface="Arial" pitchFamily="34" charset="0"/>
                </a:rPr>
                <a:t>Уніфікація юридичних документів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cs typeface="Arial" pitchFamily="34" charset="0"/>
              </a:endParaRPr>
            </a:p>
          </p:txBody>
        </p:sp>
        <p:cxnSp>
          <p:nvCxnSpPr>
            <p:cNvPr id="25606" name="AutoShape 6"/>
            <p:cNvCxnSpPr>
              <a:cxnSpLocks noChangeShapeType="1"/>
            </p:cNvCxnSpPr>
            <p:nvPr/>
          </p:nvCxnSpPr>
          <p:spPr bwMode="auto">
            <a:xfrm>
              <a:off x="5442" y="4755"/>
              <a:ext cx="90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25607" name="AutoShape 7"/>
            <p:cNvCxnSpPr>
              <a:cxnSpLocks noChangeShapeType="1"/>
            </p:cNvCxnSpPr>
            <p:nvPr/>
          </p:nvCxnSpPr>
          <p:spPr bwMode="auto">
            <a:xfrm>
              <a:off x="7903" y="5609"/>
              <a:ext cx="0" cy="5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5608" name="Rectangle 8"/>
            <p:cNvSpPr>
              <a:spLocks noChangeArrowheads="1"/>
            </p:cNvSpPr>
            <p:nvPr/>
          </p:nvSpPr>
          <p:spPr bwMode="auto">
            <a:xfrm>
              <a:off x="4119" y="6313"/>
              <a:ext cx="7033" cy="2561"/>
            </a:xfrm>
            <a:prstGeom prst="rect">
              <a:avLst/>
            </a:prstGeom>
            <a:gradFill rotWithShape="0">
              <a:gsLst>
                <a:gs pos="0">
                  <a:srgbClr val="B2A1C7"/>
                </a:gs>
                <a:gs pos="50000">
                  <a:srgbClr val="E5DFEC"/>
                </a:gs>
                <a:gs pos="100000">
                  <a:srgbClr val="B2A1C7"/>
                </a:gs>
              </a:gsLst>
              <a:lin ang="18900000" scaled="1"/>
            </a:gradFill>
            <a:ln w="12700">
              <a:solidFill>
                <a:srgbClr val="0000F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>
                <a:spcAft>
                  <a:spcPts val="1000"/>
                </a:spcAft>
              </a:pPr>
              <a:r>
                <a:rPr lang="uk-UA" sz="1600" dirty="0" smtClean="0">
                  <a:latin typeface="Georgia" pitchFamily="18" charset="0"/>
                  <a:cs typeface="Arial" pitchFamily="34" charset="0"/>
                </a:rPr>
                <a:t>це моделювання певної логіко-інформаційної композиції тексту з найбільш оптимальним сполученням текстових формул (кліше), які відповідають найчастіше повторюваним юридичним ситуаціям, для того, щоб при мінімумі слів точно і чітко передати максимум юридично значущої і доцільної інформації</a:t>
              </a:r>
              <a:endParaRPr lang="uk-UA" sz="1600" dirty="0" smtClean="0">
                <a:latin typeface="Georgia" pitchFamily="18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6" name="Group 2"/>
          <p:cNvGrpSpPr>
            <a:grpSpLocks/>
          </p:cNvGrpSpPr>
          <p:nvPr/>
        </p:nvGrpSpPr>
        <p:grpSpPr bwMode="auto">
          <a:xfrm>
            <a:off x="928662" y="571480"/>
            <a:ext cx="7537475" cy="5202254"/>
            <a:chOff x="954" y="921"/>
            <a:chExt cx="10248" cy="4755"/>
          </a:xfrm>
        </p:grpSpPr>
        <p:sp>
          <p:nvSpPr>
            <p:cNvPr id="26627" name="AutoShape 3"/>
            <p:cNvSpPr>
              <a:spLocks noChangeArrowheads="1"/>
            </p:cNvSpPr>
            <p:nvPr/>
          </p:nvSpPr>
          <p:spPr bwMode="auto">
            <a:xfrm>
              <a:off x="954" y="1072"/>
              <a:ext cx="3617" cy="1088"/>
            </a:xfrm>
            <a:prstGeom prst="bevel">
              <a:avLst>
                <a:gd name="adj" fmla="val 12500"/>
              </a:avLst>
            </a:prstGeom>
            <a:solidFill>
              <a:srgbClr val="FDE9D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Композиція документа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28" name="AutoShape 4"/>
            <p:cNvSpPr>
              <a:spLocks noChangeArrowheads="1"/>
            </p:cNvSpPr>
            <p:nvPr/>
          </p:nvSpPr>
          <p:spPr bwMode="auto">
            <a:xfrm>
              <a:off x="4822" y="1306"/>
              <a:ext cx="486" cy="62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629" name="Rectangle 5"/>
            <p:cNvSpPr>
              <a:spLocks noChangeArrowheads="1"/>
            </p:cNvSpPr>
            <p:nvPr/>
          </p:nvSpPr>
          <p:spPr bwMode="auto">
            <a:xfrm>
              <a:off x="5760" y="921"/>
              <a:ext cx="5358" cy="1524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0000F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це послідовність розміщення інформації відповідно до її змісту і логіки фіксованих подій та правовідносин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30" name="AutoShape 6"/>
            <p:cNvSpPr>
              <a:spLocks noChangeArrowheads="1"/>
            </p:cNvSpPr>
            <p:nvPr/>
          </p:nvSpPr>
          <p:spPr bwMode="auto">
            <a:xfrm>
              <a:off x="3349" y="2529"/>
              <a:ext cx="3784" cy="1121"/>
            </a:xfrm>
            <a:prstGeom prst="downArrowCallout">
              <a:avLst>
                <a:gd name="adj1" fmla="val 30693"/>
                <a:gd name="adj2" fmla="val 84389"/>
                <a:gd name="adj3" fmla="val 7921"/>
                <a:gd name="adj4" fmla="val 6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0000F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Уніфікація юридичних документів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631" name="Rectangle 7"/>
            <p:cNvSpPr>
              <a:spLocks noChangeArrowheads="1"/>
            </p:cNvSpPr>
            <p:nvPr/>
          </p:nvSpPr>
          <p:spPr bwMode="auto">
            <a:xfrm>
              <a:off x="1256" y="3801"/>
              <a:ext cx="9946" cy="187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0000F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полегшує сприйняття документів (виправдана з психологічної та гносеологічної точки зору), відкриває можливості машинної обробки, комп'ютерного компонування інформації (ефективна з технічної точки зору), прискорює, спрощує і оптимізує процесуальне діловодство (доцільна з економічної точки зору)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214282" y="285729"/>
            <a:ext cx="8715435" cy="6215106"/>
            <a:chOff x="954" y="1122"/>
            <a:chExt cx="10449" cy="14634"/>
          </a:xfrm>
        </p:grpSpPr>
        <p:sp>
          <p:nvSpPr>
            <p:cNvPr id="27651" name="AutoShape 3"/>
            <p:cNvSpPr>
              <a:spLocks noChangeArrowheads="1"/>
            </p:cNvSpPr>
            <p:nvPr/>
          </p:nvSpPr>
          <p:spPr bwMode="auto">
            <a:xfrm>
              <a:off x="3449" y="1122"/>
              <a:ext cx="7301" cy="1323"/>
            </a:xfrm>
            <a:prstGeom prst="foldedCorner">
              <a:avLst>
                <a:gd name="adj" fmla="val 12500"/>
              </a:avLst>
            </a:prstGeom>
            <a:solidFill>
              <a:srgbClr val="B8CCE4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У юридичній практиці можуть використовуватися різні способи уніфікації документів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2" name="AutoShape 4"/>
            <p:cNvSpPr>
              <a:spLocks/>
            </p:cNvSpPr>
            <p:nvPr/>
          </p:nvSpPr>
          <p:spPr bwMode="auto">
            <a:xfrm>
              <a:off x="3869" y="2171"/>
              <a:ext cx="1791" cy="960"/>
            </a:xfrm>
            <a:prstGeom prst="accentBorderCallout3">
              <a:avLst>
                <a:gd name="adj1" fmla="val 18750"/>
                <a:gd name="adj2" fmla="val -6699"/>
                <a:gd name="adj3" fmla="val 18750"/>
                <a:gd name="adj4" fmla="val -28139"/>
                <a:gd name="adj5" fmla="val 89375"/>
                <a:gd name="adj6" fmla="val -28139"/>
                <a:gd name="adj7" fmla="val 158648"/>
                <a:gd name="adj8" fmla="val -938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зокрема, такі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3" name="AutoShape 5"/>
            <p:cNvSpPr>
              <a:spLocks noChangeArrowheads="1"/>
            </p:cNvSpPr>
            <p:nvPr/>
          </p:nvSpPr>
          <p:spPr bwMode="auto">
            <a:xfrm>
              <a:off x="1674" y="3650"/>
              <a:ext cx="2445" cy="871"/>
            </a:xfrm>
            <a:prstGeom prst="flowChartAlternateProcess">
              <a:avLst/>
            </a:prstGeom>
            <a:solidFill>
              <a:srgbClr val="92CDD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Трафарет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654" name="AutoShape 6"/>
            <p:cNvCxnSpPr>
              <a:cxnSpLocks noChangeShapeType="1"/>
            </p:cNvCxnSpPr>
            <p:nvPr/>
          </p:nvCxnSpPr>
          <p:spPr bwMode="auto">
            <a:xfrm>
              <a:off x="4119" y="4119"/>
              <a:ext cx="41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7655" name="Rectangle 7"/>
            <p:cNvSpPr>
              <a:spLocks noChangeArrowheads="1"/>
            </p:cNvSpPr>
            <p:nvPr/>
          </p:nvSpPr>
          <p:spPr bwMode="auto">
            <a:xfrm>
              <a:off x="4538" y="3650"/>
              <a:ext cx="6630" cy="281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спосіб викладення документа за допомогою сполучення штампів, що включають постійну типову інформацію, характерну для певного виду документів і текстових пробілів, які підлягають заповненню перемінною інформацією, обумовленою конкретною ситуацією, у зв'язку з якою складається документ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6" name="AutoShape 8"/>
            <p:cNvSpPr>
              <a:spLocks noChangeArrowheads="1"/>
            </p:cNvSpPr>
            <p:nvPr/>
          </p:nvSpPr>
          <p:spPr bwMode="auto">
            <a:xfrm>
              <a:off x="1674" y="9695"/>
              <a:ext cx="2445" cy="871"/>
            </a:xfrm>
            <a:prstGeom prst="flowChartAlternateProcess">
              <a:avLst/>
            </a:prstGeom>
            <a:solidFill>
              <a:srgbClr val="92CDD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Типові тексти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7" name="AutoShape 9"/>
            <p:cNvSpPr>
              <a:spLocks noChangeArrowheads="1"/>
            </p:cNvSpPr>
            <p:nvPr/>
          </p:nvSpPr>
          <p:spPr bwMode="auto">
            <a:xfrm>
              <a:off x="8858" y="6179"/>
              <a:ext cx="2545" cy="787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наприклад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58" name="Rectangle 10"/>
            <p:cNvSpPr>
              <a:spLocks noChangeArrowheads="1"/>
            </p:cNvSpPr>
            <p:nvPr/>
          </p:nvSpPr>
          <p:spPr bwMode="auto">
            <a:xfrm>
              <a:off x="6631" y="6848"/>
              <a:ext cx="4303" cy="87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бланки процесуальних документів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659" name="AutoShape 11"/>
            <p:cNvCxnSpPr>
              <a:cxnSpLocks noChangeShapeType="1"/>
            </p:cNvCxnSpPr>
            <p:nvPr/>
          </p:nvCxnSpPr>
          <p:spPr bwMode="auto">
            <a:xfrm flipH="1">
              <a:off x="8757" y="7719"/>
              <a:ext cx="17" cy="3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7660" name="Rectangle 12"/>
            <p:cNvSpPr>
              <a:spLocks noChangeArrowheads="1"/>
            </p:cNvSpPr>
            <p:nvPr/>
          </p:nvSpPr>
          <p:spPr bwMode="auto">
            <a:xfrm>
              <a:off x="3784" y="8071"/>
              <a:ext cx="7384" cy="1272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Створення їх полягає у виділенні для групи однорідних документів постійних частин тексту, які розміщуються на паперових носіях у вигляді кліше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61" name="Rectangle 13"/>
            <p:cNvSpPr>
              <a:spLocks noChangeArrowheads="1"/>
            </p:cNvSpPr>
            <p:nvPr/>
          </p:nvSpPr>
          <p:spPr bwMode="auto">
            <a:xfrm>
              <a:off x="4538" y="9695"/>
              <a:ext cx="6530" cy="246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(зразки) процесуальних документів являють собою стереотипні тексти, на основі яких швидко можуть складатися нові документи. З типового документа при цьому можуть запозичатися як постійні дані, так і форма, мовне оформлення, композиція, логіка викладення змінної інформації.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62" name="AutoShape 14"/>
            <p:cNvSpPr>
              <a:spLocks noChangeArrowheads="1"/>
            </p:cNvSpPr>
            <p:nvPr/>
          </p:nvSpPr>
          <p:spPr bwMode="auto">
            <a:xfrm>
              <a:off x="954" y="11771"/>
              <a:ext cx="4706" cy="2378"/>
            </a:xfrm>
            <a:prstGeom prst="flowChartAlternateProcess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Можуть запозичатися окремі стійкі словосполучення, текстові формули, моделі пропозицій, термінологія, синтаксис, лексика, стилістичні особливості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7663" name="AutoShape 15"/>
            <p:cNvCxnSpPr>
              <a:cxnSpLocks noChangeShapeType="1"/>
            </p:cNvCxnSpPr>
            <p:nvPr/>
          </p:nvCxnSpPr>
          <p:spPr bwMode="auto">
            <a:xfrm>
              <a:off x="4119" y="10147"/>
              <a:ext cx="419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7664" name="AutoShape 16"/>
            <p:cNvSpPr>
              <a:spLocks noChangeArrowheads="1"/>
            </p:cNvSpPr>
            <p:nvPr/>
          </p:nvSpPr>
          <p:spPr bwMode="auto">
            <a:xfrm>
              <a:off x="5660" y="12843"/>
              <a:ext cx="468" cy="552"/>
            </a:xfrm>
            <a:prstGeom prst="notchedRightArrow">
              <a:avLst>
                <a:gd name="adj1" fmla="val 50000"/>
                <a:gd name="adj2" fmla="val 25000"/>
              </a:avLst>
            </a:prstGeom>
            <a:solidFill>
              <a:srgbClr val="DBE5F1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665" name="Rectangle 17"/>
            <p:cNvSpPr>
              <a:spLocks noChangeArrowheads="1"/>
            </p:cNvSpPr>
            <p:nvPr/>
          </p:nvSpPr>
          <p:spPr bwMode="auto">
            <a:xfrm>
              <a:off x="6128" y="12625"/>
              <a:ext cx="4688" cy="127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D99594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безумовно, полегшує роботу слідчого та інших суб'єктів карного процесу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66" name="Rectangle 18"/>
            <p:cNvSpPr>
              <a:spLocks noChangeArrowheads="1"/>
            </p:cNvSpPr>
            <p:nvPr/>
          </p:nvSpPr>
          <p:spPr bwMode="auto">
            <a:xfrm>
              <a:off x="1172" y="14484"/>
              <a:ext cx="9996" cy="1272"/>
            </a:xfrm>
            <a:prstGeom prst="rect">
              <a:avLst/>
            </a:prstGeom>
            <a:solidFill>
              <a:srgbClr val="C6D9F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В юридичній практиці широко застосовуються трафарети та типові тексти (зразки) процесуальних документів, які слід постійно удосконалювати та приводити у відповідність із законодавством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357166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srgbClr val="000000"/>
                </a:solidFill>
                <a:latin typeface="Georgia" pitchFamily="18" charset="0"/>
              </a:rPr>
              <a:t>Невід'ємною частиною процесуальних рішень є їх документування</a:t>
            </a:r>
            <a:endParaRPr lang="ru-RU" sz="2400" dirty="0">
              <a:latin typeface="Georgia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143372" y="1142984"/>
            <a:ext cx="500066" cy="35719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1643050"/>
            <a:ext cx="8001056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Georgia" pitchFamily="18" charset="0"/>
              </a:rPr>
              <a:t>оформлення передбаченим законом процесуальним документом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28596" y="3286124"/>
            <a:ext cx="2571768" cy="19288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Закріплені (виражені) в процесуальному документі юридичні рішення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2857488" y="3857628"/>
            <a:ext cx="785818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є</a:t>
            </a:r>
            <a:endParaRPr lang="ru-RU" sz="3200" dirty="0" smtClean="0">
              <a:solidFill>
                <a:schemeClr val="dk1"/>
              </a:solidFill>
              <a:latin typeface="Georgia" pitchFamily="18" charset="0"/>
              <a:cs typeface="+mn-cs"/>
            </a:endParaRP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786182" y="3286124"/>
            <a:ext cx="5000660" cy="2000264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юридичними фактами, що породжують, змінюють, припиняють чи усувають певні правовідносини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 rot="10800000" flipV="1">
            <a:off x="1714480" y="714356"/>
            <a:ext cx="6072230" cy="1240165"/>
          </a:xfrm>
          <a:prstGeom prst="roundRect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Юридичні документи, в яких відображаються процесуальні рішення мають типову структуру</a:t>
            </a:r>
            <a:endParaRPr lang="ru-RU" sz="2400" dirty="0"/>
          </a:p>
        </p:txBody>
      </p:sp>
      <p:cxnSp>
        <p:nvCxnSpPr>
          <p:cNvPr id="5" name="Прямая соединительная линия 4"/>
          <p:cNvCxnSpPr>
            <a:stCxn id="3" idx="2"/>
          </p:cNvCxnSpPr>
          <p:nvPr/>
        </p:nvCxnSpPr>
        <p:spPr>
          <a:xfrm rot="5400000">
            <a:off x="2888208" y="709356"/>
            <a:ext cx="617223" cy="31075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464315" y="3750471"/>
            <a:ext cx="235745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643042" y="3214686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643042" y="407194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1643042" y="492919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500298" y="2928934"/>
            <a:ext cx="6143668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dk1"/>
                </a:solidFill>
                <a:latin typeface="Georgia" pitchFamily="18" charset="0"/>
              </a:rPr>
              <a:t> вступна частина</a:t>
            </a:r>
            <a:endParaRPr lang="ru-RU" sz="2400" dirty="0">
              <a:solidFill>
                <a:schemeClr val="dk1"/>
              </a:solidFill>
              <a:latin typeface="Georgia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00298" y="3786190"/>
            <a:ext cx="6143668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dk1"/>
                </a:solidFill>
                <a:latin typeface="Georgia" pitchFamily="18" charset="0"/>
              </a:rPr>
              <a:t>описово-мотивувальна частина </a:t>
            </a:r>
            <a:endParaRPr lang="ru-RU" sz="2400" dirty="0">
              <a:solidFill>
                <a:schemeClr val="dk1"/>
              </a:solidFill>
              <a:latin typeface="Georgia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98" y="4572008"/>
            <a:ext cx="6143668" cy="64294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sz="2400" dirty="0" smtClean="0">
              <a:solidFill>
                <a:schemeClr val="dk1"/>
              </a:solidFill>
              <a:latin typeface="Georgia" pitchFamily="18" charset="0"/>
            </a:endParaRPr>
          </a:p>
          <a:p>
            <a:pPr algn="ctr"/>
            <a:r>
              <a:rPr lang="uk-UA" sz="2400" dirty="0" smtClean="0">
                <a:solidFill>
                  <a:schemeClr val="dk1"/>
                </a:solidFill>
                <a:latin typeface="Georgia" pitchFamily="18" charset="0"/>
              </a:rPr>
              <a:t>резолютивна </a:t>
            </a:r>
            <a:r>
              <a:rPr lang="uk-UA" sz="2400" dirty="0">
                <a:solidFill>
                  <a:schemeClr val="dk1"/>
                </a:solidFill>
                <a:latin typeface="Georgia" pitchFamily="18" charset="0"/>
              </a:rPr>
              <a:t>частина</a:t>
            </a:r>
            <a:endParaRPr lang="ru-RU" sz="2400" dirty="0">
              <a:solidFill>
                <a:schemeClr val="dk1"/>
              </a:solidFill>
              <a:latin typeface="Georgia" pitchFamily="18" charset="0"/>
            </a:endParaRPr>
          </a:p>
          <a:p>
            <a:pPr algn="ctr"/>
            <a:endParaRPr lang="ru-RU" sz="2400" dirty="0">
              <a:solidFill>
                <a:schemeClr val="dk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2844" y="928670"/>
            <a:ext cx="335758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У вступній частині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214678" y="1071546"/>
            <a:ext cx="2357454" cy="7143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зазначається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43570" y="500042"/>
            <a:ext cx="3286148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 smtClean="0">
              <a:solidFill>
                <a:schemeClr val="dk1"/>
              </a:solidFill>
              <a:latin typeface="Georgia" pitchFamily="18" charset="0"/>
              <a:cs typeface="+mn-cs"/>
            </a:endParaRPr>
          </a:p>
          <a:p>
            <a:pPr algn="ctr"/>
            <a:r>
              <a:rPr lang="uk-UA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місце і час її складання; посада особи, яка виносить постанову та її прізвище; справа, в якій прийнято рішення</a:t>
            </a:r>
            <a:endParaRPr lang="ru-RU" dirty="0" smtClean="0">
              <a:solidFill>
                <a:schemeClr val="dk1"/>
              </a:solidFill>
              <a:latin typeface="Georgia" pitchFamily="18" charset="0"/>
              <a:cs typeface="+mn-cs"/>
            </a:endParaRP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2714620"/>
            <a:ext cx="3286148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dk1"/>
                </a:solidFill>
                <a:latin typeface="Georgia" pitchFamily="18" charset="0"/>
              </a:rPr>
              <a:t>В описово-мотивувальній частині </a:t>
            </a:r>
            <a:endParaRPr lang="ru-RU" dirty="0">
              <a:solidFill>
                <a:schemeClr val="dk1"/>
              </a:solidFill>
              <a:latin typeface="Georgia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86116" y="2857496"/>
            <a:ext cx="2357454" cy="7143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зазначається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4643446"/>
            <a:ext cx="3357586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dk1"/>
                </a:solidFill>
                <a:latin typeface="Georgia" pitchFamily="18" charset="0"/>
              </a:rPr>
              <a:t>У резолютивній частині на підставі фактичних даних і юридичної оцінки ситуації</a:t>
            </a:r>
            <a:endParaRPr lang="ru-RU" dirty="0">
              <a:solidFill>
                <a:schemeClr val="dk1"/>
              </a:solidFill>
              <a:latin typeface="Georgia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286116" y="4786322"/>
            <a:ext cx="2357454" cy="7143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chemeClr val="dk1"/>
                </a:solidFill>
                <a:latin typeface="Georgia" pitchFamily="18" charset="0"/>
                <a:cs typeface="+mn-cs"/>
              </a:rPr>
              <a:t>зазначається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43570" y="2357430"/>
            <a:ext cx="3286148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dk1"/>
                </a:solidFill>
                <a:latin typeface="Georgia" pitchFamily="18" charset="0"/>
              </a:rPr>
              <a:t>суть справи; приводи і підстави прийняття певного рішення; його фактичне і юридичне обґрунтування; відповідно до яких норм закону приймається рішення</a:t>
            </a:r>
            <a:endParaRPr lang="ru-RU" dirty="0">
              <a:solidFill>
                <a:schemeClr val="dk1"/>
              </a:solidFill>
              <a:latin typeface="Georg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43570" y="4500570"/>
            <a:ext cx="3286148" cy="178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solidFill>
                  <a:schemeClr val="dk1"/>
                </a:solidFill>
                <a:latin typeface="Georgia" pitchFamily="18" charset="0"/>
              </a:rPr>
              <a:t>формулюються прийняті рішення, а за необхідності визначається порядок їх оскарження, набрання законної сили та порядок виконання</a:t>
            </a:r>
            <a:endParaRPr lang="ru-RU" dirty="0">
              <a:solidFill>
                <a:schemeClr val="dk1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06" y="428604"/>
            <a:ext cx="80724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atin typeface="Georgia" pitchFamily="18" charset="0"/>
              </a:rPr>
              <a:t>Усі кримінально-процесуальні документи мають відповідати певним загальним вимогам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026" name="AutoShape 2" descr="Стокове фото Знак Оклику Знак Оклику Знак Помаранчевий 3d З Палицею Фігура  Людина Що Вказує На Жест Ідеї Голови Думаю Позувати Мозковий Штурм Знак  Симво — Завантажте зображення зараз - iSto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Змагання з прикладного орієнтування близяться до завершення - Український  державний центр національно-патріотичного виховання, краєзнавства і туризму  учнівської молод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1000117" cy="9956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500034" y="1428673"/>
            <a:ext cx="8143932" cy="5000723"/>
            <a:chOff x="535" y="4717"/>
            <a:chExt cx="10617" cy="7138"/>
          </a:xfrm>
        </p:grpSpPr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5509" y="4717"/>
              <a:ext cx="4638" cy="1495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63500" cmpd="thickThin">
              <a:solidFill>
                <a:srgbClr val="CC99FF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Законність складання документа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1" name="AutoShape 7"/>
            <p:cNvCxnSpPr>
              <a:cxnSpLocks noChangeShapeType="1"/>
            </p:cNvCxnSpPr>
            <p:nvPr/>
          </p:nvCxnSpPr>
          <p:spPr bwMode="auto">
            <a:xfrm rot="10800000" flipV="1">
              <a:off x="4353" y="5643"/>
              <a:ext cx="1156" cy="110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</p:cxn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206" y="5793"/>
              <a:ext cx="3147" cy="2027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8CCE4"/>
                </a:gs>
              </a:gsLst>
              <a:lin ang="54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Будь-який процесуальний документ має відповідати вимогам закону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3" name="AutoShape 9"/>
            <p:cNvCxnSpPr>
              <a:cxnSpLocks noChangeShapeType="1"/>
            </p:cNvCxnSpPr>
            <p:nvPr/>
          </p:nvCxnSpPr>
          <p:spPr bwMode="auto">
            <a:xfrm>
              <a:off x="4353" y="7233"/>
              <a:ext cx="38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4739" y="7233"/>
              <a:ext cx="0" cy="222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5793" y="7233"/>
              <a:ext cx="5359" cy="102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складатися уповноваженою на те особою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6" name="AutoShape 12"/>
            <p:cNvCxnSpPr>
              <a:cxnSpLocks noChangeShapeType="1"/>
            </p:cNvCxnSpPr>
            <p:nvPr/>
          </p:nvCxnSpPr>
          <p:spPr bwMode="auto">
            <a:xfrm>
              <a:off x="4739" y="7669"/>
              <a:ext cx="9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5793" y="8623"/>
              <a:ext cx="5359" cy="180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F79646"/>
              </a:solidFill>
              <a:prstDash val="dash"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 наявності передбачених законом підстав виконуватися та засвідчуватися відповідно до вимог закону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038" name="AutoShape 14"/>
            <p:cNvCxnSpPr>
              <a:cxnSpLocks noChangeShapeType="1"/>
            </p:cNvCxnSpPr>
            <p:nvPr/>
          </p:nvCxnSpPr>
          <p:spPr bwMode="auto">
            <a:xfrm>
              <a:off x="4739" y="9460"/>
              <a:ext cx="9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039" name="AutoShape 15"/>
            <p:cNvCxnSpPr>
              <a:cxnSpLocks noChangeShapeType="1"/>
            </p:cNvCxnSpPr>
            <p:nvPr/>
          </p:nvCxnSpPr>
          <p:spPr bwMode="auto">
            <a:xfrm>
              <a:off x="2746" y="7820"/>
              <a:ext cx="17" cy="189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535" y="9712"/>
              <a:ext cx="4936" cy="214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Якщо в процесуальних нормах права закріплені обов'язкові реквізити документа, вони мають бути до нього включені</a:t>
              </a:r>
              <a:endPara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428596" y="428604"/>
            <a:ext cx="7572428" cy="5072098"/>
            <a:chOff x="1591" y="3684"/>
            <a:chExt cx="9360" cy="5542"/>
          </a:xfrm>
        </p:grpSpPr>
        <p:sp>
          <p:nvSpPr>
            <p:cNvPr id="18435" name="AutoShape 3"/>
            <p:cNvSpPr>
              <a:spLocks noChangeArrowheads="1"/>
            </p:cNvSpPr>
            <p:nvPr/>
          </p:nvSpPr>
          <p:spPr bwMode="auto">
            <a:xfrm>
              <a:off x="2913" y="3684"/>
              <a:ext cx="6916" cy="1155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FABF8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Документ має відповідати вимогам закону</a:t>
              </a:r>
              <a:endPara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6" name="Rectangle 4"/>
            <p:cNvSpPr>
              <a:spLocks noChangeArrowheads="1"/>
            </p:cNvSpPr>
            <p:nvPr/>
          </p:nvSpPr>
          <p:spPr bwMode="auto">
            <a:xfrm>
              <a:off x="1591" y="5442"/>
              <a:ext cx="3533" cy="87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за формою</a:t>
              </a:r>
              <a:endPara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7300" y="5442"/>
              <a:ext cx="3651" cy="87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 eaLnBrk="1" hangingPunct="1"/>
              <a:r>
                <a:rPr lang="uk-UA" sz="2000" b="1" dirty="0" smtClean="0">
                  <a:latin typeface="Georgia" pitchFamily="18" charset="0"/>
                  <a:cs typeface="Arial" pitchFamily="34" charset="0"/>
                </a:rPr>
                <a:t>за змістом</a:t>
              </a:r>
              <a:endParaRPr lang="ru-RU" sz="2000" b="1" dirty="0" smtClean="0">
                <a:latin typeface="Georgia" pitchFamily="18" charset="0"/>
                <a:cs typeface="Arial" pitchFamily="34" charset="0"/>
              </a:endParaRPr>
            </a:p>
          </p:txBody>
        </p:sp>
        <p:cxnSp>
          <p:nvCxnSpPr>
            <p:cNvPr id="18438" name="AutoShape 6"/>
            <p:cNvCxnSpPr>
              <a:cxnSpLocks noChangeShapeType="1"/>
            </p:cNvCxnSpPr>
            <p:nvPr/>
          </p:nvCxnSpPr>
          <p:spPr bwMode="auto">
            <a:xfrm flipH="1">
              <a:off x="3332" y="4839"/>
              <a:ext cx="3048" cy="5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39" name="AutoShape 7"/>
            <p:cNvCxnSpPr>
              <a:cxnSpLocks noChangeShapeType="1"/>
            </p:cNvCxnSpPr>
            <p:nvPr/>
          </p:nvCxnSpPr>
          <p:spPr bwMode="auto">
            <a:xfrm>
              <a:off x="6380" y="4839"/>
              <a:ext cx="3147" cy="6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8440" name="AutoShape 8"/>
            <p:cNvCxnSpPr>
              <a:cxnSpLocks noChangeShapeType="1"/>
            </p:cNvCxnSpPr>
            <p:nvPr/>
          </p:nvCxnSpPr>
          <p:spPr bwMode="auto">
            <a:xfrm>
              <a:off x="3148" y="6313"/>
              <a:ext cx="0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1" name="AutoShape 9"/>
            <p:cNvCxnSpPr>
              <a:cxnSpLocks noChangeShapeType="1"/>
            </p:cNvCxnSpPr>
            <p:nvPr/>
          </p:nvCxnSpPr>
          <p:spPr bwMode="auto">
            <a:xfrm>
              <a:off x="9059" y="6313"/>
              <a:ext cx="16" cy="41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2" name="AutoShape 10"/>
            <p:cNvCxnSpPr>
              <a:cxnSpLocks noChangeShapeType="1"/>
            </p:cNvCxnSpPr>
            <p:nvPr/>
          </p:nvCxnSpPr>
          <p:spPr bwMode="auto">
            <a:xfrm>
              <a:off x="3148" y="6731"/>
              <a:ext cx="592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8443" name="AutoShape 11"/>
            <p:cNvCxnSpPr>
              <a:cxnSpLocks noChangeShapeType="1"/>
            </p:cNvCxnSpPr>
            <p:nvPr/>
          </p:nvCxnSpPr>
          <p:spPr bwMode="auto">
            <a:xfrm>
              <a:off x="6246" y="6731"/>
              <a:ext cx="0" cy="46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2378" y="7301"/>
              <a:ext cx="7702" cy="1925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Сам кримінальний процесуальний закон при цьому має містити оптимальні вимоги, які забезпечують як швидкість дій посадових осіб правоохоронних органів, так і результативність складених документів</a:t>
              </a:r>
              <a:endPara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8446" name="Picture 14" descr="Движение документов в организаци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7075" y="4638674"/>
            <a:ext cx="2066925" cy="22193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071538" y="500042"/>
            <a:ext cx="6929679" cy="6000792"/>
            <a:chOff x="1592" y="2996"/>
            <a:chExt cx="8694" cy="7101"/>
          </a:xfrm>
        </p:grpSpPr>
        <p:sp>
          <p:nvSpPr>
            <p:cNvPr id="19459" name="AutoShape 3"/>
            <p:cNvSpPr>
              <a:spLocks noChangeArrowheads="1"/>
            </p:cNvSpPr>
            <p:nvPr/>
          </p:nvSpPr>
          <p:spPr bwMode="auto">
            <a:xfrm>
              <a:off x="3767" y="2996"/>
              <a:ext cx="4572" cy="1373"/>
            </a:xfrm>
            <a:prstGeom prst="bevel">
              <a:avLst>
                <a:gd name="adj" fmla="val 12500"/>
              </a:avLst>
            </a:prstGeom>
            <a:ln>
              <a:solidFill>
                <a:schemeClr val="accent6">
                  <a:lumMod val="75000"/>
                </a:schemeClr>
              </a:solidFill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Об'єктивність</a:t>
              </a:r>
              <a:endParaRPr kumimoji="0" lang="uk-UA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0" name="Rectangle 4"/>
            <p:cNvSpPr>
              <a:spLocks noChangeArrowheads="1"/>
            </p:cNvSpPr>
            <p:nvPr/>
          </p:nvSpPr>
          <p:spPr bwMode="auto">
            <a:xfrm>
              <a:off x="1592" y="5204"/>
              <a:ext cx="3985" cy="2596"/>
            </a:xfrm>
            <a:prstGeom prst="rect">
              <a:avLst/>
            </a:prstGeom>
            <a:ln>
              <a:solidFill>
                <a:schemeClr val="tx2">
                  <a:lumMod val="85000"/>
                  <a:lumOff val="15000"/>
                </a:schemeClr>
              </a:solidFill>
              <a:prstDash val="dash"/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Кожний документ має відповідати за своїм змістом фактичним обставинам, встановленим матеріалами справи, та ґрунтуватися на встановлених фактах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61" name="Rectangle 5"/>
            <p:cNvSpPr>
              <a:spLocks noChangeArrowheads="1"/>
            </p:cNvSpPr>
            <p:nvPr/>
          </p:nvSpPr>
          <p:spPr bwMode="auto">
            <a:xfrm>
              <a:off x="6301" y="5240"/>
              <a:ext cx="3985" cy="1826"/>
            </a:xfrm>
            <a:prstGeom prst="rect">
              <a:avLst/>
            </a:prstGeom>
            <a:ln>
              <a:solidFill>
                <a:schemeClr val="tx2">
                  <a:lumMod val="85000"/>
                  <a:lumOff val="15000"/>
                </a:schemeClr>
              </a:solidFill>
              <a:prstDash val="dash"/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eaLnBrk="1" hangingPunct="1">
                <a:spcAft>
                  <a:spcPts val="1000"/>
                </a:spcAft>
              </a:pPr>
              <a:r>
                <a:rPr lang="uk-UA" dirty="0" smtClean="0">
                  <a:latin typeface="Georgia" pitchFamily="18" charset="0"/>
                  <a:cs typeface="Arial" pitchFamily="34" charset="0"/>
                </a:rPr>
                <a:t>Сформульовані в ньому висновки мають відповідати об'єктивній дійсності</a:t>
              </a:r>
            </a:p>
          </p:txBody>
        </p:sp>
        <p:cxnSp>
          <p:nvCxnSpPr>
            <p:cNvPr id="19462" name="AutoShape 6"/>
            <p:cNvCxnSpPr>
              <a:cxnSpLocks noChangeShapeType="1"/>
            </p:cNvCxnSpPr>
            <p:nvPr/>
          </p:nvCxnSpPr>
          <p:spPr bwMode="auto">
            <a:xfrm flipH="1">
              <a:off x="3767" y="4369"/>
              <a:ext cx="2278" cy="8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3" name="AutoShape 7"/>
            <p:cNvCxnSpPr>
              <a:cxnSpLocks noChangeShapeType="1"/>
            </p:cNvCxnSpPr>
            <p:nvPr/>
          </p:nvCxnSpPr>
          <p:spPr bwMode="auto">
            <a:xfrm>
              <a:off x="6045" y="4369"/>
              <a:ext cx="2160" cy="87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9464" name="AutoShape 8"/>
            <p:cNvCxnSpPr>
              <a:cxnSpLocks noChangeShapeType="1"/>
            </p:cNvCxnSpPr>
            <p:nvPr/>
          </p:nvCxnSpPr>
          <p:spPr bwMode="auto">
            <a:xfrm>
              <a:off x="3533" y="7836"/>
              <a:ext cx="0" cy="48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>
              <a:off x="8205" y="7066"/>
              <a:ext cx="0" cy="12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9466" name="AutoShape 10"/>
            <p:cNvCxnSpPr>
              <a:cxnSpLocks noChangeShapeType="1"/>
            </p:cNvCxnSpPr>
            <p:nvPr/>
          </p:nvCxnSpPr>
          <p:spPr bwMode="auto">
            <a:xfrm>
              <a:off x="3533" y="8322"/>
              <a:ext cx="4672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5397" y="8322"/>
              <a:ext cx="904" cy="351"/>
            </a:xfrm>
            <a:prstGeom prst="downArrow">
              <a:avLst>
                <a:gd name="adj1" fmla="val 50000"/>
                <a:gd name="adj2" fmla="val 25000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convex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468" name="AutoShape 12"/>
            <p:cNvSpPr>
              <a:spLocks noChangeArrowheads="1"/>
            </p:cNvSpPr>
            <p:nvPr/>
          </p:nvSpPr>
          <p:spPr bwMode="auto">
            <a:xfrm>
              <a:off x="2194" y="8858"/>
              <a:ext cx="7434" cy="1239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latinLnBrk="0" hangingPunct="1">
                <a:lnSpc>
                  <a:spcPct val="100000"/>
                </a:lnSpc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uk-UA" sz="1600" dirty="0" smtClean="0">
                  <a:latin typeface="Georgia" pitchFamily="18" charset="0"/>
                  <a:cs typeface="Arial" pitchFamily="34" charset="0"/>
                </a:rPr>
                <a:t>Встановлення об'єктивної істини — основна умова правосуддя та головна передумова законності і об'єктивності рішень, що приймаються</a:t>
              </a:r>
              <a:endParaRPr lang="uk-UA" sz="1600" dirty="0" smtClean="0">
                <a:latin typeface="Georgia" pitchFamily="18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57686" y="857232"/>
            <a:ext cx="4071966" cy="1000132"/>
          </a:xfrm>
          <a:prstGeom prst="roundRect">
            <a:avLst/>
          </a:prstGeom>
          <a:ln>
            <a:solidFill>
              <a:schemeClr val="tx2">
                <a:lumMod val="85000"/>
                <a:lumOff val="1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eorgia" pitchFamily="18" charset="0"/>
                <a:cs typeface="Arial" pitchFamily="34" charset="0"/>
              </a:rPr>
              <a:t>Логічність</a:t>
            </a:r>
            <a:endParaRPr lang="ru-RU" dirty="0"/>
          </a:p>
        </p:txBody>
      </p:sp>
      <p:cxnSp>
        <p:nvCxnSpPr>
          <p:cNvPr id="5" name="Соединительная линия уступом 4"/>
          <p:cNvCxnSpPr>
            <a:stCxn id="3" idx="1"/>
          </p:cNvCxnSpPr>
          <p:nvPr/>
        </p:nvCxnSpPr>
        <p:spPr>
          <a:xfrm rot="10800000" flipV="1">
            <a:off x="3357554" y="1357298"/>
            <a:ext cx="1000132" cy="85725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00034" y="1785926"/>
            <a:ext cx="2857520" cy="2286016"/>
          </a:xfrm>
          <a:prstGeom prst="rect">
            <a:avLst/>
          </a:prstGeom>
          <a:ln>
            <a:solidFill>
              <a:schemeClr val="tx2">
                <a:lumMod val="85000"/>
                <a:lumOff val="15000"/>
              </a:schemeClr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latin typeface="Georgia" pitchFamily="18" charset="0"/>
                <a:cs typeface="Arial" pitchFamily="34" charset="0"/>
              </a:rPr>
              <a:t>У процесуальному документі всі судження мають бути доведені, а висновки - мотивовані та логічно переконливі</a:t>
            </a:r>
            <a:endParaRPr lang="ru-RU" dirty="0"/>
          </a:p>
        </p:txBody>
      </p:sp>
      <p:cxnSp>
        <p:nvCxnSpPr>
          <p:cNvPr id="8" name="Соединительная линия уступом 7"/>
          <p:cNvCxnSpPr/>
          <p:nvPr/>
        </p:nvCxnSpPr>
        <p:spPr>
          <a:xfrm>
            <a:off x="3357554" y="3643314"/>
            <a:ext cx="1285884" cy="714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Скругленный прямоугольник 8"/>
          <p:cNvSpPr/>
          <p:nvPr/>
        </p:nvSpPr>
        <p:spPr>
          <a:xfrm>
            <a:off x="4857752" y="3214686"/>
            <a:ext cx="3786214" cy="1571636"/>
          </a:xfrm>
          <a:prstGeom prst="roundRect">
            <a:avLst/>
          </a:prstGeom>
          <a:solidFill>
            <a:srgbClr val="CC99FF"/>
          </a:solidFill>
          <a:ln>
            <a:solidFill>
              <a:schemeClr val="tx2">
                <a:lumMod val="85000"/>
                <a:lumOff val="15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Arial" pitchFamily="34" charset="0"/>
              </a:rPr>
              <a:t>Якщо вихідні передумови вірні, і якщо правильно вжито закони логіки, то висновки відповідатимуть істині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483" name="Picture 3" descr="дтп :: гиф анимация (гифки - ПРИКОЛЬНЫЕ gif анимашки) / смешные картинки и  другие приколы: комиксы, гиф анимация, видео, лучший интеллектуальный юмор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500570"/>
            <a:ext cx="3186116" cy="20223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рямоугольник 10"/>
          <p:cNvSpPr/>
          <p:nvPr/>
        </p:nvSpPr>
        <p:spPr>
          <a:xfrm>
            <a:off x="1071538" y="4500570"/>
            <a:ext cx="1928826" cy="28575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Де логіка???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642910" y="552450"/>
            <a:ext cx="8215370" cy="5948384"/>
            <a:chOff x="1289" y="871"/>
            <a:chExt cx="9896" cy="8741"/>
          </a:xfrm>
        </p:grpSpPr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>
              <a:off x="7233" y="871"/>
              <a:ext cx="2914" cy="1724"/>
            </a:xfrm>
            <a:prstGeom prst="cloudCallout">
              <a:avLst>
                <a:gd name="adj1" fmla="val -43750"/>
                <a:gd name="adj2" fmla="val 7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0000FF"/>
              </a:solidFill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Теза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8" name="AutoShape 4"/>
            <p:cNvSpPr>
              <a:spLocks noChangeArrowheads="1"/>
            </p:cNvSpPr>
            <p:nvPr/>
          </p:nvSpPr>
          <p:spPr bwMode="auto">
            <a:xfrm>
              <a:off x="1774" y="3030"/>
              <a:ext cx="8163" cy="160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CCC0D9"/>
                </a:gs>
              </a:gsLst>
              <a:lin ang="5400000" scaled="1"/>
            </a:gradFill>
            <a:ln w="12700">
              <a:solidFill>
                <a:srgbClr val="B2A1C7"/>
              </a:solidFill>
              <a:round/>
              <a:headEnd/>
              <a:tailEnd/>
            </a:ln>
            <a:effectLst>
              <a:outerShdw dist="28398" dir="3806097" algn="ctr" rotWithShape="0">
                <a:srgbClr val="3F3151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стрижень будь-яких висновків та суджень, головна думка, істинність якої необхідно ретельно перевіряти та скрупульозно доводити</a:t>
              </a:r>
              <a:endPara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>
              <a:off x="4889" y="5325"/>
              <a:ext cx="6296" cy="1473"/>
            </a:xfrm>
            <a:prstGeom prst="plaque">
              <a:avLst>
                <a:gd name="adj" fmla="val 16667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це положення, судження, істинність та правдивість якого треба довести, обґрунтувати у процесі аргументації</a:t>
              </a:r>
              <a:endPara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510" name="AutoShape 6"/>
            <p:cNvCxnSpPr>
              <a:cxnSpLocks noChangeShapeType="1"/>
            </p:cNvCxnSpPr>
            <p:nvPr/>
          </p:nvCxnSpPr>
          <p:spPr bwMode="auto">
            <a:xfrm>
              <a:off x="4035" y="5727"/>
              <a:ext cx="85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1289" y="5325"/>
              <a:ext cx="2746" cy="870"/>
            </a:xfrm>
            <a:prstGeom prst="ellipse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FBD4B4"/>
                </a:gs>
              </a:gsLst>
              <a:lin ang="5400000" scaled="1"/>
            </a:gradFill>
            <a:ln w="12700">
              <a:solidFill>
                <a:srgbClr val="0000FF"/>
              </a:solidFill>
              <a:round/>
              <a:headEnd/>
              <a:tailEnd/>
            </a:ln>
            <a:effectLst>
              <a:outerShdw dist="28398" dir="3806097" algn="ctr" rotWithShape="0">
                <a:srgbClr val="974706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b="1" i="1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Georgia" pitchFamily="18" charset="0"/>
                  <a:cs typeface="Arial" pitchFamily="34" charset="0"/>
                </a:rPr>
                <a:t>Теза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1512" name="AutoShape 8"/>
            <p:cNvCxnSpPr>
              <a:cxnSpLocks noChangeShapeType="1"/>
            </p:cNvCxnSpPr>
            <p:nvPr/>
          </p:nvCxnSpPr>
          <p:spPr bwMode="auto">
            <a:xfrm>
              <a:off x="9762" y="6480"/>
              <a:ext cx="0" cy="6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7619" y="7167"/>
              <a:ext cx="3181" cy="988"/>
            </a:xfrm>
            <a:prstGeom prst="wedgeEllipseCallout">
              <a:avLst>
                <a:gd name="adj1" fmla="val -43750"/>
                <a:gd name="adj2" fmla="val 70000"/>
              </a:avLst>
            </a:prstGeom>
            <a:gradFill rotWithShape="0">
              <a:gsLst>
                <a:gs pos="0">
                  <a:srgbClr val="FFFFFF"/>
                </a:gs>
                <a:gs pos="100000">
                  <a:srgbClr val="E5B8B7"/>
                </a:gs>
              </a:gsLst>
              <a:lin ang="5400000" scaled="1"/>
            </a:gradFill>
            <a:ln w="12700">
              <a:solidFill>
                <a:srgbClr val="0000FF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Аргументація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4817" y="8389"/>
              <a:ext cx="4175" cy="1223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B6DDE8"/>
                </a:gs>
              </a:gsLst>
              <a:lin ang="5400000" scaled="1"/>
            </a:gradFill>
            <a:ln w="12700">
              <a:solidFill>
                <a:srgbClr val="92CDDC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 pitchFamily="18" charset="0"/>
                  <a:cs typeface="Arial" pitchFamily="34" charset="0"/>
                </a:rPr>
                <a:t>це доведення за допомогою аргументів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1516" name="Picture 12" descr="Судова влада Україн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2647730" cy="1857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10903</TotalTime>
  <Words>1039</Words>
  <Application>Microsoft Office PowerPoint</Application>
  <PresentationFormat>Экран (4:3)</PresentationFormat>
  <Paragraphs>84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Diseño predeterminado</vt:lpstr>
      <vt:lpstr>Загальні вимоги до кримінальних процесуальних документів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User</cp:lastModifiedBy>
  <cp:revision>889</cp:revision>
  <dcterms:created xsi:type="dcterms:W3CDTF">2010-05-23T14:28:12Z</dcterms:created>
  <dcterms:modified xsi:type="dcterms:W3CDTF">2023-10-01T17:08:50Z</dcterms:modified>
</cp:coreProperties>
</file>