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1"/>
  </p:notesMasterIdLst>
  <p:sldIdLst>
    <p:sldId id="256" r:id="rId2"/>
    <p:sldId id="307" r:id="rId3"/>
    <p:sldId id="266" r:id="rId4"/>
    <p:sldId id="271" r:id="rId5"/>
    <p:sldId id="273" r:id="rId6"/>
    <p:sldId id="272" r:id="rId7"/>
    <p:sldId id="274" r:id="rId8"/>
    <p:sldId id="282" r:id="rId9"/>
    <p:sldId id="296" r:id="rId10"/>
    <p:sldId id="310" r:id="rId11"/>
    <p:sldId id="311" r:id="rId12"/>
    <p:sldId id="313" r:id="rId13"/>
    <p:sldId id="312" r:id="rId14"/>
    <p:sldId id="314" r:id="rId15"/>
    <p:sldId id="277" r:id="rId16"/>
    <p:sldId id="291" r:id="rId17"/>
    <p:sldId id="280" r:id="rId18"/>
    <p:sldId id="315" r:id="rId19"/>
    <p:sldId id="317" r:id="rId20"/>
    <p:sldId id="318" r:id="rId21"/>
    <p:sldId id="319" r:id="rId22"/>
    <p:sldId id="320" r:id="rId23"/>
    <p:sldId id="294" r:id="rId24"/>
    <p:sldId id="321" r:id="rId25"/>
    <p:sldId id="285" r:id="rId26"/>
    <p:sldId id="289" r:id="rId27"/>
    <p:sldId id="287" r:id="rId28"/>
    <p:sldId id="286" r:id="rId29"/>
    <p:sldId id="290" r:id="rId30"/>
    <p:sldId id="292" r:id="rId31"/>
    <p:sldId id="322" r:id="rId32"/>
    <p:sldId id="300" r:id="rId33"/>
    <p:sldId id="299" r:id="rId34"/>
    <p:sldId id="301" r:id="rId35"/>
    <p:sldId id="302" r:id="rId36"/>
    <p:sldId id="303" r:id="rId37"/>
    <p:sldId id="304" r:id="rId38"/>
    <p:sldId id="305" r:id="rId39"/>
    <p:sldId id="295" r:id="rId4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>
        <p:scale>
          <a:sx n="78" d="100"/>
          <a:sy n="78" d="100"/>
        </p:scale>
        <p:origin x="29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005E3-5952-45AE-B578-FA8BFD98DF77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1078-6E5B-4C6F-8D7A-99B3104B4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5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1078-6E5B-4C6F-8D7A-99B3104B40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7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700DEE-94B6-4548-B98E-F73E6415D703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F35C28-A609-428F-96E2-0E4F837ECB9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ue.gov.ua/%D0%9D%D0%B0%D1%81%D0%B8%D0%BB%D1%8C%D1%81%D1%82%D0%B2%D0%B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eliefweb.int/report/world/global-terrorism-index-202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7017" y="718205"/>
            <a:ext cx="4793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Міжнародний тероризм </a:t>
            </a:r>
            <a:endParaRPr lang="uk-UA" sz="32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5" y="100367"/>
            <a:ext cx="3629891" cy="3656947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0" y="3877118"/>
            <a:ext cx="2333951" cy="16956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46446" y="1498661"/>
            <a:ext cx="802689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>
                <a:latin typeface="Cambria" panose="02040503050406030204" pitchFamily="18" charset="0"/>
              </a:rPr>
              <a:t>Тероризм: поняття, сутність, </a:t>
            </a:r>
            <a:r>
              <a:rPr lang="uk-UA" sz="2400" dirty="0" smtClean="0">
                <a:latin typeface="Cambria" panose="02040503050406030204" pitchFamily="18" charset="0"/>
              </a:rPr>
              <a:t>ознаки, класифікація </a:t>
            </a:r>
            <a:r>
              <a:rPr lang="uk-UA" sz="2400" dirty="0" smtClean="0">
                <a:latin typeface="Cambria" panose="02040503050406030204" pitchFamily="18" charset="0"/>
              </a:rPr>
              <a:t>тероризму.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Cambria" panose="02040503050406030204" pitchFamily="18" charset="0"/>
              </a:rPr>
              <a:t> </a:t>
            </a:r>
            <a:r>
              <a:rPr lang="uk-UA" sz="2400" dirty="0" smtClean="0">
                <a:latin typeface="Cambria" panose="02040503050406030204" pitchFamily="18" charset="0"/>
              </a:rPr>
              <a:t>Міжнародний тероризм: особливості та тенденції розвиту</a:t>
            </a:r>
            <a:r>
              <a:rPr lang="uk-UA" sz="2400" dirty="0" smtClean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Cambria" panose="02040503050406030204" pitchFamily="18" charset="0"/>
              </a:rPr>
              <a:t>Державний тероризм</a:t>
            </a:r>
            <a:endParaRPr lang="uk-UA" sz="2400" dirty="0" smtClean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Cambria" panose="02040503050406030204" pitchFamily="18" charset="0"/>
              </a:rPr>
              <a:t>Заходи, </a:t>
            </a:r>
            <a:r>
              <a:rPr lang="ru-RU" sz="2400" dirty="0" err="1" smtClean="0">
                <a:latin typeface="Cambria" panose="02040503050406030204" pitchFamily="18" charset="0"/>
              </a:rPr>
              <a:t>що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спрямовані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</a:rPr>
              <a:t>на </a:t>
            </a:r>
            <a:r>
              <a:rPr lang="ru-RU" sz="2400" dirty="0" err="1">
                <a:latin typeface="Cambria" panose="02040503050406030204" pitchFamily="18" charset="0"/>
              </a:rPr>
              <a:t>боротьбу</a:t>
            </a:r>
            <a:r>
              <a:rPr lang="ru-RU" sz="2400" dirty="0">
                <a:latin typeface="Cambria" panose="02040503050406030204" pitchFamily="18" charset="0"/>
              </a:rPr>
              <a:t> з </a:t>
            </a:r>
            <a:r>
              <a:rPr lang="ru-RU" sz="2400" dirty="0" err="1" smtClean="0">
                <a:latin typeface="Cambria" panose="02040503050406030204" pitchFamily="18" charset="0"/>
              </a:rPr>
              <a:t>міжнародним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тероризмом</a:t>
            </a:r>
            <a:r>
              <a:rPr lang="ru-RU" sz="2400" dirty="0" smtClean="0">
                <a:latin typeface="Cambria" panose="02040503050406030204" pitchFamily="18" charset="0"/>
              </a:rPr>
              <a:t>.</a:t>
            </a:r>
            <a:endParaRPr lang="uk-UA" sz="2400" dirty="0" smtClean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uk-UA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77" y="4453316"/>
            <a:ext cx="7488194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кваліфікують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злочинець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а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скоєно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Arial"/>
              <a:buChar char="•"/>
            </a:pP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Arial"/>
              <a:buChar char="•"/>
            </a:pP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в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>
              <a:buFont typeface="Arial"/>
              <a:buChar char="•"/>
            </a:pP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здійснивши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теракт в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злочинець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переховується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постає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видачу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Arial"/>
              <a:buChar char="•"/>
            </a:pP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переслідуються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терористами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загрожують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/>
              <a:buChar char="•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державою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терористичної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держава, а не та, де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-правовою характеристикою,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умисна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Насильство"/>
              </a:rPr>
              <a:t>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спробу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будь-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літаків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суден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Одна з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терористів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залякування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страху,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невпевненості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підрив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593124" cy="469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202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535" y="863074"/>
            <a:ext cx="1004604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тероризму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посольств,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штаб-квартир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/>
              <a:buChar char="•"/>
            </a:pP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диверсійні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аеропортах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вокзалах, у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центрах,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знищенням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пошкодженням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 і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заподіянням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/>
              <a:buChar char="•"/>
            </a:pP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відправленнях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/>
              <a:buChar char="•"/>
            </a:pP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диверсійний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/>
              <a:buChar char="•"/>
            </a:pP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убивство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діячів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/>
              <a:buChar char="•"/>
            </a:pP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заколот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тероризму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співучасть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них у будь-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7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505" y="-41236"/>
            <a:ext cx="8980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Хронологія</a:t>
            </a:r>
            <a:r>
              <a:rPr lang="ru-RU" sz="2400" dirty="0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sz="2400" dirty="0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2400" dirty="0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400" dirty="0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400" dirty="0" smtClean="0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до 11 </a:t>
            </a:r>
            <a:r>
              <a:rPr lang="ru-RU" sz="2400" dirty="0" err="1" smtClean="0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400" dirty="0" smtClean="0">
                <a:solidFill>
                  <a:srgbClr val="1A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2001 р.</a:t>
            </a:r>
            <a:endParaRPr lang="ru-RU" sz="2400" b="0" i="0" dirty="0">
              <a:solidFill>
                <a:srgbClr val="1A39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125" y="789761"/>
            <a:ext cx="1169613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1A3948"/>
                </a:solidFill>
                <a:latin typeface="Candara" panose="020E0502030303020204" pitchFamily="34" charset="0"/>
              </a:rPr>
              <a:t>18 квітня 1983 року 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терорист-камікадзе підірвав себе біля посольства Сполучених Штатів у столиці Лівану Бейруті. 63 особи загинули, з них 17 </a:t>
            </a:r>
            <a:r>
              <a:rPr lang="uk-UA" sz="1600" dirty="0" smtClean="0">
                <a:solidFill>
                  <a:srgbClr val="1A3948"/>
                </a:solidFill>
                <a:latin typeface="Candara" panose="020E0502030303020204" pitchFamily="34" charset="0"/>
              </a:rPr>
              <a:t>американців.</a:t>
            </a:r>
          </a:p>
          <a:p>
            <a:endParaRPr lang="uk-UA" sz="1600" b="1" dirty="0">
              <a:solidFill>
                <a:srgbClr val="1A3948"/>
              </a:solidFill>
              <a:latin typeface="Candara" panose="020E0502030303020204" pitchFamily="34" charset="0"/>
            </a:endParaRPr>
          </a:p>
          <a:p>
            <a:r>
              <a:rPr lang="uk-UA" sz="1600" b="1" dirty="0" smtClean="0">
                <a:solidFill>
                  <a:srgbClr val="1A3948"/>
                </a:solidFill>
                <a:latin typeface="Candara" panose="020E0502030303020204" pitchFamily="34" charset="0"/>
              </a:rPr>
              <a:t>23 </a:t>
            </a:r>
            <a:r>
              <a:rPr lang="uk-UA" sz="1600" b="1" dirty="0">
                <a:solidFill>
                  <a:srgbClr val="1A3948"/>
                </a:solidFill>
                <a:latin typeface="Candara" panose="020E0502030303020204" pitchFamily="34" charset="0"/>
              </a:rPr>
              <a:t>жовтня 1983 року 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у Бейруті шиїтський камікадзе підірвав вантажівку на території бази американських піхотинців. Загинули - 241 військовослужбовець Сполучених Штатів і 58 французів</a:t>
            </a:r>
            <a:r>
              <a:rPr lang="uk-UA" sz="1600" dirty="0" smtClean="0">
                <a:solidFill>
                  <a:srgbClr val="1A3948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uk-UA" sz="1600" dirty="0">
                <a:latin typeface="Candara" panose="020E0502030303020204" pitchFamily="34" charset="0"/>
              </a:rPr>
              <a:t/>
            </a:r>
            <a:br>
              <a:rPr lang="uk-UA" sz="1600" dirty="0">
                <a:latin typeface="Candara" panose="020E0502030303020204" pitchFamily="34" charset="0"/>
              </a:rPr>
            </a:br>
            <a:r>
              <a:rPr lang="uk-UA" sz="1600" b="1" dirty="0">
                <a:solidFill>
                  <a:srgbClr val="1A3948"/>
                </a:solidFill>
                <a:latin typeface="Candara" panose="020E0502030303020204" pitchFamily="34" charset="0"/>
              </a:rPr>
              <a:t>12 грудня 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цього ж року шиїтські екстремісти підірвали бомбу біля будівель посольств США і Франції в Кувейті. Загинуло 5 осіб, поранено 86</a:t>
            </a:r>
            <a:r>
              <a:rPr lang="uk-UA" sz="1600" dirty="0" smtClean="0">
                <a:solidFill>
                  <a:srgbClr val="1A3948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uk-UA" sz="1600" dirty="0">
                <a:latin typeface="Candara" panose="020E0502030303020204" pitchFamily="34" charset="0"/>
              </a:rPr>
              <a:t/>
            </a:r>
            <a:br>
              <a:rPr lang="uk-UA" sz="1600" dirty="0">
                <a:latin typeface="Candara" panose="020E0502030303020204" pitchFamily="34" charset="0"/>
              </a:rPr>
            </a:br>
            <a:r>
              <a:rPr lang="uk-UA" sz="1600" b="1" dirty="0">
                <a:solidFill>
                  <a:srgbClr val="1A3948"/>
                </a:solidFill>
                <a:latin typeface="Candara" panose="020E0502030303020204" pitchFamily="34" charset="0"/>
              </a:rPr>
              <a:t>20 вересня 1984 року 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– вибух автомобіля біля посольства США у Бейруті. Загинуло 16 осіб, 96 отримали поранення</a:t>
            </a:r>
            <a:r>
              <a:rPr lang="uk-UA" sz="1600" dirty="0" smtClean="0">
                <a:solidFill>
                  <a:srgbClr val="1A3948"/>
                </a:solidFill>
                <a:latin typeface="Candara" panose="020E0502030303020204" pitchFamily="34" charset="0"/>
              </a:rPr>
              <a:t>.</a:t>
            </a:r>
            <a:r>
              <a:rPr lang="uk-UA" sz="1600" dirty="0">
                <a:latin typeface="Candara" panose="020E0502030303020204" pitchFamily="34" charset="0"/>
              </a:rPr>
              <a:t/>
            </a:r>
            <a:br>
              <a:rPr lang="uk-UA" sz="1600" dirty="0">
                <a:latin typeface="Candara" panose="020E0502030303020204" pitchFamily="34" charset="0"/>
              </a:rPr>
            </a:br>
            <a:r>
              <a:rPr lang="uk-UA" sz="1600" b="1" dirty="0">
                <a:solidFill>
                  <a:srgbClr val="1A3948"/>
                </a:solidFill>
                <a:latin typeface="Candara" panose="020E0502030303020204" pitchFamily="34" charset="0"/>
              </a:rPr>
              <a:t>5 вересня 1986 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року в аеропорту пакистанського міста Карачі четверо терористів захопили і протягом 16 годин утримували літак авіакомпанії «Пан-</a:t>
            </a:r>
            <a:r>
              <a:rPr lang="uk-UA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амерікен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 </a:t>
            </a:r>
            <a:r>
              <a:rPr lang="uk-UA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ейрлайнс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», у якому перебувало близько 400 пасажирів. В результаті штурму літака пакистанським спецпідрозділом загинули 22 особи</a:t>
            </a:r>
            <a:r>
              <a:rPr lang="uk-UA" sz="1600" dirty="0" smtClean="0">
                <a:solidFill>
                  <a:srgbClr val="1A3948"/>
                </a:solidFill>
                <a:latin typeface="Candara" panose="020E0502030303020204" pitchFamily="34" charset="0"/>
              </a:rPr>
              <a:t>.</a:t>
            </a:r>
            <a:r>
              <a:rPr lang="uk-UA" sz="1600" dirty="0">
                <a:latin typeface="Candara" panose="020E0502030303020204" pitchFamily="34" charset="0"/>
              </a:rPr>
              <a:t/>
            </a:r>
            <a:br>
              <a:rPr lang="uk-UA" sz="1600" dirty="0">
                <a:latin typeface="Candara" panose="020E0502030303020204" pitchFamily="34" charset="0"/>
              </a:rPr>
            </a:br>
            <a:r>
              <a:rPr lang="uk-UA" sz="1600" b="1" dirty="0">
                <a:solidFill>
                  <a:srgbClr val="1A3948"/>
                </a:solidFill>
                <a:latin typeface="Candara" panose="020E0502030303020204" pitchFamily="34" charset="0"/>
              </a:rPr>
              <a:t>У листопаді 1987 року 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в американському госпіталі у Бейруті в результаті вибуху бомби загинуло 7 осіб і 37 отримали поранення</a:t>
            </a:r>
            <a:r>
              <a:rPr lang="uk-UA" sz="1600" dirty="0" smtClean="0">
                <a:solidFill>
                  <a:srgbClr val="1A3948"/>
                </a:solidFill>
                <a:latin typeface="Candara" panose="020E0502030303020204" pitchFamily="34" charset="0"/>
              </a:rPr>
              <a:t>.</a:t>
            </a:r>
            <a:r>
              <a:rPr lang="uk-UA" sz="1600" b="1" dirty="0">
                <a:latin typeface="Candara" panose="020E0502030303020204" pitchFamily="34" charset="0"/>
              </a:rPr>
              <a:t/>
            </a:r>
            <a:br>
              <a:rPr lang="uk-UA" sz="1600" b="1" dirty="0">
                <a:latin typeface="Candara" panose="020E0502030303020204" pitchFamily="34" charset="0"/>
              </a:rPr>
            </a:br>
            <a:r>
              <a:rPr lang="uk-UA" sz="1600" b="1" dirty="0">
                <a:solidFill>
                  <a:srgbClr val="1A3948"/>
                </a:solidFill>
                <a:latin typeface="Candara" panose="020E0502030303020204" pitchFamily="34" charset="0"/>
              </a:rPr>
              <a:t>21 грудня 1988 року 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в результаті терористичного акту відбулася катастрофа літака «Боїнг – 747» у районі </a:t>
            </a:r>
            <a:r>
              <a:rPr lang="uk-UA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Локербі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 (Великобританія). Літак летів із Лондона до Нью-Йорка. Загинуло близько 270 осіб</a:t>
            </a:r>
            <a:r>
              <a:rPr lang="uk-UA" sz="1600" dirty="0" smtClean="0">
                <a:solidFill>
                  <a:srgbClr val="1A3948"/>
                </a:solidFill>
                <a:latin typeface="Candara" panose="020E0502030303020204" pitchFamily="34" charset="0"/>
              </a:rPr>
              <a:t>.</a:t>
            </a:r>
            <a:r>
              <a:rPr lang="uk-UA" sz="1600" dirty="0">
                <a:latin typeface="Candara" panose="020E0502030303020204" pitchFamily="34" charset="0"/>
              </a:rPr>
              <a:t/>
            </a:r>
            <a:br>
              <a:rPr lang="uk-UA" sz="1600" dirty="0">
                <a:latin typeface="Candara" panose="020E0502030303020204" pitchFamily="34" charset="0"/>
              </a:rPr>
            </a:br>
            <a:r>
              <a:rPr lang="uk-UA" sz="1600" b="1" dirty="0">
                <a:solidFill>
                  <a:srgbClr val="1A3948"/>
                </a:solidFill>
                <a:latin typeface="Candara" panose="020E0502030303020204" pitchFamily="34" charset="0"/>
              </a:rPr>
              <a:t>13 листопада 1995 року 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загинуло 5 громадян США в Ер-Ріяді (Саудівська Аравія) в результаті вибуху автомобіля біля входу до штаб-квартири саудівської національної гвардії, де працювали американські консультанти. Понад 60 осіб отримали поранення</a:t>
            </a:r>
            <a:r>
              <a:rPr lang="uk-UA" sz="1600" dirty="0" smtClean="0">
                <a:solidFill>
                  <a:srgbClr val="1A3948"/>
                </a:solidFill>
                <a:latin typeface="Candara" panose="020E0502030303020204" pitchFamily="34" charset="0"/>
              </a:rPr>
              <a:t>.</a:t>
            </a:r>
            <a:r>
              <a:rPr lang="uk-UA" sz="1600" dirty="0">
                <a:latin typeface="Candara" panose="020E0502030303020204" pitchFamily="34" charset="0"/>
              </a:rPr>
              <a:t/>
            </a:r>
            <a:br>
              <a:rPr lang="uk-UA" sz="1600" dirty="0">
                <a:latin typeface="Candara" panose="020E0502030303020204" pitchFamily="34" charset="0"/>
              </a:rPr>
            </a:br>
            <a:r>
              <a:rPr lang="uk-UA" sz="1600" b="1" dirty="0">
                <a:solidFill>
                  <a:srgbClr val="1A3948"/>
                </a:solidFill>
                <a:latin typeface="Candara" panose="020E0502030303020204" pitchFamily="34" charset="0"/>
              </a:rPr>
              <a:t>25 червня 1996 року 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на базі військово-повітряних сил США поблизу міста </a:t>
            </a:r>
            <a:r>
              <a:rPr lang="uk-UA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Дахран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 (Саудівська Аравія) в результаті терористичного акту загинуло 19 американських військовослужбовців і поранено майже 400-от осіб</a:t>
            </a:r>
            <a:r>
              <a:rPr lang="uk-UA" sz="1600" dirty="0" smtClean="0">
                <a:solidFill>
                  <a:srgbClr val="1A3948"/>
                </a:solidFill>
                <a:latin typeface="Candara" panose="020E0502030303020204" pitchFamily="34" charset="0"/>
              </a:rPr>
              <a:t>.</a:t>
            </a:r>
            <a:r>
              <a:rPr lang="uk-UA" sz="1600" dirty="0">
                <a:latin typeface="Candara" panose="020E0502030303020204" pitchFamily="34" charset="0"/>
              </a:rPr>
              <a:t/>
            </a:r>
            <a:br>
              <a:rPr lang="uk-UA" sz="1600" dirty="0">
                <a:latin typeface="Candara" panose="020E0502030303020204" pitchFamily="34" charset="0"/>
              </a:rPr>
            </a:br>
            <a:r>
              <a:rPr lang="uk-UA" sz="1600" b="1" dirty="0">
                <a:solidFill>
                  <a:srgbClr val="1A3948"/>
                </a:solidFill>
                <a:latin typeface="Candara" panose="020E0502030303020204" pitchFamily="34" charset="0"/>
              </a:rPr>
              <a:t>7 серпня 1998 року 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в результаті вибухів біля посольств Сполучених Штатів у столиці Кенії </a:t>
            </a:r>
            <a:r>
              <a:rPr lang="uk-UA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Нейробі</a:t>
            </a:r>
            <a:r>
              <a:rPr lang="uk-UA" sz="1600" dirty="0">
                <a:solidFill>
                  <a:srgbClr val="1A3948"/>
                </a:solidFill>
                <a:latin typeface="Candara" panose="020E0502030303020204" pitchFamily="34" charset="0"/>
              </a:rPr>
              <a:t> і столиці Танзанії Дар-Ес-Саламе загинуло 224 особи, з них 12 </a:t>
            </a:r>
            <a:r>
              <a:rPr lang="uk-UA" sz="1600" dirty="0" smtClean="0">
                <a:solidFill>
                  <a:srgbClr val="1A3948"/>
                </a:solidFill>
                <a:latin typeface="Candara" panose="020E0502030303020204" pitchFamily="34" charset="0"/>
              </a:rPr>
              <a:t>американці. </a:t>
            </a:r>
          </a:p>
          <a:p>
            <a:r>
              <a:rPr lang="ru-RU" sz="1600" b="1" dirty="0" smtClean="0">
                <a:solidFill>
                  <a:srgbClr val="1A3948"/>
                </a:solidFill>
                <a:latin typeface="Candara" panose="020E0502030303020204" pitchFamily="34" charset="0"/>
              </a:rPr>
              <a:t>12 </a:t>
            </a:r>
            <a:r>
              <a:rPr lang="ru-RU" sz="1600" b="1" dirty="0" err="1">
                <a:solidFill>
                  <a:srgbClr val="1A3948"/>
                </a:solidFill>
                <a:latin typeface="Candara" panose="020E0502030303020204" pitchFamily="34" charset="0"/>
              </a:rPr>
              <a:t>жовтня</a:t>
            </a:r>
            <a:r>
              <a:rPr lang="ru-RU" sz="1600" b="1" dirty="0">
                <a:solidFill>
                  <a:srgbClr val="1A3948"/>
                </a:solidFill>
                <a:latin typeface="Candara" panose="020E0502030303020204" pitchFamily="34" charset="0"/>
              </a:rPr>
              <a:t> 2000 року </a:t>
            </a:r>
            <a:r>
              <a:rPr lang="ru-RU" sz="1600" dirty="0">
                <a:solidFill>
                  <a:srgbClr val="1A3948"/>
                </a:solidFill>
                <a:latin typeface="Candara" panose="020E0502030303020204" pitchFamily="34" charset="0"/>
              </a:rPr>
              <a:t>в порту Адена (</a:t>
            </a:r>
            <a:r>
              <a:rPr lang="ru-RU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Ємен</a:t>
            </a:r>
            <a:r>
              <a:rPr lang="ru-RU" sz="1600" dirty="0">
                <a:solidFill>
                  <a:srgbClr val="1A3948"/>
                </a:solidFill>
                <a:latin typeface="Candara" panose="020E0502030303020204" pitchFamily="34" charset="0"/>
              </a:rPr>
              <a:t>) в </a:t>
            </a:r>
            <a:r>
              <a:rPr lang="ru-RU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результаті</a:t>
            </a:r>
            <a:r>
              <a:rPr lang="ru-RU" sz="1600" dirty="0">
                <a:solidFill>
                  <a:srgbClr val="1A3948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терористисчної</a:t>
            </a:r>
            <a:r>
              <a:rPr lang="ru-RU" sz="1600" dirty="0">
                <a:solidFill>
                  <a:srgbClr val="1A3948"/>
                </a:solidFill>
                <a:latin typeface="Candara" panose="020E0502030303020204" pitchFamily="34" charset="0"/>
              </a:rPr>
              <a:t> атаки на </a:t>
            </a:r>
            <a:r>
              <a:rPr lang="ru-RU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есмінець</a:t>
            </a:r>
            <a:r>
              <a:rPr lang="ru-RU" sz="1600" dirty="0">
                <a:solidFill>
                  <a:srgbClr val="1A3948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військово-морських</a:t>
            </a:r>
            <a:r>
              <a:rPr lang="ru-RU" sz="1600" dirty="0">
                <a:solidFill>
                  <a:srgbClr val="1A3948"/>
                </a:solidFill>
                <a:latin typeface="Candara" panose="020E0502030303020204" pitchFamily="34" charset="0"/>
              </a:rPr>
              <a:t> сил США «</a:t>
            </a:r>
            <a:r>
              <a:rPr lang="ru-RU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Коул</a:t>
            </a:r>
            <a:r>
              <a:rPr lang="ru-RU" sz="1600" dirty="0">
                <a:solidFill>
                  <a:srgbClr val="1A3948"/>
                </a:solidFill>
                <a:latin typeface="Candara" panose="020E0502030303020204" pitchFamily="34" charset="0"/>
              </a:rPr>
              <a:t>», </a:t>
            </a:r>
            <a:r>
              <a:rPr lang="ru-RU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загинуло</a:t>
            </a:r>
            <a:r>
              <a:rPr lang="ru-RU" sz="1600" dirty="0">
                <a:solidFill>
                  <a:srgbClr val="1A3948"/>
                </a:solidFill>
                <a:latin typeface="Candara" panose="020E0502030303020204" pitchFamily="34" charset="0"/>
              </a:rPr>
              <a:t> 17 </a:t>
            </a:r>
            <a:r>
              <a:rPr lang="ru-RU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американських</a:t>
            </a:r>
            <a:r>
              <a:rPr lang="ru-RU" sz="1600" dirty="0">
                <a:solidFill>
                  <a:srgbClr val="1A3948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rgbClr val="1A3948"/>
                </a:solidFill>
                <a:latin typeface="Candara" panose="020E0502030303020204" pitchFamily="34" charset="0"/>
              </a:rPr>
              <a:t>військовослужбовців</a:t>
            </a:r>
            <a:r>
              <a:rPr lang="ru-RU" sz="1600" dirty="0">
                <a:solidFill>
                  <a:srgbClr val="1A3948"/>
                </a:solidFill>
                <a:latin typeface="Candara" panose="020E0502030303020204" pitchFamily="34" charset="0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74881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фазу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релігійно-вмотиваного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екстремізму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легітимації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ідейного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міжнародно-терористичної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 ст.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сепаратизм).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інцидентів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спровокованих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2021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 (47 %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смертей)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ісламістського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типу: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Ісламська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афілійовані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Аш-Шабааб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Талібан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Джамаат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Іслам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Муслімін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географічного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ареалу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але й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США.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2000–2015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терактів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зросла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10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 3,3 тис. до 32,7 тис.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2018–2021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7,1 тис.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6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6" y="428179"/>
            <a:ext cx="116824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інституалізації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делокалізовані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квазідержавних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транснаціональними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організованими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злочинними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угрупованнями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Професіоналізація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воєнізація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технологізація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i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тероризму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uk-UA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uk-UA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dirty="0" smtClean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uk-UA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</a:t>
            </a:r>
            <a:r>
              <a:rPr lang="uk-UA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широка сфера активності міжнародних терористичних організацій – це міграційні процеси. Пошук прихильників серед мігрантів, вербування найманців з числа безробітної молоді, залучення жінок і дітей продовжує відігравати важливу роль у діяльності зазначених організацій. </a:t>
            </a:r>
          </a:p>
          <a:p>
            <a:pPr lvl="0" algn="just"/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Залучення до терористичної діяльності безпосередньо громадян країн, які є об’єктами терористичних нападів.</a:t>
            </a:r>
          </a:p>
          <a:p>
            <a:pPr lvl="0" algn="just"/>
            <a:endParaRPr lang="ru-RU" sz="2000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2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592" y="518393"/>
            <a:ext cx="11540835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uk-UA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Відповідна злочинна діяльність та боротьба з нею спричиняють значні фінансові втрати та перерозподіл ресурсів держави.</a:t>
            </a:r>
          </a:p>
          <a:p>
            <a:pPr lvl="0" algn="just"/>
            <a:endParaRPr lang="ru-RU" sz="2000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тероризму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тактику для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000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терористичними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кіберпросторі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000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Антитерористичні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на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регіональному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внутрішньодержавному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приводять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3009" y="4676971"/>
            <a:ext cx="60960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зараховують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геополітичний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4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8" y="-78009"/>
            <a:ext cx="12031362" cy="5630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8" y="5552052"/>
            <a:ext cx="12031362" cy="11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70173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E3436"/>
                </a:solidFill>
                <a:latin typeface="inherit"/>
              </a:rPr>
              <a:t>Глобальний</a:t>
            </a:r>
            <a:r>
              <a:rPr lang="ru-RU" b="1" dirty="0">
                <a:solidFill>
                  <a:srgbClr val="2E3436"/>
                </a:solidFill>
                <a:latin typeface="inherit"/>
              </a:rPr>
              <a:t> </a:t>
            </a:r>
            <a:r>
              <a:rPr lang="ru-RU" b="1" dirty="0" err="1">
                <a:solidFill>
                  <a:srgbClr val="2E3436"/>
                </a:solidFill>
                <a:latin typeface="inherit"/>
              </a:rPr>
              <a:t>індекс</a:t>
            </a:r>
            <a:r>
              <a:rPr lang="ru-RU" b="1" dirty="0">
                <a:solidFill>
                  <a:srgbClr val="2E3436"/>
                </a:solidFill>
                <a:latin typeface="inherit"/>
              </a:rPr>
              <a:t> </a:t>
            </a:r>
            <a:r>
              <a:rPr lang="ru-RU" b="1" dirty="0" err="1">
                <a:solidFill>
                  <a:srgbClr val="2E3436"/>
                </a:solidFill>
                <a:latin typeface="inherit"/>
              </a:rPr>
              <a:t>тероризму</a:t>
            </a:r>
            <a:r>
              <a:rPr lang="ru-RU" b="1" dirty="0">
                <a:solidFill>
                  <a:srgbClr val="2E3436"/>
                </a:solidFill>
                <a:latin typeface="inherit"/>
              </a:rPr>
              <a:t> 2022: </a:t>
            </a:r>
            <a:r>
              <a:rPr lang="en-US" b="1" dirty="0">
                <a:solidFill>
                  <a:srgbClr val="2E3436"/>
                </a:solidFill>
                <a:latin typeface="inherit"/>
                <a:hlinkClick r:id="rId2"/>
              </a:rPr>
              <a:t>https://</a:t>
            </a:r>
            <a:r>
              <a:rPr lang="en-US" b="1" dirty="0" smtClean="0">
                <a:solidFill>
                  <a:srgbClr val="2E3436"/>
                </a:solidFill>
                <a:latin typeface="inherit"/>
                <a:hlinkClick r:id="rId2"/>
              </a:rPr>
              <a:t>reliefweb.int/report/world/global-terrorism-index-2022</a:t>
            </a:r>
            <a:endParaRPr lang="uk-UA" b="1" dirty="0" smtClean="0">
              <a:solidFill>
                <a:srgbClr val="2E3436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b="1" dirty="0">
              <a:solidFill>
                <a:srgbClr val="2E3436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dirty="0">
              <a:solidFill>
                <a:srgbClr val="2E3436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2E3436"/>
                </a:solidFill>
                <a:latin typeface="inherit"/>
              </a:rPr>
              <a:t>Незважаючи </a:t>
            </a:r>
            <a:r>
              <a:rPr lang="uk-UA" dirty="0">
                <a:solidFill>
                  <a:srgbClr val="2E3436"/>
                </a:solidFill>
                <a:latin typeface="inherit"/>
              </a:rPr>
              <a:t>на те, що кількість терористичних атак у світі зросла до 5226 у 2021 році, кількість смертей дещо зменшилася на 1,2</a:t>
            </a:r>
            <a:r>
              <a:rPr lang="uk-UA" dirty="0" smtClean="0">
                <a:solidFill>
                  <a:srgbClr val="2E3436"/>
                </a:solidFill>
                <a:latin typeface="inherit"/>
              </a:rPr>
              <a:t>%.</a:t>
            </a:r>
          </a:p>
          <a:p>
            <a:pPr>
              <a:buFont typeface="Arial" panose="020B0604020202020204" pitchFamily="34" charset="0"/>
              <a:buChar char="•"/>
            </a:pPr>
            <a:endParaRPr lang="uk-UA" dirty="0">
              <a:solidFill>
                <a:srgbClr val="2E3436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2E3436"/>
                </a:solidFill>
                <a:latin typeface="inherit"/>
              </a:rPr>
              <a:t>Російсько-українська війна, </a:t>
            </a:r>
            <a:r>
              <a:rPr lang="uk-UA" dirty="0">
                <a:solidFill>
                  <a:srgbClr val="2E3436"/>
                </a:solidFill>
                <a:latin typeface="inherit"/>
              </a:rPr>
              <a:t>імовірно, спричинить зростання традиційного та </a:t>
            </a:r>
            <a:r>
              <a:rPr lang="uk-UA" dirty="0" err="1" smtClean="0">
                <a:solidFill>
                  <a:srgbClr val="2E3436"/>
                </a:solidFill>
                <a:latin typeface="inherit"/>
              </a:rPr>
              <a:t>кібертероризму</a:t>
            </a:r>
            <a:r>
              <a:rPr lang="uk-UA" dirty="0">
                <a:solidFill>
                  <a:srgbClr val="2E3436"/>
                </a:solidFill>
                <a:latin typeface="inherit"/>
              </a:rPr>
              <a:t>.</a:t>
            </a:r>
            <a:r>
              <a:rPr lang="uk-UA" dirty="0" smtClean="0">
                <a:solidFill>
                  <a:srgbClr val="2E3436"/>
                </a:solidFill>
                <a:latin typeface="inheri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uk-UA" dirty="0">
              <a:solidFill>
                <a:srgbClr val="2E3436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E3436"/>
                </a:solidFill>
                <a:latin typeface="inherit"/>
              </a:rPr>
              <a:t>Тероризм на Заході суттєво скоротився: кількість атак зменшилася на 68%. США зафіксували найнижчий показник з 2012 року</a:t>
            </a:r>
            <a:r>
              <a:rPr lang="uk-UA" dirty="0" smtClean="0">
                <a:solidFill>
                  <a:srgbClr val="2E3436"/>
                </a:solidFill>
                <a:latin typeface="inheri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uk-UA" dirty="0">
              <a:solidFill>
                <a:srgbClr val="2E3436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E3436"/>
                </a:solidFill>
                <a:latin typeface="inherit"/>
              </a:rPr>
              <a:t>На країни Африки на південь від Сахари припадає 48% смертей у світі від тероризму</a:t>
            </a:r>
            <a:r>
              <a:rPr lang="uk-UA" dirty="0" smtClean="0">
                <a:solidFill>
                  <a:srgbClr val="2E3436"/>
                </a:solidFill>
                <a:latin typeface="inheri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uk-UA" dirty="0">
              <a:solidFill>
                <a:srgbClr val="2E3436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2E3436"/>
                </a:solidFill>
                <a:latin typeface="inherit"/>
              </a:rPr>
              <a:t>Найбільше </a:t>
            </a:r>
            <a:r>
              <a:rPr lang="uk-UA" dirty="0">
                <a:solidFill>
                  <a:srgbClr val="2E3436"/>
                </a:solidFill>
                <a:latin typeface="inherit"/>
              </a:rPr>
              <a:t>зростання тероризму відбулося у М’янмі: кількість смертей зросла в 20 разів до 521 у 2021 році</a:t>
            </a:r>
            <a:r>
              <a:rPr lang="uk-UA" dirty="0" smtClean="0">
                <a:solidFill>
                  <a:srgbClr val="2E3436"/>
                </a:solidFill>
                <a:latin typeface="inheri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uk-UA" dirty="0">
              <a:solidFill>
                <a:srgbClr val="2E3436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E3436"/>
                </a:solidFill>
                <a:latin typeface="inherit"/>
              </a:rPr>
              <a:t>У 2021 році «Ісламська держава» замінила «</a:t>
            </a:r>
            <a:r>
              <a:rPr lang="uk-UA" dirty="0" err="1">
                <a:solidFill>
                  <a:srgbClr val="2E3436"/>
                </a:solidFill>
                <a:latin typeface="inherit"/>
              </a:rPr>
              <a:t>Талібан</a:t>
            </a:r>
            <a:r>
              <a:rPr lang="uk-UA" dirty="0">
                <a:solidFill>
                  <a:srgbClr val="2E3436"/>
                </a:solidFill>
                <a:latin typeface="inherit"/>
              </a:rPr>
              <a:t>» як </a:t>
            </a:r>
            <a:r>
              <a:rPr lang="uk-UA" dirty="0" err="1">
                <a:solidFill>
                  <a:srgbClr val="2E3436"/>
                </a:solidFill>
                <a:latin typeface="inherit"/>
              </a:rPr>
              <a:t>найсмертоноснішу</a:t>
            </a:r>
            <a:r>
              <a:rPr lang="uk-UA" dirty="0">
                <a:solidFill>
                  <a:srgbClr val="2E3436"/>
                </a:solidFill>
                <a:latin typeface="inherit"/>
              </a:rPr>
              <a:t> терористичну групу у </a:t>
            </a:r>
            <a:r>
              <a:rPr lang="uk-UA" dirty="0" smtClean="0">
                <a:solidFill>
                  <a:srgbClr val="2E3436"/>
                </a:solidFill>
                <a:latin typeface="inherit"/>
              </a:rPr>
              <a:t>світі. </a:t>
            </a:r>
          </a:p>
          <a:p>
            <a:pPr>
              <a:buFont typeface="Arial" panose="020B0604020202020204" pitchFamily="34" charset="0"/>
              <a:buChar char="•"/>
            </a:pPr>
            <a:endParaRPr lang="uk-UA" dirty="0">
              <a:solidFill>
                <a:srgbClr val="2E3436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E3436"/>
                </a:solidFill>
                <a:latin typeface="inherit"/>
              </a:rPr>
              <a:t>Тероризм став більш зосередженим, у 119 країнах не зафіксовано жодної смерті, що є найкращим результатом з 2007 року</a:t>
            </a:r>
            <a:r>
              <a:rPr lang="uk-UA" dirty="0" smtClean="0">
                <a:solidFill>
                  <a:srgbClr val="2E3436"/>
                </a:solidFill>
                <a:latin typeface="inheri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uk-UA" dirty="0">
              <a:solidFill>
                <a:srgbClr val="2E3436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E3436"/>
                </a:solidFill>
                <a:latin typeface="inherit"/>
              </a:rPr>
              <a:t>На Заході політично вмотивовані атаки випередили релігійні, кількість яких зменшилася на 82%. Політичних нападів було в п'ять разів більше, ніж релігійних</a:t>
            </a:r>
            <a:r>
              <a:rPr lang="uk-UA" dirty="0" smtClean="0">
                <a:solidFill>
                  <a:srgbClr val="2E3436"/>
                </a:solidFill>
                <a:latin typeface="inheri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uk-UA" dirty="0">
              <a:solidFill>
                <a:srgbClr val="2E3436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E3436"/>
                </a:solidFill>
                <a:latin typeface="inherit"/>
              </a:rPr>
              <a:t>Терористи використовують </a:t>
            </a:r>
            <a:r>
              <a:rPr lang="uk-UA" dirty="0" smtClean="0">
                <a:solidFill>
                  <a:srgbClr val="2E3436"/>
                </a:solidFill>
                <a:latin typeface="inherit"/>
              </a:rPr>
              <a:t>новітні технології</a:t>
            </a:r>
            <a:r>
              <a:rPr lang="uk-UA" dirty="0">
                <a:solidFill>
                  <a:srgbClr val="2E3436"/>
                </a:solidFill>
                <a:latin typeface="inherit"/>
              </a:rPr>
              <a:t>, включаючи </a:t>
            </a:r>
            <a:r>
              <a:rPr lang="uk-UA" dirty="0" err="1">
                <a:solidFill>
                  <a:srgbClr val="2E3436"/>
                </a:solidFill>
                <a:latin typeface="inherit"/>
              </a:rPr>
              <a:t>дрони</a:t>
            </a:r>
            <a:r>
              <a:rPr lang="uk-UA" dirty="0">
                <a:solidFill>
                  <a:srgbClr val="2E3436"/>
                </a:solidFill>
                <a:latin typeface="inherit"/>
              </a:rPr>
              <a:t>, системи </a:t>
            </a:r>
            <a:r>
              <a:rPr lang="en-US" dirty="0">
                <a:solidFill>
                  <a:srgbClr val="2E3436"/>
                </a:solidFill>
                <a:latin typeface="inherit"/>
              </a:rPr>
              <a:t>GPS </a:t>
            </a:r>
            <a:r>
              <a:rPr lang="uk-UA" dirty="0">
                <a:solidFill>
                  <a:srgbClr val="2E3436"/>
                </a:solidFill>
                <a:latin typeface="inherit"/>
              </a:rPr>
              <a:t>та служби зашифрованого обміну повідомленнями.</a:t>
            </a:r>
            <a:endParaRPr lang="uk-UA" b="0" i="0" dirty="0">
              <a:solidFill>
                <a:srgbClr val="2E3436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6541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9" y="251698"/>
            <a:ext cx="4429743" cy="6163535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7" y="0"/>
            <a:ext cx="5936775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95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1270" y="153405"/>
            <a:ext cx="377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Рейтинги та </a:t>
            </a:r>
            <a:r>
              <a:rPr lang="ru-RU" dirty="0" err="1"/>
              <a:t>результати</a:t>
            </a:r>
            <a:r>
              <a:rPr lang="ru-RU" dirty="0"/>
              <a:t> GTI, 2023</a:t>
            </a:r>
            <a:endParaRPr lang="uk-UA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522737"/>
            <a:ext cx="10599313" cy="61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5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843" y="429031"/>
            <a:ext cx="1131878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Закону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тероризмом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(2003,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здійснювані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регіональному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терористичними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угрупованнями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держав, </a:t>
            </a:r>
            <a:r>
              <a:rPr lang="ru-RU" sz="24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насильницькі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викраденням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захопленням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вбивством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винних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зруйнуванням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зруйнування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народногосподарських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життєзабезпечення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ядерної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біологічної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прямого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домінує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тероризму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слугує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знаряддям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реакційних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злочинних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фінансову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матеріальну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організаційну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поза межами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терористичні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Асамблеї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№ 49/60 «Заходи з </a:t>
            </a:r>
            <a:r>
              <a:rPr lang="ru-RU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тероризму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(1994)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інтерпретує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злочинні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розраховані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терору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загалу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цілях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1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44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3336"/>
            <a:ext cx="10393250" cy="50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3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3769" y="0"/>
            <a:ext cx="22065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LTPro-Bold"/>
              </a:rPr>
              <a:t>50 Worst Terrorist</a:t>
            </a:r>
          </a:p>
          <a:p>
            <a:r>
              <a:rPr lang="en-US" b="1" dirty="0">
                <a:solidFill>
                  <a:srgbClr val="000000"/>
                </a:solidFill>
                <a:latin typeface="HelveticaLTPro-Bold"/>
              </a:rPr>
              <a:t>Attacks in 2023</a:t>
            </a:r>
          </a:p>
          <a:p>
            <a:r>
              <a:rPr lang="en-US" sz="700" dirty="0">
                <a:solidFill>
                  <a:srgbClr val="FFFFFF"/>
                </a:solidFill>
                <a:latin typeface="Graphik-Medium"/>
              </a:rPr>
              <a:t>Rank</a:t>
            </a:r>
            <a:endParaRPr lang="uk-UA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580096"/>
            <a:ext cx="11140225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04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193183"/>
            <a:ext cx="11088710" cy="60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38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546" y="54008"/>
            <a:ext cx="11046941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Cambria" panose="02040503050406030204" pitchFamily="18" charset="0"/>
              </a:rPr>
              <a:t>Радою </a:t>
            </a:r>
            <a:r>
              <a:rPr lang="ru-RU" sz="2000" dirty="0" err="1">
                <a:latin typeface="Cambria" panose="02040503050406030204" pitchFamily="18" charset="0"/>
              </a:rPr>
              <a:t>Безпеки</a:t>
            </a:r>
            <a:r>
              <a:rPr lang="ru-RU" sz="2000" dirty="0">
                <a:latin typeface="Cambria" panose="02040503050406030204" pitchFamily="18" charset="0"/>
              </a:rPr>
              <a:t> ООН до </a:t>
            </a:r>
            <a:r>
              <a:rPr lang="ru-RU" sz="2000" dirty="0" err="1">
                <a:latin typeface="Cambria" panose="02040503050406030204" pitchFamily="18" charset="0"/>
              </a:rPr>
              <a:t>зведеного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санкційного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переліку</a:t>
            </a:r>
            <a:r>
              <a:rPr lang="ru-RU" sz="2000" dirty="0">
                <a:latin typeface="Cambria" panose="02040503050406030204" pitchFamily="18" charset="0"/>
              </a:rPr>
              <a:t> внесено 57 </a:t>
            </a:r>
            <a:r>
              <a:rPr lang="ru-RU" sz="2000" dirty="0" err="1">
                <a:latin typeface="Cambria" panose="02040503050406030204" pitchFamily="18" charset="0"/>
              </a:rPr>
              <a:t>організацій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які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визнано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терористичними</a:t>
            </a:r>
            <a:r>
              <a:rPr lang="ru-RU" sz="2000" dirty="0" smtClean="0">
                <a:latin typeface="Cambria" panose="02040503050406030204" pitchFamily="18" charset="0"/>
              </a:rPr>
              <a:t>. </a:t>
            </a:r>
            <a:endParaRPr lang="en-US" sz="20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ambria" panose="02040503050406030204" pitchFamily="18" charset="0"/>
              </a:rPr>
              <a:t>	В </a:t>
            </a:r>
            <a:r>
              <a:rPr lang="ru-RU" sz="2000" dirty="0">
                <a:latin typeface="Cambria" panose="02040503050406030204" pitchFamily="18" charset="0"/>
              </a:rPr>
              <a:t>ЄС, </a:t>
            </a:r>
            <a:r>
              <a:rPr lang="ru-RU" sz="2000" dirty="0" err="1">
                <a:latin typeface="Cambria" panose="02040503050406030204" pitchFamily="18" charset="0"/>
              </a:rPr>
              <a:t>крім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зазначеного</a:t>
            </a:r>
            <a:r>
              <a:rPr lang="ru-RU" sz="2000" dirty="0">
                <a:latin typeface="Cambria" panose="02040503050406030204" pitchFamily="18" charset="0"/>
              </a:rPr>
              <a:t> списку, </a:t>
            </a:r>
            <a:r>
              <a:rPr lang="ru-RU" sz="2000" dirty="0" err="1">
                <a:latin typeface="Cambria" panose="02040503050406030204" pitchFamily="18" charset="0"/>
              </a:rPr>
              <a:t>діє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ще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перелік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затверджений</a:t>
            </a:r>
            <a:r>
              <a:rPr lang="ru-RU" sz="2000" dirty="0">
                <a:latin typeface="Cambria" panose="02040503050406030204" pitchFamily="18" charset="0"/>
              </a:rPr>
              <a:t> Радою ЄС, до </a:t>
            </a:r>
            <a:r>
              <a:rPr lang="ru-RU" sz="2000" dirty="0" err="1">
                <a:latin typeface="Cambria" panose="02040503050406030204" pitchFamily="18" charset="0"/>
              </a:rPr>
              <a:t>якого</a:t>
            </a:r>
            <a:r>
              <a:rPr lang="ru-RU" sz="2000" dirty="0">
                <a:latin typeface="Cambria" panose="02040503050406030204" pitchFamily="18" charset="0"/>
              </a:rPr>
              <a:t> включено 22 </a:t>
            </a:r>
            <a:r>
              <a:rPr lang="ru-RU" sz="2000" dirty="0" err="1">
                <a:latin typeface="Cambria" panose="02040503050406030204" pitchFamily="18" charset="0"/>
              </a:rPr>
              <a:t>терористичні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організації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endParaRPr lang="en-US" sz="20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ambria" panose="02040503050406030204" pitchFamily="18" charset="0"/>
              </a:rPr>
              <a:t>	</a:t>
            </a:r>
            <a:r>
              <a:rPr lang="ru-RU" sz="2000" dirty="0" err="1" smtClean="0">
                <a:latin typeface="Cambria" panose="02040503050406030204" pitchFamily="18" charset="0"/>
              </a:rPr>
              <a:t>Державний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департамент США </a:t>
            </a:r>
            <a:r>
              <a:rPr lang="ru-RU" sz="2000" dirty="0" err="1">
                <a:latin typeface="Cambria" panose="02040503050406030204" pitchFamily="18" charset="0"/>
              </a:rPr>
              <a:t>наразі</a:t>
            </a:r>
            <a:r>
              <a:rPr lang="ru-RU" sz="2000" dirty="0">
                <a:latin typeface="Cambria" panose="02040503050406030204" pitchFamily="18" charset="0"/>
              </a:rPr>
              <a:t> включив до </a:t>
            </a:r>
            <a:r>
              <a:rPr lang="ru-RU" sz="2000" dirty="0" err="1">
                <a:latin typeface="Cambria" panose="02040503050406030204" pitchFamily="18" charset="0"/>
              </a:rPr>
              <a:t>переліку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міжнародних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терористичних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організацій</a:t>
            </a:r>
            <a:r>
              <a:rPr lang="ru-RU" sz="2000" dirty="0">
                <a:latin typeface="Cambria" panose="02040503050406030204" pitchFamily="18" charset="0"/>
              </a:rPr>
              <a:t> 61 </a:t>
            </a:r>
            <a:r>
              <a:rPr lang="ru-RU" sz="2000" dirty="0" err="1" smtClean="0">
                <a:latin typeface="Cambria" panose="02040503050406030204" pitchFamily="18" charset="0"/>
              </a:rPr>
              <a:t>організацію</a:t>
            </a:r>
            <a:r>
              <a:rPr lang="ru-RU" sz="2000" dirty="0" smtClean="0">
                <a:latin typeface="Cambria" panose="02040503050406030204" pitchFamily="18" charset="0"/>
              </a:rPr>
              <a:t>. 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Cambria" panose="02040503050406030204" pitchFamily="18" charset="0"/>
              </a:rPr>
              <a:t>	</a:t>
            </a:r>
            <a:r>
              <a:rPr lang="ru-RU" sz="2000" dirty="0" smtClean="0">
                <a:latin typeface="Cambria" panose="02040503050406030204" pitchFamily="18" charset="0"/>
              </a:rPr>
              <a:t>У </a:t>
            </a:r>
            <a:r>
              <a:rPr lang="ru-RU" sz="2000" dirty="0" err="1">
                <a:latin typeface="Cambria" panose="02040503050406030204" pitchFamily="18" charset="0"/>
              </a:rPr>
              <a:t>Великій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Британії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такі</a:t>
            </a:r>
            <a:r>
              <a:rPr lang="ru-RU" sz="2000" dirty="0">
                <a:latin typeface="Cambria" panose="02040503050406030204" pitchFamily="18" charset="0"/>
              </a:rPr>
              <a:t> списки </a:t>
            </a:r>
            <a:r>
              <a:rPr lang="ru-RU" sz="2000" dirty="0" err="1">
                <a:latin typeface="Cambria" panose="02040503050406030204" pitchFamily="18" charset="0"/>
              </a:rPr>
              <a:t>готують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співробітники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Міністерства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внутрішніх</a:t>
            </a:r>
            <a:r>
              <a:rPr lang="ru-RU" sz="2000" dirty="0">
                <a:latin typeface="Cambria" panose="02040503050406030204" pitchFamily="18" charset="0"/>
              </a:rPr>
              <a:t> справ і </a:t>
            </a:r>
            <a:r>
              <a:rPr lang="ru-RU" sz="2000" dirty="0" err="1">
                <a:latin typeface="Cambria" panose="02040503050406030204" pitchFamily="18" charset="0"/>
              </a:rPr>
              <a:t>передають</a:t>
            </a:r>
            <a:r>
              <a:rPr lang="ru-RU" sz="2000" dirty="0">
                <a:latin typeface="Cambria" panose="02040503050406030204" pitchFamily="18" charset="0"/>
              </a:rPr>
              <a:t> на </a:t>
            </a:r>
            <a:r>
              <a:rPr lang="ru-RU" sz="2000" dirty="0" err="1">
                <a:latin typeface="Cambria" panose="02040503050406030204" pitchFamily="18" charset="0"/>
              </a:rPr>
              <a:t>затвердження</a:t>
            </a:r>
            <a:r>
              <a:rPr lang="ru-RU" sz="2000" dirty="0">
                <a:latin typeface="Cambria" panose="02040503050406030204" pitchFamily="18" charset="0"/>
              </a:rPr>
              <a:t> до парламенту </a:t>
            </a:r>
            <a:r>
              <a:rPr lang="ru-RU" sz="2000" dirty="0" err="1">
                <a:latin typeface="Cambria" panose="02040503050406030204" pitchFamily="18" charset="0"/>
              </a:rPr>
              <a:t>країни</a:t>
            </a:r>
            <a:r>
              <a:rPr lang="ru-RU" sz="2000" dirty="0">
                <a:latin typeface="Cambria" panose="02040503050406030204" pitchFamily="18" charset="0"/>
              </a:rPr>
              <a:t>. Станом на </a:t>
            </a:r>
            <a:r>
              <a:rPr lang="ru-RU" sz="2000" dirty="0" err="1">
                <a:latin typeface="Cambria" panose="02040503050406030204" pitchFamily="18" charset="0"/>
              </a:rPr>
              <a:t>грудень</a:t>
            </a:r>
            <a:r>
              <a:rPr lang="ru-RU" sz="2000" dirty="0">
                <a:latin typeface="Cambria" panose="02040503050406030204" pitchFamily="18" charset="0"/>
              </a:rPr>
              <a:t> 2016 року до </a:t>
            </a:r>
            <a:r>
              <a:rPr lang="ru-RU" sz="2000" dirty="0" err="1">
                <a:latin typeface="Cambria" panose="02040503050406030204" pitchFamily="18" charset="0"/>
              </a:rPr>
              <a:t>відповідного</a:t>
            </a:r>
            <a:r>
              <a:rPr lang="ru-RU" sz="2000" dirty="0">
                <a:latin typeface="Cambria" panose="02040503050406030204" pitchFamily="18" charset="0"/>
              </a:rPr>
              <a:t> списку включено 71 </a:t>
            </a:r>
            <a:r>
              <a:rPr lang="ru-RU" sz="2000" dirty="0" err="1">
                <a:latin typeface="Cambria" panose="02040503050406030204" pitchFamily="18" charset="0"/>
              </a:rPr>
              <a:t>міжнародну</a:t>
            </a:r>
            <a:r>
              <a:rPr lang="ru-RU" sz="2000" dirty="0">
                <a:latin typeface="Cambria" panose="02040503050406030204" pitchFamily="18" charset="0"/>
              </a:rPr>
              <a:t> (</a:t>
            </a:r>
            <a:r>
              <a:rPr lang="ru-RU" sz="2000" dirty="0" err="1">
                <a:latin typeface="Cambria" panose="02040503050406030204" pitchFamily="18" charset="0"/>
              </a:rPr>
              <a:t>іноземну</a:t>
            </a:r>
            <a:r>
              <a:rPr lang="ru-RU" sz="2000" dirty="0">
                <a:latin typeface="Cambria" panose="02040503050406030204" pitchFamily="18" charset="0"/>
              </a:rPr>
              <a:t>) і 14 </a:t>
            </a:r>
            <a:r>
              <a:rPr lang="ru-RU" sz="2000" dirty="0" err="1">
                <a:latin typeface="Cambria" panose="02040503050406030204" pitchFamily="18" charset="0"/>
              </a:rPr>
              <a:t>ірландських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організацій</a:t>
            </a:r>
            <a:r>
              <a:rPr lang="uk-UA" sz="2000" dirty="0" smtClean="0"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20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Cambria" panose="02040503050406030204" pitchFamily="18" charset="0"/>
              </a:rPr>
              <a:t>	</a:t>
            </a:r>
            <a:r>
              <a:rPr lang="ru-RU" dirty="0" err="1" smtClean="0">
                <a:latin typeface="Cambria" panose="02040503050406030204" pitchFamily="18" charset="0"/>
              </a:rPr>
              <a:t>Кожна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країна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кожна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організація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використовують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свої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критерії</a:t>
            </a:r>
            <a:r>
              <a:rPr lang="ru-RU" dirty="0">
                <a:latin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</a:rPr>
              <a:t>віднесення</a:t>
            </a:r>
            <a:r>
              <a:rPr lang="ru-RU" dirty="0">
                <a:latin typeface="Cambria" panose="02040503050406030204" pitchFamily="18" charset="0"/>
              </a:rPr>
              <a:t> тих </a:t>
            </a:r>
            <a:r>
              <a:rPr lang="ru-RU" dirty="0" err="1">
                <a:latin typeface="Cambria" panose="02040503050406030204" pitchFamily="18" charset="0"/>
              </a:rPr>
              <a:t>чи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інших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організацій</a:t>
            </a:r>
            <a:r>
              <a:rPr lang="ru-RU" dirty="0">
                <a:latin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</a:rPr>
              <a:t>терористичних</a:t>
            </a:r>
            <a:r>
              <a:rPr lang="ru-RU" dirty="0">
                <a:latin typeface="Cambria" panose="02040503050406030204" pitchFamily="18" charset="0"/>
              </a:rPr>
              <a:t>. Тому </a:t>
            </a:r>
            <a:r>
              <a:rPr lang="ru-RU" dirty="0" err="1">
                <a:latin typeface="Cambria" panose="02040503050406030204" pitchFamily="18" charset="0"/>
              </a:rPr>
              <a:t>різні</a:t>
            </a:r>
            <a:r>
              <a:rPr lang="ru-RU" dirty="0">
                <a:latin typeface="Cambria" panose="02040503050406030204" pitchFamily="18" charset="0"/>
              </a:rPr>
              <a:t> списки </a:t>
            </a:r>
            <a:r>
              <a:rPr lang="ru-RU" dirty="0" err="1">
                <a:latin typeface="Cambria" panose="02040503050406030204" pitchFamily="18" charset="0"/>
              </a:rPr>
              <a:t>можуть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включати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виключати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певні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організації</a:t>
            </a:r>
            <a:r>
              <a:rPr lang="ru-RU" dirty="0">
                <a:latin typeface="Cambria" panose="02040503050406030204" pitchFamily="18" charset="0"/>
              </a:rPr>
              <a:t>. Основою для </a:t>
            </a:r>
            <a:r>
              <a:rPr lang="ru-RU" dirty="0" err="1">
                <a:latin typeface="Cambria" panose="02040503050406030204" pitchFamily="18" charset="0"/>
              </a:rPr>
              <a:t>формування</a:t>
            </a:r>
            <a:r>
              <a:rPr lang="ru-RU" dirty="0">
                <a:latin typeface="Cambria" panose="02040503050406030204" pitchFamily="18" charset="0"/>
              </a:rPr>
              <a:t> списку </a:t>
            </a:r>
            <a:r>
              <a:rPr lang="ru-RU" dirty="0" err="1">
                <a:latin typeface="Cambria" panose="02040503050406030204" pitchFamily="18" charset="0"/>
              </a:rPr>
              <a:t>терористичних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організацій</a:t>
            </a:r>
            <a:r>
              <a:rPr lang="ru-RU" dirty="0">
                <a:latin typeface="Cambria" panose="02040503050406030204" pitchFamily="18" charset="0"/>
              </a:rPr>
              <a:t> в ЄС є </a:t>
            </a:r>
            <a:r>
              <a:rPr lang="ru-RU" dirty="0" err="1">
                <a:latin typeface="Cambria" panose="02040503050406030204" pitchFamily="18" charset="0"/>
              </a:rPr>
              <a:t>ухвалене</a:t>
            </a:r>
            <a:r>
              <a:rPr lang="ru-RU" dirty="0">
                <a:latin typeface="Cambria" panose="02040503050406030204" pitchFamily="18" charset="0"/>
              </a:rPr>
              <a:t> в 2002 р. </a:t>
            </a:r>
            <a:r>
              <a:rPr lang="ru-RU" dirty="0" err="1">
                <a:latin typeface="Cambria" panose="02040503050406030204" pitchFamily="18" charset="0"/>
              </a:rPr>
              <a:t>Рамкове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рішення</a:t>
            </a:r>
            <a:r>
              <a:rPr lang="ru-RU" dirty="0">
                <a:latin typeface="Cambria" panose="02040503050406030204" pitchFamily="18" charset="0"/>
              </a:rPr>
              <a:t> Ради ЄС про </a:t>
            </a:r>
            <a:r>
              <a:rPr lang="ru-RU" dirty="0" err="1">
                <a:latin typeface="Cambria" panose="02040503050406030204" pitchFamily="18" charset="0"/>
              </a:rPr>
              <a:t>боротьбу</a:t>
            </a:r>
            <a:r>
              <a:rPr lang="ru-RU" dirty="0">
                <a:latin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</a:rPr>
              <a:t>тероризмом</a:t>
            </a:r>
            <a:r>
              <a:rPr lang="ru-RU" dirty="0">
                <a:latin typeface="Cambria" panose="02040503050406030204" pitchFamily="18" charset="0"/>
              </a:rPr>
              <a:t>, яке </a:t>
            </a:r>
            <a:r>
              <a:rPr lang="ru-RU" dirty="0" err="1">
                <a:latin typeface="Cambria" panose="02040503050406030204" pitchFamily="18" charset="0"/>
              </a:rPr>
              <a:t>гуртувалося</a:t>
            </a:r>
            <a:r>
              <a:rPr lang="ru-RU" dirty="0">
                <a:latin typeface="Cambria" panose="02040503050406030204" pitchFamily="18" charset="0"/>
              </a:rPr>
              <a:t> на нормах </a:t>
            </a:r>
            <a:r>
              <a:rPr lang="ru-RU" dirty="0" err="1">
                <a:latin typeface="Cambria" panose="02040503050406030204" pitchFamily="18" charset="0"/>
              </a:rPr>
              <a:t>кримінального</a:t>
            </a:r>
            <a:r>
              <a:rPr lang="ru-RU" dirty="0">
                <a:latin typeface="Cambria" panose="02040503050406030204" pitchFamily="18" charset="0"/>
              </a:rPr>
              <a:t> права 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80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" y="0"/>
            <a:ext cx="11924271" cy="3381847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" y="3381847"/>
            <a:ext cx="11924271" cy="4982270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90" y="1347976"/>
            <a:ext cx="7249537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6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2" y="284205"/>
            <a:ext cx="11219935" cy="1507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3639232"/>
            <a:ext cx="6096000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base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уряду, з метою контролю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дестабілізуючих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державах.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506627" cy="345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9173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486" y="348721"/>
            <a:ext cx="11491784" cy="59093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latin typeface="Cambria" panose="02040503050406030204" pitchFamily="18" charset="0"/>
              </a:rPr>
              <a:t>Даний вид </a:t>
            </a:r>
            <a:r>
              <a:rPr lang="ru-RU" dirty="0" err="1">
                <a:latin typeface="Cambria" panose="02040503050406030204" pitchFamily="18" charset="0"/>
              </a:rPr>
              <a:t>терору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характеризується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тим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насильство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застосовується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стосовно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громадян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власної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країни</a:t>
            </a:r>
            <a:r>
              <a:rPr lang="ru-RU" dirty="0">
                <a:latin typeface="Cambria" panose="02040503050406030204" pitchFamily="18" charset="0"/>
              </a:rPr>
              <a:t>. Уряд </a:t>
            </a:r>
            <a:r>
              <a:rPr lang="ru-RU" dirty="0" err="1">
                <a:latin typeface="Cambria" panose="02040503050406030204" pitchFamily="18" charset="0"/>
              </a:rPr>
              <a:t>використовує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всі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доступні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йому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важелі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тиску</a:t>
            </a:r>
            <a:r>
              <a:rPr lang="ru-RU" dirty="0">
                <a:latin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</a:rPr>
              <a:t>населення</a:t>
            </a:r>
            <a:r>
              <a:rPr lang="ru-RU" dirty="0">
                <a:latin typeface="Cambria" panose="02040503050406030204" pitchFamily="18" charset="0"/>
              </a:rPr>
              <a:t>:</a:t>
            </a:r>
          </a:p>
          <a:p>
            <a:pPr algn="just" fontAlgn="base"/>
            <a:r>
              <a:rPr lang="ru-RU" dirty="0">
                <a:latin typeface="Cambria" panose="02040503050406030204" pitchFamily="18" charset="0"/>
              </a:rPr>
              <a:t> 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ru-RU" dirty="0" err="1">
                <a:latin typeface="Cambria" panose="02040503050406030204" pitchFamily="18" charset="0"/>
              </a:rPr>
              <a:t>судова</a:t>
            </a:r>
            <a:r>
              <a:rPr lang="ru-RU" dirty="0">
                <a:latin typeface="Cambria" panose="02040503050406030204" pitchFamily="18" charset="0"/>
              </a:rPr>
              <a:t> система;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ru-RU" dirty="0" err="1">
                <a:latin typeface="Cambria" panose="02040503050406030204" pitchFamily="18" charset="0"/>
              </a:rPr>
              <a:t>поліція</a:t>
            </a:r>
            <a:r>
              <a:rPr lang="ru-RU" dirty="0">
                <a:latin typeface="Cambria" panose="02040503050406030204" pitchFamily="18" charset="0"/>
              </a:rPr>
              <a:t>;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ru-RU" dirty="0" err="1">
                <a:latin typeface="Cambria" panose="02040503050406030204" pitchFamily="18" charset="0"/>
              </a:rPr>
              <a:t>контролюючі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органи</a:t>
            </a:r>
            <a:r>
              <a:rPr lang="ru-RU" dirty="0">
                <a:latin typeface="Cambria" panose="02040503050406030204" pitchFamily="18" charset="0"/>
              </a:rPr>
              <a:t>;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ru-RU" dirty="0" err="1">
                <a:latin typeface="Cambria" panose="02040503050406030204" pitchFamily="18" charset="0"/>
              </a:rPr>
              <a:t>м</a:t>
            </a:r>
            <a:r>
              <a:rPr lang="ru-RU" dirty="0" err="1" smtClean="0">
                <a:latin typeface="Cambria" panose="02040503050406030204" pitchFamily="18" charset="0"/>
              </a:rPr>
              <a:t>ілітаризовані</a:t>
            </a:r>
            <a:r>
              <a:rPr lang="ru-RU" dirty="0" smtClean="0">
                <a:latin typeface="Cambria" panose="02040503050406030204" pitchFamily="18" charset="0"/>
              </a:rPr>
              <a:t> установи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  <a:p>
            <a:pPr algn="just" fontAlgn="base"/>
            <a:r>
              <a:rPr lang="ru-RU" dirty="0">
                <a:latin typeface="Cambria" panose="02040503050406030204" pitchFamily="18" charset="0"/>
              </a:rPr>
              <a:t> </a:t>
            </a:r>
          </a:p>
          <a:p>
            <a:pPr algn="just" fontAlgn="base"/>
            <a:r>
              <a:rPr lang="ru-RU" dirty="0">
                <a:latin typeface="Cambria" panose="02040503050406030204" pitchFamily="18" charset="0"/>
              </a:rPr>
              <a:t>Уряд </a:t>
            </a:r>
            <a:r>
              <a:rPr lang="ru-RU" dirty="0" err="1">
                <a:latin typeface="Cambria" panose="02040503050406030204" pitchFamily="18" charset="0"/>
              </a:rPr>
              <a:t>змінює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законодавчу</a:t>
            </a:r>
            <a:r>
              <a:rPr lang="ru-RU" dirty="0">
                <a:latin typeface="Cambria" panose="02040503050406030204" pitchFamily="18" charset="0"/>
              </a:rPr>
              <a:t> базу, </a:t>
            </a:r>
            <a:r>
              <a:rPr lang="ru-RU" dirty="0" err="1">
                <a:latin typeface="Cambria" panose="02040503050406030204" pitchFamily="18" charset="0"/>
              </a:rPr>
              <a:t>скорочуючи</a:t>
            </a:r>
            <a:r>
              <a:rPr lang="ru-RU" dirty="0">
                <a:latin typeface="Cambria" panose="02040503050406030204" pitchFamily="18" charset="0"/>
              </a:rPr>
              <a:t> права і </a:t>
            </a:r>
            <a:r>
              <a:rPr lang="ru-RU" dirty="0" err="1">
                <a:latin typeface="Cambria" panose="02040503050406030204" pitchFamily="18" charset="0"/>
              </a:rPr>
              <a:t>свободи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громадян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натомість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вводячи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нові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закони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забороняють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ті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чи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інші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раніше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дозволені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дії</a:t>
            </a:r>
            <a:r>
              <a:rPr lang="ru-RU" dirty="0">
                <a:latin typeface="Cambria" panose="02040503050406030204" pitchFamily="18" charset="0"/>
              </a:rPr>
              <a:t>. Держава </a:t>
            </a:r>
            <a:r>
              <a:rPr lang="ru-RU" dirty="0" err="1">
                <a:latin typeface="Cambria" panose="02040503050406030204" pitchFamily="18" charset="0"/>
              </a:rPr>
              <a:t>стає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поліцейською</a:t>
            </a:r>
            <a:r>
              <a:rPr lang="ru-RU" dirty="0">
                <a:latin typeface="Cambria" panose="02040503050406030204" pitchFamily="18" charset="0"/>
              </a:rPr>
              <a:t>, де </a:t>
            </a:r>
            <a:r>
              <a:rPr lang="ru-RU" dirty="0" err="1">
                <a:latin typeface="Cambria" panose="02040503050406030204" pitchFamily="18" charset="0"/>
              </a:rPr>
              <a:t>громадян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затримують</a:t>
            </a:r>
            <a:r>
              <a:rPr lang="ru-RU" dirty="0">
                <a:latin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</a:rPr>
              <a:t>садять</a:t>
            </a:r>
            <a:r>
              <a:rPr lang="ru-RU" dirty="0">
                <a:latin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</a:rPr>
              <a:t>в’язниць</a:t>
            </a:r>
            <a:r>
              <a:rPr lang="ru-RU" dirty="0">
                <a:latin typeface="Cambria" panose="02040503050406030204" pitchFamily="18" charset="0"/>
              </a:rPr>
              <a:t> з причин </a:t>
            </a:r>
            <a:r>
              <a:rPr lang="ru-RU" dirty="0" err="1">
                <a:latin typeface="Cambria" panose="02040503050406030204" pitchFamily="18" charset="0"/>
              </a:rPr>
              <a:t>інакомислення</a:t>
            </a:r>
            <a:r>
              <a:rPr lang="ru-RU" dirty="0">
                <a:latin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</a:rPr>
              <a:t>наявності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власного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погляду</a:t>
            </a:r>
            <a:r>
              <a:rPr lang="ru-RU" dirty="0">
                <a:latin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</a:rPr>
              <a:t>ті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чи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інші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події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pPr algn="just" fontAlgn="base"/>
            <a:endParaRPr lang="ru-RU" dirty="0" smtClean="0">
              <a:latin typeface="Cambria" panose="02040503050406030204" pitchFamily="18" charset="0"/>
            </a:endParaRPr>
          </a:p>
          <a:p>
            <a:pPr fontAlgn="base"/>
            <a:r>
              <a:rPr lang="ru-RU" i="1" dirty="0">
                <a:latin typeface="Cambria" panose="02040503050406030204" pitchFamily="18" charset="0"/>
              </a:rPr>
              <a:t>Приклад </a:t>
            </a:r>
            <a:r>
              <a:rPr lang="ru-RU" i="1" dirty="0" err="1">
                <a:latin typeface="Cambria" panose="02040503050406030204" pitchFamily="18" charset="0"/>
              </a:rPr>
              <a:t>внутрішнього</a:t>
            </a:r>
            <a:r>
              <a:rPr lang="ru-RU" i="1" dirty="0">
                <a:latin typeface="Cambria" panose="02040503050406030204" pitchFamily="18" charset="0"/>
              </a:rPr>
              <a:t> державного </a:t>
            </a:r>
            <a:r>
              <a:rPr lang="ru-RU" i="1" dirty="0" err="1">
                <a:latin typeface="Cambria" panose="02040503050406030204" pitchFamily="18" charset="0"/>
              </a:rPr>
              <a:t>тероризму</a:t>
            </a:r>
            <a:r>
              <a:rPr lang="ru-RU" i="1" dirty="0">
                <a:latin typeface="Cambria" panose="02040503050406030204" pitchFamily="18" charset="0"/>
              </a:rPr>
              <a:t>:</a:t>
            </a:r>
          </a:p>
          <a:p>
            <a:pPr fontAlgn="base"/>
            <a:endParaRPr lang="ru-RU" dirty="0">
              <a:latin typeface="Cambria" panose="02040503050406030204" pitchFamily="18" charset="0"/>
            </a:endParaRPr>
          </a:p>
          <a:p>
            <a:pPr fontAlgn="base"/>
            <a:r>
              <a:rPr lang="ru-RU" dirty="0" err="1">
                <a:latin typeface="Cambria" panose="02040503050406030204" pitchFamily="18" charset="0"/>
              </a:rPr>
              <a:t>Після</a:t>
            </a:r>
            <a:r>
              <a:rPr lang="ru-RU" dirty="0">
                <a:latin typeface="Cambria" panose="02040503050406030204" pitchFamily="18" charset="0"/>
              </a:rPr>
              <a:t> приходу до </a:t>
            </a:r>
            <a:r>
              <a:rPr lang="ru-RU" dirty="0" err="1">
                <a:latin typeface="Cambria" panose="02040503050406030204" pitchFamily="18" charset="0"/>
              </a:rPr>
              <a:t>влади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офіційна</a:t>
            </a:r>
            <a:r>
              <a:rPr lang="ru-RU" dirty="0">
                <a:latin typeface="Cambria" panose="02040503050406030204" pitchFamily="18" charset="0"/>
              </a:rPr>
              <a:t> </a:t>
            </a:r>
            <a:r>
              <a:rPr lang="ru-RU" dirty="0" err="1" smtClean="0">
                <a:latin typeface="Cambria" panose="02040503050406030204" pitchFamily="18" charset="0"/>
              </a:rPr>
              <a:t>нацистська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політика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була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спрямована</a:t>
            </a:r>
            <a:r>
              <a:rPr lang="ru-RU" dirty="0">
                <a:latin typeface="Cambria" panose="02040503050406030204" pitchFamily="18" charset="0"/>
              </a:rPr>
              <a:t> на зачистку так </a:t>
            </a:r>
            <a:r>
              <a:rPr lang="ru-RU" dirty="0" err="1">
                <a:latin typeface="Cambria" panose="02040503050406030204" pitchFamily="18" charset="0"/>
              </a:rPr>
              <a:t>званих</a:t>
            </a:r>
            <a:r>
              <a:rPr lang="ru-RU" dirty="0">
                <a:latin typeface="Cambria" panose="02040503050406030204" pitchFamily="18" charset="0"/>
              </a:rPr>
              <a:t> «</a:t>
            </a:r>
            <a:r>
              <a:rPr lang="ru-RU" dirty="0" err="1">
                <a:latin typeface="Cambria" panose="02040503050406030204" pitchFamily="18" charset="0"/>
              </a:rPr>
              <a:t>ворогів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держави</a:t>
            </a:r>
            <a:r>
              <a:rPr lang="ru-RU" dirty="0">
                <a:latin typeface="Cambria" panose="02040503050406030204" pitchFamily="18" charset="0"/>
              </a:rPr>
              <a:t>», </a:t>
            </a:r>
            <a:r>
              <a:rPr lang="ru-RU" dirty="0" err="1">
                <a:latin typeface="Cambria" panose="02040503050406030204" pitchFamily="18" charset="0"/>
              </a:rPr>
              <a:t>внаслідок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чого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були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посаджені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розстріляні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багато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німців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незгодних</a:t>
            </a:r>
            <a:r>
              <a:rPr lang="ru-RU" dirty="0">
                <a:latin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</a:rPr>
              <a:t>політикою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влади</a:t>
            </a:r>
            <a:r>
              <a:rPr lang="ru-RU" dirty="0">
                <a:latin typeface="Cambria" panose="02040503050406030204" pitchFamily="18" charset="0"/>
              </a:rPr>
              <a:t>. До </a:t>
            </a:r>
            <a:r>
              <a:rPr lang="ru-RU" dirty="0" err="1">
                <a:latin typeface="Cambria" panose="02040503050406030204" pitchFamily="18" charset="0"/>
              </a:rPr>
              <a:t>цього</a:t>
            </a:r>
            <a:r>
              <a:rPr lang="ru-RU" dirty="0">
                <a:latin typeface="Cambria" panose="02040503050406030204" pitchFamily="18" charset="0"/>
              </a:rPr>
              <a:t> прикладу, так само </a:t>
            </a:r>
            <a:r>
              <a:rPr lang="ru-RU" dirty="0" err="1">
                <a:latin typeface="Cambria" panose="02040503050406030204" pitchFamily="18" charset="0"/>
              </a:rPr>
              <a:t>можна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додати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Сталінські</a:t>
            </a:r>
            <a:r>
              <a:rPr lang="ru-RU" dirty="0">
                <a:latin typeface="Cambria" panose="02040503050406030204" pitchFamily="18" charset="0"/>
              </a:rPr>
              <a:t> «чистки» 1930-х </a:t>
            </a:r>
            <a:r>
              <a:rPr lang="ru-RU" dirty="0" err="1">
                <a:latin typeface="Cambria" panose="02040503050406030204" pitchFamily="18" charset="0"/>
              </a:rPr>
              <a:t>років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  <a:p>
            <a:pPr fontAlgn="base"/>
            <a:endParaRPr lang="ru-RU" dirty="0">
              <a:latin typeface="Cambria" panose="02040503050406030204" pitchFamily="18" charset="0"/>
            </a:endParaRPr>
          </a:p>
          <a:p>
            <a:pPr fontAlgn="base"/>
            <a:r>
              <a:rPr lang="ru-RU" dirty="0" err="1" smtClean="0">
                <a:latin typeface="Cambria" panose="02040503050406030204" pitchFamily="18" charset="0"/>
              </a:rPr>
              <a:t>Використання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Саддамом Хусейном </a:t>
            </a:r>
            <a:r>
              <a:rPr lang="ru-RU" dirty="0" err="1">
                <a:latin typeface="Cambria" panose="02040503050406030204" pitchFamily="18" charset="0"/>
              </a:rPr>
              <a:t>хімічної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зброї</a:t>
            </a:r>
            <a:r>
              <a:rPr lang="ru-RU" dirty="0">
                <a:latin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</a:rPr>
              <a:t>своїй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власній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території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проти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курдського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населення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  <a:p>
            <a:pPr fontAlgn="base"/>
            <a:r>
              <a:rPr lang="ru-RU" dirty="0"/>
              <a:t> </a:t>
            </a:r>
          </a:p>
          <a:p>
            <a:pPr algn="just" fontAlgn="base"/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188" y="1209062"/>
            <a:ext cx="10738021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000" dirty="0" err="1">
                <a:latin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таке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з</a:t>
            </a:r>
            <a:r>
              <a:rPr lang="ru-RU" sz="2000" b="1" i="1" dirty="0" err="1" smtClean="0">
                <a:latin typeface="Cambria" panose="02040503050406030204" pitchFamily="18" charset="0"/>
              </a:rPr>
              <a:t>овнішній</a:t>
            </a:r>
            <a:r>
              <a:rPr lang="ru-RU" sz="2000" b="1" i="1" dirty="0" smtClean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державний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 smtClean="0">
                <a:latin typeface="Cambria" panose="02040503050406030204" pitchFamily="18" charset="0"/>
              </a:rPr>
              <a:t>тероризм</a:t>
            </a:r>
            <a:r>
              <a:rPr lang="ru-RU" sz="2000" dirty="0" smtClean="0">
                <a:latin typeface="Cambria" panose="02040503050406030204" pitchFamily="18" charset="0"/>
              </a:rPr>
              <a:t>?</a:t>
            </a:r>
            <a:endParaRPr lang="ru-RU" sz="2000" dirty="0">
              <a:latin typeface="Cambria" panose="02040503050406030204" pitchFamily="18" charset="0"/>
            </a:endParaRPr>
          </a:p>
          <a:p>
            <a:pPr fontAlgn="base"/>
            <a:r>
              <a:rPr lang="ru-RU" sz="2000" dirty="0">
                <a:latin typeface="Cambria" panose="02040503050406030204" pitchFamily="18" charset="0"/>
              </a:rPr>
              <a:t> </a:t>
            </a:r>
          </a:p>
          <a:p>
            <a:pPr fontAlgn="base"/>
            <a:r>
              <a:rPr lang="ru-RU" sz="2000" dirty="0">
                <a:latin typeface="Cambria" panose="02040503050406030204" pitchFamily="18" charset="0"/>
              </a:rPr>
              <a:t>Дана </a:t>
            </a:r>
            <a:r>
              <a:rPr lang="ru-RU" sz="2000" dirty="0" err="1">
                <a:latin typeface="Cambria" panose="02040503050406030204" pitchFamily="18" charset="0"/>
              </a:rPr>
              <a:t>діяльність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характеризується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негласним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створенням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або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фінансуванням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терористичних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бандформувань</a:t>
            </a:r>
            <a:r>
              <a:rPr lang="ru-RU" sz="2000" dirty="0">
                <a:latin typeface="Cambria" panose="02040503050406030204" pitchFamily="18" charset="0"/>
              </a:rPr>
              <a:t> на </a:t>
            </a:r>
            <a:r>
              <a:rPr lang="ru-RU" sz="2000" dirty="0" err="1">
                <a:latin typeface="Cambria" panose="02040503050406030204" pitchFamily="18" charset="0"/>
              </a:rPr>
              <a:t>території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інших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країн</a:t>
            </a:r>
            <a:r>
              <a:rPr lang="ru-RU" sz="2000" dirty="0">
                <a:latin typeface="Cambria" panose="02040503050406030204" pitchFamily="18" charset="0"/>
              </a:rPr>
              <a:t>. Мета </a:t>
            </a:r>
            <a:r>
              <a:rPr lang="ru-RU" sz="2000" dirty="0" err="1">
                <a:latin typeface="Cambria" panose="02040503050406030204" pitchFamily="18" charset="0"/>
              </a:rPr>
              <a:t>даних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угруповань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полягає</a:t>
            </a:r>
            <a:r>
              <a:rPr lang="ru-RU" sz="2000" dirty="0">
                <a:latin typeface="Cambria" panose="02040503050406030204" pitchFamily="18" charset="0"/>
              </a:rPr>
              <a:t> в </a:t>
            </a:r>
            <a:r>
              <a:rPr lang="ru-RU" sz="2000" dirty="0" err="1">
                <a:latin typeface="Cambria" panose="02040503050406030204" pitchFamily="18" charset="0"/>
              </a:rPr>
              <a:t>дестабілізації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або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знищенні</a:t>
            </a:r>
            <a:r>
              <a:rPr lang="ru-RU" sz="2000" dirty="0">
                <a:latin typeface="Cambria" panose="02040503050406030204" pitchFamily="18" charset="0"/>
              </a:rPr>
              <a:t> </a:t>
            </a:r>
            <a:r>
              <a:rPr lang="ru-RU" sz="2000" dirty="0" err="1" smtClean="0">
                <a:latin typeface="Cambria" panose="02040503050406030204" pitchFamily="18" charset="0"/>
              </a:rPr>
              <a:t>суверенітету</a:t>
            </a:r>
            <a:r>
              <a:rPr lang="ru-RU" sz="2000" dirty="0">
                <a:latin typeface="Cambria" panose="02040503050406030204" pitchFamily="18" charset="0"/>
              </a:rPr>
              <a:t> </a:t>
            </a:r>
            <a:r>
              <a:rPr lang="ru-RU" sz="2000" dirty="0" err="1">
                <a:latin typeface="Cambria" panose="02040503050406030204" pitchFamily="18" charset="0"/>
              </a:rPr>
              <a:t>іншої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країни</a:t>
            </a:r>
            <a:r>
              <a:rPr lang="ru-RU" sz="2000" dirty="0">
                <a:latin typeface="Cambria" panose="02040503050406030204" pitchFamily="18" charset="0"/>
              </a:rPr>
              <a:t>.</a:t>
            </a:r>
          </a:p>
          <a:p>
            <a:pPr fontAlgn="base"/>
            <a:r>
              <a:rPr lang="ru-RU" sz="2000" dirty="0">
                <a:latin typeface="Cambria" panose="02040503050406030204" pitchFamily="18" charset="0"/>
              </a:rPr>
              <a:t> </a:t>
            </a:r>
          </a:p>
          <a:p>
            <a:pPr fontAlgn="base"/>
            <a:r>
              <a:rPr lang="ru-RU" sz="2000" dirty="0">
                <a:latin typeface="Cambria" panose="02040503050406030204" pitchFamily="18" charset="0"/>
              </a:rPr>
              <a:t>Так само, до </a:t>
            </a:r>
            <a:r>
              <a:rPr lang="ru-RU" sz="2000" dirty="0" err="1">
                <a:latin typeface="Cambria" panose="02040503050406030204" pitchFamily="18" charset="0"/>
              </a:rPr>
              <a:t>даного</a:t>
            </a:r>
            <a:r>
              <a:rPr lang="ru-RU" sz="2000" dirty="0">
                <a:latin typeface="Cambria" panose="02040503050406030204" pitchFamily="18" charset="0"/>
              </a:rPr>
              <a:t> виду </a:t>
            </a:r>
            <a:r>
              <a:rPr lang="ru-RU" sz="2000" dirty="0" err="1">
                <a:latin typeface="Cambria" panose="02040503050406030204" pitchFamily="18" charset="0"/>
              </a:rPr>
              <a:t>тероризму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відносяться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таємні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військові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операції</a:t>
            </a:r>
            <a:r>
              <a:rPr lang="ru-RU" sz="2000" dirty="0">
                <a:latin typeface="Cambria" panose="02040503050406030204" pitchFamily="18" charset="0"/>
              </a:rPr>
              <a:t> на </a:t>
            </a:r>
            <a:r>
              <a:rPr lang="ru-RU" sz="2000" dirty="0" err="1">
                <a:latin typeface="Cambria" panose="02040503050406030204" pitchFamily="18" charset="0"/>
              </a:rPr>
              <a:t>чужій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території</a:t>
            </a:r>
            <a:r>
              <a:rPr lang="ru-RU" sz="2000" dirty="0">
                <a:latin typeface="Cambria" panose="02040503050406030204" pitchFamily="18" charset="0"/>
              </a:rPr>
              <a:t>. При </a:t>
            </a:r>
            <a:r>
              <a:rPr lang="ru-RU" sz="2000" dirty="0" err="1">
                <a:latin typeface="Cambria" panose="02040503050406030204" pitchFamily="18" charset="0"/>
              </a:rPr>
              <a:t>цьому</a:t>
            </a:r>
            <a:r>
              <a:rPr lang="ru-RU" sz="2000" dirty="0">
                <a:latin typeface="Cambria" panose="02040503050406030204" pitchFamily="18" charset="0"/>
              </a:rPr>
              <a:t>, не </a:t>
            </a:r>
            <a:r>
              <a:rPr lang="ru-RU" sz="2000" dirty="0" err="1">
                <a:latin typeface="Cambria" panose="02040503050406030204" pitchFamily="18" charset="0"/>
              </a:rPr>
              <a:t>важливо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використовуються</a:t>
            </a:r>
            <a:r>
              <a:rPr lang="ru-RU" sz="2000" dirty="0">
                <a:latin typeface="Cambria" panose="02040503050406030204" pitchFamily="18" charset="0"/>
              </a:rPr>
              <a:t> для </a:t>
            </a:r>
            <a:r>
              <a:rPr lang="ru-RU" sz="2000" dirty="0" err="1">
                <a:latin typeface="Cambria" panose="02040503050406030204" pitchFamily="18" charset="0"/>
              </a:rPr>
              <a:t>цього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найманці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чи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кадрові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військові</a:t>
            </a:r>
            <a:r>
              <a:rPr lang="ru-RU" sz="2000" dirty="0">
                <a:latin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</a:rPr>
              <a:t>прихованими</a:t>
            </a:r>
            <a:r>
              <a:rPr lang="ru-RU" sz="2000" dirty="0">
                <a:latin typeface="Cambria" panose="02040503050406030204" pitchFamily="18" charset="0"/>
              </a:rPr>
              <a:t> знаками </a:t>
            </a:r>
            <a:r>
              <a:rPr lang="ru-RU" sz="2000" dirty="0" err="1">
                <a:latin typeface="Cambria" panose="02040503050406030204" pitchFamily="18" charset="0"/>
              </a:rPr>
              <a:t>приналежності</a:t>
            </a:r>
            <a:r>
              <a:rPr lang="ru-RU" sz="20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2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1469" y="751344"/>
            <a:ext cx="10392033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Cambria" panose="02040503050406030204" pitchFamily="18" charset="0"/>
              </a:rPr>
              <a:t>Д</a:t>
            </a:r>
            <a:r>
              <a:rPr lang="ru-RU" dirty="0" smtClean="0">
                <a:latin typeface="Cambria" panose="02040503050406030204" pitchFamily="18" charset="0"/>
              </a:rPr>
              <a:t>о </a:t>
            </a:r>
            <a:r>
              <a:rPr lang="ru-RU" dirty="0" err="1">
                <a:latin typeface="Cambria" panose="02040503050406030204" pitchFamily="18" charset="0"/>
              </a:rPr>
              <a:t>проявів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зовнішнього</a:t>
            </a:r>
            <a:r>
              <a:rPr lang="ru-RU" dirty="0">
                <a:latin typeface="Cambria" panose="02040503050406030204" pitchFamily="18" charset="0"/>
              </a:rPr>
              <a:t> державного </a:t>
            </a:r>
            <a:r>
              <a:rPr lang="ru-RU" dirty="0" err="1">
                <a:latin typeface="Cambria" panose="02040503050406030204" pitchFamily="18" charset="0"/>
              </a:rPr>
              <a:t>тероризму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відносяться</a:t>
            </a:r>
            <a:r>
              <a:rPr lang="ru-RU" dirty="0">
                <a:latin typeface="Cambria" panose="02040503050406030204" pitchFamily="18" charset="0"/>
              </a:rPr>
              <a:t>:</a:t>
            </a:r>
          </a:p>
          <a:p>
            <a:pPr fontAlgn="base"/>
            <a:r>
              <a:rPr lang="ru-RU" dirty="0">
                <a:latin typeface="Cambria" panose="02040503050406030204" pitchFamily="18" charset="0"/>
              </a:rPr>
              <a:t> 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 err="1">
                <a:latin typeface="Cambria" panose="02040503050406030204" pitchFamily="18" charset="0"/>
              </a:rPr>
              <a:t>Таємний</a:t>
            </a:r>
            <a:r>
              <a:rPr lang="ru-RU" dirty="0">
                <a:latin typeface="Cambria" panose="02040503050406030204" pitchFamily="18" charset="0"/>
              </a:rPr>
              <a:t> продаж та </a:t>
            </a:r>
            <a:r>
              <a:rPr lang="ru-RU" dirty="0" smtClean="0">
                <a:latin typeface="Cambria" panose="02040503050406030204" pitchFamily="18" charset="0"/>
              </a:rPr>
              <a:t>достав</a:t>
            </a:r>
            <a:r>
              <a:rPr lang="uk-UA" dirty="0" smtClean="0">
                <a:latin typeface="Cambria" panose="02040503050406030204" pitchFamily="18" charset="0"/>
              </a:rPr>
              <a:t>ка </a:t>
            </a:r>
            <a:r>
              <a:rPr lang="ru-RU" dirty="0" err="1" smtClean="0">
                <a:latin typeface="Cambria" panose="02040503050406030204" pitchFamily="18" charset="0"/>
              </a:rPr>
              <a:t>озброєння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в </a:t>
            </a:r>
            <a:r>
              <a:rPr lang="ru-RU" dirty="0" err="1">
                <a:latin typeface="Cambria" panose="02040503050406030204" pitchFamily="18" charset="0"/>
              </a:rPr>
              <a:t>країни</a:t>
            </a:r>
            <a:r>
              <a:rPr lang="ru-RU" dirty="0">
                <a:latin typeface="Cambria" panose="02040503050406030204" pitchFamily="18" charset="0"/>
              </a:rPr>
              <a:t>, в </a:t>
            </a:r>
            <a:r>
              <a:rPr lang="ru-RU" dirty="0" err="1">
                <a:latin typeface="Cambria" panose="02040503050406030204" pitchFamily="18" charset="0"/>
              </a:rPr>
              <a:t>яких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існує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конфлікт</a:t>
            </a:r>
            <a:r>
              <a:rPr lang="ru-RU" dirty="0">
                <a:latin typeface="Cambria" panose="02040503050406030204" pitchFamily="18" charset="0"/>
              </a:rPr>
              <a:t>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 err="1">
                <a:latin typeface="Cambria" panose="02040503050406030204" pitchFamily="18" charset="0"/>
              </a:rPr>
              <a:t>Фінансування</a:t>
            </a:r>
            <a:r>
              <a:rPr lang="ru-RU" dirty="0">
                <a:latin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</a:rPr>
              <a:t>матеріальна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підтримка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незаконних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збройних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формувань</a:t>
            </a:r>
            <a:r>
              <a:rPr lang="ru-RU" dirty="0">
                <a:latin typeface="Cambria" panose="02040503050406030204" pitchFamily="18" charset="0"/>
              </a:rPr>
              <a:t>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 err="1">
                <a:latin typeface="Cambria" panose="02040503050406030204" pitchFamily="18" charset="0"/>
              </a:rPr>
              <a:t>Проведення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військових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маневрів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навчань</a:t>
            </a:r>
            <a:r>
              <a:rPr lang="ru-RU" dirty="0">
                <a:latin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</a:rPr>
              <a:t>безпосередній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близькості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</a:rPr>
              <a:t> чужих </a:t>
            </a:r>
            <a:r>
              <a:rPr lang="ru-RU" dirty="0" err="1">
                <a:latin typeface="Cambria" panose="02040503050406030204" pitchFamily="18" charset="0"/>
              </a:rPr>
              <a:t>кордонів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своєю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чергою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</a:rPr>
              <a:t> нести </a:t>
            </a:r>
            <a:r>
              <a:rPr lang="ru-RU" dirty="0" err="1">
                <a:latin typeface="Cambria" panose="02040503050406030204" pitchFamily="18" charset="0"/>
              </a:rPr>
              <a:t>провокаційний</a:t>
            </a:r>
            <a:r>
              <a:rPr lang="ru-RU" dirty="0">
                <a:latin typeface="Cambria" panose="02040503050406030204" pitchFamily="18" charset="0"/>
              </a:rPr>
              <a:t> характер </a:t>
            </a:r>
            <a:r>
              <a:rPr lang="ru-RU" dirty="0" err="1">
                <a:latin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загрозу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суверенітету</a:t>
            </a:r>
            <a:r>
              <a:rPr lang="ru-RU" dirty="0">
                <a:latin typeface="Cambria" panose="02040503050406030204" pitchFamily="18" charset="0"/>
              </a:rPr>
              <a:t>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 err="1">
                <a:latin typeface="Cambria" panose="02040503050406030204" pitchFamily="18" charset="0"/>
              </a:rPr>
              <a:t>Ведення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інформаційних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компаній</a:t>
            </a:r>
            <a:r>
              <a:rPr lang="ru-RU" dirty="0">
                <a:latin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</a:rPr>
              <a:t>інших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країнах</a:t>
            </a:r>
            <a:r>
              <a:rPr lang="ru-RU" dirty="0">
                <a:latin typeface="Cambria" panose="02040503050406030204" pitchFamily="18" charset="0"/>
              </a:rPr>
              <a:t>, метою </a:t>
            </a:r>
            <a:r>
              <a:rPr lang="ru-RU" dirty="0" err="1">
                <a:latin typeface="Cambria" panose="02040503050406030204" pitchFamily="18" charset="0"/>
              </a:rPr>
              <a:t>яких</a:t>
            </a:r>
            <a:r>
              <a:rPr lang="ru-RU" dirty="0">
                <a:latin typeface="Cambria" panose="02040503050406030204" pitchFamily="18" charset="0"/>
              </a:rPr>
              <a:t>, є </a:t>
            </a:r>
            <a:r>
              <a:rPr lang="ru-RU" dirty="0" err="1">
                <a:latin typeface="Cambria" panose="02040503050406030204" pitchFamily="18" charset="0"/>
              </a:rPr>
              <a:t>поширення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дезінформації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дестабілізувати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ситуацію</a:t>
            </a:r>
            <a:r>
              <a:rPr lang="ru-RU" dirty="0">
                <a:latin typeface="Cambria" panose="02040503050406030204" pitchFamily="18" charset="0"/>
              </a:rPr>
              <a:t>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 err="1">
                <a:latin typeface="Cambria" panose="02040503050406030204" pitchFamily="18" charset="0"/>
              </a:rPr>
              <a:t>Вбивство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або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спроби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вбивства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державних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лідерів</a:t>
            </a:r>
            <a:r>
              <a:rPr lang="ru-RU" dirty="0">
                <a:latin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</a:rPr>
              <a:t>важливих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фігур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інших</a:t>
            </a:r>
            <a:r>
              <a:rPr lang="ru-RU" dirty="0">
                <a:latin typeface="Cambria" panose="02040503050406030204" pitchFamily="18" charset="0"/>
              </a:rPr>
              <a:t> держав;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 err="1">
                <a:latin typeface="Cambria" panose="02040503050406030204" pitchFamily="18" charset="0"/>
              </a:rPr>
              <a:t>Викрадення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громадян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інших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країн</a:t>
            </a:r>
            <a:r>
              <a:rPr lang="ru-RU" dirty="0">
                <a:latin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</a:rPr>
              <a:t>подальшим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утриманням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</a:rPr>
              <a:t>своїх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в’язницях</a:t>
            </a:r>
            <a:r>
              <a:rPr lang="ru-RU" dirty="0">
                <a:latin typeface="Cambria" panose="02040503050406030204" pitchFamily="18" charset="0"/>
              </a:rPr>
              <a:t> за </a:t>
            </a:r>
            <a:r>
              <a:rPr lang="ru-RU" dirty="0" err="1">
                <a:latin typeface="Cambria" panose="02040503050406030204" pitchFamily="18" charset="0"/>
              </a:rPr>
              <a:t>сфабрикованими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звинуваченнями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pPr fontAlgn="base"/>
            <a:endParaRPr lang="uk-UA" dirty="0">
              <a:latin typeface="Cambria" panose="02040503050406030204" pitchFamily="18" charset="0"/>
            </a:endParaRPr>
          </a:p>
          <a:p>
            <a:pPr fontAlgn="base"/>
            <a:r>
              <a:rPr lang="ru-RU" dirty="0" err="1">
                <a:solidFill>
                  <a:srgbClr val="0A0A0A"/>
                </a:solidFill>
                <a:latin typeface="Georgia"/>
              </a:rPr>
              <a:t>Дані</a:t>
            </a:r>
            <a:r>
              <a:rPr lang="ru-RU" dirty="0">
                <a:solidFill>
                  <a:srgbClr val="0A0A0A"/>
                </a:solidFill>
                <a:latin typeface="Georgia"/>
              </a:rPr>
              <a:t> </a:t>
            </a:r>
            <a:r>
              <a:rPr lang="ru-RU" dirty="0" err="1">
                <a:solidFill>
                  <a:srgbClr val="0A0A0A"/>
                </a:solidFill>
                <a:latin typeface="Georgia"/>
              </a:rPr>
              <a:t>критерії</a:t>
            </a:r>
            <a:r>
              <a:rPr lang="ru-RU" dirty="0">
                <a:solidFill>
                  <a:srgbClr val="0A0A0A"/>
                </a:solidFill>
                <a:latin typeface="Georgia"/>
              </a:rPr>
              <a:t> для </a:t>
            </a:r>
            <a:r>
              <a:rPr lang="ru-RU" dirty="0" err="1">
                <a:solidFill>
                  <a:srgbClr val="0A0A0A"/>
                </a:solidFill>
                <a:latin typeface="Georgia"/>
              </a:rPr>
              <a:t>визначення</a:t>
            </a:r>
            <a:r>
              <a:rPr lang="ru-RU" dirty="0">
                <a:solidFill>
                  <a:srgbClr val="0A0A0A"/>
                </a:solidFill>
                <a:latin typeface="Georgia"/>
              </a:rPr>
              <a:t> державного </a:t>
            </a:r>
            <a:r>
              <a:rPr lang="ru-RU" dirty="0" err="1">
                <a:solidFill>
                  <a:srgbClr val="0A0A0A"/>
                </a:solidFill>
                <a:latin typeface="Georgia"/>
              </a:rPr>
              <a:t>тероризму</a:t>
            </a:r>
            <a:r>
              <a:rPr lang="ru-RU" dirty="0">
                <a:solidFill>
                  <a:srgbClr val="0A0A0A"/>
                </a:solidFill>
                <a:latin typeface="Georgia"/>
              </a:rPr>
              <a:t> </a:t>
            </a:r>
            <a:r>
              <a:rPr lang="ru-RU" dirty="0" err="1">
                <a:solidFill>
                  <a:srgbClr val="0A0A0A"/>
                </a:solidFill>
                <a:latin typeface="Georgia"/>
              </a:rPr>
              <a:t>були</a:t>
            </a:r>
            <a:r>
              <a:rPr lang="ru-RU" dirty="0">
                <a:solidFill>
                  <a:srgbClr val="0A0A0A"/>
                </a:solidFill>
                <a:latin typeface="Georgia"/>
              </a:rPr>
              <a:t> </a:t>
            </a:r>
            <a:r>
              <a:rPr lang="ru-RU" dirty="0" err="1">
                <a:solidFill>
                  <a:srgbClr val="0A0A0A"/>
                </a:solidFill>
                <a:latin typeface="Georgia"/>
              </a:rPr>
              <a:t>сформульовані</a:t>
            </a:r>
            <a:r>
              <a:rPr lang="ru-RU" dirty="0">
                <a:solidFill>
                  <a:srgbClr val="0A0A0A"/>
                </a:solidFill>
                <a:latin typeface="Georgia"/>
              </a:rPr>
              <a:t> в </a:t>
            </a:r>
            <a:r>
              <a:rPr lang="ru-RU" dirty="0" err="1">
                <a:solidFill>
                  <a:srgbClr val="0A0A0A"/>
                </a:solidFill>
                <a:latin typeface="Georgia"/>
              </a:rPr>
              <a:t>декларації</a:t>
            </a:r>
            <a:r>
              <a:rPr lang="ru-RU" dirty="0">
                <a:solidFill>
                  <a:srgbClr val="0A0A0A"/>
                </a:solidFill>
                <a:latin typeface="Georgia"/>
              </a:rPr>
              <a:t> «</a:t>
            </a:r>
            <a:r>
              <a:rPr lang="en-US" dirty="0">
                <a:solidFill>
                  <a:srgbClr val="0A0A0A"/>
                </a:solidFill>
                <a:latin typeface="Georgia"/>
              </a:rPr>
              <a:t>The Geneva Declaration on Terrorism» 1987 </a:t>
            </a:r>
            <a:r>
              <a:rPr lang="ru-RU" dirty="0" err="1">
                <a:solidFill>
                  <a:srgbClr val="0A0A0A"/>
                </a:solidFill>
                <a:latin typeface="Georgia"/>
              </a:rPr>
              <a:t>рік</a:t>
            </a:r>
            <a:r>
              <a:rPr lang="ru-RU" dirty="0">
                <a:solidFill>
                  <a:srgbClr val="0A0A0A"/>
                </a:solidFill>
                <a:latin typeface="Georgia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973">
            <a:off x="2372502" y="1429367"/>
            <a:ext cx="4794420" cy="1161536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680">
            <a:off x="463532" y="2966187"/>
            <a:ext cx="5182550" cy="166710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183">
            <a:off x="4871780" y="4596365"/>
            <a:ext cx="6267343" cy="1422999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" y="0"/>
            <a:ext cx="6808573" cy="1393623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164">
            <a:off x="6795997" y="550481"/>
            <a:ext cx="5251190" cy="1155327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3" y="2450676"/>
            <a:ext cx="5553712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914610"/>
            <a:ext cx="11139055" cy="40934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latin typeface="Cambria" panose="02040503050406030204" pitchFamily="18" charset="0"/>
              </a:rPr>
              <a:t>Ознаки</a:t>
            </a:r>
            <a:r>
              <a:rPr lang="ru-RU" sz="2000" b="1" i="1" dirty="0" smtClean="0">
                <a:latin typeface="Cambria" panose="02040503050406030204" pitchFamily="18" charset="0"/>
              </a:rPr>
              <a:t> </a:t>
            </a:r>
            <a:r>
              <a:rPr lang="ru-RU" sz="2000" b="1" i="1" dirty="0" err="1" smtClean="0">
                <a:latin typeface="Cambria" panose="02040503050406030204" pitchFamily="18" charset="0"/>
              </a:rPr>
              <a:t>тероризму</a:t>
            </a:r>
            <a:r>
              <a:rPr lang="ru-RU" sz="2000" b="1" i="1" dirty="0" smtClean="0">
                <a:latin typeface="Cambria" panose="02040503050406030204" pitchFamily="18" charset="0"/>
              </a:rPr>
              <a:t> </a:t>
            </a:r>
            <a:r>
              <a:rPr lang="ru-RU" sz="2000" b="1" i="1" dirty="0" err="1" smtClean="0">
                <a:latin typeface="Cambria" panose="02040503050406030204" pitchFamily="18" charset="0"/>
              </a:rPr>
              <a:t>такі</a:t>
            </a:r>
            <a:r>
              <a:rPr lang="ru-RU" sz="2000" b="1" i="1" dirty="0" smtClean="0">
                <a:latin typeface="Cambria" panose="02040503050406030204" pitchFamily="18" charset="0"/>
              </a:rPr>
              <a:t>:</a:t>
            </a:r>
          </a:p>
          <a:p>
            <a:endParaRPr lang="ru-RU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– </a:t>
            </a:r>
            <a:r>
              <a:rPr lang="ru-RU" sz="2000" dirty="0" err="1" smtClean="0">
                <a:latin typeface="Cambria" panose="02040503050406030204" pitchFamily="18" charset="0"/>
              </a:rPr>
              <a:t>злочинний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спосіб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досягнення</a:t>
            </a:r>
            <a:r>
              <a:rPr lang="ru-RU" sz="2000" dirty="0" smtClean="0">
                <a:latin typeface="Cambria" panose="02040503050406030204" pitchFamily="18" charset="0"/>
              </a:rPr>
              <a:t> мети (</a:t>
            </a:r>
            <a:r>
              <a:rPr lang="ru-RU" sz="2000" dirty="0" err="1" smtClean="0">
                <a:latin typeface="Cambria" panose="02040503050406030204" pitchFamily="18" charset="0"/>
              </a:rPr>
              <a:t>насильство</a:t>
            </a:r>
            <a:r>
              <a:rPr lang="ru-RU" sz="2000" dirty="0" smtClean="0">
                <a:latin typeface="Cambria" panose="02040503050406030204" pitchFamily="18" charset="0"/>
              </a:rPr>
              <a:t>);</a:t>
            </a:r>
          </a:p>
          <a:p>
            <a:endParaRPr lang="ru-RU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– </a:t>
            </a:r>
            <a:r>
              <a:rPr lang="ru-RU" sz="2000" dirty="0" err="1" smtClean="0">
                <a:latin typeface="Cambria" panose="02040503050406030204" pitchFamily="18" charset="0"/>
              </a:rPr>
              <a:t>подвійний</a:t>
            </a:r>
            <a:r>
              <a:rPr lang="ru-RU" sz="2000" dirty="0" smtClean="0">
                <a:latin typeface="Cambria" panose="02040503050406030204" pitchFamily="18" charset="0"/>
              </a:rPr>
              <a:t> характер </a:t>
            </a:r>
            <a:r>
              <a:rPr lang="ru-RU" sz="2000" dirty="0" err="1" smtClean="0">
                <a:latin typeface="Cambria" panose="02040503050406030204" pitchFamily="18" charset="0"/>
              </a:rPr>
              <a:t>об’єкта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насильства</a:t>
            </a:r>
            <a:r>
              <a:rPr lang="ru-RU" sz="2000" dirty="0" smtClean="0">
                <a:latin typeface="Cambria" panose="02040503050406030204" pitchFamily="18" charset="0"/>
              </a:rPr>
              <a:t> (</a:t>
            </a:r>
            <a:r>
              <a:rPr lang="ru-RU" sz="2000" dirty="0" err="1" smtClean="0">
                <a:latin typeface="Cambria" panose="02040503050406030204" pitchFamily="18" charset="0"/>
              </a:rPr>
              <a:t>безпосередній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об’єкт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терористичного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впливу</a:t>
            </a:r>
            <a:r>
              <a:rPr lang="ru-RU" sz="2000" dirty="0" smtClean="0">
                <a:latin typeface="Cambria" panose="02040503050406030204" pitchFamily="18" charset="0"/>
              </a:rPr>
              <a:t> і </a:t>
            </a:r>
            <a:r>
              <a:rPr lang="ru-RU" sz="2000" dirty="0" err="1" smtClean="0">
                <a:latin typeface="Cambria" panose="02040503050406030204" pitchFamily="18" charset="0"/>
              </a:rPr>
              <a:t>кінцевий</a:t>
            </a:r>
            <a:r>
              <a:rPr lang="ru-RU" sz="2000" dirty="0" smtClean="0">
                <a:latin typeface="Cambria" panose="02040503050406030204" pitchFamily="18" charset="0"/>
              </a:rPr>
              <a:t>, </a:t>
            </a:r>
            <a:r>
              <a:rPr lang="ru-RU" sz="2000" dirty="0" err="1" smtClean="0">
                <a:latin typeface="Cambria" panose="02040503050406030204" pitchFamily="18" charset="0"/>
              </a:rPr>
              <a:t>стратегічний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об’єкт</a:t>
            </a:r>
            <a:r>
              <a:rPr lang="ru-RU" sz="2000" dirty="0" smtClean="0">
                <a:latin typeface="Cambria" panose="02040503050406030204" pitchFamily="18" charset="0"/>
              </a:rPr>
              <a:t>);</a:t>
            </a:r>
          </a:p>
          <a:p>
            <a:endParaRPr lang="ru-RU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– </a:t>
            </a:r>
            <a:r>
              <a:rPr lang="ru-RU" sz="2000" dirty="0" err="1" smtClean="0">
                <a:latin typeface="Cambria" panose="02040503050406030204" pitchFamily="18" charset="0"/>
              </a:rPr>
              <a:t>створення</a:t>
            </a:r>
            <a:r>
              <a:rPr lang="ru-RU" sz="2000" dirty="0" smtClean="0">
                <a:latin typeface="Cambria" panose="02040503050406030204" pitchFamily="18" charset="0"/>
              </a:rPr>
              <a:t> обстановки страху та </a:t>
            </a:r>
            <a:r>
              <a:rPr lang="ru-RU" sz="2000" dirty="0" err="1" smtClean="0">
                <a:latin typeface="Cambria" panose="02040503050406030204" pitchFamily="18" charset="0"/>
              </a:rPr>
              <a:t>психологічної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напруги</a:t>
            </a:r>
            <a:r>
              <a:rPr lang="ru-RU" sz="2000" dirty="0" smtClean="0">
                <a:latin typeface="Cambria" panose="02040503050406030204" pitchFamily="18" charset="0"/>
              </a:rPr>
              <a:t> через </a:t>
            </a:r>
            <a:r>
              <a:rPr lang="ru-RU" sz="2000" dirty="0" err="1" smtClean="0">
                <a:latin typeface="Cambria" panose="02040503050406030204" pitchFamily="18" charset="0"/>
              </a:rPr>
              <a:t>залякування</a:t>
            </a:r>
            <a:r>
              <a:rPr lang="ru-RU" sz="2000" dirty="0" smtClean="0">
                <a:latin typeface="Cambria" panose="02040503050406030204" pitchFamily="18" charset="0"/>
              </a:rPr>
              <a:t>;</a:t>
            </a:r>
          </a:p>
          <a:p>
            <a:endParaRPr lang="ru-RU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– </a:t>
            </a:r>
            <a:r>
              <a:rPr lang="ru-RU" sz="2000" dirty="0" err="1" smtClean="0">
                <a:latin typeface="Cambria" panose="02040503050406030204" pitchFamily="18" charset="0"/>
              </a:rPr>
              <a:t>публічність</a:t>
            </a:r>
            <a:r>
              <a:rPr lang="ru-RU" sz="2000" dirty="0" smtClean="0">
                <a:latin typeface="Cambria" panose="02040503050406030204" pitchFamily="18" charset="0"/>
              </a:rPr>
              <a:t> і </a:t>
            </a:r>
            <a:r>
              <a:rPr lang="ru-RU" sz="2000" dirty="0" err="1" smtClean="0">
                <a:latin typeface="Cambria" panose="02040503050406030204" pitchFamily="18" charset="0"/>
              </a:rPr>
              <a:t>гласність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виконуваних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дій</a:t>
            </a:r>
            <a:r>
              <a:rPr lang="ru-RU" sz="2000" dirty="0" smtClean="0">
                <a:latin typeface="Cambria" panose="02040503050406030204" pitchFamily="18" charset="0"/>
              </a:rPr>
              <a:t>;</a:t>
            </a:r>
          </a:p>
          <a:p>
            <a:endParaRPr lang="ru-RU" sz="2000" dirty="0" smtClean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– </a:t>
            </a:r>
            <a:r>
              <a:rPr lang="ru-RU" sz="2000" dirty="0" err="1" smtClean="0">
                <a:latin typeface="Cambria" panose="02040503050406030204" pitchFamily="18" charset="0"/>
              </a:rPr>
              <a:t>висока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соціальна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небезпека</a:t>
            </a:r>
            <a:r>
              <a:rPr lang="ru-RU" sz="2000" dirty="0" smtClean="0">
                <a:latin typeface="Cambria" panose="02040503050406030204" pitchFamily="18" charset="0"/>
              </a:rPr>
              <a:t>, </a:t>
            </a:r>
            <a:r>
              <a:rPr lang="ru-RU" sz="2000" dirty="0" err="1" smtClean="0">
                <a:latin typeface="Cambria" panose="02040503050406030204" pitchFamily="18" charset="0"/>
              </a:rPr>
              <a:t>спричинена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втягуванням</a:t>
            </a:r>
            <a:r>
              <a:rPr lang="ru-RU" sz="2000" dirty="0" smtClean="0">
                <a:latin typeface="Cambria" panose="02040503050406030204" pitchFamily="18" charset="0"/>
              </a:rPr>
              <a:t> у сферу </a:t>
            </a:r>
            <a:r>
              <a:rPr lang="ru-RU" sz="2000" dirty="0" err="1" smtClean="0">
                <a:latin typeface="Cambria" panose="02040503050406030204" pitchFamily="18" charset="0"/>
              </a:rPr>
              <a:t>терористичного</a:t>
            </a:r>
            <a:r>
              <a:rPr lang="ru-RU" sz="2000" dirty="0" smtClean="0">
                <a:latin typeface="Cambria" panose="02040503050406030204" pitchFamily="18" charset="0"/>
              </a:rPr>
              <a:t> акту </a:t>
            </a:r>
            <a:r>
              <a:rPr lang="ru-RU" sz="2000" dirty="0" err="1" smtClean="0">
                <a:latin typeface="Cambria" panose="02040503050406030204" pitchFamily="18" charset="0"/>
              </a:rPr>
              <a:t>випадкових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осіб</a:t>
            </a:r>
            <a:r>
              <a:rPr lang="ru-RU" sz="2000" dirty="0" smtClean="0">
                <a:latin typeface="Cambria" panose="02040503050406030204" pitchFamily="18" charset="0"/>
              </a:rPr>
              <a:t>. </a:t>
            </a:r>
            <a:endParaRPr lang="uk-UA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4" y="432486"/>
            <a:ext cx="8946292" cy="57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4" y="852616"/>
            <a:ext cx="11182864" cy="560996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1914" y="222422"/>
            <a:ext cx="679621" cy="444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6327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411" y="794603"/>
            <a:ext cx="11121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err="1">
                <a:latin typeface="Cambria" panose="02040503050406030204" pitchFamily="18" charset="0"/>
              </a:rPr>
              <a:t>Поштовхом</a:t>
            </a:r>
            <a:r>
              <a:rPr lang="ru-RU" sz="2000" dirty="0">
                <a:latin typeface="Cambria" panose="02040503050406030204" pitchFamily="18" charset="0"/>
              </a:rPr>
              <a:t> до </a:t>
            </a:r>
            <a:r>
              <a:rPr lang="ru-RU" sz="2000" dirty="0" err="1">
                <a:latin typeface="Cambria" panose="02040503050406030204" pitchFamily="18" charset="0"/>
              </a:rPr>
              <a:t>активної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розробки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заходів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спрямованих</a:t>
            </a:r>
            <a:r>
              <a:rPr lang="ru-RU" sz="2000" dirty="0">
                <a:latin typeface="Cambria" panose="02040503050406030204" pitchFamily="18" charset="0"/>
              </a:rPr>
              <a:t> на </a:t>
            </a:r>
            <a:r>
              <a:rPr lang="ru-RU" sz="2000" dirty="0" err="1">
                <a:latin typeface="Cambria" panose="02040503050406030204" pitchFamily="18" charset="0"/>
              </a:rPr>
              <a:t>боротьбу</a:t>
            </a:r>
            <a:r>
              <a:rPr lang="ru-RU" sz="2000" dirty="0">
                <a:latin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</a:rPr>
              <a:t>міжнародним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тероризмом</a:t>
            </a:r>
            <a:r>
              <a:rPr lang="ru-RU" sz="2000" dirty="0">
                <a:latin typeface="Cambria" panose="02040503050406030204" pitchFamily="18" charset="0"/>
              </a:rPr>
              <a:t>, стали </a:t>
            </a:r>
            <a:r>
              <a:rPr lang="ru-RU" sz="2000" dirty="0" err="1">
                <a:latin typeface="Cambria" panose="02040503050406030204" pitchFamily="18" charset="0"/>
              </a:rPr>
              <a:t>трагічні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події</a:t>
            </a:r>
            <a:r>
              <a:rPr lang="ru-RU" sz="2000" dirty="0">
                <a:latin typeface="Cambria" panose="02040503050406030204" pitchFamily="18" charset="0"/>
              </a:rPr>
              <a:t> 2001 р. у США. </a:t>
            </a:r>
            <a:r>
              <a:rPr lang="ru-RU" sz="2000" dirty="0" err="1">
                <a:latin typeface="Cambria" panose="02040503050406030204" pitchFamily="18" charset="0"/>
              </a:rPr>
              <a:t>Кофі</a:t>
            </a:r>
            <a:r>
              <a:rPr lang="ru-RU" sz="2000" dirty="0">
                <a:latin typeface="Cambria" panose="02040503050406030204" pitchFamily="18" charset="0"/>
              </a:rPr>
              <a:t> Аннан, </a:t>
            </a:r>
            <a:r>
              <a:rPr lang="ru-RU" sz="2000" dirty="0" err="1">
                <a:latin typeface="Cambria" panose="02040503050406030204" pitchFamily="18" charset="0"/>
              </a:rPr>
              <a:t>який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займав</a:t>
            </a:r>
            <a:r>
              <a:rPr lang="ru-RU" sz="2000" dirty="0">
                <a:latin typeface="Cambria" panose="02040503050406030204" pitchFamily="18" charset="0"/>
              </a:rPr>
              <a:t> пост Генерального секретаря ООН, заявив </a:t>
            </a:r>
            <a:r>
              <a:rPr lang="ru-RU" sz="2000" dirty="0" err="1">
                <a:latin typeface="Cambria" panose="02040503050406030204" pitchFamily="18" charset="0"/>
              </a:rPr>
              <a:t>після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терористичних</a:t>
            </a:r>
            <a:r>
              <a:rPr lang="ru-RU" sz="2000" dirty="0">
                <a:latin typeface="Cambria" panose="02040503050406030204" pitchFamily="18" charset="0"/>
              </a:rPr>
              <a:t> атак, </a:t>
            </a:r>
            <a:r>
              <a:rPr lang="ru-RU" sz="2000" dirty="0" err="1">
                <a:latin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</a:rPr>
              <a:t> «</a:t>
            </a:r>
            <a:r>
              <a:rPr lang="ru-RU" sz="2000" dirty="0" err="1">
                <a:latin typeface="Cambria" panose="02040503050406030204" pitchFamily="18" charset="0"/>
              </a:rPr>
              <a:t>терористи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які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здійснили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напад</a:t>
            </a:r>
            <a:r>
              <a:rPr lang="ru-RU" sz="2000" dirty="0">
                <a:latin typeface="Cambria" panose="02040503050406030204" pitchFamily="18" charset="0"/>
              </a:rPr>
              <a:t> на </a:t>
            </a:r>
            <a:r>
              <a:rPr lang="ru-RU" sz="2000" dirty="0" err="1">
                <a:latin typeface="Cambria" panose="02040503050406030204" pitchFamily="18" charset="0"/>
              </a:rPr>
              <a:t>Сполучені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Штати</a:t>
            </a:r>
            <a:r>
              <a:rPr lang="ru-RU" sz="2000" dirty="0">
                <a:latin typeface="Cambria" panose="02040503050406030204" pitchFamily="18" charset="0"/>
              </a:rPr>
              <a:t> 11 </a:t>
            </a:r>
            <a:r>
              <a:rPr lang="ru-RU" sz="2000" dirty="0" err="1">
                <a:latin typeface="Cambria" panose="02040503050406030204" pitchFamily="18" charset="0"/>
              </a:rPr>
              <a:t>вересня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мітили</a:t>
            </a:r>
            <a:r>
              <a:rPr lang="ru-RU" sz="2000" dirty="0">
                <a:latin typeface="Cambria" panose="02040503050406030204" pitchFamily="18" charset="0"/>
              </a:rPr>
              <a:t> в одну </a:t>
            </a:r>
            <a:r>
              <a:rPr lang="ru-RU" sz="2000" dirty="0" err="1">
                <a:latin typeface="Cambria" panose="02040503050406030204" pitchFamily="18" charset="0"/>
              </a:rPr>
              <a:t>країну</a:t>
            </a:r>
            <a:r>
              <a:rPr lang="ru-RU" sz="2000" dirty="0">
                <a:latin typeface="Cambria" panose="02040503050406030204" pitchFamily="18" charset="0"/>
              </a:rPr>
              <a:t>, а поранили весь </a:t>
            </a:r>
            <a:r>
              <a:rPr lang="ru-RU" sz="2000" dirty="0" err="1" smtClean="0">
                <a:latin typeface="Cambria" panose="02040503050406030204" pitchFamily="18" charset="0"/>
              </a:rPr>
              <a:t>світ</a:t>
            </a:r>
            <a:r>
              <a:rPr lang="ru-RU" sz="2000" dirty="0" smtClean="0">
                <a:latin typeface="Cambria" panose="02040503050406030204" pitchFamily="18" charset="0"/>
              </a:rPr>
              <a:t>». 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7" y="2895608"/>
            <a:ext cx="5953956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6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97" y="866168"/>
            <a:ext cx="112940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mbria" panose="02040503050406030204" pitchFamily="18" charset="0"/>
              </a:rPr>
              <a:t>Серед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відомих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міжнародних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організацій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питанням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тероризму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займаються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такі</a:t>
            </a:r>
            <a:r>
              <a:rPr lang="ru-RU" sz="2000" dirty="0">
                <a:latin typeface="Cambria" panose="02040503050406030204" pitchFamily="18" charset="0"/>
              </a:rPr>
              <a:t> як: </a:t>
            </a:r>
            <a:endParaRPr lang="ru-RU" sz="2000" dirty="0" smtClean="0">
              <a:latin typeface="Cambria" panose="02040503050406030204" pitchFamily="18" charset="0"/>
            </a:endParaRPr>
          </a:p>
          <a:p>
            <a:endParaRPr lang="ru-RU" sz="20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Cambria" panose="02040503050406030204" pitchFamily="18" charset="0"/>
              </a:rPr>
              <a:t>Організація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з </a:t>
            </a:r>
            <a:r>
              <a:rPr lang="ru-RU" sz="2000" dirty="0" err="1">
                <a:latin typeface="Cambria" panose="02040503050406030204" pitchFamily="18" charset="0"/>
              </a:rPr>
              <a:t>безпеки</a:t>
            </a:r>
            <a:r>
              <a:rPr lang="ru-RU" sz="2000" dirty="0">
                <a:latin typeface="Cambria" panose="02040503050406030204" pitchFamily="18" charset="0"/>
              </a:rPr>
              <a:t> і </a:t>
            </a:r>
            <a:r>
              <a:rPr lang="ru-RU" sz="2000" dirty="0" err="1">
                <a:latin typeface="Cambria" panose="02040503050406030204" pitchFamily="18" charset="0"/>
              </a:rPr>
              <a:t>співробітництва</a:t>
            </a:r>
            <a:r>
              <a:rPr lang="ru-RU" sz="2000" dirty="0">
                <a:latin typeface="Cambria" panose="02040503050406030204" pitchFamily="18" charset="0"/>
              </a:rPr>
              <a:t> в </a:t>
            </a:r>
            <a:r>
              <a:rPr lang="ru-RU" sz="2000" dirty="0" err="1">
                <a:latin typeface="Cambria" panose="02040503050406030204" pitchFamily="18" charset="0"/>
              </a:rPr>
              <a:t>Європі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endParaRPr lang="ru-RU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Cambria" panose="02040503050406030204" pitchFamily="18" charset="0"/>
              </a:rPr>
              <a:t>Міжнародна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організація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кримінальної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поліції</a:t>
            </a:r>
            <a:r>
              <a:rPr lang="ru-RU" sz="2000" dirty="0">
                <a:latin typeface="Cambria" panose="02040503050406030204" pitchFamily="18" charset="0"/>
              </a:rPr>
              <a:t> – </a:t>
            </a:r>
            <a:r>
              <a:rPr lang="ru-RU" sz="2000" dirty="0" err="1">
                <a:latin typeface="Cambria" panose="02040503050406030204" pitchFamily="18" charset="0"/>
              </a:rPr>
              <a:t>Інтерпол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endParaRPr lang="ru-RU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Cambria" panose="02040503050406030204" pitchFamily="18" charset="0"/>
              </a:rPr>
              <a:t>Євразійська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група</a:t>
            </a:r>
            <a:r>
              <a:rPr lang="ru-RU" sz="2000" dirty="0">
                <a:latin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</a:rPr>
              <a:t>протидії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легалізації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злочинних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доходів</a:t>
            </a:r>
            <a:r>
              <a:rPr lang="ru-RU" sz="2000" dirty="0">
                <a:latin typeface="Cambria" panose="02040503050406030204" pitchFamily="18" charset="0"/>
              </a:rPr>
              <a:t> і </a:t>
            </a:r>
            <a:r>
              <a:rPr lang="ru-RU" sz="2000" dirty="0" err="1">
                <a:latin typeface="Cambria" panose="02040503050406030204" pitchFamily="18" charset="0"/>
              </a:rPr>
              <a:t>фінансуванню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тероризму</a:t>
            </a:r>
            <a:r>
              <a:rPr lang="ru-RU" sz="2000" dirty="0">
                <a:latin typeface="Cambria" panose="02040503050406030204" pitchFamily="18" charset="0"/>
              </a:rPr>
              <a:t> (</a:t>
            </a:r>
            <a:r>
              <a:rPr lang="en-GB" sz="2000" dirty="0">
                <a:latin typeface="Cambria" panose="02040503050406030204" pitchFamily="18" charset="0"/>
              </a:rPr>
              <a:t>EAG), </a:t>
            </a:r>
            <a:endParaRPr lang="uk-UA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0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Cambria" panose="02040503050406030204" pitchFamily="18" charset="0"/>
              </a:rPr>
              <a:t>Всесвітній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Антикримінальний</a:t>
            </a:r>
            <a:r>
              <a:rPr lang="ru-RU" sz="2000" dirty="0">
                <a:latin typeface="Cambria" panose="02040503050406030204" pitchFamily="18" charset="0"/>
              </a:rPr>
              <a:t> і </a:t>
            </a:r>
            <a:r>
              <a:rPr lang="ru-RU" sz="2000" dirty="0" err="1">
                <a:latin typeface="Cambria" panose="02040503050406030204" pitchFamily="18" charset="0"/>
              </a:rPr>
              <a:t>Антитерористичний</a:t>
            </a:r>
            <a:r>
              <a:rPr lang="ru-RU" sz="2000" dirty="0">
                <a:latin typeface="Cambria" panose="02040503050406030204" pitchFamily="18" charset="0"/>
              </a:rPr>
              <a:t> Форум, </a:t>
            </a:r>
            <a:endParaRPr lang="ru-RU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Cambria" panose="02040503050406030204" pitchFamily="18" charset="0"/>
              </a:rPr>
              <a:t>Генеральна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Асамблея</a:t>
            </a:r>
            <a:r>
              <a:rPr lang="ru-RU" sz="2000" dirty="0">
                <a:latin typeface="Cambria" panose="02040503050406030204" pitchFamily="18" charset="0"/>
              </a:rPr>
              <a:t> ООН, </a:t>
            </a:r>
            <a:endParaRPr lang="ru-RU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Cambria" panose="02040503050406030204" pitchFamily="18" charset="0"/>
              </a:rPr>
              <a:t>Контртерористичний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комітет</a:t>
            </a:r>
            <a:r>
              <a:rPr lang="ru-RU" sz="2000" dirty="0">
                <a:latin typeface="Cambria" panose="02040503050406030204" pitchFamily="18" charset="0"/>
              </a:rPr>
              <a:t> Ради </a:t>
            </a:r>
            <a:r>
              <a:rPr lang="ru-RU" sz="2000" dirty="0" err="1">
                <a:latin typeface="Cambria" panose="02040503050406030204" pitchFamily="18" charset="0"/>
              </a:rPr>
              <a:t>Безпеки</a:t>
            </a:r>
            <a:r>
              <a:rPr lang="ru-RU" sz="2000" dirty="0">
                <a:latin typeface="Cambria" panose="02040503050406030204" pitchFamily="18" charset="0"/>
              </a:rPr>
              <a:t> та </a:t>
            </a:r>
            <a:r>
              <a:rPr lang="ru-RU" sz="2000" dirty="0" err="1" smtClean="0">
                <a:latin typeface="Cambria" panose="02040503050406030204" pitchFamily="18" charset="0"/>
              </a:rPr>
              <a:t>ін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38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4496" y="467816"/>
            <a:ext cx="6182499" cy="5940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mbria" panose="02040503050406030204" pitchFamily="18" charset="0"/>
              </a:rPr>
              <a:t>Можна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виділити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такі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пріоритетні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області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діяльності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міжнародних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організацій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стосовно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боротьби</a:t>
            </a:r>
            <a:r>
              <a:rPr lang="ru-RU" sz="2000" dirty="0">
                <a:latin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</a:rPr>
              <a:t>тероризмом</a:t>
            </a:r>
            <a:r>
              <a:rPr lang="ru-RU" sz="2000" dirty="0" smtClean="0">
                <a:latin typeface="Cambria" panose="02040503050406030204" pitchFamily="18" charset="0"/>
              </a:rPr>
              <a:t>:</a:t>
            </a:r>
          </a:p>
          <a:p>
            <a:endParaRPr lang="ru-RU" sz="2000" dirty="0">
              <a:latin typeface="Cambria" panose="020405030504060302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err="1" smtClean="0">
                <a:latin typeface="Cambria" panose="02040503050406030204" pitchFamily="18" charset="0"/>
              </a:rPr>
              <a:t>попередження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і </a:t>
            </a:r>
            <a:r>
              <a:rPr lang="ru-RU" sz="2000" dirty="0" err="1" smtClean="0">
                <a:latin typeface="Cambria" panose="02040503050406030204" pitchFamily="18" charset="0"/>
              </a:rPr>
              <a:t>припинення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фінансування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тероризму</a:t>
            </a:r>
            <a:r>
              <a:rPr lang="ru-RU" sz="2000" dirty="0" smtClean="0">
                <a:latin typeface="Cambria" panose="02040503050406030204" pitchFamily="18" charset="0"/>
              </a:rPr>
              <a:t>;</a:t>
            </a:r>
          </a:p>
          <a:p>
            <a:pPr marL="457200" indent="-457200" algn="just">
              <a:buAutoNum type="arabicParenR"/>
            </a:pPr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</a:rPr>
              <a:t>2) </a:t>
            </a:r>
            <a:r>
              <a:rPr lang="ru-RU" sz="2000" dirty="0" err="1">
                <a:latin typeface="Cambria" panose="02040503050406030204" pitchFamily="18" charset="0"/>
              </a:rPr>
              <a:t>протидія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використанню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мережі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Інтернет</a:t>
            </a:r>
            <a:r>
              <a:rPr lang="ru-RU" sz="2000" dirty="0" smtClean="0">
                <a:latin typeface="Cambria" panose="02040503050406030204" pitchFamily="18" charset="0"/>
              </a:rPr>
              <a:t> в </a:t>
            </a:r>
            <a:r>
              <a:rPr lang="ru-RU" sz="2000" dirty="0" err="1">
                <a:latin typeface="Cambria" panose="02040503050406030204" pitchFamily="18" charset="0"/>
              </a:rPr>
              <a:t>терористичних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цілях</a:t>
            </a:r>
            <a:r>
              <a:rPr lang="ru-RU" sz="2000" dirty="0" smtClean="0">
                <a:latin typeface="Cambria" panose="02040503050406030204" pitchFamily="18" charset="0"/>
              </a:rPr>
              <a:t>;</a:t>
            </a: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</a:rPr>
              <a:t>3) </a:t>
            </a:r>
            <a:r>
              <a:rPr lang="ru-RU" sz="2000" dirty="0" err="1">
                <a:latin typeface="Cambria" panose="02040503050406030204" pitchFamily="18" charset="0"/>
              </a:rPr>
              <a:t>сприяння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співпраці</a:t>
            </a:r>
            <a:r>
              <a:rPr lang="ru-RU" sz="2000" dirty="0">
                <a:latin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</a:rPr>
              <a:t>питань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боротьби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з </a:t>
            </a:r>
            <a:r>
              <a:rPr lang="ru-RU" sz="2000" dirty="0" err="1" smtClean="0">
                <a:latin typeface="Cambria" panose="02040503050406030204" pitchFamily="18" charset="0"/>
              </a:rPr>
              <a:t>тероризмом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зокрема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між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державними</a:t>
            </a:r>
            <a:r>
              <a:rPr lang="ru-RU" sz="2000" dirty="0" smtClean="0">
                <a:latin typeface="Cambria" panose="02040503050406030204" pitchFamily="18" charset="0"/>
              </a:rPr>
              <a:t> органами </a:t>
            </a:r>
            <a:r>
              <a:rPr lang="ru-RU" sz="2000" dirty="0">
                <a:latin typeface="Cambria" panose="02040503050406030204" pitchFamily="18" charset="0"/>
              </a:rPr>
              <a:t>і </a:t>
            </a:r>
            <a:r>
              <a:rPr lang="ru-RU" sz="2000" dirty="0" err="1">
                <a:latin typeface="Cambria" panose="02040503050406030204" pitchFamily="18" charset="0"/>
              </a:rPr>
              <a:t>приватним</a:t>
            </a:r>
            <a:r>
              <a:rPr lang="ru-RU" sz="2000" dirty="0">
                <a:latin typeface="Cambria" panose="02040503050406030204" pitchFamily="18" charset="0"/>
              </a:rPr>
              <a:t> сектором (</a:t>
            </a:r>
            <a:r>
              <a:rPr lang="ru-RU" sz="2000" dirty="0" err="1">
                <a:latin typeface="Cambria" panose="02040503050406030204" pitchFamily="18" charset="0"/>
              </a:rPr>
              <a:t>ділові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кола, </a:t>
            </a:r>
            <a:r>
              <a:rPr lang="ru-RU" sz="2000" dirty="0" err="1" smtClean="0">
                <a:latin typeface="Cambria" panose="02040503050406030204" pitchFamily="18" charset="0"/>
              </a:rPr>
              <a:t>промисловість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тощо</a:t>
            </a:r>
            <a:r>
              <a:rPr lang="ru-RU" sz="2000" dirty="0">
                <a:latin typeface="Cambria" panose="02040503050406030204" pitchFamily="18" charset="0"/>
              </a:rPr>
              <a:t>), а </a:t>
            </a:r>
            <a:r>
              <a:rPr lang="ru-RU" sz="2000" dirty="0" err="1">
                <a:latin typeface="Cambria" panose="02040503050406030204" pitchFamily="18" charset="0"/>
              </a:rPr>
              <a:t>також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громадськістю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та ЗМІ;</a:t>
            </a: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</a:rPr>
              <a:t>4) </a:t>
            </a:r>
            <a:r>
              <a:rPr lang="ru-RU" sz="2000" dirty="0" err="1">
                <a:latin typeface="Cambria" panose="02040503050406030204" pitchFamily="18" charset="0"/>
              </a:rPr>
              <a:t>нерозповсюдження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зброї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масового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знищення</a:t>
            </a:r>
            <a:r>
              <a:rPr lang="ru-RU" sz="2000" dirty="0" smtClean="0">
                <a:latin typeface="Cambria" panose="02040503050406030204" pitchFamily="18" charset="0"/>
              </a:rPr>
              <a:t>;</a:t>
            </a: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</a:rPr>
              <a:t>5) </a:t>
            </a:r>
            <a:r>
              <a:rPr lang="ru-RU" sz="2000" dirty="0" err="1">
                <a:latin typeface="Cambria" panose="02040503050406030204" pitchFamily="18" charset="0"/>
              </a:rPr>
              <a:t>захист</a:t>
            </a:r>
            <a:r>
              <a:rPr lang="ru-RU" sz="2000" dirty="0">
                <a:latin typeface="Cambria" panose="02040503050406030204" pitchFamily="18" charset="0"/>
              </a:rPr>
              <a:t> прав </a:t>
            </a:r>
            <a:r>
              <a:rPr lang="ru-RU" sz="2000" dirty="0" err="1">
                <a:latin typeface="Cambria" panose="02040503050406030204" pitchFamily="18" charset="0"/>
              </a:rPr>
              <a:t>людини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стосовно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заходів</a:t>
            </a:r>
            <a:r>
              <a:rPr lang="ru-RU" sz="2000" dirty="0">
                <a:latin typeface="Cambria" panose="02040503050406030204" pitchFamily="18" charset="0"/>
              </a:rPr>
              <a:t> по</a:t>
            </a:r>
          </a:p>
          <a:p>
            <a:pPr algn="just"/>
            <a:r>
              <a:rPr lang="ru-RU" sz="2000" dirty="0" err="1">
                <a:latin typeface="Cambria" panose="02040503050406030204" pitchFamily="18" charset="0"/>
              </a:rPr>
              <a:t>боротьбі</a:t>
            </a:r>
            <a:r>
              <a:rPr lang="ru-RU" sz="2000" dirty="0">
                <a:latin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</a:rPr>
              <a:t>тероризмом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380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346" y="0"/>
            <a:ext cx="113435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latin typeface="Cambria" panose="02040503050406030204" pitchFamily="18" charset="0"/>
              </a:rPr>
              <a:t>Протидія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тероризму</a:t>
            </a:r>
            <a:r>
              <a:rPr lang="ru-RU" sz="2000" b="1" i="1" dirty="0">
                <a:latin typeface="Cambria" panose="02040503050406030204" pitchFamily="18" charset="0"/>
              </a:rPr>
              <a:t> в </a:t>
            </a:r>
            <a:r>
              <a:rPr lang="ru-RU" sz="2000" b="1" i="1" dirty="0" err="1">
                <a:latin typeface="Cambria" panose="02040503050406030204" pitchFamily="18" charset="0"/>
              </a:rPr>
              <a:t>різних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проявах</a:t>
            </a:r>
            <a:r>
              <a:rPr lang="ru-RU" sz="2000" b="1" i="1" dirty="0">
                <a:latin typeface="Cambria" panose="02040503050406030204" pitchFamily="18" charset="0"/>
              </a:rPr>
              <a:t> на </a:t>
            </a:r>
            <a:r>
              <a:rPr lang="ru-RU" sz="2000" b="1" i="1" dirty="0" err="1">
                <a:latin typeface="Cambria" panose="02040503050406030204" pitchFamily="18" charset="0"/>
              </a:rPr>
              <a:t>міждержавному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рівні</a:t>
            </a:r>
            <a:r>
              <a:rPr lang="ru-RU" sz="2000" b="1" i="1" dirty="0">
                <a:latin typeface="Cambria" panose="02040503050406030204" pitchFamily="18" charset="0"/>
              </a:rPr>
              <a:t> представлена такими </a:t>
            </a:r>
            <a:r>
              <a:rPr lang="ru-RU" sz="2000" b="1" i="1" dirty="0" err="1">
                <a:latin typeface="Cambria" panose="02040503050406030204" pitchFamily="18" charset="0"/>
              </a:rPr>
              <a:t>міжнародно-правовими</a:t>
            </a:r>
            <a:r>
              <a:rPr lang="ru-RU" sz="2000" b="1" i="1" dirty="0">
                <a:latin typeface="Cambria" panose="02040503050406030204" pitchFamily="18" charset="0"/>
              </a:rPr>
              <a:t> документами: </a:t>
            </a:r>
            <a:endParaRPr lang="ru-RU" sz="2000" b="1" i="1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борту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суден (1963 р.,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Токіо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Міжнародною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расової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(1965 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суден (1970 р., Гаага);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(1971 р., Монреаль);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(1973 р., Нью-Йорк);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заручників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(1979 р.,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Нью-Йорк);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ядерного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ядерних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судноплавства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(1988 р., Рим);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(1997 р., Нью-Йорк);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 р.);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Шанхайською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сепаратизмом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екстремізмом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(2001 р.);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актами ядерного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тероризму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(2005 р.)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41" y="5073951"/>
            <a:ext cx="10164594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93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918" y="226191"/>
            <a:ext cx="11602995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З метою </a:t>
            </a:r>
            <a:r>
              <a:rPr lang="ru-RU" sz="2000" dirty="0" err="1">
                <a:latin typeface="Cambria" panose="02040503050406030204" pitchFamily="18" charset="0"/>
              </a:rPr>
              <a:t>підвищення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ефективності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боротьби</a:t>
            </a:r>
            <a:r>
              <a:rPr lang="ru-RU" sz="2000" dirty="0">
                <a:latin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</a:rPr>
              <a:t>міжнародними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терористичними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організаціями</a:t>
            </a:r>
            <a:r>
              <a:rPr lang="ru-RU" sz="2000" dirty="0">
                <a:latin typeface="Cambria" panose="02040503050406030204" pitchFamily="18" charset="0"/>
              </a:rPr>
              <a:t> і </a:t>
            </a:r>
            <a:r>
              <a:rPr lang="ru-RU" sz="2000" dirty="0" err="1">
                <a:latin typeface="Cambria" panose="02040503050406030204" pitchFamily="18" charset="0"/>
              </a:rPr>
              <a:t>координації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діяльності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різних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відомств</a:t>
            </a:r>
            <a:r>
              <a:rPr lang="ru-RU" sz="2000" dirty="0">
                <a:latin typeface="Cambria" panose="02040503050406030204" pitchFamily="18" charset="0"/>
              </a:rPr>
              <a:t> у </a:t>
            </a:r>
            <a:r>
              <a:rPr lang="ru-RU" sz="2000" dirty="0" err="1">
                <a:latin typeface="Cambria" panose="02040503050406030204" pitchFamily="18" charset="0"/>
              </a:rPr>
              <a:t>цьому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напрямі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були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розроблені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документи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постійно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оновлюються</a:t>
            </a:r>
            <a:r>
              <a:rPr lang="ru-RU" sz="2000" dirty="0">
                <a:latin typeface="Cambria" panose="02040503050406030204" pitchFamily="18" charset="0"/>
              </a:rPr>
              <a:t>, з </a:t>
            </a:r>
            <a:r>
              <a:rPr lang="ru-RU" sz="2000" dirty="0" err="1">
                <a:latin typeface="Cambria" panose="02040503050406030204" pitchFamily="18" charset="0"/>
              </a:rPr>
              <a:t>переліком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організацій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юридичних</a:t>
            </a:r>
            <a:r>
              <a:rPr lang="ru-RU" sz="2000" dirty="0">
                <a:latin typeface="Cambria" panose="02040503050406030204" pitchFamily="18" charset="0"/>
              </a:rPr>
              <a:t> і </a:t>
            </a:r>
            <a:r>
              <a:rPr lang="ru-RU" sz="2000" dirty="0" err="1">
                <a:latin typeface="Cambria" panose="02040503050406030204" pitchFamily="18" charset="0"/>
              </a:rPr>
              <a:t>фізичних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осіб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які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здійснюють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терористичну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діяльність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або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надають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підтримку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такій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діяльності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ru-RU" dirty="0" smtClean="0">
              <a:latin typeface="Cambria" panose="02040503050406030204" pitchFamily="18" charset="0"/>
            </a:endParaRPr>
          </a:p>
          <a:p>
            <a:pPr algn="just"/>
            <a:r>
              <a:rPr lang="ru-RU" dirty="0" smtClean="0">
                <a:latin typeface="Cambria" panose="02040503050406030204" pitchFamily="18" charset="0"/>
              </a:rPr>
              <a:t>У </a:t>
            </a:r>
            <a:r>
              <a:rPr lang="ru-RU" dirty="0">
                <a:latin typeface="Cambria" panose="02040503050406030204" pitchFamily="18" charset="0"/>
              </a:rPr>
              <a:t>США </a:t>
            </a:r>
            <a:r>
              <a:rPr lang="ru-RU" dirty="0" err="1">
                <a:latin typeface="Cambria" panose="02040503050406030204" pitchFamily="18" charset="0"/>
              </a:rPr>
              <a:t>політика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щодо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міжнародного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тероризму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має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такі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принципи</a:t>
            </a:r>
            <a:r>
              <a:rPr lang="ru-RU" dirty="0">
                <a:latin typeface="Cambria" panose="02040503050406030204" pitchFamily="18" charset="0"/>
              </a:rPr>
              <a:t>: </a:t>
            </a:r>
            <a:endParaRPr lang="ru-RU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Cambria" panose="02040503050406030204" pitchFamily="18" charset="0"/>
              </a:rPr>
              <a:t>жодних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поступок </a:t>
            </a:r>
            <a:r>
              <a:rPr lang="ru-RU" dirty="0" err="1">
                <a:latin typeface="Cambria" panose="02040503050406030204" pitchFamily="18" charset="0"/>
              </a:rPr>
              <a:t>терористам</a:t>
            </a:r>
            <a:r>
              <a:rPr lang="ru-RU" dirty="0">
                <a:latin typeface="Cambria" panose="02040503050406030204" pitchFamily="18" charset="0"/>
              </a:rPr>
              <a:t>; </a:t>
            </a:r>
            <a:endParaRPr lang="ru-RU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Cambria" panose="02040503050406030204" pitchFamily="18" charset="0"/>
              </a:rPr>
              <a:t>тиск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на </a:t>
            </a:r>
            <a:r>
              <a:rPr lang="ru-RU" dirty="0" err="1">
                <a:latin typeface="Cambria" panose="02040503050406030204" pitchFamily="18" charset="0"/>
              </a:rPr>
              <a:t>країни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які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підтримують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тероризм</a:t>
            </a:r>
            <a:r>
              <a:rPr lang="ru-RU" dirty="0">
                <a:latin typeface="Cambria" panose="02040503050406030204" pitchFamily="18" charset="0"/>
              </a:rPr>
              <a:t>; </a:t>
            </a:r>
            <a:endParaRPr lang="ru-RU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Cambria" panose="02040503050406030204" pitchFamily="18" charset="0"/>
              </a:rPr>
              <a:t>використання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повною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мірою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легальних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механізмів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покарання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міжнародних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терористів</a:t>
            </a:r>
            <a:r>
              <a:rPr lang="ru-RU" dirty="0">
                <a:latin typeface="Cambria" panose="02040503050406030204" pitchFamily="18" charset="0"/>
              </a:rPr>
              <a:t>; </a:t>
            </a:r>
            <a:endParaRPr lang="ru-RU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Cambria" panose="02040503050406030204" pitchFamily="18" charset="0"/>
              </a:rPr>
              <a:t>надання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допомоги</a:t>
            </a:r>
            <a:r>
              <a:rPr lang="ru-RU" dirty="0">
                <a:latin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</a:rPr>
              <a:t>цій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сфері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іншим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країнам</a:t>
            </a:r>
            <a:r>
              <a:rPr lang="ru-RU" dirty="0">
                <a:latin typeface="Cambria" panose="02040503050406030204" pitchFamily="18" charset="0"/>
              </a:rPr>
              <a:t>. </a:t>
            </a:r>
            <a:endParaRPr lang="ru-RU" dirty="0" smtClean="0">
              <a:latin typeface="Cambria" panose="02040503050406030204" pitchFamily="18" charset="0"/>
            </a:endParaRPr>
          </a:p>
          <a:p>
            <a:pPr algn="just"/>
            <a:endParaRPr lang="ru-RU" dirty="0">
              <a:latin typeface="Cambria" panose="02040503050406030204" pitchFamily="18" charset="0"/>
            </a:endParaRPr>
          </a:p>
          <a:p>
            <a:pPr algn="just"/>
            <a:r>
              <a:rPr lang="ru-RU" dirty="0" smtClean="0">
                <a:latin typeface="Cambria" panose="02040503050406030204" pitchFamily="18" charset="0"/>
              </a:rPr>
              <a:t>У </a:t>
            </a:r>
            <a:r>
              <a:rPr lang="ru-RU" dirty="0">
                <a:latin typeface="Cambria" panose="02040503050406030204" pitchFamily="18" charset="0"/>
              </a:rPr>
              <a:t>США з 1958 року </a:t>
            </a:r>
            <a:r>
              <a:rPr lang="ru-RU" dirty="0" err="1">
                <a:latin typeface="Cambria" panose="02040503050406030204" pitchFamily="18" charset="0"/>
              </a:rPr>
              <a:t>було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прийнято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декілька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десятків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законів</a:t>
            </a:r>
            <a:r>
              <a:rPr lang="ru-RU" dirty="0">
                <a:latin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</a:rPr>
              <a:t>підзаконних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актів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стосуються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боротьби</a:t>
            </a:r>
            <a:r>
              <a:rPr lang="ru-RU" dirty="0">
                <a:latin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</a:rPr>
              <a:t>тероризмом</a:t>
            </a:r>
            <a:r>
              <a:rPr lang="ru-RU" dirty="0">
                <a:latin typeface="Cambria" panose="020405030504060302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</a:rPr>
              <a:t>Найбільш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важливими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серед</a:t>
            </a:r>
            <a:r>
              <a:rPr lang="ru-RU" dirty="0">
                <a:latin typeface="Cambria" panose="02040503050406030204" pitchFamily="18" charset="0"/>
              </a:rPr>
              <a:t> них </a:t>
            </a:r>
            <a:r>
              <a:rPr lang="ru-RU" dirty="0" smtClean="0">
                <a:latin typeface="Cambria" panose="02040503050406030204" pitchFamily="18" charset="0"/>
              </a:rPr>
              <a:t>є: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Cambria" panose="02040503050406030204" pitchFamily="18" charset="0"/>
              </a:rPr>
              <a:t>Таємна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Виконавча</a:t>
            </a:r>
            <a:r>
              <a:rPr lang="ru-RU" dirty="0">
                <a:latin typeface="Cambria" panose="02040503050406030204" pitchFamily="18" charset="0"/>
              </a:rPr>
              <a:t> директива Президента № 39 (</a:t>
            </a:r>
            <a:r>
              <a:rPr lang="ru-RU" dirty="0" err="1">
                <a:latin typeface="Cambria" panose="02040503050406030204" pitchFamily="18" charset="0"/>
              </a:rPr>
              <a:t>червень</a:t>
            </a:r>
            <a:r>
              <a:rPr lang="ru-RU" dirty="0">
                <a:latin typeface="Cambria" panose="02040503050406030204" pitchFamily="18" charset="0"/>
              </a:rPr>
              <a:t> 1995 року), </a:t>
            </a:r>
            <a:endParaRPr lang="ru-RU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Cambria" panose="02040503050406030204" pitchFamily="18" charset="0"/>
              </a:rPr>
              <a:t>Закон </a:t>
            </a:r>
            <a:r>
              <a:rPr lang="ru-RU" dirty="0">
                <a:latin typeface="Cambria" panose="02040503050406030204" pitchFamily="18" charset="0"/>
              </a:rPr>
              <a:t>«Про </a:t>
            </a:r>
            <a:r>
              <a:rPr lang="ru-RU" dirty="0" err="1">
                <a:latin typeface="Cambria" panose="02040503050406030204" pitchFamily="18" charset="0"/>
              </a:rPr>
              <a:t>боротьбу</a:t>
            </a:r>
            <a:r>
              <a:rPr lang="ru-RU" dirty="0">
                <a:latin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</a:rPr>
              <a:t>тероризмом</a:t>
            </a:r>
            <a:r>
              <a:rPr lang="ru-RU" dirty="0">
                <a:latin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</a:rPr>
              <a:t>застосування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смертної</a:t>
            </a:r>
            <a:r>
              <a:rPr lang="ru-RU" dirty="0">
                <a:latin typeface="Cambria" panose="02040503050406030204" pitchFamily="18" charset="0"/>
              </a:rPr>
              <a:t> кари» (</a:t>
            </a:r>
            <a:r>
              <a:rPr lang="ru-RU" dirty="0" err="1">
                <a:latin typeface="Cambria" panose="02040503050406030204" pitchFamily="18" charset="0"/>
              </a:rPr>
              <a:t>квітень</a:t>
            </a:r>
            <a:r>
              <a:rPr lang="ru-RU" dirty="0">
                <a:latin typeface="Cambria" panose="02040503050406030204" pitchFamily="18" charset="0"/>
              </a:rPr>
              <a:t> 1996 року), </a:t>
            </a:r>
            <a:endParaRPr lang="ru-RU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Cambria" panose="02040503050406030204" pitchFamily="18" charset="0"/>
              </a:rPr>
              <a:t>Виконавча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директива президента № 62 (</a:t>
            </a:r>
            <a:r>
              <a:rPr lang="ru-RU" dirty="0" err="1">
                <a:latin typeface="Cambria" panose="02040503050406030204" pitchFamily="18" charset="0"/>
              </a:rPr>
              <a:t>травень</a:t>
            </a:r>
            <a:r>
              <a:rPr lang="ru-RU" dirty="0">
                <a:latin typeface="Cambria" panose="02040503050406030204" pitchFamily="18" charset="0"/>
              </a:rPr>
              <a:t> 1998 року), </a:t>
            </a:r>
            <a:endParaRPr lang="ru-RU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Cambria" panose="02040503050406030204" pitchFamily="18" charset="0"/>
              </a:rPr>
              <a:t>Закон </a:t>
            </a:r>
            <a:r>
              <a:rPr lang="ru-RU" dirty="0">
                <a:latin typeface="Cambria" panose="02040503050406030204" pitchFamily="18" charset="0"/>
              </a:rPr>
              <a:t>«Про </a:t>
            </a:r>
            <a:r>
              <a:rPr lang="ru-RU" dirty="0" err="1">
                <a:latin typeface="Cambria" panose="02040503050406030204" pitchFamily="18" charset="0"/>
              </a:rPr>
              <a:t>надання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додаткових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повноважень</a:t>
            </a:r>
            <a:r>
              <a:rPr lang="ru-RU" dirty="0">
                <a:latin typeface="Cambria" panose="02040503050406030204" pitchFamily="18" charset="0"/>
              </a:rPr>
              <a:t> спецслужбам в </a:t>
            </a:r>
            <a:r>
              <a:rPr lang="ru-RU" dirty="0" err="1">
                <a:latin typeface="Cambria" panose="02040503050406030204" pitchFamily="18" charset="0"/>
              </a:rPr>
              <a:t>сфері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боротьби</a:t>
            </a:r>
            <a:r>
              <a:rPr lang="ru-RU" dirty="0">
                <a:latin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</a:rPr>
              <a:t>тероризмом</a:t>
            </a:r>
            <a:r>
              <a:rPr lang="ru-RU" dirty="0">
                <a:latin typeface="Cambria" panose="02040503050406030204" pitchFamily="18" charset="0"/>
              </a:rPr>
              <a:t>» (</a:t>
            </a:r>
            <a:r>
              <a:rPr lang="ru-RU" dirty="0" err="1">
                <a:latin typeface="Cambria" panose="02040503050406030204" pitchFamily="18" charset="0"/>
              </a:rPr>
              <a:t>жовтень</a:t>
            </a:r>
            <a:r>
              <a:rPr lang="ru-RU" dirty="0">
                <a:latin typeface="Cambria" panose="02040503050406030204" pitchFamily="18" charset="0"/>
              </a:rPr>
              <a:t> 2001 року). </a:t>
            </a:r>
            <a:endParaRPr lang="ru-RU" dirty="0" smtClean="0">
              <a:latin typeface="Cambria" panose="02040503050406030204" pitchFamily="18" charset="0"/>
            </a:endParaRPr>
          </a:p>
          <a:p>
            <a:pPr algn="just"/>
            <a:r>
              <a:rPr lang="ru-RU" dirty="0" err="1" smtClean="0">
                <a:latin typeface="Cambria" panose="02040503050406030204" pitchFamily="18" charset="0"/>
              </a:rPr>
              <a:t>Вказані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законодавчі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акти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значно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розширили</a:t>
            </a:r>
            <a:r>
              <a:rPr lang="ru-RU" dirty="0">
                <a:latin typeface="Cambria" panose="02040503050406030204" pitchFamily="18" charset="0"/>
              </a:rPr>
              <a:t> права федерального </a:t>
            </a:r>
            <a:r>
              <a:rPr lang="ru-RU" dirty="0" err="1">
                <a:latin typeface="Cambria" panose="02040503050406030204" pitchFamily="18" charset="0"/>
              </a:rPr>
              <a:t>керівництва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правоохоронних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органів</a:t>
            </a:r>
            <a:r>
              <a:rPr lang="ru-RU" dirty="0">
                <a:latin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</a:rPr>
              <a:t>адміністрації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штатів</a:t>
            </a:r>
            <a:r>
              <a:rPr lang="ru-RU" dirty="0">
                <a:latin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</a:rPr>
              <a:t>виявлення</a:t>
            </a:r>
            <a:r>
              <a:rPr lang="ru-RU" dirty="0">
                <a:latin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</a:rPr>
              <a:t>попередження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терористичних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актів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готуються</a:t>
            </a:r>
            <a:r>
              <a:rPr lang="ru-RU" dirty="0">
                <a:latin typeface="Cambria" panose="02040503050406030204" pitchFamily="18" charset="0"/>
              </a:rPr>
              <a:t> як на </a:t>
            </a:r>
            <a:r>
              <a:rPr lang="ru-RU" dirty="0" err="1">
                <a:latin typeface="Cambria" panose="02040503050406030204" pitchFamily="18" charset="0"/>
              </a:rPr>
              <a:t>території</a:t>
            </a:r>
            <a:r>
              <a:rPr lang="ru-RU" dirty="0">
                <a:latin typeface="Cambria" panose="02040503050406030204" pitchFamily="18" charset="0"/>
              </a:rPr>
              <a:t> США, так і за кордоном. Вони </a:t>
            </a:r>
            <a:r>
              <a:rPr lang="ru-RU" dirty="0" err="1">
                <a:latin typeface="Cambria" panose="02040503050406030204" pitchFamily="18" charset="0"/>
              </a:rPr>
              <a:t>визначили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новий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більш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системний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підхід</a:t>
            </a:r>
            <a:r>
              <a:rPr lang="ru-RU" dirty="0">
                <a:latin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</a:rPr>
              <a:t>протидії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тероризму</a:t>
            </a:r>
            <a:r>
              <a:rPr lang="ru-RU" dirty="0">
                <a:latin typeface="Cambria" panose="02040503050406030204" pitchFamily="18" charset="0"/>
              </a:rPr>
              <a:t> в ХХІ </a:t>
            </a:r>
            <a:r>
              <a:rPr lang="ru-RU" dirty="0" err="1">
                <a:latin typeface="Cambria" panose="02040503050406030204" pitchFamily="18" charset="0"/>
              </a:rPr>
              <a:t>столітті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696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110367"/>
            <a:ext cx="6096000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США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екстремістським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причетності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північноірландських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ісламістських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Влада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44963" y="1110367"/>
            <a:ext cx="5354594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Бундестагом ФРН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поправки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антитерористичного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імміграційних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МВС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44963" y="2919445"/>
            <a:ext cx="53545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року погодила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президентом і урядом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спецслужб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свободу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судового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причетності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3268" y="5060777"/>
            <a:ext cx="5762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http://www.sulj.oduvs.od.ua/archive/2019/3/19.pdf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64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97" y="151013"/>
            <a:ext cx="110345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 smtClean="0"/>
              <a:t>протидії</a:t>
            </a:r>
            <a:r>
              <a:rPr lang="ru-RU" dirty="0" smtClean="0"/>
              <a:t> </a:t>
            </a:r>
            <a:r>
              <a:rPr lang="ru-RU" dirty="0" err="1" smtClean="0"/>
              <a:t>тероризму</a:t>
            </a:r>
            <a:r>
              <a:rPr lang="ru-RU" dirty="0" smtClean="0"/>
              <a:t>: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спільнотою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організаційно-управлінської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задіяних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контртерористичній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посольстві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країн-учасниць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глобального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контртерористичного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форуму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проінформували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верховенства права.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Головною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контртерористичну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антитерористичній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антитерористичного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 званою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терористичною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егідою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контртерористичних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ООН в Нью-Йорку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антитерористичного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 званою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поповненню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бойовиків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з числа мирного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лав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82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7" y="172995"/>
            <a:ext cx="10631385" cy="59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5" y="1157468"/>
            <a:ext cx="11430001" cy="4278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uk-UA" dirty="0" smtClean="0">
              <a:solidFill>
                <a:srgbClr val="000000"/>
              </a:solidFill>
              <a:latin typeface="FEF86ED493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Тероризм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, як і будь-яке інше соціальне явище, має багато форм прояву, що вимагає їх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класифікації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Тероризм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можна розглядати за рядом критеріїв. </a:t>
            </a:r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uk-UA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За </a:t>
            </a:r>
            <a:r>
              <a:rPr lang="uk-UA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масштабами дії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 тероризм може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бути:</a:t>
            </a:r>
            <a:endParaRPr lang="uk-UA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внутрішньодержавним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транснаціональним </a:t>
            </a: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</a:rPr>
              <a:t>(міжнародним). </a:t>
            </a:r>
            <a:endParaRPr lang="uk-UA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r>
              <a:rPr lang="uk-UA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Внутрішньодержавний </a:t>
            </a: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</a:rPr>
              <a:t>тероризм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пов’язаний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із діяльністю як державних структур з придушення інакомислення за допомогою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превентивного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насильства і насадження страху в суспільстві, так і боротьбою опозиційних сил проти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існуючого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режиму, що має на меті зміну економічного або політичного устрою власної країни.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Внутрішньодержавний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тероризм характерний лише для якоїсь окремо взятої країни і не виходить за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її територіальні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межі. </a:t>
            </a:r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endParaRPr lang="uk-UA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uk-UA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Міжнародний </a:t>
            </a: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</a:rPr>
              <a:t>тероризм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визначається як «тероризм, що зачіпає своїми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терористичними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актами громадян і територію більш ніж однієї країни»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5635" y="0"/>
            <a:ext cx="637309" cy="318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576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4910" y="1495168"/>
            <a:ext cx="11083636" cy="4555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За способами впливу на об’єкт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тероризм можна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поділити на: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 демонстративний;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інструментальний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uk-UA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Мета </a:t>
            </a: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</a:rPr>
              <a:t>демонстративного тероризму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− привернути увагу до якоїсь проблеми (насамперед</a:t>
            </a:r>
            <a:b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екологічної: будівництво АЕС, захист довкілля, зберігання хімічних і ядерних відходів тощо),</a:t>
            </a:r>
            <a:b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драматизувати її, викликати емоційну реакцію у тих політичних опонентів, які виступають як об’єкт</a:t>
            </a:r>
            <a:b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терористичних актів. </a:t>
            </a:r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uk-UA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r>
              <a:rPr lang="uk-UA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Суб’єкти </a:t>
            </a: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</a:rPr>
              <a:t>інструментального тероризму розглядають психологічний ефект своїх</a:t>
            </a:r>
            <a:br>
              <a:rPr lang="uk-UA" i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</a:rPr>
              <a:t>дій, як побічний, другорядний. Вони прагнуть досягнення суто реальних змін у відносинах </a:t>
            </a:r>
            <a:r>
              <a:rPr lang="uk-UA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влади шляхом </a:t>
            </a: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</a:rPr>
              <a:t>завдання фізичної шкоди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(знищення політичних супротивників, а також ні в чому не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винних людей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, вибухи на об’єктах різного призначення, пошкодження засобів комунікації, захоплення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і </a:t>
            </a:r>
            <a:r>
              <a:rPr lang="ru-RU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знищення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заручників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тощо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  <a:endParaRPr lang="uk-U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0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381" y="793091"/>
            <a:ext cx="11665527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З погляду ідентичності суб’єктів терористичної дія</a:t>
            </a:r>
            <a:r>
              <a:rPr lang="uk-UA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льності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тероризм може бути: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етнічний;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релігійний. </a:t>
            </a:r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uk-UA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Суб’єктами етнічного тероризму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є групи, чий статус визначається етнічною приналежністю. Цей різновид тероризму є прагненням до зміни форми державного устрою, державотворення чи досягнення часткових змін у становищі відповідних етнічних груп. </a:t>
            </a:r>
          </a:p>
          <a:p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Залежно від політичної ситуації, традицій і соціальної структури вони орієнтуються , наприклад, на ліву (баскська ЕТА) чи праву (корсиканські терористи) ідеологію. Організації цього типу більш життєздатні, як наприклад, Ірландська республіканська армія. </a:t>
            </a:r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uk-UA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uk-UA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uk-UA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Прихильниками релігійного тероризму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 є терористичні організації, об’єднані приналежністю до однієї конфесії. Роз’єднаність людства за релігійною ознакою може спричиняти напругу у взаєминах між людьми. Однією з основ для виникнення тероризму на релігійному ґрунті є фундаменталізм, притаманний так чи інакше всім світовим релігіям. Коли створюються дискримінаційні умови для якоїсь релігійної групи, це сприяє зростанню релігійного екстремізму, тероризму.</a:t>
            </a:r>
            <a:endParaRPr lang="uk-U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8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3" y="141284"/>
            <a:ext cx="11901055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За засобами, що використовуються у ході терористичних актів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, можна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виділити: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тероризм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із застосуванням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звичайних засобів ураження (холодна і вогнепальна зброя, різні вибухові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пристрої, складні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системи зброї (літаки, танки, зенітні ракетні установки тощо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тероризм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із 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</a:rPr>
              <a:t>застосуванням зброї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масового знищення (біологічної, хімічної, ядерної тощо)</a:t>
            </a:r>
            <a:b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uk-UA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945" y="4671858"/>
            <a:ext cx="1163781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944" y="1841242"/>
            <a:ext cx="11901055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>
                <a:latin typeface="Cambria" panose="02040503050406030204" pitchFamily="18" charset="0"/>
              </a:rPr>
              <a:t>За </a:t>
            </a:r>
            <a:r>
              <a:rPr lang="uk-UA" b="1" i="1" dirty="0" smtClean="0">
                <a:latin typeface="Cambria" panose="02040503050406030204" pitchFamily="18" charset="0"/>
              </a:rPr>
              <a:t>соціально-політичною </a:t>
            </a:r>
            <a:r>
              <a:rPr lang="uk-UA" b="1" i="1" dirty="0">
                <a:latin typeface="Cambria" panose="02040503050406030204" pitchFamily="18" charset="0"/>
              </a:rPr>
              <a:t>спрямованістю </a:t>
            </a:r>
            <a:r>
              <a:rPr lang="uk-UA" dirty="0" smtClean="0">
                <a:latin typeface="Cambria" panose="02040503050406030204" pitchFamily="18" charset="0"/>
              </a:rPr>
              <a:t>розрізняють: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</a:rPr>
              <a:t>лівий </a:t>
            </a:r>
            <a:r>
              <a:rPr lang="uk-UA" dirty="0" smtClean="0">
                <a:latin typeface="Cambria" panose="02040503050406030204" pitchFamily="18" charset="0"/>
              </a:rPr>
              <a:t>тероризм;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Cambria" panose="02040503050406030204" pitchFamily="18" charset="0"/>
              </a:rPr>
              <a:t>п</a:t>
            </a:r>
            <a:r>
              <a:rPr lang="uk-UA" dirty="0" smtClean="0">
                <a:latin typeface="Cambria" panose="02040503050406030204" pitchFamily="18" charset="0"/>
              </a:rPr>
              <a:t>равий тероризм</a:t>
            </a:r>
            <a:r>
              <a:rPr lang="uk-UA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uk-UA" dirty="0">
              <a:latin typeface="Cambria" panose="02040503050406030204" pitchFamily="18" charset="0"/>
            </a:endParaRPr>
          </a:p>
          <a:p>
            <a:pPr algn="just"/>
            <a:r>
              <a:rPr lang="uk-UA" dirty="0" smtClean="0">
                <a:latin typeface="Cambria" panose="02040503050406030204" pitchFamily="18" charset="0"/>
              </a:rPr>
              <a:t> </a:t>
            </a:r>
            <a:r>
              <a:rPr lang="uk-UA" i="1" dirty="0">
                <a:latin typeface="Cambria" panose="02040503050406030204" pitchFamily="18" charset="0"/>
              </a:rPr>
              <a:t>Лівий тероризм </a:t>
            </a:r>
            <a:r>
              <a:rPr lang="uk-UA" dirty="0">
                <a:latin typeface="Cambria" panose="02040503050406030204" pitchFamily="18" charset="0"/>
              </a:rPr>
              <a:t>орієнтується на різні ліві </a:t>
            </a:r>
            <a:r>
              <a:rPr lang="uk-UA" dirty="0" smtClean="0">
                <a:latin typeface="Cambria" panose="02040503050406030204" pitchFamily="18" charset="0"/>
              </a:rPr>
              <a:t>соціально-політичні </a:t>
            </a:r>
            <a:r>
              <a:rPr lang="uk-UA" dirty="0">
                <a:latin typeface="Cambria" panose="02040503050406030204" pitchFamily="18" charset="0"/>
              </a:rPr>
              <a:t>доктрини (марксизм, ленінізм, троцькізм, анархізм, </a:t>
            </a:r>
            <a:r>
              <a:rPr lang="uk-UA" dirty="0" smtClean="0">
                <a:latin typeface="Cambria" panose="02040503050406030204" pitchFamily="18" charset="0"/>
              </a:rPr>
              <a:t>маоїзм тощо</a:t>
            </a:r>
            <a:r>
              <a:rPr lang="uk-UA" dirty="0">
                <a:latin typeface="Cambria" panose="02040503050406030204" pitchFamily="18" charset="0"/>
              </a:rPr>
              <a:t>). Мішенню для лівих терористів стають представники панівної політичної еліти, державні чиновники, співробітники органів безпеки, банкіри, бізнесмени, незалежні фахівці (економісти, юристи, журналісти), що співпрацюють з урядом, функціонери проурядових політичних партій. Ліві терористи створюють підпільні бойові організації, координують свою діяльність у міжнародних </a:t>
            </a:r>
            <a:r>
              <a:rPr lang="uk-UA" dirty="0" smtClean="0">
                <a:latin typeface="Cambria" panose="02040503050406030204" pitchFamily="18" charset="0"/>
              </a:rPr>
              <a:t>масштабах. </a:t>
            </a:r>
            <a:r>
              <a:rPr lang="uk-UA" dirty="0">
                <a:latin typeface="Cambria" panose="02040503050406030204" pitchFamily="18" charset="0"/>
              </a:rPr>
              <a:t>Бойові організації лівих терористів діють, в основному, недовго. Виняток становлять партизанські формування </a:t>
            </a:r>
            <a:r>
              <a:rPr lang="uk-UA" dirty="0" err="1" smtClean="0">
                <a:latin typeface="Cambria" panose="02040503050406030204" pitchFamily="18" charset="0"/>
              </a:rPr>
              <a:t>Азійсько</a:t>
            </a:r>
            <a:r>
              <a:rPr lang="uk-UA" dirty="0" smtClean="0">
                <a:latin typeface="Cambria" panose="02040503050406030204" pitchFamily="18" charset="0"/>
              </a:rPr>
              <a:t>-Тихоокеанського </a:t>
            </a:r>
            <a:r>
              <a:rPr lang="uk-UA" dirty="0">
                <a:latin typeface="Cambria" panose="02040503050406030204" pitchFamily="18" charset="0"/>
              </a:rPr>
              <a:t>регіону і Латинської Америки, що базуються в сільській місцевості, та угруповання в ФРН, які роками перебувають в „неактивному режимі</a:t>
            </a:r>
            <a:r>
              <a:rPr lang="uk-UA" dirty="0" smtClean="0">
                <a:latin typeface="Cambria" panose="02040503050406030204" pitchFamily="18" charset="0"/>
              </a:rPr>
              <a:t>”.</a:t>
            </a:r>
          </a:p>
          <a:p>
            <a:pPr algn="just"/>
            <a:endParaRPr lang="uk-UA" dirty="0" smtClean="0">
              <a:latin typeface="Cambria" panose="02040503050406030204" pitchFamily="18" charset="0"/>
            </a:endParaRPr>
          </a:p>
          <a:p>
            <a:pPr algn="just"/>
            <a:r>
              <a:rPr lang="uk-UA" i="1" dirty="0">
                <a:latin typeface="Cambria" panose="02040503050406030204" pitchFamily="18" charset="0"/>
              </a:rPr>
              <a:t>Правий тероризм</a:t>
            </a:r>
            <a:r>
              <a:rPr lang="uk-UA" dirty="0">
                <a:latin typeface="Cambria" panose="02040503050406030204" pitchFamily="18" charset="0"/>
              </a:rPr>
              <a:t> орієнтується на традиційні для нації політичні доктрини й цінності. Мішенню для нього є, насамперед, ліві </a:t>
            </a:r>
            <a:r>
              <a:rPr lang="uk-UA" dirty="0" smtClean="0">
                <a:latin typeface="Cambria" panose="02040503050406030204" pitchFamily="18" charset="0"/>
              </a:rPr>
              <a:t>політики </a:t>
            </a:r>
            <a:r>
              <a:rPr lang="uk-UA" dirty="0">
                <a:latin typeface="Cambria" panose="02040503050406030204" pitchFamily="18" charset="0"/>
              </a:rPr>
              <a:t>й активісти профспілкового руху. Праві терористи рідше створюють спеціалізовані бойові організації, намагаючись діяти у вигляді секретних бойових груп легальних організацій </a:t>
            </a:r>
            <a:r>
              <a:rPr lang="uk-UA" dirty="0" err="1">
                <a:latin typeface="Cambria" panose="02040503050406030204" pitchFamily="18" charset="0"/>
              </a:rPr>
              <a:t>праворадикального</a:t>
            </a:r>
            <a:r>
              <a:rPr lang="uk-UA" dirty="0">
                <a:latin typeface="Cambria" panose="02040503050406030204" pitchFamily="18" charset="0"/>
              </a:rPr>
              <a:t> </a:t>
            </a:r>
            <a:r>
              <a:rPr lang="uk-UA" dirty="0" smtClean="0">
                <a:latin typeface="Cambria" panose="02040503050406030204" pitchFamily="18" charset="0"/>
              </a:rPr>
              <a:t>характеру.</a:t>
            </a:r>
          </a:p>
        </p:txBody>
      </p:sp>
    </p:spTree>
    <p:extLst>
      <p:ext uri="{BB962C8B-B14F-4D97-AF65-F5344CB8AC3E}">
        <p14:creationId xmlns:p14="http://schemas.microsoft.com/office/powerpoint/2010/main" val="179099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2728" y="1526923"/>
            <a:ext cx="1105592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latin typeface="Cambria" panose="02040503050406030204" pitchFamily="18" charset="0"/>
              </a:rPr>
              <a:t>Можна виділити також новий вид тероризму – </a:t>
            </a:r>
            <a:r>
              <a:rPr lang="uk-UA" b="1" i="1" dirty="0">
                <a:latin typeface="Cambria" panose="02040503050406030204" pitchFamily="18" charset="0"/>
              </a:rPr>
              <a:t>комп’ютерний тероризм (</a:t>
            </a:r>
            <a:r>
              <a:rPr lang="uk-UA" b="1" i="1" dirty="0" err="1">
                <a:latin typeface="Cambria" panose="02040503050406030204" pitchFamily="18" charset="0"/>
              </a:rPr>
              <a:t>кібертероризм</a:t>
            </a:r>
            <a:r>
              <a:rPr lang="uk-UA" dirty="0">
                <a:latin typeface="Cambria" panose="02040503050406030204" pitchFamily="18" charset="0"/>
              </a:rPr>
              <a:t>), що передбачає атаки на обчислювальні центри, центри керування військовими мережами і медичними установами, банківські та інші фінансові мережі, засоби передачі даних за допомогою </a:t>
            </a:r>
            <a:r>
              <a:rPr lang="uk-UA" dirty="0" smtClean="0">
                <a:latin typeface="Cambria" panose="02040503050406030204" pitchFamily="18" charset="0"/>
              </a:rPr>
              <a:t>комп’ютерних мереж</a:t>
            </a:r>
            <a:r>
              <a:rPr lang="uk-UA" dirty="0">
                <a:latin typeface="Cambria" panose="02040503050406030204" pitchFamily="18" charset="0"/>
              </a:rPr>
              <a:t>.</a:t>
            </a:r>
            <a:br>
              <a:rPr lang="uk-UA" dirty="0">
                <a:latin typeface="Cambria" panose="02040503050406030204" pitchFamily="18" charset="0"/>
              </a:rPr>
            </a:br>
            <a:endParaRPr lang="uk-UA" dirty="0">
              <a:latin typeface="Cambria" panose="02040503050406030204" pitchFamily="18" charset="0"/>
            </a:endParaRPr>
          </a:p>
          <a:p>
            <a:r>
              <a:rPr lang="uk-UA" dirty="0">
                <a:latin typeface="Cambria" panose="02040503050406030204" pitchFamily="18" charset="0"/>
              </a:rPr>
              <a:t>Тероризм може здійснюватися з метою саботажу (урядових закладів та ін.), заподіяння економічних</a:t>
            </a:r>
            <a:br>
              <a:rPr lang="uk-UA" dirty="0">
                <a:latin typeface="Cambria" panose="02040503050406030204" pitchFamily="18" charset="0"/>
              </a:rPr>
            </a:br>
            <a:r>
              <a:rPr lang="uk-UA" dirty="0">
                <a:latin typeface="Cambria" panose="02040503050406030204" pitchFamily="18" charset="0"/>
              </a:rPr>
              <a:t>збитків (великим виробничим корпораціям), дезорганізації роботи з потенційною можливістю</a:t>
            </a:r>
            <a:br>
              <a:rPr lang="uk-UA" dirty="0">
                <a:latin typeface="Cambria" panose="02040503050406030204" pitchFamily="18" charset="0"/>
              </a:rPr>
            </a:br>
            <a:r>
              <a:rPr lang="uk-UA" dirty="0">
                <a:latin typeface="Cambria" panose="02040503050406030204" pitchFamily="18" charset="0"/>
              </a:rPr>
              <a:t>смертельних жертв (атаки на аеропорти тощо</a:t>
            </a:r>
            <a:r>
              <a:rPr lang="uk-UA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9148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431" y="214612"/>
            <a:ext cx="109480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2000" dirty="0" err="1" smtClean="0">
                <a:latin typeface="Cambria" panose="02040503050406030204" pitchFamily="18" charset="0"/>
              </a:rPr>
              <a:t>Саме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тому </a:t>
            </a:r>
            <a:r>
              <a:rPr lang="ru-RU" sz="2000" i="1" dirty="0" err="1">
                <a:latin typeface="Cambria" panose="02040503050406030204" pitchFamily="18" charset="0"/>
              </a:rPr>
              <a:t>світова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спільнота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 smtClean="0">
                <a:latin typeface="Cambria" panose="02040503050406030204" pitchFamily="18" charset="0"/>
              </a:rPr>
              <a:t>намагається</a:t>
            </a:r>
            <a:r>
              <a:rPr lang="ru-RU" sz="2000" i="1" dirty="0" smtClean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виробити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засоби</a:t>
            </a:r>
            <a:r>
              <a:rPr lang="ru-RU" sz="2000" i="1" dirty="0">
                <a:latin typeface="Cambria" panose="02040503050406030204" pitchFamily="18" charset="0"/>
              </a:rPr>
              <a:t> для </a:t>
            </a:r>
            <a:r>
              <a:rPr lang="ru-RU" sz="2000" i="1" dirty="0" err="1">
                <a:latin typeface="Cambria" panose="02040503050406030204" pitchFamily="18" charset="0"/>
              </a:rPr>
              <a:t>запобігання</a:t>
            </a:r>
            <a:r>
              <a:rPr lang="ru-RU" sz="2000" i="1" dirty="0">
                <a:latin typeface="Cambria" panose="02040503050406030204" pitchFamily="18" charset="0"/>
              </a:rPr>
              <a:t> будь-</a:t>
            </a:r>
            <a:r>
              <a:rPr lang="ru-RU" sz="2000" i="1" dirty="0" err="1">
                <a:latin typeface="Cambria" panose="02040503050406030204" pitchFamily="18" charset="0"/>
              </a:rPr>
              <a:t>яких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терористичних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дій</a:t>
            </a:r>
            <a:r>
              <a:rPr lang="ru-RU" sz="2000" i="1" dirty="0">
                <a:latin typeface="Cambria" panose="02040503050406030204" pitchFamily="18" charset="0"/>
              </a:rPr>
              <a:t>, </a:t>
            </a:r>
            <a:r>
              <a:rPr lang="ru-RU" sz="2000" i="1" dirty="0" err="1">
                <a:latin typeface="Cambria" panose="02040503050406030204" pitchFamily="18" charset="0"/>
              </a:rPr>
              <a:t>які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набуваюсь</a:t>
            </a:r>
            <a:r>
              <a:rPr lang="ru-RU" sz="2000" i="1" dirty="0">
                <a:latin typeface="Cambria" panose="02040503050406030204" pitchFamily="18" charset="0"/>
              </a:rPr>
              <a:t> рис </a:t>
            </a:r>
            <a:r>
              <a:rPr lang="ru-RU" sz="2000" i="1" dirty="0" err="1">
                <a:latin typeface="Cambria" panose="02040503050406030204" pitchFamily="18" charset="0"/>
              </a:rPr>
              <a:t>інтернаціонального</a:t>
            </a:r>
            <a:r>
              <a:rPr lang="ru-RU" sz="2000" i="1" dirty="0">
                <a:latin typeface="Cambria" panose="02040503050406030204" pitchFamily="18" charset="0"/>
              </a:rPr>
              <a:t>, </a:t>
            </a:r>
            <a:r>
              <a:rPr lang="ru-RU" sz="2000" i="1" dirty="0" err="1">
                <a:latin typeface="Cambria" panose="02040503050406030204" pitchFamily="18" charset="0"/>
              </a:rPr>
              <a:t>ретельно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спланованого</a:t>
            </a:r>
            <a:r>
              <a:rPr lang="ru-RU" sz="2000" i="1" dirty="0">
                <a:latin typeface="Cambria" panose="02040503050406030204" pitchFamily="18" charset="0"/>
              </a:rPr>
              <a:t> і </a:t>
            </a:r>
            <a:r>
              <a:rPr lang="ru-RU" sz="2000" i="1" dirty="0" err="1">
                <a:latin typeface="Cambria" panose="02040503050406030204" pitchFamily="18" charset="0"/>
              </a:rPr>
              <a:t>організованого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руху</a:t>
            </a:r>
            <a:r>
              <a:rPr lang="ru-RU" sz="2000" i="1" dirty="0">
                <a:latin typeface="Cambria" panose="02040503050406030204" pitchFamily="18" charset="0"/>
              </a:rPr>
              <a:t>, </a:t>
            </a:r>
            <a:r>
              <a:rPr lang="ru-RU" sz="2000" i="1" dirty="0" err="1">
                <a:latin typeface="Cambria" panose="02040503050406030204" pitchFamily="18" charset="0"/>
              </a:rPr>
              <a:t>що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має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свої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важелі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 smtClean="0">
                <a:latin typeface="Cambria" panose="02040503050406030204" pitchFamily="18" charset="0"/>
              </a:rPr>
              <a:t>тиску</a:t>
            </a:r>
            <a:r>
              <a:rPr lang="ru-RU" sz="2000" i="1" dirty="0" smtClean="0">
                <a:latin typeface="Cambria" panose="02040503050406030204" pitchFamily="18" charset="0"/>
              </a:rPr>
              <a:t>. </a:t>
            </a:r>
            <a:endParaRPr lang="ru-RU" sz="2000" i="1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Безпосередні</a:t>
            </a:r>
            <a:r>
              <a:rPr lang="ru-RU" sz="2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насильницькі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посягання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на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життя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здоров'я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і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майно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громадян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, а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також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на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матеріальні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об'єкти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тягнуть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за собою </a:t>
            </a:r>
            <a:r>
              <a:rPr lang="ru-RU" sz="2000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збиток</a:t>
            </a:r>
            <a:r>
              <a:rPr lang="ru-RU" sz="2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для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безпеки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населення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і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економіки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країни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, і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одночасно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підривають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стійкість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політичної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системи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суспільства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стабільність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політичного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курсу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тощо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. </a:t>
            </a:r>
            <a:endParaRPr lang="ru-RU" sz="2000" dirty="0" smtClean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При </a:t>
            </a:r>
            <a:r>
              <a:rPr lang="ru-RU" sz="2000" dirty="0" err="1">
                <a:latin typeface="Cambria" panose="02040503050406030204" pitchFamily="18" charset="0"/>
              </a:rPr>
              <a:t>певних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умовах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акції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терористів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можуть</a:t>
            </a:r>
            <a:r>
              <a:rPr lang="ru-RU" sz="2000" dirty="0">
                <a:latin typeface="Cambria" panose="02040503050406030204" pitchFamily="18" charset="0"/>
              </a:rPr>
              <a:t> привести 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до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виникнення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великомасштабних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екологічних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економічних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катастроф і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масової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загибелі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людей. </a:t>
            </a:r>
            <a:endParaRPr lang="ru-RU" sz="2000" dirty="0" smtClean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algn="just"/>
            <a:endParaRPr lang="ru-RU" sz="2000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Остаточний</a:t>
            </a:r>
            <a:r>
              <a:rPr lang="ru-RU" sz="2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же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ефект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терористичних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актів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–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деморалізація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суспільства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нагнітання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атмосфери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страху,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невпевненості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залякування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невдоволення</a:t>
            </a:r>
            <a:r>
              <a:rPr lang="ru-RU" sz="2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владою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і </a:t>
            </a:r>
            <a:r>
              <a:rPr lang="ru-RU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правоохоронними</a:t>
            </a:r>
            <a:r>
              <a:rPr lang="ru-RU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органами.</a:t>
            </a:r>
            <a:endParaRPr lang="ru-RU" sz="20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5727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806</TotalTime>
  <Words>2091</Words>
  <Application>Microsoft Office PowerPoint</Application>
  <PresentationFormat>Широкоэкранный</PresentationFormat>
  <Paragraphs>262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2" baseType="lpstr">
      <vt:lpstr>Arial</vt:lpstr>
      <vt:lpstr>Calibri</vt:lpstr>
      <vt:lpstr>Cambria</vt:lpstr>
      <vt:lpstr>Candara</vt:lpstr>
      <vt:lpstr>FEF86ED493</vt:lpstr>
      <vt:lpstr>Georgia</vt:lpstr>
      <vt:lpstr>Graphik-Medium</vt:lpstr>
      <vt:lpstr>HelveticaLTPro-Bold</vt:lpstr>
      <vt:lpstr>inherit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МудрийКористувач</cp:lastModifiedBy>
  <cp:revision>80</cp:revision>
  <dcterms:created xsi:type="dcterms:W3CDTF">2022-04-09T06:40:53Z</dcterms:created>
  <dcterms:modified xsi:type="dcterms:W3CDTF">2024-03-25T17:26:03Z</dcterms:modified>
</cp:coreProperties>
</file>