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56" autoAdjust="0"/>
  </p:normalViewPr>
  <p:slideViewPr>
    <p:cSldViewPr>
      <p:cViewPr>
        <p:scale>
          <a:sx n="100" d="100"/>
          <a:sy n="100" d="100"/>
        </p:scale>
        <p:origin x="-516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5D0B2-71D4-4C6E-8DA1-4DB000DC05B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1B27D-84CE-4456-B9D1-EC560F74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27D-84CE-4456-B9D1-EC560F74D11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D25872-CBE3-4E79-A722-A4C09525958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04E67B-82D6-4EEB-B26B-5E48E492F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Основи токсикології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Практична робота 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296025" cy="33432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450912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Рис. 2.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Морфоструктурні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зміни інфузорії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Tetrahymena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pyriformis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під впливом токсичних речовин. (1 – збільшена вакуоль, 2 – видовжене тіло у формі f хоботка, 3 – пошкоджена мембрана (зневоднена клітина), 4 – цитоплазма і викид вакуолі, 5 – зруйновані клітини)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6591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ВИВЧЕННЯ ВПЛИВУ НОВИХ СПОЛУК НА ПОДІЛ ТА РІСТ РОСЛИННИХ КЛІТИН (ЦИТОТОКСИЧНІСТЬ СПОЛУК)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навчитися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цитотоксичність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неорганічних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кореневому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Обладнання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реактиви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чашки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розчини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дистильована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Cucumis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бинт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стерильний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склянки,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лінійка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найбільш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зручні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індикатори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первісними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ланками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трофічних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ланцюгів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відіграють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головну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роль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поглинанні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різного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забруднювальних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Унаслідок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рослин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достатньо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точно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оцінити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токсичність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різноманітних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хімічних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сполук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екологічну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ситуацію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досліджуваній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території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ростового тесту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полягає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обліку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показників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проростання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індикаторної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культури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вирощеної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зразках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сполук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ґрунту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води,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витяжок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ґрунтів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Цей метод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дозволяє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оцінити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пригнічуючу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різних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стимулюючий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ефект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Перевагу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віддають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тест-культурам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швидко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проростають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характерними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регіону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Наприклад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регіонах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дерново-підзолистими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ґрунтами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тест-культури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овес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горох;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регіонах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степовими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ґрунтами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пшеницю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люцерну,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квасолю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Найбільш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розповсюдженими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тест-культурами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пшениця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огірок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салат.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цитотоксичної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зручним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об’єктом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корінь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росту та морфогенезу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протікають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чистому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концентрації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інтенсивність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зручно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кореневому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паростках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Cucumis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сорт «Конкурент»).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Схожість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паростки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сходи (в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Схожість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сильно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пророщування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зберігання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Зазвичай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схожість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виражається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відсотках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відсоток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зійшло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числа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Енергія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проростання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дружного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проростання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паростків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корінці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гіпокотиль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Гіпокотиль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підсім’ядольне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коліно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ділянка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стебла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кореневою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шийкою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прикріплення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сім’ядолей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(рис. 2.1).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066372"/>
            <a:ext cx="2160240" cy="1791628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021288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Рис. 2.1 – Будова молодого проростку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квасолі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430886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пригнічувати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паростків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час, а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початку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відрізняються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чутливістю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розтягуються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перший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перенесення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розчин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малочутливий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меристемі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підготування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розтягування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навпаки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чутливі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пригнічення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паростків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Практична частина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Розчини сполук, що тестують, концентрацією 1%, 5% та 10 % додають по 10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чашки Петрі, в яких знаходиться по 20 насінин огірка на двошаровій підкладці з бинта.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кожної концентрації та контрольного експерименту (тільки дистильована вода) використовують по дві чашки.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Чашки з насінням витримують за 30 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 термостаті протягом 72 годин, після чого вимірюють довжину головного кореня, довжину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гіпокотиля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 кількість бічних коренів.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 через 3 доби визначають схожість насіння та енергію проростання.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умов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Інтенсивність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експерименті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порівняно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контролем.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шкалою: 0-20 %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пригнічення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відсутність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низький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ступінь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20,1-40 %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40,1-60 %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60,1-80%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80,1-100% максимальна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66325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Існує значна кількість варіантів проведення ростового тесту. Деякі з них розглянуті нижче.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Пророщування тест-культур у чашках Петрі При оцінці токсичності проб ґрунтів в чашку Петрі кладуть аркуш фільтрувального паперу, на який насипають 1 грам висушеного та подрібненого ґрунту і рівномірно розподіляють по ємності. Потім додають 5−7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води (використовують кип’ячену питну воду, яку попередньо відстоюють кілька днів) і на ґрунт висаджують 30−50 насінин індикаторної рослини (в залежності від крупності). Найбільш зручними культурами для тестування в чашках Петрі є рослини з дрібним насінням – редис, гірчиця, цибуля звичайна (рис. 2). Контрольним субстратом у цьому випадку є ґрунт, відібраний на умовно чистій території (заповідник, заказник, курортна зона та ін.). При оцінці токсичності водних зразків (стічних та природних вод, питної води тощо) в чашку Петрі кладуть аркуш фільтрувального паперу, зволожують його 5−7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водної проби і висаджують 30−50 насінин. Через кожні шість годин проводять провітрювання чашок шляхом відкривання на декілька хвилин. Дослід триває 72−96 годин. Контрольним субстратом є кип’ячена відстояна питна вода.  Після закінчення експерименту рослини обережно виймають з чашок Петрі (при необхідності змивають з них ґрунт) та вимірюють довжину кореневої і стеблової системи паростків, а також сиру масу десяти найбільш типових проростків. Потім рослини поміщують у паперові пакети і висушують протягом декількох днів, після чого визначають їхню суху масу. Дослідження всіх варіантів проводять у трьох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повторностях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171634"/>
            <a:ext cx="3168352" cy="2686366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400600" y="6365557"/>
            <a:ext cx="37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2. Ростовий тест у чашках Петрі на насінні редису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Пророщування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тест-культур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«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плаваючих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дисках».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токсичності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водних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витяжок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методом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склянки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наливають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витяжки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об’ємі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250−500 мл.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Насіння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індикаторної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(20-25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насінин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пророщують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плаваючих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кільцях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пінопласту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обтягнутих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марлею.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зручною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культурою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пшениця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(рис. 3).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діб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зразками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накривають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Два-три рази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знімають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10−15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провітрювання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насінням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поміщають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полицю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де по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14-ти годин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6−00 до 20−00)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підтримується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освітлення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Витримують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таких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тижні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фіксуючи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показники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час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сходів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довжину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надземної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проростків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приріст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пророслих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насінин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кінець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7019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2236802"/>
            <a:ext cx="5004048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Рис.3.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Ростовий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 на «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плаваючих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дисках»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насінням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пшениці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звертають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увагу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морфологічні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пожовтіння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кореневої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трьох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повторностях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субстратом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кип’ячена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відстояна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2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тижні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обережно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звільняють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води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трохи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підсушують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фільтрувальному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папері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Потім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проводять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виміри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кореневої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стеблової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(рис. 4)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сиру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десяти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типових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проростків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поміщують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паперові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пакети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висушують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декількох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потім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суху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81128"/>
            <a:ext cx="3035751" cy="18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6365557"/>
            <a:ext cx="6086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Проба 1 Проба 2 Проба 3 Рис. 4. </a:t>
            </a:r>
            <a:r>
              <a:rPr lang="ru-RU" sz="13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Вимірювання</a:t>
            </a:r>
            <a:r>
              <a:rPr lang="ru-RU" sz="13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довжини</a:t>
            </a:r>
            <a:r>
              <a:rPr lang="ru-RU" sz="13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надземної</a:t>
            </a:r>
            <a:r>
              <a:rPr lang="ru-RU" sz="13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частини</a:t>
            </a:r>
            <a:r>
              <a:rPr lang="ru-RU" sz="13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паростків</a:t>
            </a:r>
            <a:r>
              <a:rPr lang="ru-RU" sz="13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пшениці</a:t>
            </a:r>
            <a:r>
              <a:rPr lang="ru-RU" sz="13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11884"/>
            <a:ext cx="91440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Пророщування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тест-культур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ємностях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токсичності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ґрунту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посудин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вносять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50−100 г субстрату,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зволоженого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70%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кип’ячену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відстояну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воду),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висівають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15−20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пророслих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насінин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тест-культури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даному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індикатором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слугувати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простерилізований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посуд,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пластикові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стакани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чашки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діб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посудини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зразками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накривають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Два-три рази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знімають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10−15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провітрювання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висадженим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них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насінням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поміщають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полицю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створюють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них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аналогічні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вказаним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(п. 2).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Неодмінною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підтримка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вологості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70%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вологоємності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яка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досягається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перед закладкою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просушують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зважують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підготовлений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спосіб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зволожують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такою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води,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70%-ї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вологості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зволожений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спосіб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розносять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експериментальні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ємності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загальну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вагу.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зважування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періодично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повторюють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компенсують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утрату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шляхом поливу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трьох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повторностях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субстратом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відібраний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чистій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заповідник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заказник,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курортна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зона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52127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Обробка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результатів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ростового тесту.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вимірювань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кожного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варіантів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обчислюють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надземної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кореневої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де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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помилка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середнього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арифметичного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так: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296025" cy="2143125"/>
          </a:xfrm>
          <a:prstGeom prst="rect">
            <a:avLst/>
          </a:prstGeom>
          <a:noFill/>
        </p:spPr>
      </p:pic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4133111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фактично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величина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дорівнює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критичному (стандартному)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роблять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висновок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існування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статистично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достовірної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середніми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арифметичними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досліджуваному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контрольному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фактична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величина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середніми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статистично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недостовірною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статистично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достовірної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середніми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біопараметра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контрольному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досліджуваному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свідчить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ростових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біоіндикаторів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порівнянні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вода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досліджуваному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майже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контрольному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не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властивостей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І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навпаки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статистично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достовірна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вказує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зразок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(вода,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фітотоксичні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3"/>
            <a:ext cx="504056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109913"/>
            <a:ext cx="6192688" cy="74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941720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Фітотоксичний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визначається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відсотках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будь-яким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біопараметром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кореневої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стеблової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ушкоджених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сходів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Розраховується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фітотоксичний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формулою: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4181475" cy="352425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79512" y="278092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біопараметра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паростків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корінців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посуді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субстратом;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аналогічного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біопараметра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посуді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субстратом.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48007"/>
            <a:ext cx="9144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 розрахунку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дослідженні токсичності проб річкової води, відібраної на відстані 500, 1000 і 1500 м від місця скиду стічних вод підприємства, були отримані наступні результати (табл.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1).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біоіндикатора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використовували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насіння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озимої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пшениці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пророщування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проводилося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«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плаваючих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дисках».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субстратом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вода,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відібрана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500 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скиду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–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оцінити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токсичність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річкової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води,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відібраних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500, 1000 та 1500 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скиду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промислового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встановити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розмір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об’єкт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обчислити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величину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фітотоксичного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29000"/>
            <a:ext cx="3114675" cy="581025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365104"/>
            <a:ext cx="3419475" cy="95250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2420888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розрахунків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кожного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варіанта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формулою 1.2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обчислюємо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арифметичне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корінців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дисперсію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контрольному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64704"/>
            <a:ext cx="8604448" cy="2462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ОЦІНКА ТОКСИЧНОСТІ ПРОДУКТІВ МЕТОДОМ БІОТЕСТУВАННЯ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l"/>
              </a:tabLst>
            </a:pP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познайомитися з речовинами, здатними чинити токсичний ефект на організм людини; познайомитися з видами можливої токсичної дії на організм; навчитися досліджувати продукти на токсичність методом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біотестування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познайомитися з об'єктами, що використовуються для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біотестування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l"/>
              </a:tabLst>
            </a:pP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1400" b="1" i="0" u="sng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бладнання та реактиви</a:t>
            </a:r>
            <a:r>
              <a:rPr kumimoji="0" lang="uk-UA" sz="1400" b="0" i="0" u="sng" strike="noStrike" cap="none" normalizeH="0" baseline="0" dirty="0" smtClean="0" bmk="bookmark2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зважені культури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Tetrahymena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pyriformis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вода водопровідна (набрати воду в скляну колбу необхідно не менше чим за 24 години до дослідження, кип’ятити впродовж 1 години на водяній бані, закрити стерильним тампоном і поставити відстоюватися), використати верхній шар; досліджувані продукти; фарфорова ступка і товкачик; флакони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пеніцилінів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пробками; предметне і покривне скло; мікроскоп; скляні палички; паперові фільтри; 1 %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розчин ацетону;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струшувач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50168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1 − Результати оцінки токсичності річкової води, відібраної на різних відстанях від місця скиду стічних вод промислового підприємства за «Ростовим тестом».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600575" cy="2800350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33056"/>
            <a:ext cx="4905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85636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властивостей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формулою 1.3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визначимо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достовірність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відрізняються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контрольного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варіанту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(500 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скиду)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маємо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3609975" cy="2524125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3959067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розрахунків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заносимо в табл. 2.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52155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2 −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арифметичні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помилки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дисперсія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кожного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варіанта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4486275" cy="1628775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3645024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(∞; 0,05)=2,96,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достовірно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відрізняються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контрольного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свідчить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те,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росту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досліджуваній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відібраній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500 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скиду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дійсно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пригноблені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токсичні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2,96,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тобто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корінців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вирощених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зразках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1000 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скиду,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достовірно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відрізняються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контрольного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варіанту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свідчить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те,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ростові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пригноблені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властивості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 </a:t>
            </a:r>
            <a:r>
              <a: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uk-UA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</a:t>
            </a:r>
            <a:r>
              <a:rPr kumimoji="0" lang="uk-UA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 2,96. Це вказує на те, що результати експерименту у варіанті з річною водою з відстані 1500 м від місця скиду статистично недостовірно відрізняються від контрольного досліду. Це вказує на те, що токсичність води на відстані 1500 м від підприємства знаходиться на тому ж рівні, що і в контрольному варіанті, тобто вода не має токсичних властивостей і негативний вплив підприємства на річку відсутній.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4752975" cy="2295525"/>
          </a:xfrm>
          <a:prstGeom prst="rect">
            <a:avLst/>
          </a:prstGeom>
          <a:noFill/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2124075" cy="314325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чином, зона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річку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поширюється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відстань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1000 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скиду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 (рис. 5).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2878176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Середній фітотоксичний ефект від дії стічних вод підприємства на відстані 500 м від місця скиду становить: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416650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Аналогічним чином підраховуємо величину фітотоксичного ефекту від дії досліджуваних вод на відстанях 1000 м та 1500 м від місця скиду.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розрахунків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заносимо у табл. 3.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85690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3 −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Фітотоксичний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підприємства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3952875" cy="93345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708920"/>
            <a:ext cx="91440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чином,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500 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скиду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росту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трьома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ознаками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пригноблені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32,8% 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порівнянні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контролем,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1000 м – на 26,3%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1500 м – на 15,6%.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Висновки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експерименту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встановлено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Ростові процеси рослин, пророщених на досліджуваній воді з відстані 500 та 1000 м від місця скиду, пригноблені (показники росту достовірно відрізняються від контролю) – отже, вода має токсичні властивості.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Інтенсивність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росту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пророщених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1500 м,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достовірно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відрізняється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контролю.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свідчить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те,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вода не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токсичних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властивостей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Зона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річку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поширюється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відстань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1000 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скиду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обчислення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фітотоксичного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сухою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показали,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віддаленням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скиду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стічних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підприємства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росту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поступово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покращуються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фітотоксичність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знижується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32,8%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500 м до 15,6%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відстані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1500 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8388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Контрольне</a:t>
            </a:r>
            <a:r>
              <a:rPr lang="ru-RU" b="1" i="1" dirty="0"/>
              <a:t> </a:t>
            </a:r>
            <a:r>
              <a:rPr lang="ru-RU" b="1" i="1" dirty="0" err="1"/>
              <a:t>завдання</a:t>
            </a:r>
            <a:r>
              <a:rPr lang="ru-RU" b="1" i="1" dirty="0"/>
              <a:t> </a:t>
            </a:r>
          </a:p>
          <a:p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води за результатами ростового тесту.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наведені</a:t>
            </a:r>
            <a:r>
              <a:rPr lang="ru-RU" dirty="0"/>
              <a:t> в </a:t>
            </a:r>
            <a:r>
              <a:rPr lang="ru-RU" dirty="0" err="1"/>
              <a:t>додатку</a:t>
            </a:r>
            <a:r>
              <a:rPr lang="ru-RU" dirty="0"/>
              <a:t> 1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обираються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порядкового номеру студента в списку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</a:p>
          <a:p>
            <a:r>
              <a:rPr lang="ru-RU" dirty="0" err="1"/>
              <a:t>Звіт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лабораторної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повинен бути оформлений за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наведеним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прикладом </a:t>
            </a:r>
            <a:r>
              <a:rPr lang="ru-RU" dirty="0" err="1"/>
              <a:t>розрахунку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96544" cy="367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20776"/>
            <a:ext cx="5040560" cy="313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608512" cy="349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01008"/>
            <a:ext cx="4608512" cy="306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теоретичні положення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Хімічні сполуки, що забруднюють навколишнє середовище і продукти харчування, здатні чинити на організм специфічну дію, що проявляється не в період дії і не відразу після закінчення, а у віддалені періоди життя індивідуумів.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Біотестування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дозволяє оцінити безпосередній вплив токсикантів на живі організми і дає можливість на кількісній підставі за рахунок отримання конкретних цифрових даних характеризувати рівень токсичності середовища для організмів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Експерименти на теплокровних тваринах по вивченню віддалених наслідків дії хімічних речовин тривають декілька років і вимагають великих витрат. В якості тест-об’єкта для виявлення токсичних речовин використовуються одноклітинні тварини – інфузорії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Tetrahymena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pyriformis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(рис. 1).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Рисунок 2" descr="https://cf.ppt-online.org/files/slide/j/JX2v8rt6zIKx1lWHCTFc3uqZYoLRi0NVQpm4PD/slide-65.jpg"/>
          <p:cNvPicPr>
            <a:picLocks noChangeAspect="1" noChangeArrowheads="1"/>
          </p:cNvPicPr>
          <p:nvPr/>
        </p:nvPicPr>
        <p:blipFill>
          <a:blip r:embed="rId2" cstate="print"/>
          <a:srcRect l="20184" t="19249" r="43253" b="26949"/>
          <a:stretch>
            <a:fillRect/>
          </a:stretch>
        </p:blipFill>
        <p:spPr bwMode="auto">
          <a:xfrm>
            <a:off x="3563888" y="3140968"/>
            <a:ext cx="2133600" cy="23431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877272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 –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Tetrahymena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pyriformis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692696"/>
            <a:ext cx="8748464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цих організмах розроблена прискорена методика визначення токсичних речовин. Перевага методу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біотестування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інфузоріях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Tetrahymena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pyriformis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пов’язана з особливостями тест-об’єкта: інфузорії широко розповсюджені у водоймах і беруть активну участь 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кругооберті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речовин як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консументи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проявляють високу чутливість до широкого спектра токсикантів, мають відносно короткий цикл розвитку, поєднують ознаки окремої клітини й цілого організму; схожість із тваринами по кислотно-лужному типу травлення, аналогічних ферментних систем, добре розвинених мітохондрій і характеризуються універсальним кодом нуклеїнових кислот, подібних до коду вищих тварин.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5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Токсикологічна оцінка за допомогою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біотестування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інфузоріях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pyriformis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забезпечує ранню діагностику якості води та інших речовин. Отримана в такий спосіб оперативна інформація дозволяє провести подальшу перевірку несприятливої ситуації загальноприйнятими в токсикології методами.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844594"/>
            <a:ext cx="9144000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76288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Практична частина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rabicPeriod"/>
              <a:tabLst>
                <a:tab pos="269875" algn="l"/>
                <a:tab pos="7762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Взяти	наважку досліджуваного продукту (5 г), ретельно подрібнити, помістити в конічну колбу і підлити 5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1%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-вого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розчину ацетону, струшувати впродовж 15 хвилин з відкритою шийкою.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rabicPeriod"/>
              <a:tabLst>
                <a:tab pos="269875" algn="l"/>
                <a:tab pos="7762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	закінчення часу – фільтрують через складчастий фільтр.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rabicPeriod"/>
              <a:tabLst>
                <a:tab pos="269875" algn="l"/>
                <a:tab pos="7762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	флакон з пеніциліном підлити 3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заздалегідь прокип’яченої води і 0,5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середовища з культурою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Tetrahymena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pyriformis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Використати цей флакон як контрольний.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rabicPeriod"/>
              <a:tabLst>
                <a:tab pos="269875" algn="l"/>
                <a:tab pos="7762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	другий флакон підлити 3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отриманого фільтрату і 0,5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суспензії культури інфузорій (дослідний флакон).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rabicPeriod"/>
              <a:tabLst>
                <a:tab pos="269875" algn="l"/>
                <a:tab pos="7762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	покривне скло нанести краплю з флакона з контролем і накрити покривним склом. Розглянути при малому збільшенні. Підрахувати видиму кількість інфузорій і розглянути їх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морфофункціональний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rabicPeriod"/>
              <a:tabLst>
                <a:tab pos="269875" algn="l"/>
                <a:tab pos="7762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	же чином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ввчинити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дослідним зразком.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rabicPeriod"/>
              <a:tabLst>
                <a:tab pos="269875" algn="l"/>
                <a:tab pos="7762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Провести облік результатів, проробляючи пункт 4 і 5, через 15, 30 і 45 хвилин.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rabicPeriod"/>
              <a:tabLst>
                <a:tab pos="269875" algn="l"/>
                <a:tab pos="7762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Облік результатів проводиться по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морфофункціональних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змінах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Tetrahymena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pyriformis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деформація клітин, поведінка (рухливість), загибель клітин і лізис клітин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994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Перший дослід: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/>
                <a:cs typeface="Arial" pitchFamily="34" charset="0"/>
              </a:rPr>
              <a:t>Постановка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/>
                <a:cs typeface="Arial" pitchFamily="34" charset="0"/>
              </a:rPr>
              <a:t>проблеми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Більшість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водних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об'єктів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зазнають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різноманітного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антропогенного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впливу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внаслідок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чого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виникає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кризова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екологічна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ситуація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, яка часто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однією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із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причин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погіршення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здоров'я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людей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соціальної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напруги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окремих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регіонах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.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зв'язку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із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цим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виникає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надзвичайно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велика потреба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інформації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про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токсичність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води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джерел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забруднення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водних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об'єктів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Оцінити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безпосередній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вплив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токсикантів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живі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організми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дозволяє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біотестування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Біотестування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можливість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кількісній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підставі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рахунок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отримання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конкретних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цифрових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даних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характеризувати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рівень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токсичності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середовища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організмів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Результати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біотестування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представляють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інтерес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не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екологічному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але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гігієнічному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плані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. З одного боку,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гігієнічних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дослідженнях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біотестування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використовується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експрес-метод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оцінки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токсичності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водного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середовища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. 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іншого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боку,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гідробіонти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беруть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активну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участь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упроцесі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природного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самоочищення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водойм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забруднення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токсичний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вплив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на них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хімічних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речовин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може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привести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зниження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самоочищувальної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здатності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водойми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погіршення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її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санітарного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режиму,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важливим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санітарногігієнічної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точки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зору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зв'язку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із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цим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завдання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досліджень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входило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створення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системи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еколого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токсикологічної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оцінки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водних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об'єктів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, яка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дозволяє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охопити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поверхневі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води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джерела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токсичного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забруднення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стічні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води),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врахувати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шкідливість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токсичних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полютантів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гідробіонтів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61610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Матеріали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 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методи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досліджень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проведення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проби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відбиралися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очищення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місцях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скидання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водойми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Проби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відбирали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контрольних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створах,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розташовані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нижче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місць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скиду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проб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визначали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відсутність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гострої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тест-об'єкти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токсикологічному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аналізі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якості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визначали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хронічну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використовували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інфузоріях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Tetrahymena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pyriformis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Критерієм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методиці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інфузоріях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ймовірне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зниження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клітин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культурі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за 24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години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(у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гострому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експерименті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96 годин (у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хронічному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Результати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досліджень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Перевага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методу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інфузоріях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Tetrahymena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pyriformis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пов'язана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особливостями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тест-об'єкта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інфузорії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широко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розповсюджені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водоймах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беруть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активну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участь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кругооберті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як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консументи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проявляють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високу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чутливість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до широкого спектра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токсикантів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відносно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короткий цикл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поєднують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ознаки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окремої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й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цілого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схожість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тваринами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кислотно-лужним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типом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травлення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аналогічних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ферментних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систем, добре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розвинених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мітохондрій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характеризуються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універсальним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кодом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нуклеїнових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кислот,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подібних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до коду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тварин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 метою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встановлення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сфери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застосування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методу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інфузоріях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T.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pyriformis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води,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відпрацьовування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методики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умовах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різних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була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проведена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апробація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природних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) водах.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Результати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представлені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 табл. 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Таблиця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 1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Результати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використання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 методики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біотестування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інфузоріях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T.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рyriformis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69160"/>
            <a:ext cx="6287509" cy="969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0772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Наведені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таблиці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свідчать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переважне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інфузоріях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 пробах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порівняно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пробами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вод.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припустити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ступінь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очищення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був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недостатньо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високим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вказує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мінімальне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розведення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якому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виявилася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: 2-4 рази.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Можливо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зв'язку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цим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короткостроковому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(24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години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) проб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було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виявлено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22,2 %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Частота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 пробах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була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рівні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75,0%,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цьому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окремі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високий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рівень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мінімальне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розведення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якому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проявлялася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токсична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, досягало 16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8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разів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Підсумки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показали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можливість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застосування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методу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T.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pyriformis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також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джерел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забруднення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Короткострокове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використане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високотоксичних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стічних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вод, а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невисокого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рівня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подовжувати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до 96 годин.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системою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еколого-токсикологічної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оцінки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увазі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отримання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інтегральної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якісної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кількісної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характеристики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властивостей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води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критерієм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небезпечності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життєдіяльності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водної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флори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фауни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наборі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визначається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вимогами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еколого-токсикологічної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оцінки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вод.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еколого-токсикологічній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оцінці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поверхневих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вод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одержання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повної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інформації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рівень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екологічного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забруднення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водних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об'єктів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небезпеки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гідробіонтів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використовувати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біотести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інфузоріях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 charset="-128"/>
                <a:cs typeface="Arial" pitchFamily="34" charset="0"/>
              </a:rPr>
              <a:t>Зробіть висновок.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296025" cy="1885950"/>
          </a:xfrm>
          <a:prstGeom prst="rect">
            <a:avLst/>
          </a:prstGeom>
          <a:noFill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6296025" cy="199072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51571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Рис. 1.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Морфоструктурні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зміни інфузорії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Tetrahymena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pyriformis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 під впливом токсичних речовин. (1 – клітина на стадії поділу, 2 – виділення ектоплазми, 3 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вакуолізація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128"/>
                <a:cs typeface="Arial" pitchFamily="34" charset="0"/>
              </a:rPr>
              <a:t>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3261</Words>
  <Application>Microsoft Office PowerPoint</Application>
  <PresentationFormat>Экран (4:3)</PresentationFormat>
  <Paragraphs>118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Практична робота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1</dc:title>
  <dc:creator>Руслан Аминов</dc:creator>
  <cp:lastModifiedBy>Руслан Аминов</cp:lastModifiedBy>
  <cp:revision>60</cp:revision>
  <dcterms:created xsi:type="dcterms:W3CDTF">2024-02-11T20:53:55Z</dcterms:created>
  <dcterms:modified xsi:type="dcterms:W3CDTF">2024-02-13T07:29:10Z</dcterms:modified>
</cp:coreProperties>
</file>