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Навчальна дисципліна </a:t>
            </a:r>
            <a:r>
              <a:rPr lang="uk-UA" dirty="0" smtClean="0"/>
              <a:t>«</a:t>
            </a:r>
            <a:r>
              <a:rPr lang="ru-RU" dirty="0"/>
              <a:t>ПЛАНУВАННЯ ТА УПРАВЛІННЯ ФІНАНСАМИ ПІДПРИЄМСТВА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/>
          <a:lstStyle/>
          <a:p>
            <a:pPr marL="0" indent="0" algn="r">
              <a:buNone/>
            </a:pPr>
            <a:r>
              <a:rPr lang="uk-UA" dirty="0" smtClean="0"/>
              <a:t>Викладач: </a:t>
            </a:r>
            <a:r>
              <a:rPr lang="uk-UA" dirty="0" err="1" smtClean="0"/>
              <a:t>к.е.н</a:t>
            </a:r>
            <a:r>
              <a:rPr lang="uk-UA" dirty="0" smtClean="0"/>
              <a:t>., доц. </a:t>
            </a:r>
            <a:r>
              <a:rPr lang="uk-UA" dirty="0" err="1" smtClean="0"/>
              <a:t>Хацер</a:t>
            </a:r>
            <a:r>
              <a:rPr lang="uk-UA" dirty="0" smtClean="0"/>
              <a:t> М.В.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dirty="0" smtClean="0"/>
              <a:t>Кафедра «Підприємництва, менеджменту організацій та логістики»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475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Метою викладання навчальної дисципліни «Планування та управління фінансами підприємства» </a:t>
            </a:r>
            <a:r>
              <a:rPr lang="uk-UA" sz="4500" dirty="0">
                <a:solidFill>
                  <a:schemeClr val="tx1"/>
                </a:solidFill>
              </a:rPr>
              <a:t>є розкриття основ системного управління фінансами підприємства на стадіях їх формування, акумуляції та використання; формування вмінь щодо планування та управління фінансами підприємства і оцінювання ефективності цих процесів.</a:t>
            </a:r>
          </a:p>
          <a:p>
            <a:endParaRPr lang="uk-UA" sz="4500" b="1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Основними </a:t>
            </a:r>
            <a:r>
              <a:rPr lang="uk-UA" sz="4500" b="1" dirty="0">
                <a:solidFill>
                  <a:schemeClr val="tx1"/>
                </a:solidFill>
              </a:rPr>
              <a:t>завданнями вивчення дисципліни «Планування та управління фінансами підприємства» </a:t>
            </a:r>
            <a:r>
              <a:rPr lang="uk-UA" sz="4500" dirty="0">
                <a:solidFill>
                  <a:schemeClr val="tx1"/>
                </a:solidFill>
              </a:rPr>
              <a:t>є набуття знань щодо сутності, складових та етапів процесів планування і управління фінансами підприємства; оволодіння практичними навичками планування і управління фінансами суб’єктів господарювання різних форм власності; оцінки ефективності планування і управління фінансами підприємства, формулювання висновків щодо їх оптимізації в процесі фінансово - господарської діяльності бізнес-одиниць.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У результаті вивчення навчальної дисципліни студент повинен знати: </a:t>
            </a:r>
          </a:p>
          <a:p>
            <a:pPr marL="0" indent="0">
              <a:buNone/>
            </a:pPr>
            <a:r>
              <a:rPr lang="uk-UA" dirty="0"/>
              <a:t>-	основні форми фінансування суб’єктів підприємництва;</a:t>
            </a:r>
          </a:p>
          <a:p>
            <a:pPr marL="0" indent="0">
              <a:buNone/>
            </a:pPr>
            <a:r>
              <a:rPr lang="uk-UA" dirty="0"/>
              <a:t>-	особливості фінансування суб’єктів підприємництва різних форм організації бізнесу;</a:t>
            </a:r>
          </a:p>
          <a:p>
            <a:pPr marL="0" indent="0">
              <a:buNone/>
            </a:pPr>
            <a:r>
              <a:rPr lang="uk-UA" dirty="0"/>
              <a:t>-	види основних елементів управління фінансами підприємств;</a:t>
            </a:r>
          </a:p>
          <a:p>
            <a:pPr marL="0" indent="0">
              <a:buNone/>
            </a:pPr>
            <a:r>
              <a:rPr lang="uk-UA" dirty="0"/>
              <a:t>-	форми безготівкових розрахунків на підприємстві;</a:t>
            </a:r>
          </a:p>
          <a:p>
            <a:pPr marL="0" indent="0">
              <a:buNone/>
            </a:pPr>
            <a:r>
              <a:rPr lang="uk-UA" dirty="0"/>
              <a:t>-	джерела фінансування простого та розширеного відтворення основних фондів підприємства;</a:t>
            </a:r>
          </a:p>
          <a:p>
            <a:pPr marL="0" indent="0">
              <a:buNone/>
            </a:pPr>
            <a:r>
              <a:rPr lang="uk-UA" dirty="0"/>
              <a:t>-	методи розрахунку планової реалізації товарної продукції на підприємстві;</a:t>
            </a:r>
          </a:p>
          <a:p>
            <a:pPr marL="0" indent="0">
              <a:buNone/>
            </a:pPr>
            <a:r>
              <a:rPr lang="uk-UA" dirty="0"/>
              <a:t>-	класифікацію видів прибутку підприємства;</a:t>
            </a:r>
          </a:p>
          <a:p>
            <a:pPr marL="0" indent="0">
              <a:buNone/>
            </a:pPr>
            <a:r>
              <a:rPr lang="uk-UA" dirty="0"/>
              <a:t>-	фактори впливу на кредит підприємств;</a:t>
            </a:r>
          </a:p>
          <a:p>
            <a:pPr marL="0" indent="0">
              <a:buNone/>
            </a:pPr>
            <a:r>
              <a:rPr lang="uk-UA" dirty="0"/>
              <a:t>-	класифікацію проектів;</a:t>
            </a:r>
          </a:p>
          <a:p>
            <a:pPr marL="0" indent="0">
              <a:buNone/>
            </a:pPr>
            <a:r>
              <a:rPr lang="uk-UA" dirty="0"/>
              <a:t>-	напрями планування на підприємстві;</a:t>
            </a:r>
          </a:p>
          <a:p>
            <a:pPr marL="0" indent="0">
              <a:buNone/>
            </a:pPr>
            <a:r>
              <a:rPr lang="uk-UA" dirty="0"/>
              <a:t>-	систему планів господарської діяльності підприємства;</a:t>
            </a:r>
          </a:p>
          <a:p>
            <a:pPr marL="0" indent="0">
              <a:buNone/>
            </a:pPr>
            <a:r>
              <a:rPr lang="uk-UA" dirty="0"/>
              <a:t>-	складові річного фінансового плану підприємства</a:t>
            </a:r>
            <a:r>
              <a:rPr lang="uk-UA" dirty="0" smtClean="0"/>
              <a:t>;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-	етапи бізнес-планування на підприємстві.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У результаті вивчення навчальної дисципліни студент повинен вміти: </a:t>
            </a:r>
          </a:p>
          <a:p>
            <a:pPr marL="0" indent="0">
              <a:buNone/>
            </a:pPr>
            <a:r>
              <a:rPr lang="uk-UA" dirty="0"/>
              <a:t>-	організовувати фінансову діяльність суб’єктів підприємництва на малих, середніх та великих підприємствах;</a:t>
            </a:r>
          </a:p>
          <a:p>
            <a:pPr marL="0" indent="0">
              <a:buNone/>
            </a:pPr>
            <a:r>
              <a:rPr lang="uk-UA" dirty="0"/>
              <a:t>-	проводити компаративну оцінку фінансування суб’єктів підприємництва різних форм організації бізнесу;</a:t>
            </a:r>
          </a:p>
          <a:p>
            <a:pPr marL="0" indent="0">
              <a:buNone/>
            </a:pPr>
            <a:r>
              <a:rPr lang="uk-UA" dirty="0"/>
              <a:t>-	розраховувати емісійний доход від розміщення акцій;</a:t>
            </a:r>
          </a:p>
          <a:p>
            <a:pPr marL="0" indent="0">
              <a:buNone/>
            </a:pPr>
            <a:r>
              <a:rPr lang="uk-UA" dirty="0"/>
              <a:t>-	оцінювати форми безготівкових розрахунків на підприємстві;</a:t>
            </a:r>
          </a:p>
          <a:p>
            <a:pPr marL="0" indent="0">
              <a:buNone/>
            </a:pPr>
            <a:r>
              <a:rPr lang="uk-UA" dirty="0"/>
              <a:t>-	проводити оцінку джерел фінансування розширеного відтворення основних фондів підприємства;</a:t>
            </a:r>
          </a:p>
          <a:p>
            <a:pPr marL="0" indent="0">
              <a:buNone/>
            </a:pPr>
            <a:r>
              <a:rPr lang="uk-UA" dirty="0"/>
              <a:t>-	розраховувати оптову, відпускну та роздрібну ціну підприємства;</a:t>
            </a:r>
          </a:p>
          <a:p>
            <a:pPr marL="0" indent="0">
              <a:buNone/>
            </a:pPr>
            <a:r>
              <a:rPr lang="uk-UA" dirty="0"/>
              <a:t>-	складати план розподілу прибутку підприємства;</a:t>
            </a:r>
          </a:p>
          <a:p>
            <a:pPr marL="0" indent="0">
              <a:buNone/>
            </a:pPr>
            <a:r>
              <a:rPr lang="uk-UA" dirty="0"/>
              <a:t>-	оцінити кредитоспроможність позичальника за комерційним кредитом;</a:t>
            </a:r>
          </a:p>
          <a:p>
            <a:pPr marL="0" indent="0">
              <a:buNone/>
            </a:pPr>
            <a:r>
              <a:rPr lang="uk-UA" dirty="0"/>
              <a:t>-	проводити оцінку ефективності проектних рішень;</a:t>
            </a:r>
          </a:p>
          <a:p>
            <a:pPr marL="0" indent="0">
              <a:buNone/>
            </a:pPr>
            <a:r>
              <a:rPr lang="uk-UA" dirty="0"/>
              <a:t>-	використовувати методи планування на підприємстві;</a:t>
            </a:r>
          </a:p>
          <a:p>
            <a:pPr marL="0" indent="0">
              <a:buNone/>
            </a:pPr>
            <a:r>
              <a:rPr lang="uk-UA" dirty="0"/>
              <a:t>-	проводити дисконтування грошових потоків;</a:t>
            </a:r>
          </a:p>
          <a:p>
            <a:pPr marL="0" indent="0">
              <a:buNone/>
            </a:pPr>
            <a:r>
              <a:rPr lang="uk-UA" dirty="0"/>
              <a:t>-	складати платіжний календар підприємства;</a:t>
            </a:r>
          </a:p>
          <a:p>
            <a:pPr marL="0" indent="0">
              <a:buNone/>
            </a:pPr>
            <a:r>
              <a:rPr lang="uk-UA" dirty="0"/>
              <a:t>-	складати бізнес-план підприємства.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100" b="1" dirty="0" smtClean="0"/>
              <a:t>Згідно з вимогами освітньо-професійної  програми студенти повинні досягти таких </a:t>
            </a:r>
            <a:r>
              <a:rPr lang="uk-UA" sz="2100" b="1" dirty="0" err="1" smtClean="0"/>
              <a:t>компетентностей</a:t>
            </a:r>
            <a:r>
              <a:rPr lang="uk-UA" sz="2100" b="1" dirty="0" smtClean="0"/>
              <a:t>: </a:t>
            </a:r>
          </a:p>
          <a:p>
            <a:pPr marL="0" indent="0">
              <a:buNone/>
            </a:pPr>
            <a:r>
              <a:rPr lang="uk-UA" sz="2100" dirty="0"/>
              <a:t>-	Здатність працювати в команді та налагоджувати міжособистісну взаємодію при вирішенні професійних завдань.</a:t>
            </a:r>
          </a:p>
          <a:p>
            <a:pPr marL="0" indent="0">
              <a:buNone/>
            </a:pPr>
            <a:r>
              <a:rPr lang="uk-UA" sz="2100" dirty="0"/>
              <a:t>-	Здатність створювати та організовувати ефективні комунікації в процесі управління.</a:t>
            </a:r>
          </a:p>
          <a:p>
            <a:pPr marL="0" indent="0">
              <a:buNone/>
            </a:pPr>
            <a:r>
              <a:rPr lang="uk-UA" sz="2100" dirty="0"/>
              <a:t>-	Здатність до адаптації, креативності, генерування ідей та дій у новій ситуації.</a:t>
            </a:r>
          </a:p>
          <a:p>
            <a:pPr marL="0" indent="0">
              <a:buNone/>
            </a:pPr>
            <a:r>
              <a:rPr lang="uk-UA" sz="2100" dirty="0"/>
              <a:t>-	Здатність системно мислити та творчо підходити до вирішення проблем.</a:t>
            </a:r>
          </a:p>
          <a:p>
            <a:pPr marL="0" indent="0">
              <a:buNone/>
            </a:pPr>
            <a:r>
              <a:rPr lang="uk-UA" sz="2100" dirty="0"/>
              <a:t>-	Здатність діяти на основі етичних міркувань, соціально відповідально і свідомо.</a:t>
            </a:r>
          </a:p>
          <a:p>
            <a:pPr marL="0" indent="0">
              <a:buNone/>
            </a:pPr>
            <a:r>
              <a:rPr lang="uk-UA" sz="2100" dirty="0"/>
              <a:t>-	Здатність аналізувати результати планування і управління фінансами на підприємстві, зіставляти їх з факторами впливу зовнішнього та внутрішнього середовища, визначати перспективи удосконалення.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161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Навчальна дисципліна «ПЛАНУВАННЯ ТА УПРАВЛІННЯ ФІНАНСАМИ ПІДПРИЄМСТВА»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7</cp:revision>
  <dcterms:created xsi:type="dcterms:W3CDTF">2020-08-26T06:53:27Z</dcterms:created>
  <dcterms:modified xsi:type="dcterms:W3CDTF">2020-08-27T15:11:18Z</dcterms:modified>
</cp:coreProperties>
</file>