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83" r:id="rId33"/>
    <p:sldId id="288" r:id="rId34"/>
    <p:sldId id="289" r:id="rId35"/>
    <p:sldId id="291" r:id="rId36"/>
    <p:sldId id="290"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13.09.2024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36</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13.09.2024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13.09.2024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13.09.2024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p>
        </p:txBody>
      </p:sp>
    </p:spTree>
    <p:extLst>
      <p:ext uri="{BB962C8B-B14F-4D97-AF65-F5344CB8AC3E}">
        <p14:creationId xmlns:p14="http://schemas.microsoft.com/office/powerpoint/2010/main" val="392206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a:latin typeface="Times New Roman" panose="02020603050405020304" pitchFamily="18" charset="0"/>
                <a:cs typeface="Times New Roman" panose="02020603050405020304" pitchFamily="18" charset="0"/>
              </a:rPr>
              <a:t>поділяються на </a:t>
            </a:r>
            <a:r>
              <a:rPr lang="uk-UA" sz="2000" b="1" i="1" dirty="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a:latin typeface="Times New Roman" panose="02020603050405020304" pitchFamily="18" charset="0"/>
                <a:cs typeface="Times New Roman" panose="02020603050405020304" pitchFamily="18" charset="0"/>
              </a:rPr>
              <a:t>М.Мішелетті</a:t>
            </a:r>
            <a:r>
              <a:rPr lang="uk-UA" sz="2000" dirty="0">
                <a:latin typeface="Times New Roman" panose="02020603050405020304" pitchFamily="18" charset="0"/>
                <a:cs typeface="Times New Roman" panose="02020603050405020304" pitchFamily="18" charset="0"/>
              </a:rPr>
              <a:t> виділяє </a:t>
            </a:r>
            <a:r>
              <a:rPr lang="uk-UA" sz="2000" b="1" dirty="0">
                <a:latin typeface="Times New Roman" panose="02020603050405020304" pitchFamily="18" charset="0"/>
                <a:cs typeface="Times New Roman" panose="02020603050405020304" pitchFamily="18" charset="0"/>
              </a:rPr>
              <a:t>вісім</a:t>
            </a:r>
            <a:r>
              <a:rPr lang="uk-UA" sz="2000" dirty="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a:latin typeface="Times New Roman" panose="02020603050405020304" pitchFamily="18" charset="0"/>
                <a:cs typeface="Times New Roman" panose="02020603050405020304" pitchFamily="18" charset="0"/>
              </a:rPr>
              <a:t>: </a:t>
            </a:r>
            <a:r>
              <a:rPr lang="uk-UA" sz="2000" b="1" i="1" dirty="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a:latin typeface="Times New Roman" panose="02020603050405020304" pitchFamily="18" charset="0"/>
                <a:cs typeface="Times New Roman" panose="02020603050405020304" pitchFamily="18" charset="0"/>
              </a:rPr>
              <a:t>народовладдя та конституційності</a:t>
            </a:r>
            <a:r>
              <a:rPr lang="uk-UA" sz="2000" dirty="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p>
        </p:txBody>
      </p:sp>
    </p:spTree>
    <p:extLst>
      <p:ext uri="{BB962C8B-B14F-4D97-AF65-F5344CB8AC3E}">
        <p14:creationId xmlns:p14="http://schemas.microsoft.com/office/powerpoint/2010/main" val="147676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10172" cy="327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Політико-правові засади побудови правової держави.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p>
        </p:txBody>
      </p:sp>
    </p:spTree>
    <p:extLst>
      <p:ext uri="{BB962C8B-B14F-4D97-AF65-F5344CB8AC3E}">
        <p14:creationId xmlns:p14="http://schemas.microsoft.com/office/powerpoint/2010/main" val="131585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a:latin typeface="Times New Roman" panose="02020603050405020304" pitchFamily="18" charset="0"/>
                <a:cs typeface="Times New Roman" panose="02020603050405020304" pitchFamily="18" charset="0"/>
              </a:rPr>
              <a:t>Наприкінці ХІХ ст. вчений із </a:t>
            </a:r>
            <a:r>
              <a:rPr lang="uk-UA" sz="2300" dirty="0" err="1">
                <a:latin typeface="Times New Roman" panose="02020603050405020304" pitchFamily="18" charset="0"/>
                <a:cs typeface="Times New Roman" panose="02020603050405020304" pitchFamily="18" charset="0"/>
              </a:rPr>
              <a:t>Принстонського</a:t>
            </a:r>
            <a:r>
              <a:rPr lang="uk-UA" sz="2300" dirty="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a:latin typeface="Times New Roman" panose="02020603050405020304" pitchFamily="18" charset="0"/>
                <a:cs typeface="Times New Roman" panose="02020603050405020304" pitchFamily="18" charset="0"/>
              </a:rPr>
              <a:t>державної влади </a:t>
            </a:r>
            <a:r>
              <a:rPr lang="uk-UA" sz="2300" dirty="0">
                <a:latin typeface="Times New Roman" panose="02020603050405020304" pitchFamily="18" charset="0"/>
                <a:cs typeface="Times New Roman" panose="02020603050405020304" pitchFamily="18" charset="0"/>
              </a:rPr>
              <a:t>на </a:t>
            </a:r>
            <a:r>
              <a:rPr lang="uk-UA" sz="2300" b="1" dirty="0">
                <a:latin typeface="Times New Roman" panose="02020603050405020304" pitchFamily="18" charset="0"/>
                <a:cs typeface="Times New Roman" panose="02020603050405020304" pitchFamily="18" charset="0"/>
              </a:rPr>
              <a:t>політичне керівництво </a:t>
            </a:r>
            <a:r>
              <a:rPr lang="uk-UA" sz="2300" dirty="0">
                <a:latin typeface="Times New Roman" panose="02020603050405020304" pitchFamily="18" charset="0"/>
                <a:cs typeface="Times New Roman" panose="02020603050405020304" pitchFamily="18" charset="0"/>
              </a:rPr>
              <a:t>і </a:t>
            </a:r>
            <a:r>
              <a:rPr lang="uk-UA" sz="2300" b="1" dirty="0">
                <a:latin typeface="Times New Roman" panose="02020603050405020304" pitchFamily="18" charset="0"/>
                <a:cs typeface="Times New Roman" panose="02020603050405020304" pitchFamily="18" charset="0"/>
              </a:rPr>
              <a:t>адміністративну діяльність</a:t>
            </a:r>
            <a:r>
              <a:rPr lang="uk-UA" sz="2300" dirty="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вважав, що </a:t>
            </a:r>
            <a:r>
              <a:rPr lang="uk-UA" sz="2300" b="1" i="1" dirty="0">
                <a:latin typeface="Times New Roman" panose="02020603050405020304" pitchFamily="18" charset="0"/>
                <a:cs typeface="Times New Roman" panose="02020603050405020304" pitchFamily="18" charset="0"/>
              </a:rPr>
              <a:t>держава виконує дві базові функції</a:t>
            </a:r>
            <a:r>
              <a:rPr lang="uk-UA" sz="2300" dirty="0">
                <a:latin typeface="Times New Roman" panose="02020603050405020304" pitchFamily="18" charset="0"/>
                <a:cs typeface="Times New Roman" panose="02020603050405020304" pitchFamily="18" charset="0"/>
              </a:rPr>
              <a:t>: </a:t>
            </a:r>
            <a:r>
              <a:rPr lang="uk-UA" sz="2300" b="1" dirty="0">
                <a:latin typeface="Times New Roman" panose="02020603050405020304" pitchFamily="18" charset="0"/>
                <a:cs typeface="Times New Roman" panose="02020603050405020304" pitchFamily="18" charset="0"/>
              </a:rPr>
              <a:t>політичну</a:t>
            </a:r>
            <a:r>
              <a:rPr lang="uk-UA" sz="2300" dirty="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a:latin typeface="Times New Roman" panose="02020603050405020304" pitchFamily="18" charset="0"/>
                <a:cs typeface="Times New Roman" panose="02020603050405020304" pitchFamily="18" charset="0"/>
              </a:rPr>
              <a:t>адміністративну</a:t>
            </a:r>
            <a:r>
              <a:rPr lang="uk-UA" sz="2300" dirty="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Політична функція держави</a:t>
            </a:r>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Адміністративна 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Державна політика</a:t>
            </a:r>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50344111"/>
              </p:ext>
            </p:extLst>
          </p:nvPr>
        </p:nvGraphicFramePr>
        <p:xfrm>
          <a:off x="323528" y="332656"/>
          <a:ext cx="8352928" cy="3579284"/>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tblGrid>
              <a:tr h="738082">
                <a:tc>
                  <a:txBody>
                    <a:bodyPr/>
                    <a:lstStyle/>
                    <a:p>
                      <a:pPr algn="ctr"/>
                      <a:r>
                        <a:rPr lang="uk-UA" dirty="0"/>
                        <a:t>рівні</a:t>
                      </a:r>
                    </a:p>
                  </a:txBody>
                  <a:tcPr/>
                </a:tc>
                <a:tc>
                  <a:txBody>
                    <a:bodyPr/>
                    <a:lstStyle/>
                    <a:p>
                      <a:r>
                        <a:rPr lang="uk-UA" dirty="0"/>
                        <a:t>Політичний</a:t>
                      </a:r>
                    </a:p>
                  </a:txBody>
                  <a:tcPr/>
                </a:tc>
                <a:tc>
                  <a:txBody>
                    <a:bodyPr/>
                    <a:lstStyle/>
                    <a:p>
                      <a:pPr algn="ctr"/>
                      <a:r>
                        <a:rPr lang="uk-UA" dirty="0"/>
                        <a:t>Державно-управлінський</a:t>
                      </a:r>
                    </a:p>
                  </a:txBody>
                  <a:tcPr/>
                </a:tc>
                <a:tc>
                  <a:txBody>
                    <a:bodyPr/>
                    <a:lstStyle/>
                    <a:p>
                      <a:r>
                        <a:rPr lang="uk-UA" dirty="0"/>
                        <a:t>Адміністративний</a:t>
                      </a:r>
                    </a:p>
                  </a:txBody>
                  <a:tcPr/>
                </a:tc>
                <a:extLst>
                  <a:ext uri="{0D108BD9-81ED-4DB2-BD59-A6C34878D82A}">
                    <a16:rowId xmlns:a16="http://schemas.microsoft.com/office/drawing/2014/main" val="10000"/>
                  </a:ext>
                </a:extLst>
              </a:tr>
              <a:tr h="738082">
                <a:tc>
                  <a:txBody>
                    <a:bodyPr/>
                    <a:lstStyle/>
                    <a:p>
                      <a:r>
                        <a:rPr lang="uk-UA" dirty="0"/>
                        <a:t>Національний</a:t>
                      </a:r>
                    </a:p>
                  </a:txBody>
                  <a:tcPr/>
                </a:tc>
                <a:tc>
                  <a:txBody>
                    <a:bodyPr/>
                    <a:lstStyle/>
                    <a:p>
                      <a:r>
                        <a:rPr lang="uk-UA" dirty="0"/>
                        <a:t>Вищі органи влади</a:t>
                      </a:r>
                    </a:p>
                    <a:p>
                      <a:pPr algn="ctr"/>
                      <a:r>
                        <a:rPr lang="uk-UA" dirty="0"/>
                        <a:t>держави</a:t>
                      </a:r>
                    </a:p>
                  </a:txBody>
                  <a:tcPr/>
                </a:tc>
                <a:tc>
                  <a:txBody>
                    <a:bodyPr/>
                    <a:lstStyle/>
                    <a:p>
                      <a:r>
                        <a:rPr lang="uk-UA" dirty="0"/>
                        <a:t>Державні органи та інституції</a:t>
                      </a:r>
                    </a:p>
                  </a:txBody>
                  <a:tcPr/>
                </a:tc>
                <a:tc>
                  <a:txBody>
                    <a:bodyPr/>
                    <a:lstStyle/>
                    <a:p>
                      <a:r>
                        <a:rPr lang="uk-UA" dirty="0"/>
                        <a:t>Виконавчі структури</a:t>
                      </a:r>
                    </a:p>
                  </a:txBody>
                  <a:tcPr/>
                </a:tc>
                <a:extLst>
                  <a:ext uri="{0D108BD9-81ED-4DB2-BD59-A6C34878D82A}">
                    <a16:rowId xmlns:a16="http://schemas.microsoft.com/office/drawing/2014/main" val="10001"/>
                  </a:ext>
                </a:extLst>
              </a:tr>
              <a:tr h="738082">
                <a:tc>
                  <a:txBody>
                    <a:bodyPr/>
                    <a:lstStyle/>
                    <a:p>
                      <a:r>
                        <a:rPr lang="uk-UA" dirty="0"/>
                        <a:t>Регіональний</a:t>
                      </a:r>
                    </a:p>
                  </a:txBody>
                  <a:tcPr/>
                </a:tc>
                <a:tc>
                  <a:txBody>
                    <a:bodyPr/>
                    <a:lstStyle/>
                    <a:p>
                      <a:r>
                        <a:rPr lang="uk-UA" dirty="0"/>
                        <a:t>Регіональні органи врядування</a:t>
                      </a:r>
                    </a:p>
                  </a:txBody>
                  <a:tcPr/>
                </a:tc>
                <a:tc>
                  <a:txBody>
                    <a:bodyPr/>
                    <a:lstStyle/>
                    <a:p>
                      <a:r>
                        <a:rPr lang="uk-UA" dirty="0"/>
                        <a:t>Регіональні представництва центральних органів </a:t>
                      </a:r>
                    </a:p>
                  </a:txBody>
                  <a:tcPr/>
                </a:tc>
                <a:tc>
                  <a:txBody>
                    <a:bodyPr/>
                    <a:lstStyle/>
                    <a:p>
                      <a:r>
                        <a:rPr lang="uk-UA" dirty="0"/>
                        <a:t>Регіональні структури</a:t>
                      </a:r>
                    </a:p>
                  </a:txBody>
                  <a:tcPr/>
                </a:tc>
                <a:extLst>
                  <a:ext uri="{0D108BD9-81ED-4DB2-BD59-A6C34878D82A}">
                    <a16:rowId xmlns:a16="http://schemas.microsoft.com/office/drawing/2014/main" val="10002"/>
                  </a:ext>
                </a:extLst>
              </a:tr>
              <a:tr h="738082">
                <a:tc>
                  <a:txBody>
                    <a:bodyPr/>
                    <a:lstStyle/>
                    <a:p>
                      <a:r>
                        <a:rPr lang="uk-UA" dirty="0"/>
                        <a:t>Місцевий</a:t>
                      </a:r>
                    </a:p>
                  </a:txBody>
                  <a:tcPr/>
                </a:tc>
                <a:tc>
                  <a:txBody>
                    <a:bodyPr/>
                    <a:lstStyle/>
                    <a:p>
                      <a:r>
                        <a:rPr lang="uk-UA" dirty="0"/>
                        <a:t>Самоврядні інституції</a:t>
                      </a:r>
                    </a:p>
                  </a:txBody>
                  <a:tcPr/>
                </a:tc>
                <a:tc>
                  <a:txBody>
                    <a:bodyPr/>
                    <a:lstStyle/>
                    <a:p>
                      <a:r>
                        <a:rPr lang="uk-UA" dirty="0"/>
                        <a:t>Самоврядні представницькі органи влади</a:t>
                      </a:r>
                    </a:p>
                  </a:txBody>
                  <a:tcPr/>
                </a:tc>
                <a:tc>
                  <a:txBody>
                    <a:bodyPr/>
                    <a:lstStyle/>
                    <a:p>
                      <a:r>
                        <a:rPr lang="uk-UA" dirty="0"/>
                        <a:t>Громадськість, особистість</a:t>
                      </a:r>
                    </a:p>
                  </a:txBody>
                  <a:tcPr/>
                </a:tc>
                <a:extLst>
                  <a:ext uri="{0D108BD9-81ED-4DB2-BD59-A6C34878D82A}">
                    <a16:rowId xmlns:a16="http://schemas.microsoft.com/office/drawing/2014/main" val="10003"/>
                  </a:ext>
                </a:extLst>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solidFill>
                <a:srgbClr val="FF0000"/>
              </a:solidFill>
            </a:endParaRPr>
          </a:p>
          <a:p>
            <a:pPr algn="ctr"/>
            <a:r>
              <a:rPr lang="uk-UA" sz="1600" dirty="0">
                <a:solidFill>
                  <a:srgbClr val="FF0000"/>
                </a:solidFill>
              </a:rPr>
              <a:t>Держава</a:t>
            </a:r>
          </a:p>
          <a:p>
            <a:pPr algn="ctr"/>
            <a:endParaRPr lang="uk-UA" sz="1600" dirty="0">
              <a:solidFill>
                <a:srgbClr val="FF0000"/>
              </a:solidFill>
            </a:endParaRPr>
          </a:p>
          <a:p>
            <a:pPr algn="ctr"/>
            <a:endParaRPr lang="uk-UA" sz="1600" dirty="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a:solidFill>
                  <a:srgbClr val="FF0000"/>
                </a:solidFill>
              </a:rPr>
              <a:t>Особистість</a:t>
            </a: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a:solidFill>
                  <a:srgbClr val="FF0000"/>
                </a:solidFill>
              </a:rPr>
              <a:t>Суспільство</a:t>
            </a: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Державоцентриська</a:t>
            </a:r>
            <a:r>
              <a:rPr lang="uk-UA" dirty="0"/>
              <a:t> модель ДУ+ДП</a:t>
            </a:r>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Менеджеріальна</a:t>
            </a:r>
            <a:r>
              <a:rPr lang="uk-UA" dirty="0"/>
              <a:t> модель ДУ+ДП</a:t>
            </a:r>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Соціально-орієнтована модель ДУ+ДП</a:t>
            </a:r>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a:t>Кінцева мета правової політики - побудова правової держави</a:t>
            </a:r>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Політика</a:t>
            </a:r>
            <a:r>
              <a:rPr lang="uk-UA" sz="2800" dirty="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Під </a:t>
            </a:r>
            <a:r>
              <a:rPr lang="uk-UA" sz="2800" dirty="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p>
        </p:txBody>
      </p:sp>
    </p:spTree>
    <p:extLst>
      <p:ext uri="{BB962C8B-B14F-4D97-AF65-F5344CB8AC3E}">
        <p14:creationId xmlns:p14="http://schemas.microsoft.com/office/powerpoint/2010/main" val="4266553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p>
        </p:txBody>
      </p:sp>
      <p:sp>
        <p:nvSpPr>
          <p:cNvPr id="4" name="Прямоугольник 3"/>
          <p:cNvSpPr/>
          <p:nvPr/>
        </p:nvSpPr>
        <p:spPr>
          <a:xfrm>
            <a:off x="153685" y="1866138"/>
            <a:ext cx="4394921" cy="707886"/>
          </a:xfrm>
          <a:prstGeom prst="rect">
            <a:avLst/>
          </a:prstGeom>
        </p:spPr>
        <p:txBody>
          <a:bodyPr wrap="none">
            <a:spAutoFit/>
          </a:bodyPr>
          <a:lstStyle/>
          <a:p>
            <a:r>
              <a:rPr lang="ru-RU" sz="4000" dirty="0" err="1">
                <a:solidFill>
                  <a:srgbClr val="FF0000"/>
                </a:solidFill>
              </a:rPr>
              <a:t>Бюджетна</a:t>
            </a:r>
            <a:r>
              <a:rPr lang="ru-RU" sz="4000" dirty="0">
                <a:solidFill>
                  <a:srgbClr val="FF0000"/>
                </a:solidFill>
              </a:rPr>
              <a:t> </a:t>
            </a:r>
            <a:r>
              <a:rPr lang="ru-RU" sz="4000" dirty="0" err="1">
                <a:solidFill>
                  <a:srgbClr val="FF0000"/>
                </a:solidFill>
              </a:rPr>
              <a:t>політика</a:t>
            </a:r>
            <a:endParaRPr lang="uk-UA" sz="4000" dirty="0">
              <a:solidFill>
                <a:srgbClr val="FF0000"/>
              </a:solidFill>
            </a:endParaRPr>
          </a:p>
        </p:txBody>
      </p:sp>
      <p:sp>
        <p:nvSpPr>
          <p:cNvPr id="5" name="Прямоугольник 4"/>
          <p:cNvSpPr/>
          <p:nvPr/>
        </p:nvSpPr>
        <p:spPr>
          <a:xfrm>
            <a:off x="4823544" y="1896914"/>
            <a:ext cx="4404411" cy="707886"/>
          </a:xfrm>
          <a:prstGeom prst="rect">
            <a:avLst/>
          </a:prstGeom>
        </p:spPr>
        <p:txBody>
          <a:bodyPr wrap="none">
            <a:spAutoFit/>
          </a:bodyPr>
          <a:lstStyle/>
          <a:p>
            <a:r>
              <a:rPr lang="ru-RU" sz="4000" dirty="0" err="1">
                <a:solidFill>
                  <a:srgbClr val="FF0000"/>
                </a:solidFill>
              </a:rPr>
              <a:t>Фінансова</a:t>
            </a:r>
            <a:r>
              <a:rPr lang="ru-RU" sz="4000" dirty="0">
                <a:solidFill>
                  <a:srgbClr val="FF0000"/>
                </a:solidFill>
              </a:rPr>
              <a:t> </a:t>
            </a:r>
            <a:r>
              <a:rPr lang="ru-RU" sz="4000" dirty="0" err="1">
                <a:solidFill>
                  <a:srgbClr val="FF0000"/>
                </a:solidFill>
              </a:rPr>
              <a:t>політика</a:t>
            </a:r>
            <a:endParaRPr lang="uk-UA" sz="4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257894"/>
            <a:ext cx="2988602" cy="71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a:latin typeface="Times New Roman" panose="02020603050405020304" pitchFamily="18" charset="0"/>
                <a:cs typeface="Times New Roman" panose="02020603050405020304" pitchFamily="18" charset="0"/>
              </a:rPr>
              <a:t>Ринкова та планова економічні моделі</a:t>
            </a:r>
          </a:p>
        </p:txBody>
      </p:sp>
      <p:sp>
        <p:nvSpPr>
          <p:cNvPr id="12" name="Прямоугольник 11"/>
          <p:cNvSpPr/>
          <p:nvPr/>
        </p:nvSpPr>
        <p:spPr>
          <a:xfrm>
            <a:off x="2494006" y="2543245"/>
            <a:ext cx="4455130" cy="707886"/>
          </a:xfrm>
          <a:prstGeom prst="rect">
            <a:avLst/>
          </a:prstGeom>
        </p:spPr>
        <p:txBody>
          <a:bodyPr wrap="none">
            <a:spAutoFit/>
          </a:bodyPr>
          <a:lstStyle/>
          <a:p>
            <a:r>
              <a:rPr lang="ru-RU" sz="4000" dirty="0" err="1">
                <a:solidFill>
                  <a:srgbClr val="FF0000"/>
                </a:solidFill>
              </a:rPr>
              <a:t>Податкова</a:t>
            </a:r>
            <a:r>
              <a:rPr lang="ru-RU" sz="4000" dirty="0">
                <a:solidFill>
                  <a:srgbClr val="FF0000"/>
                </a:solidFill>
              </a:rPr>
              <a:t> </a:t>
            </a:r>
            <a:r>
              <a:rPr lang="ru-RU" sz="4000" dirty="0" err="1">
                <a:solidFill>
                  <a:srgbClr val="FF0000"/>
                </a:solidFill>
              </a:rPr>
              <a:t>політика</a:t>
            </a:r>
            <a:endParaRPr lang="uk-UA" sz="4000" dirty="0">
              <a:solidFill>
                <a:srgbClr val="FF0000"/>
              </a:solidFill>
            </a:endParaRPr>
          </a:p>
        </p:txBody>
      </p:sp>
    </p:spTree>
    <p:extLst>
      <p:ext uri="{BB962C8B-B14F-4D97-AF65-F5344CB8AC3E}">
        <p14:creationId xmlns:p14="http://schemas.microsoft.com/office/powerpoint/2010/main" val="1900360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8" y="-25292"/>
            <a:ext cx="9781193" cy="646331"/>
          </a:xfrm>
          <a:prstGeom prst="rect">
            <a:avLst/>
          </a:prstGeom>
        </p:spPr>
        <p:txBody>
          <a:bodyPr wrap="square">
            <a:spAutoFit/>
          </a:bodyPr>
          <a:lstStyle/>
          <a:p>
            <a:r>
              <a:rPr lang="uk-UA" sz="3600" dirty="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гармонізацію відносин природи і суспільства, збалансованого розвитку еколого-господарських, </a:t>
            </a:r>
            <a:r>
              <a:rPr lang="uk-UA" sz="2000" dirty="0" err="1">
                <a:latin typeface="Times New Roman" panose="02020603050405020304" pitchFamily="18" charset="0"/>
                <a:cs typeface="Times New Roman" panose="02020603050405020304" pitchFamily="18" charset="0"/>
              </a:rPr>
              <a:t>етноландшафтних</a:t>
            </a:r>
            <a:r>
              <a:rPr lang="uk-UA" sz="2000" dirty="0">
                <a:latin typeface="Times New Roman" panose="02020603050405020304" pitchFamily="18" charset="0"/>
                <a:cs typeface="Times New Roman" panose="02020603050405020304" pitchFamily="18" charset="0"/>
              </a:rPr>
              <a:t> і </a:t>
            </a:r>
            <a:r>
              <a:rPr lang="uk-UA" sz="2000" dirty="0" err="1">
                <a:latin typeface="Times New Roman" panose="02020603050405020304" pitchFamily="18" charset="0"/>
                <a:cs typeface="Times New Roman" panose="02020603050405020304" pitchFamily="18" charset="0"/>
              </a:rPr>
              <a:t>природоресурсних</a:t>
            </a:r>
            <a:r>
              <a:rPr lang="uk-UA" sz="2000" dirty="0">
                <a:latin typeface="Times New Roman" panose="02020603050405020304" pitchFamily="18" charset="0"/>
                <a:cs typeface="Times New Roman" panose="02020603050405020304" pitchFamily="18" charset="0"/>
              </a:rPr>
              <a:t> систем.</a:t>
            </a: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a:solidFill>
                  <a:srgbClr val="FF0000"/>
                </a:solidFill>
              </a:rPr>
              <a:t>Стимулююча функція</a:t>
            </a: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a:solidFill>
                  <a:srgbClr val="FF0000"/>
                </a:solidFill>
              </a:rPr>
              <a:t>Контролююча функція</a:t>
            </a: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a:solidFill>
                  <a:srgbClr val="FF0000"/>
                </a:solidFill>
              </a:rPr>
              <a:t>Регламентуюча функція</a:t>
            </a: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a:solidFill>
                  <a:srgbClr val="FF0000"/>
                </a:solidFill>
              </a:rPr>
              <a:t>Цілепокладення</a:t>
            </a:r>
            <a:r>
              <a:rPr lang="uk-UA" sz="2400" dirty="0">
                <a:solidFill>
                  <a:srgbClr val="FF0000"/>
                </a:solidFill>
              </a:rPr>
              <a:t> функція</a:t>
            </a: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a:solidFill>
                  <a:srgbClr val="FF0000"/>
                </a:solidFill>
              </a:rPr>
              <a:t>Організуюча функція</a:t>
            </a:r>
          </a:p>
        </p:txBody>
      </p:sp>
    </p:spTree>
    <p:extLst>
      <p:ext uri="{BB962C8B-B14F-4D97-AF65-F5344CB8AC3E}">
        <p14:creationId xmlns:p14="http://schemas.microsoft.com/office/powerpoint/2010/main" val="2067572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p>
        </p:txBody>
      </p:sp>
    </p:spTree>
    <p:extLst>
      <p:ext uri="{BB962C8B-B14F-4D97-AF65-F5344CB8AC3E}">
        <p14:creationId xmlns:p14="http://schemas.microsoft.com/office/powerpoint/2010/main" val="16503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900592" cy="523220"/>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p>
        </p:txBody>
      </p:sp>
      <p:sp>
        <p:nvSpPr>
          <p:cNvPr id="3" name="Прямоугольник 2"/>
          <p:cNvSpPr/>
          <p:nvPr/>
        </p:nvSpPr>
        <p:spPr>
          <a:xfrm>
            <a:off x="159652" y="874454"/>
            <a:ext cx="8640960" cy="1384995"/>
          </a:xfrm>
          <a:prstGeom prst="rect">
            <a:avLst/>
          </a:prstGeom>
        </p:spPr>
        <p:txBody>
          <a:bodyPr wrap="square">
            <a:spAutoFit/>
          </a:bodyPr>
          <a:lstStyle/>
          <a:p>
            <a:pPr algn="ctr"/>
            <a:r>
              <a:rPr lang="uk-UA" sz="2800" dirty="0">
                <a:solidFill>
                  <a:srgbClr val="7030A0"/>
                </a:solidFill>
              </a:rPr>
              <a:t>"Декларації соціального прогресу і розвитку", проголошеній резолюцією 2542 (XXIV) Генеральної Асамблеї ООН ще в грудні 1969 р. </a:t>
            </a:r>
          </a:p>
        </p:txBody>
      </p:sp>
    </p:spTree>
    <p:extLst>
      <p:ext uri="{BB962C8B-B14F-4D97-AF65-F5344CB8AC3E}">
        <p14:creationId xmlns:p14="http://schemas.microsoft.com/office/powerpoint/2010/main" val="240586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876425"/>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Об'єкти  державної політики </a:t>
            </a:r>
            <a:r>
              <a:rPr lang="uk-UA" sz="2000" dirty="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a:solidFill>
                  <a:srgbClr val="FF0000"/>
                </a:solidFill>
                <a:latin typeface="Times New Roman" panose="02020603050405020304" pitchFamily="18" charset="0"/>
                <a:cs typeface="Times New Roman" panose="02020603050405020304" pitchFamily="18" charset="0"/>
              </a:rPr>
              <a:t>Об'єкти політики </a:t>
            </a:r>
            <a:r>
              <a:rPr lang="uk-UA" sz="2000" dirty="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p>
        </p:txBody>
      </p:sp>
    </p:spTree>
    <p:extLst>
      <p:ext uri="{BB962C8B-B14F-4D97-AF65-F5344CB8AC3E}">
        <p14:creationId xmlns:p14="http://schemas.microsoft.com/office/powerpoint/2010/main" val="37242987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982</Words>
  <Application>Microsoft Office PowerPoint</Application>
  <PresentationFormat>Екран (4:3)</PresentationFormat>
  <Paragraphs>63</Paragraphs>
  <Slides>36</Slides>
  <Notes>3</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36</vt:i4>
      </vt:variant>
    </vt:vector>
  </HeadingPairs>
  <TitlesOfParts>
    <vt:vector size="40" baseType="lpstr">
      <vt:lpstr>Arial</vt:lpstr>
      <vt:lpstr>Calibri</vt:lpstr>
      <vt:lpstr>Times New Roman</vt:lpstr>
      <vt:lpstr>Тема Office</vt:lpstr>
      <vt:lpstr>Презентація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user</cp:lastModifiedBy>
  <cp:revision>76</cp:revision>
  <dcterms:created xsi:type="dcterms:W3CDTF">2022-09-01T08:21:12Z</dcterms:created>
  <dcterms:modified xsi:type="dcterms:W3CDTF">2024-09-13T11:24:37Z</dcterms:modified>
</cp:coreProperties>
</file>