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5" r:id="rId5"/>
    <p:sldId id="266" r:id="rId6"/>
    <p:sldId id="259" r:id="rId7"/>
    <p:sldId id="260" r:id="rId8"/>
    <p:sldId id="269" r:id="rId9"/>
    <p:sldId id="270" r:id="rId10"/>
    <p:sldId id="271" r:id="rId11"/>
    <p:sldId id="272" r:id="rId12"/>
    <p:sldId id="273" r:id="rId13"/>
    <p:sldId id="274" r:id="rId14"/>
    <p:sldId id="275" r:id="rId15"/>
    <p:sldId id="290" r:id="rId16"/>
    <p:sldId id="277" r:id="rId17"/>
    <p:sldId id="278" r:id="rId18"/>
    <p:sldId id="279" r:id="rId19"/>
    <p:sldId id="280" r:id="rId20"/>
    <p:sldId id="281" r:id="rId21"/>
    <p:sldId id="282" r:id="rId22"/>
    <p:sldId id="283" r:id="rId23"/>
    <p:sldId id="284" r:id="rId24"/>
    <p:sldId id="285" r:id="rId25"/>
    <p:sldId id="286" r:id="rId26"/>
    <p:sldId id="293" r:id="rId27"/>
    <p:sldId id="291" r:id="rId28"/>
    <p:sldId id="292" r:id="rId29"/>
    <p:sldId id="294" r:id="rId30"/>
    <p:sldId id="295" r:id="rId31"/>
    <p:sldId id="296" r:id="rId32"/>
    <p:sldId id="297" r:id="rId33"/>
    <p:sldId id="298" r:id="rId34"/>
    <p:sldId id="299" r:id="rId35"/>
    <p:sldId id="301" r:id="rId36"/>
    <p:sldId id="302" r:id="rId37"/>
    <p:sldId id="303" r:id="rId38"/>
    <p:sldId id="304" r:id="rId39"/>
    <p:sldId id="305" r:id="rId40"/>
    <p:sldId id="306" r:id="rId41"/>
    <p:sldId id="309" r:id="rId42"/>
    <p:sldId id="310" r:id="rId43"/>
    <p:sldId id="311" r:id="rId44"/>
    <p:sldId id="312" r:id="rId45"/>
    <p:sldId id="313"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110AD1FB-FD88-4997-AD78-94F46B43E0CA}">
          <p14:sldIdLst>
            <p14:sldId id="256"/>
            <p14:sldId id="257"/>
            <p14:sldId id="258"/>
            <p14:sldId id="259"/>
            <p14:sldId id="260"/>
            <p14:sldId id="261"/>
            <p14:sldId id="289"/>
            <p14:sldId id="288"/>
            <p14:sldId id="263"/>
            <p14:sldId id="264"/>
            <p14:sldId id="265"/>
            <p14:sldId id="266"/>
            <p14:sldId id="267"/>
            <p14:sldId id="268"/>
            <p14:sldId id="269"/>
            <p14:sldId id="270"/>
            <p14:sldId id="320"/>
            <p14:sldId id="271"/>
            <p14:sldId id="272"/>
            <p14:sldId id="273"/>
            <p14:sldId id="274"/>
            <p14:sldId id="275"/>
            <p14:sldId id="290"/>
            <p14:sldId id="277"/>
            <p14:sldId id="278"/>
            <p14:sldId id="279"/>
            <p14:sldId id="280"/>
            <p14:sldId id="281"/>
            <p14:sldId id="282"/>
            <p14:sldId id="283"/>
            <p14:sldId id="284"/>
            <p14:sldId id="285"/>
            <p14:sldId id="286"/>
            <p14:sldId id="293"/>
            <p14:sldId id="291"/>
            <p14:sldId id="292"/>
            <p14:sldId id="294"/>
            <p14:sldId id="295"/>
            <p14:sldId id="296"/>
            <p14:sldId id="297"/>
            <p14:sldId id="298"/>
            <p14:sldId id="299"/>
            <p14:sldId id="301"/>
            <p14:sldId id="302"/>
            <p14:sldId id="303"/>
            <p14:sldId id="304"/>
            <p14:sldId id="305"/>
            <p14:sldId id="306"/>
            <p14:sldId id="307"/>
            <p14:sldId id="308"/>
            <p14:sldId id="309"/>
            <p14:sldId id="310"/>
            <p14:sldId id="311"/>
            <p14:sldId id="312"/>
          </p14:sldIdLst>
        </p14:section>
        <p14:section name="Раздел без заголовка" id="{769A5453-A3BA-445C-9FC5-4379A4A0F854}">
          <p14:sldIdLst/>
        </p14:section>
        <p14:section name="Раздел без заголовка" id="{91BF07FF-8BC2-48FA-80C3-57E09E16F55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490" y="-1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81987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4269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1A743B-170D-4393-A234-8F1460E735AA}"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182273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84199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1A743B-170D-4393-A234-8F1460E735AA}"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00435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13493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325868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357485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282647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203461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256240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408101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305620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91523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287626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A4C278-062C-4DAC-91E7-F019D664D06F}"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12728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CA4C278-062C-4DAC-91E7-F019D664D06F}" type="datetimeFigureOut">
              <a:rPr lang="ru-RU" smtClean="0"/>
              <a:pPr/>
              <a:t>03.09.2020</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21A743B-170D-4393-A234-8F1460E735AA}" type="slidenum">
              <a:rPr lang="ru-RU" smtClean="0"/>
              <a:pPr/>
              <a:t>‹#›</a:t>
            </a:fld>
            <a:endParaRPr lang="ru-RU"/>
          </a:p>
        </p:txBody>
      </p:sp>
    </p:spTree>
    <p:extLst>
      <p:ext uri="{BB962C8B-B14F-4D97-AF65-F5344CB8AC3E}">
        <p14:creationId xmlns="" xmlns:p14="http://schemas.microsoft.com/office/powerpoint/2010/main" val="28228323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k.wikipedia.org/wiki/%D0%93%D0%B5%D0%BD%D0%BE%D0%BC" TargetMode="External"/><Relationship Id="rId2" Type="http://schemas.openxmlformats.org/officeDocument/2006/relationships/hyperlink" Target="https://uk.wikipedia.org/wiki/%D0%A1%D0%BE%D0%BC%D0%B0%D1%82%D0%B8%D1%87%D0%BD%D1%96_%D0%BA%D0%BB%D1%96%D1%82%D0%B8%D0%BD%D0%B8" TargetMode="External"/><Relationship Id="rId1" Type="http://schemas.openxmlformats.org/officeDocument/2006/relationships/slideLayout" Target="../slideLayouts/slideLayout2.xml"/><Relationship Id="rId4" Type="http://schemas.openxmlformats.org/officeDocument/2006/relationships/hyperlink" Target="https://uk.wikipedia.org/wiki/%D0%9F%D0%BE%D1%80%D1%96%D0%B2%D0%BD%D1%8F%D0%BB%D1%8C%D0%BD%D0%B0_%D0%B3%D1%96%D0%B1%D1%80%D0%B8%D0%B4%D0%B8%D0%B7%D0%B0%D1%86%D1%96%D1%8F_%D0%B3%D0%B5%D0%BD%D0%BE%D0%BC%D1%96%D0%B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k.wikipedia.org/wiki/%D0%A1%D0%BF%D0%B5%D1%80%D0%BC%D0%B0" TargetMode="External"/><Relationship Id="rId2" Type="http://schemas.openxmlformats.org/officeDocument/2006/relationships/hyperlink" Target="https://uk.wikipedia.org/wiki/%D0%90%D0%B7%D0%BE%D1%82"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uk.wikipedia.org/wiki/%D0%95%D0%BC%D0%B1%D1%80%D1%96%D0%BE%D0%B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uk.wikipedia.org/wiki/%D0%86%D0%BD%D1%84%D0%B5%D0%BA%D1%86%D1%96%D1%8F" TargetMode="External"/><Relationship Id="rId3" Type="http://schemas.openxmlformats.org/officeDocument/2006/relationships/hyperlink" Target="https://uk.wikipedia.org/wiki/%D0%93%D0%BB%D1%96%D1%86%D0%B5%D1%80%D0%BE%D0%BB" TargetMode="External"/><Relationship Id="rId7" Type="http://schemas.openxmlformats.org/officeDocument/2006/relationships/hyperlink" Target="https://uk.wikipedia.org/wiki/%D0%92%D1%96%D1%80%D1%83%D1%81" TargetMode="External"/><Relationship Id="rId2" Type="http://schemas.openxmlformats.org/officeDocument/2006/relationships/hyperlink" Target="https://uk.wikipedia.org/wiki/%D0%9F%D1%80%D0%BE%D1%82%D0%BE%D0%BA%D0%BE%D0%BB" TargetMode="External"/><Relationship Id="rId1" Type="http://schemas.openxmlformats.org/officeDocument/2006/relationships/slideLayout" Target="../slideLayouts/slideLayout2.xml"/><Relationship Id="rId6" Type="http://schemas.openxmlformats.org/officeDocument/2006/relationships/hyperlink" Target="https://uk.wikipedia.org/wiki/%D0%9A%D0%BB%D1%96%D1%82%D0%B8%D0%BD%D0%B0" TargetMode="External"/><Relationship Id="rId5" Type="http://schemas.openxmlformats.org/officeDocument/2006/relationships/hyperlink" Target="https://uk.wikipedia.org/wiki/1,2-%D0%BF%D1%80%D0%BE%D0%BF%D0%B0%D0%BD%D0%B4%D1%96%D0%BE%D0%BB" TargetMode="External"/><Relationship Id="rId4" Type="http://schemas.openxmlformats.org/officeDocument/2006/relationships/hyperlink" Target="https://uk.wikipedia.org/wiki/%D0%94%D0%B8%D0%BC%D0%B5%D1%82%D0%B8%D0%BB%D1%81%D1%83%D0%BB%D1%8C%D1%84%D0%BE%D0%BA%D1%81%D0%B8%D0%B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k.wikipedia.org/wiki/%D0%A1%D0%BF%D0%B5%D1%80%D0%BC%D0%B0%D1%82%D0%BE%D0%B7%D0%BE%D1%97%D0%B4" TargetMode="External"/><Relationship Id="rId2" Type="http://schemas.openxmlformats.org/officeDocument/2006/relationships/hyperlink" Target="https://uk.wikipedia.org/wiki/%D0%A0%D0%BE%D0%B7%D0%BC%D0%BD%D0%BE%D0%B6%D0%B5%D0%BD%D0%BD%D1%8F" TargetMode="External"/><Relationship Id="rId1" Type="http://schemas.openxmlformats.org/officeDocument/2006/relationships/slideLayout" Target="../slideLayouts/slideLayout2.xml"/><Relationship Id="rId5" Type="http://schemas.openxmlformats.org/officeDocument/2006/relationships/hyperlink" Target="https://uk.wikipedia.org/wiki/%D0%AF%D0%B4%D1%80%D0%BE_%D0%BA%D0%BB%D1%96%D1%82%D0%B8%D0%BD%D0%B8" TargetMode="External"/><Relationship Id="rId4" Type="http://schemas.openxmlformats.org/officeDocument/2006/relationships/hyperlink" Target="https://uk.wikipedia.org/wiki/%D0%AF%D0%B9%D1%86%D0%B5%D0%BA%D0%BB%D1%96%D1%82%D0%B8%D0%BD%D0%B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uk.wikipedia.org/wiki/%D0%90%D0%BC%D0%B0%D1%80%D0%B8%D0%BB%D1%96%D1%81%D0%BE%D0%B2%D1%96" TargetMode="External"/><Relationship Id="rId13" Type="http://schemas.openxmlformats.org/officeDocument/2006/relationships/hyperlink" Target="https://uk.wikipedia.org/wiki/%D0%AF%D0%B4%D1%80%D0%BE_%D0%BA%D0%BB%D1%96%D1%82%D0%B8%D0%BD%D0%B8" TargetMode="External"/><Relationship Id="rId3" Type="http://schemas.openxmlformats.org/officeDocument/2006/relationships/hyperlink" Target="https://uk.wikipedia.org/wiki/%D0%9A%D1%96%D1%81%D1%82%D0%BA%D0%BE%D0%B2%D1%96_%D1%80%D0%B8%D0%B1%D0%B8" TargetMode="External"/><Relationship Id="rId7" Type="http://schemas.openxmlformats.org/officeDocument/2006/relationships/hyperlink" Target="https://uk.wikipedia.org/wiki/%D0%90%D0%BC%D0%B1%D1%96%D1%81%D1%82%D0%BE%D0%BC%D0%B0" TargetMode="External"/><Relationship Id="rId12" Type="http://schemas.openxmlformats.org/officeDocument/2006/relationships/hyperlink" Target="https://uk.wikipedia.org/w/index.php?title=%D0%9F%D1%80%D0%BE%D0%BD%D1%83%D0%BA%D0%BB%D0%B5%D1%83%D1%81&amp;action=edit&amp;redlink=1" TargetMode="External"/><Relationship Id="rId2" Type="http://schemas.openxmlformats.org/officeDocument/2006/relationships/hyperlink" Target="https://uk.wikipedia.org/wiki/%D0%9D%D0%B5%D0%BC%D0%B0%D1%82%D0%BE%D0%B4%D0%B8" TargetMode="External"/><Relationship Id="rId1" Type="http://schemas.openxmlformats.org/officeDocument/2006/relationships/slideLayout" Target="../slideLayouts/slideLayout2.xml"/><Relationship Id="rId6" Type="http://schemas.openxmlformats.org/officeDocument/2006/relationships/hyperlink" Target="https://uk.wikipedia.org/wiki/%D0%A1%D0%B0%D0%BB%D0%B0%D0%BC%D0%B0%D0%BD%D0%B4%D1%80%D0%B0_(%D1%80%D1%96%D0%B4)" TargetMode="External"/><Relationship Id="rId11" Type="http://schemas.openxmlformats.org/officeDocument/2006/relationships/hyperlink" Target="https://uk.wikipedia.org/wiki/%D0%A1%D0%BF%D0%B5%D1%80%D0%BC%D0%B0%D1%82%D0%BE%D0%B7%D0%BE%D1%97%D0%B4" TargetMode="External"/><Relationship Id="rId5" Type="http://schemas.openxmlformats.org/officeDocument/2006/relationships/hyperlink" Target="https://uk.wikipedia.org/wiki/%D0%97%D0%B5%D0%BC%D0%BD%D0%BE%D0%B2%D0%BE%D0%B4%D0%BD%D1%96" TargetMode="External"/><Relationship Id="rId10" Type="http://schemas.openxmlformats.org/officeDocument/2006/relationships/hyperlink" Target="https://uk.wikipedia.org/wiki/%D0%A1%D0%BF%D0%B5%D1%80%D0%BC%D0%B0" TargetMode="External"/><Relationship Id="rId4" Type="http://schemas.openxmlformats.org/officeDocument/2006/relationships/hyperlink" Target="https://uk.wikipedia.org/wiki/%D0%9A%D0%B0%D1%80%D0%B0%D1%81%D1%8C_%D1%81%D1%80%D1%96%D0%B1%D0%BD%D0%B8%D0%B9" TargetMode="External"/><Relationship Id="rId9" Type="http://schemas.openxmlformats.org/officeDocument/2006/relationships/hyperlink" Target="https://uk.wikipedia.org/wiki/%D0%A9%D1%83%D0%BA%D0%B0_%D0%B7%D0%B2%D0%B8%D1%87%D0%B0%D0%B9%D0%BD%D0%B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uk.wikipedia.org/wiki/%D0%A1%D1%82%D1%96%D1%87%D0%BD%D1%96_%D0%B2%D0%BE%D0%B4%D0%B8" TargetMode="External"/><Relationship Id="rId5" Type="http://schemas.openxmlformats.org/officeDocument/2006/relationships/hyperlink" Target="https://uk.wikipedia.org/wiki/%D0%90%D0%BD%D0%B3%D0%BB%D1%96%D0%B9%D1%81%D1%8C%D0%BA%D0%B0_%D0%BC%D0%BE%D0%B2%D0%B0" TargetMode="External"/><Relationship Id="rId4" Type="http://schemas.openxmlformats.org/officeDocument/2006/relationships/hyperlink" Target="https://uk.wikipedia.org/wiki/%D0%A0%D0%BE%D1%81%D1%96%D0%B9%D1%81%D1%8C%D0%BA%D0%B0_%D0%BC%D0%BE%D0%B2%D0%B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k.wikipedia.org/wiki/%D0%9E%D1%87%D0%B8%D1%81%D0%BD%D1%96_%D1%81%D0%BF%D0%BE%D1%80%D1%83%D0%B4%D0%B8" TargetMode="External"/><Relationship Id="rId2" Type="http://schemas.openxmlformats.org/officeDocument/2006/relationships/hyperlink" Target="https://uk.wikipedia.org/wiki/%D0%90%D0%BA%D1%82%D0%B8%D0%B2%D0%BD%D0%B8%D0%B9_%D0%BC%D1%83%D0%BB"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uk.wikipedia.org/wiki/%D0%92%D0%B0%D0%B3%D1%96%D1%82%D0%BD%D1%96%D1%81%D1%82%D1%8C" TargetMode="External"/><Relationship Id="rId13" Type="http://schemas.openxmlformats.org/officeDocument/2006/relationships/hyperlink" Target="https://uk.wikipedia.org/wiki/%D0%9B%D1%8E%D0%B4%D0%B8%D0%BD%D0%B0" TargetMode="External"/><Relationship Id="rId18" Type="http://schemas.openxmlformats.org/officeDocument/2006/relationships/hyperlink" Target="https://uk.wikipedia.org/wiki/%D0%91%D1%96%D0%BE%D1%82%D0%B5%D1%85%D0%BD%D0%BE%D0%BB%D0%BE%D0%B3%D1%96%D1%8F" TargetMode="External"/><Relationship Id="rId3" Type="http://schemas.openxmlformats.org/officeDocument/2006/relationships/hyperlink" Target="https://uk.wikipedia.org/wiki/%D0%A0%D0%B5%D1%87%D0%BE%D0%B2%D0%B8%D0%BD%D0%B0" TargetMode="External"/><Relationship Id="rId21" Type="http://schemas.openxmlformats.org/officeDocument/2006/relationships/image" Target="../media/image16.jpeg"/><Relationship Id="rId7" Type="http://schemas.openxmlformats.org/officeDocument/2006/relationships/hyperlink" Target="https://uk.wikipedia.org/wiki/%D0%97%D0%B0%D1%85%D0%B2%D0%BE%D1%80%D1%8E%D0%B2%D0%B0%D0%BD%D0%BD%D1%8F" TargetMode="External"/><Relationship Id="rId12" Type="http://schemas.openxmlformats.org/officeDocument/2006/relationships/hyperlink" Target="https://uk.wikipedia.org/wiki/%D0%9E%D1%80%D0%B3%D0%B0%D0%BD_(%D0%B1%D1%96%D0%BE%D0%BB%D0%BE%D0%B3%D1%96%D1%8F)" TargetMode="External"/><Relationship Id="rId17" Type="http://schemas.openxmlformats.org/officeDocument/2006/relationships/hyperlink" Target="https://uk.wikipedia.org/wiki/%D0%A5%D1%96%D0%BC%D1%96%D1%87%D0%BD%D0%B8%D0%B9_%D1%81%D0%B8%D0%BD%D1%82%D0%B5%D0%B7" TargetMode="External"/><Relationship Id="rId2" Type="http://schemas.openxmlformats.org/officeDocument/2006/relationships/hyperlink" Target="https://uk.wikipedia.org/wiki/%D0%9B%D1%96%D0%BA%D0%B0%D1%80%D1%81%D1%8C%D0%BA%D1%96_%D0%B7%D0%B0%D1%81%D0%BE%D0%B1%D0%B8#cite_note-1" TargetMode="External"/><Relationship Id="rId16" Type="http://schemas.openxmlformats.org/officeDocument/2006/relationships/hyperlink" Target="https://uk.wikipedia.org/wiki/%D0%9C%D1%96%D0%BD%D0%B5%D1%80%D0%B0%D0%BB" TargetMode="External"/><Relationship Id="rId20"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uk.wikipedia.org/wiki/%D0%9B%D1%96%D0%BA%D1%83%D0%B2%D0%B0%D0%BD%D0%BD%D1%8F" TargetMode="External"/><Relationship Id="rId11" Type="http://schemas.openxmlformats.org/officeDocument/2006/relationships/hyperlink" Target="https://uk.wikipedia.org/wiki/%D0%9F%D0%BB%D0%B0%D0%B7%D0%BC%D0%B0_%D0%BA%D1%80%D0%BE%D0%B2%D1%96" TargetMode="External"/><Relationship Id="rId5" Type="http://schemas.openxmlformats.org/officeDocument/2006/relationships/hyperlink" Target="https://uk.wikipedia.org/wiki/%D0%9C%D0%B5%D0%B4%D0%B8%D1%87%D0%BD%D0%B0_%D0%B4%D1%96%D0%B0%D0%B3%D0%BD%D0%BE%D1%81%D1%82%D0%B8%D0%BA%D0%B0" TargetMode="External"/><Relationship Id="rId15" Type="http://schemas.openxmlformats.org/officeDocument/2006/relationships/hyperlink" Target="https://uk.wikipedia.org/wiki/%D0%A0%D0%BE%D1%81%D0%BB%D0%B8%D0%BD%D0%B8" TargetMode="External"/><Relationship Id="rId10" Type="http://schemas.openxmlformats.org/officeDocument/2006/relationships/hyperlink" Target="https://uk.wikipedia.org/wiki/%D0%9A%D1%80%D0%BE%D0%B2" TargetMode="External"/><Relationship Id="rId19" Type="http://schemas.openxmlformats.org/officeDocument/2006/relationships/hyperlink" Target="https://uk.wikipedia.org/wiki/%D0%92%D0%B0%D0%BA%D1%86%D0%B8%D0%BD%D0%B8" TargetMode="External"/><Relationship Id="rId4" Type="http://schemas.openxmlformats.org/officeDocument/2006/relationships/hyperlink" Target="https://uk.wikipedia.org/wiki/%D0%9F%D1%80%D0%BE%D1%84%D1%96%D0%BB%D0%B0%D0%BA%D1%82%D0%B8%D0%BA%D0%B0_(%D0%BC%D0%B5%D0%B4%D0%B8%D1%86%D0%B8%D0%BD%D0%B0)" TargetMode="External"/><Relationship Id="rId9" Type="http://schemas.openxmlformats.org/officeDocument/2006/relationships/hyperlink" Target="https://uk.wikipedia.org/wiki/%D0%91%D1%96%D0%BB%D1%8C" TargetMode="External"/><Relationship Id="rId14" Type="http://schemas.openxmlformats.org/officeDocument/2006/relationships/hyperlink" Target="https://uk.wikipedia.org/wiki/%D0%A2%D0%B2%D0%B0%D1%80%D0%B8%D0%BD%D0%B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k.wikipedia.org/wiki/%D0%9B%D0%B0%D1%82%D0%B8%D0%BD%D1%96%D0%B7%D0%B0%D1%86%D1%96%D1%8F" TargetMode="External"/><Relationship Id="rId2" Type="http://schemas.openxmlformats.org/officeDocument/2006/relationships/hyperlink" Target="https://uk.wikipedia.org/wiki/%D0%93%D1%80%D0%B5%D1%86%D1%8C%D0%BA%D0%B0_%D0%BC%D0%BE%D0%B2%D0%B0"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uk.wikipedia.org/wiki/%D0%9D%D1%83%D0%BA%D0%BB%D0%B5%D0%BE%D1%82%D0%B8%D0%B4" TargetMode="External"/><Relationship Id="rId2" Type="http://schemas.openxmlformats.org/officeDocument/2006/relationships/hyperlink" Target="https://uk.wikipedia.org/wiki/%D0%91%D1%96%D0%BE%D0%BF%D0%BE%D0%BB%D1%96%D0%BC%D0%B5%D1%80%D0%B8"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uk.wikipedia.org/wiki/%D0%9B%D0%B0%D1%82%D0%B8%D0%BD%D1%81%D1%8C%D0%BA%D0%B0_%D0%BC%D0%BE%D0%B2%D0%B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uk.wikipedia.org/wiki/%D0%90%D0%B7%D0%BE%D1%82%D0%B8%D1%81%D1%82%D1%96_%D0%BE%D1%81%D0%BD%D0%BE%D0%B2%D0%B8" TargetMode="External"/><Relationship Id="rId3" Type="http://schemas.openxmlformats.org/officeDocument/2006/relationships/hyperlink" Target="https://uk.wikipedia.org/wiki/%D0%A0%D0%9D%D0%9A" TargetMode="External"/><Relationship Id="rId7" Type="http://schemas.openxmlformats.org/officeDocument/2006/relationships/hyperlink" Target="https://uk.wikipedia.org/wiki/%D0%9A%D0%BB%D1%96%D1%82%D0%B8%D0%BD%D0%BD%D0%B5_%D1%8F%D0%B4%D1%80%D0%BE" TargetMode="External"/><Relationship Id="rId2" Type="http://schemas.openxmlformats.org/officeDocument/2006/relationships/hyperlink" Target="https://uk.wikipedia.org/wiki/%D0%94%D0%9D%D0%9A" TargetMode="External"/><Relationship Id="rId1" Type="http://schemas.openxmlformats.org/officeDocument/2006/relationships/slideLayout" Target="../slideLayouts/slideLayout2.xml"/><Relationship Id="rId6" Type="http://schemas.openxmlformats.org/officeDocument/2006/relationships/hyperlink" Target="https://uk.wikipedia.org/w/index.php?title=%D0%A0%D0%B8%D1%85%D0%B0%D1%80%D0%B4_%D0%90%D0%BB%D1%8C%D1%82%D0%BC%D0%B0%D0%BD&amp;action=edit&amp;redlink=1" TargetMode="External"/><Relationship Id="rId11" Type="http://schemas.openxmlformats.org/officeDocument/2006/relationships/image" Target="../media/image21.jpeg"/><Relationship Id="rId5" Type="http://schemas.openxmlformats.org/officeDocument/2006/relationships/hyperlink" Target="https://uk.wikipedia.org/wiki/%D0%93%D0%B5%D0%BD%D0%B5%D1%82%D0%B8%D1%87%D0%BD%D0%B0_%D1%96%D0%BD%D1%84%D0%BE%D1%80%D0%BC%D0%B0%D1%86%D1%96%D1%8F" TargetMode="External"/><Relationship Id="rId10" Type="http://schemas.openxmlformats.org/officeDocument/2006/relationships/hyperlink" Target="https://uk.wikipedia.org/wiki/%D0%9E%D1%80%D1%82%D0%BE%D1%84%D0%BE%D1%81%D1%84%D0%BE%D1%80%D0%BD%D0%B0_%D0%BA%D0%B8%D1%81%D0%BB%D0%BE%D1%82%D0%B0" TargetMode="External"/><Relationship Id="rId4" Type="http://schemas.openxmlformats.org/officeDocument/2006/relationships/hyperlink" Target="https://uk.wikipedia.org/wiki/%D0%95%D0%BA%D1%81%D0%BF%D1%80%D0%B5%D1%81%D1%96%D1%8F_%D0%B3%D0%B5%D0%BD%D1%96%D0%B2" TargetMode="External"/><Relationship Id="rId9" Type="http://schemas.openxmlformats.org/officeDocument/2006/relationships/hyperlink" Target="https://uk.wikipedia.org/wiki/%D0%9F%D0%B5%D0%BD%D1%82%D0%BE%D0%B7%D0%B8"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uk.wikipedia.org/wiki/%D0%91%D0%B0%D0%BA%D1%82%D0%B5%D1%80%D1%96%D0%BE%D1%84%D0%B0%D0%B3_%CE%A6X174" TargetMode="External"/><Relationship Id="rId3" Type="http://schemas.openxmlformats.org/officeDocument/2006/relationships/hyperlink" Target="https://uk.wikipedia.org/wiki/%D0%9A%D0%BB%D1%96%D1%82%D0%B8%D0%BD%D0%B0_(%D0%B1%D1%96%D0%BE%D0%BB%D0%BE%D0%B3%D1%96%D1%8F)" TargetMode="External"/><Relationship Id="rId7" Type="http://schemas.openxmlformats.org/officeDocument/2006/relationships/hyperlink" Target="https://uk.wikipedia.org/wiki/%D0%A1%D1%83%D0%B4%D0%BE%D0%B2%D0%B0_%D0%BC%D0%B5%D0%B4%D0%B8%D1%86%D0%B8%D0%BD%D0%B0" TargetMode="External"/><Relationship Id="rId12" Type="http://schemas.openxmlformats.org/officeDocument/2006/relationships/hyperlink" Target="https://uk.wikipedia.org/wiki/%D0%93%D0%B5%D0%BD%D0%BE%D0%BC" TargetMode="External"/><Relationship Id="rId2" Type="http://schemas.openxmlformats.org/officeDocument/2006/relationships/hyperlink" Target="https://uk.wikipedia.org/wiki/%D0%93%D0%B5%D0%BD%D0%B5%D1%82%D0%B8%D0%BA%D0%B0" TargetMode="External"/><Relationship Id="rId1" Type="http://schemas.openxmlformats.org/officeDocument/2006/relationships/slideLayout" Target="../slideLayouts/slideLayout2.xml"/><Relationship Id="rId6" Type="http://schemas.openxmlformats.org/officeDocument/2006/relationships/hyperlink" Target="https://uk.wikipedia.org/wiki/%D0%97%D0%B0%D1%85%D0%B2%D0%BE%D1%80%D1%8E%D0%B2%D0%B0%D0%BD%D0%BD%D1%8F" TargetMode="External"/><Relationship Id="rId11" Type="http://schemas.openxmlformats.org/officeDocument/2006/relationships/hyperlink" Target="https://uk.wikipedia.org/wiki/%D0%93%D0%B5%D0%BD%D0%BE%D0%BC_%D0%BB%D1%8E%D0%B4%D0%B8%D0%BD%D0%B8" TargetMode="External"/><Relationship Id="rId5" Type="http://schemas.openxmlformats.org/officeDocument/2006/relationships/hyperlink" Target="https://uk.wikipedia.org/wiki/%D0%9E%D1%80%D0%B3%D0%B0%D0%BD%D1%96%D0%B7%D0%BC" TargetMode="External"/><Relationship Id="rId10" Type="http://schemas.openxmlformats.org/officeDocument/2006/relationships/hyperlink" Target="https://uk.wikipedia.org/wiki/%D0%9A%D0%BB%D1%96%D1%82%D0%B8%D0%BD%D0%BD%D0%B0_%D0%B1%D1%96%D0%BE%D0%BB%D0%BE%D0%B3%D1%96%D1%8F" TargetMode="External"/><Relationship Id="rId4" Type="http://schemas.openxmlformats.org/officeDocument/2006/relationships/hyperlink" Target="https://uk.wikipedia.org/wiki/%D0%9E%D1%80%D0%B3%D0%B0%D0%BD%D0%B5%D0%BB%D0%B8" TargetMode="External"/><Relationship Id="rId9" Type="http://schemas.openxmlformats.org/officeDocument/2006/relationships/hyperlink" Target="https://uk.wikipedia.org/wiki/%D0%A1%D0%B5%D0%BA%D0%B2%D0%B5%D0%BD%D1%83%D0%B2%D0%B0%D0%BD%D0%BD%D1%8F_%D0%94%D0%9D%D0%9A#cite_note-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ru.wikipedia.org/wiki/%D0%9C%D0%BE%D0%BB%D0%B5%D0%BA%D1%83%D0%BB%D1%8F%D1%80%D0%BD%D0%B0%D1%8F_%D0%BC%D0%B0%D1%81%D1%81%D0%B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k.wikipedia.org/wiki/%D0%A0%D0%BE%D1%81%D0%BB%D0%B8%D0%BD%D0%B0" TargetMode="External"/><Relationship Id="rId2" Type="http://schemas.openxmlformats.org/officeDocument/2006/relationships/hyperlink" Target="https://uk.wikipedia.org/wiki/%D0%9B%D0%B0%D1%82%D0%B8%D0%BD%D1%81%D1%8C%D0%BA%D0%B0_%D0%BC%D0%BE%D0%B2%D0%B0"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uk.wikipedia.org/wiki/%D0%9F%D0%B0%D1%80%D0%B5%D0%BD%D1%85%D1%96%D0%BC%D0%B0" TargetMode="External"/><Relationship Id="rId4" Type="http://schemas.openxmlformats.org/officeDocument/2006/relationships/hyperlink" Target="https://uk.wikipedia.org/wiki/%D0%A2%D0%BE%D1%82%D0%B8%D0%BF%D0%BE%D1%82%D0%B5%D0%BD%D1%82%D0%BD%D1%96%D1%81%D1%82%D1%8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uk.wikipedia.org/wiki/%D0%9C%D0%B5%D1%80%D0%B8%D1%81%D1%82%D0%B5%D0%BC%D0%B0" TargetMode="External"/><Relationship Id="rId3" Type="http://schemas.openxmlformats.org/officeDocument/2006/relationships/hyperlink" Target="https://uk.wikipedia.org/wiki/%D0%9C%D0%B0%D0%BA%D1%80%D0%BE%D0%B5%D0%BB%D0%B5%D0%BC%D0%B5%D0%BD%D1%82%D0%B8" TargetMode="External"/><Relationship Id="rId7" Type="http://schemas.openxmlformats.org/officeDocument/2006/relationships/hyperlink" Target="https://uk.wikipedia.org/wiki/%D0%A6%D0%B8%D1%82%D0%BE%D0%BA%D1%96%D0%BD%D1%96%D0%BD" TargetMode="External"/><Relationship Id="rId2" Type="http://schemas.openxmlformats.org/officeDocument/2006/relationships/hyperlink" Target="https://uk.wikipedia.org/wiki/%D0%9F%D0%BE%D0%B6%D0%B8%D0%B2%D0%BD%D0%B5_%D1%81%D0%B5%D1%80%D0%B5%D0%B4%D0%BE%D0%B2%D0%B8%D1%89%D0%B5" TargetMode="External"/><Relationship Id="rId1" Type="http://schemas.openxmlformats.org/officeDocument/2006/relationships/slideLayout" Target="../slideLayouts/slideLayout2.xml"/><Relationship Id="rId6" Type="http://schemas.openxmlformats.org/officeDocument/2006/relationships/hyperlink" Target="https://uk.wikipedia.org/wiki/%D0%A4%D1%96%D1%82%D0%BE%D0%B3%D0%BE%D1%80%D0%BC%D0%BE%D0%BD%D0%B8" TargetMode="External"/><Relationship Id="rId5" Type="http://schemas.openxmlformats.org/officeDocument/2006/relationships/hyperlink" Target="https://uk.wikipedia.org/wiki/In_vitro" TargetMode="External"/><Relationship Id="rId10" Type="http://schemas.openxmlformats.org/officeDocument/2006/relationships/image" Target="../media/image4.jpeg"/><Relationship Id="rId4" Type="http://schemas.openxmlformats.org/officeDocument/2006/relationships/hyperlink" Target="https://uk.wikipedia.org/wiki/%D0%9C%D1%96%D0%BA%D1%80%D0%BE%D0%B5%D0%BB%D0%B5%D0%BC%D0%B5%D0%BD%D1%82%D0%B8" TargetMode="External"/><Relationship Id="rId9" Type="http://schemas.openxmlformats.org/officeDocument/2006/relationships/hyperlink" Target="https://uk.wikipedia.org/wiki/%D0%9F%D0%B0%D1%80%D0%B5%D0%BD%D1%85%D1%96%D0%BC%D0%B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k.wikipedia.org/wiki/%D0%95%D0%BA%D1%81%D0%BF%D0%B5%D1%80%D0%B8%D0%BC%D0%B5%D0%BD%D1%82" TargetMode="External"/><Relationship Id="rId2" Type="http://schemas.openxmlformats.org/officeDocument/2006/relationships/hyperlink" Target="https://uk.wikipedia.org/wiki/%D0%9B%D0%B0%D1%82%D0%B8%D0%BD%D1%81%D1%8C%D0%BA%D0%B0_%D0%BC%D0%BE%D0%B2%D0%B0"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uk.wikipedia.org/wiki/%D0%95%D0%BA%D1%81%D1%82%D1%80%D0%B0%D0%BA%D0%BE%D1%80%D0%BF%D0%BE%D1%80%D0%B0%D0%BB%D1%8C%D0%BD%D0%B5_%D0%B7%D0%B0%D0%BF%D0%BB%D1%96%D0%B4%D0%BD%D0%B5%D0%BD%D0%BD%D1%8F" TargetMode="External"/><Relationship Id="rId4" Type="http://schemas.openxmlformats.org/officeDocument/2006/relationships/hyperlink" Target="https://uk.wikipedia.org/wiki/%D0%9F%D1%80%D0%BE%D0%B1%D1%96%D1%80%D0%BA%D0%B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In_situ" TargetMode="External"/><Relationship Id="rId2" Type="http://schemas.openxmlformats.org/officeDocument/2006/relationships/hyperlink" Target="https://uk.wikipedia.org/wiki/In_viv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7422"/>
            <a:ext cx="7992888" cy="2683506"/>
          </a:xfrm>
        </p:spPr>
        <p:txBody>
          <a:bodyPr>
            <a:normAutofit/>
          </a:bodyPr>
          <a:lstStyle/>
          <a:p>
            <a:pPr algn="ctr"/>
            <a:r>
              <a:rPr lang="ru-RU" sz="4400" b="1" dirty="0" err="1" smtClean="0"/>
              <a:t>Сучасні</a:t>
            </a:r>
            <a:r>
              <a:rPr lang="ru-RU" sz="4400" b="1" dirty="0" smtClean="0"/>
              <a:t> </a:t>
            </a:r>
            <a:r>
              <a:rPr lang="ru-RU" sz="4400" b="1" dirty="0" err="1" smtClean="0"/>
              <a:t>біотехнологічні</a:t>
            </a:r>
            <a:r>
              <a:rPr lang="ru-RU" sz="4400" b="1" dirty="0" smtClean="0"/>
              <a:t> </a:t>
            </a:r>
            <a:r>
              <a:rPr lang="uk-UA" sz="4400" b="1" dirty="0" smtClean="0"/>
              <a:t>методи</a:t>
            </a:r>
            <a:r>
              <a:rPr lang="ru-RU" sz="4400" dirty="0" smtClean="0"/>
              <a:t/>
            </a:r>
            <a:br>
              <a:rPr lang="ru-RU" sz="4400" dirty="0" smtClean="0"/>
            </a:br>
            <a:endParaRPr lang="ru-RU" sz="4400" b="1" dirty="0">
              <a:ln w="0"/>
              <a:solidFill>
                <a:schemeClr val="tx1"/>
              </a:solidFill>
              <a:effectLst>
                <a:reflection blurRad="6350" stA="53000" endA="300" endPos="35500" dir="5400000" sy="-90000" algn="bl" rotWithShape="0"/>
              </a:effectLst>
            </a:endParaRPr>
          </a:p>
        </p:txBody>
      </p:sp>
      <p:pic>
        <p:nvPicPr>
          <p:cNvPr id="24578" name="Picture 2" descr="http://chudo-ogorod.ru/wp-content/uploads/2009/11/biotehnologia.jpg"/>
          <p:cNvPicPr>
            <a:picLocks noChangeAspect="1" noChangeArrowheads="1"/>
          </p:cNvPicPr>
          <p:nvPr/>
        </p:nvPicPr>
        <p:blipFill>
          <a:blip r:embed="rId2" cstate="print"/>
          <a:srcRect/>
          <a:stretch>
            <a:fillRect/>
          </a:stretch>
        </p:blipFill>
        <p:spPr bwMode="auto">
          <a:xfrm>
            <a:off x="1475656" y="2420888"/>
            <a:ext cx="4120583" cy="334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scientificrussia.ru/data/auto/material/big-preview-13131-00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8144" y="4221088"/>
            <a:ext cx="2873141" cy="1616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Соматична</a:t>
            </a:r>
            <a:r>
              <a:rPr lang="ru-RU" dirty="0"/>
              <a:t> </a:t>
            </a:r>
            <a:r>
              <a:rPr lang="ru-RU" dirty="0" err="1"/>
              <a:t>гібридизація</a:t>
            </a:r>
            <a:endParaRPr lang="ru-RU" dirty="0"/>
          </a:p>
        </p:txBody>
      </p:sp>
      <p:sp>
        <p:nvSpPr>
          <p:cNvPr id="3" name="Объект 2"/>
          <p:cNvSpPr>
            <a:spLocks noGrp="1"/>
          </p:cNvSpPr>
          <p:nvPr>
            <p:ph idx="1"/>
          </p:nvPr>
        </p:nvSpPr>
        <p:spPr>
          <a:xfrm>
            <a:off x="827584" y="1916832"/>
            <a:ext cx="7886169" cy="4210414"/>
          </a:xfrm>
        </p:spPr>
        <p:txBody>
          <a:bodyPr/>
          <a:lstStyle/>
          <a:p>
            <a:r>
              <a:rPr lang="ru-RU" b="1" dirty="0" err="1"/>
              <a:t>Соматична</a:t>
            </a:r>
            <a:r>
              <a:rPr lang="ru-RU" b="1" dirty="0"/>
              <a:t> </a:t>
            </a:r>
            <a:r>
              <a:rPr lang="ru-RU" b="1" dirty="0" err="1"/>
              <a:t>гібридизація</a:t>
            </a:r>
            <a:r>
              <a:rPr lang="ru-RU" dirty="0"/>
              <a:t> — </a:t>
            </a:r>
            <a:r>
              <a:rPr lang="ru-RU" dirty="0" err="1"/>
              <a:t>злиття</a:t>
            </a:r>
            <a:r>
              <a:rPr lang="ru-RU" dirty="0"/>
              <a:t> </a:t>
            </a:r>
            <a:r>
              <a:rPr lang="ru-RU" dirty="0" err="1"/>
              <a:t>двох</a:t>
            </a:r>
            <a:r>
              <a:rPr lang="ru-RU" dirty="0"/>
              <a:t> </a:t>
            </a:r>
            <a:r>
              <a:rPr lang="ru-RU" dirty="0" err="1"/>
              <a:t>або</a:t>
            </a:r>
            <a:r>
              <a:rPr lang="ru-RU" dirty="0"/>
              <a:t> </a:t>
            </a:r>
            <a:r>
              <a:rPr lang="ru-RU" dirty="0" err="1"/>
              <a:t>кількох</a:t>
            </a:r>
            <a:r>
              <a:rPr lang="ru-RU" dirty="0"/>
              <a:t> </a:t>
            </a:r>
            <a:r>
              <a:rPr lang="ru-RU" dirty="0" err="1">
                <a:hlinkClick r:id="rId2" tooltip="Соматичні клітини"/>
              </a:rPr>
              <a:t>соматичних</a:t>
            </a:r>
            <a:r>
              <a:rPr lang="ru-RU" dirty="0">
                <a:hlinkClick r:id="rId2" tooltip="Соматичні клітини"/>
              </a:rPr>
              <a:t> </a:t>
            </a:r>
            <a:r>
              <a:rPr lang="ru-RU" dirty="0" err="1">
                <a:hlinkClick r:id="rId2" tooltip="Соматичні клітини"/>
              </a:rPr>
              <a:t>клітин</a:t>
            </a:r>
            <a:r>
              <a:rPr lang="ru-RU" dirty="0"/>
              <a:t> (</a:t>
            </a:r>
            <a:r>
              <a:rPr lang="ru-RU" dirty="0" err="1"/>
              <a:t>нестатевих</a:t>
            </a:r>
            <a:r>
              <a:rPr lang="ru-RU" dirty="0"/>
              <a:t>) в одну </a:t>
            </a:r>
            <a:r>
              <a:rPr lang="ru-RU" dirty="0" err="1"/>
              <a:t>клітину</a:t>
            </a:r>
            <a:r>
              <a:rPr lang="ru-RU" dirty="0"/>
              <a:t>. </a:t>
            </a:r>
            <a:r>
              <a:rPr lang="ru-RU" dirty="0" err="1"/>
              <a:t>Може</a:t>
            </a:r>
            <a:r>
              <a:rPr lang="ru-RU" dirty="0"/>
              <a:t> </a:t>
            </a:r>
            <a:r>
              <a:rPr lang="ru-RU" dirty="0" err="1"/>
              <a:t>відбуватися</a:t>
            </a:r>
            <a:r>
              <a:rPr lang="ru-RU" dirty="0"/>
              <a:t> у живому </a:t>
            </a:r>
            <a:r>
              <a:rPr lang="ru-RU" dirty="0" err="1"/>
              <a:t>організмі</a:t>
            </a:r>
            <a:r>
              <a:rPr lang="ru-RU" dirty="0"/>
              <a:t> </a:t>
            </a:r>
            <a:r>
              <a:rPr lang="ru-RU" dirty="0" err="1"/>
              <a:t>або</a:t>
            </a:r>
            <a:r>
              <a:rPr lang="ru-RU" dirty="0"/>
              <a:t> при штучному </a:t>
            </a:r>
            <a:r>
              <a:rPr lang="ru-RU" dirty="0" err="1"/>
              <a:t>культивуванні</a:t>
            </a:r>
            <a:r>
              <a:rPr lang="ru-RU" dirty="0"/>
              <a:t> </a:t>
            </a:r>
            <a:r>
              <a:rPr lang="ru-RU" dirty="0" err="1"/>
              <a:t>клітин</a:t>
            </a:r>
            <a:r>
              <a:rPr lang="ru-RU" dirty="0"/>
              <a:t>. </a:t>
            </a:r>
            <a:r>
              <a:rPr lang="ru-RU" dirty="0" err="1"/>
              <a:t>Експериментальним</a:t>
            </a:r>
            <a:r>
              <a:rPr lang="ru-RU" dirty="0"/>
              <a:t> шляхом </a:t>
            </a:r>
            <a:r>
              <a:rPr lang="ru-RU" dirty="0" err="1"/>
              <a:t>можна</a:t>
            </a:r>
            <a:r>
              <a:rPr lang="ru-RU" dirty="0"/>
              <a:t> </a:t>
            </a:r>
            <a:r>
              <a:rPr lang="ru-RU" dirty="0" err="1"/>
              <a:t>сполучити</a:t>
            </a:r>
            <a:r>
              <a:rPr lang="ru-RU" dirty="0"/>
              <a:t> в </a:t>
            </a:r>
            <a:r>
              <a:rPr lang="ru-RU" dirty="0" err="1"/>
              <a:t>одній</a:t>
            </a:r>
            <a:r>
              <a:rPr lang="ru-RU" dirty="0"/>
              <a:t> </a:t>
            </a:r>
            <a:r>
              <a:rPr lang="ru-RU" dirty="0" err="1"/>
              <a:t>клітині</a:t>
            </a:r>
            <a:r>
              <a:rPr lang="ru-RU" dirty="0"/>
              <a:t> </a:t>
            </a:r>
            <a:r>
              <a:rPr lang="ru-RU" dirty="0" err="1"/>
              <a:t>різні</a:t>
            </a:r>
            <a:r>
              <a:rPr lang="ru-RU" dirty="0"/>
              <a:t> </a:t>
            </a:r>
            <a:r>
              <a:rPr lang="ru-RU" dirty="0" err="1">
                <a:hlinkClick r:id="rId3" tooltip="Геном"/>
              </a:rPr>
              <a:t>геноми</a:t>
            </a:r>
            <a:r>
              <a:rPr lang="ru-RU" dirty="0"/>
              <a:t>, </a:t>
            </a:r>
            <a:r>
              <a:rPr lang="ru-RU" dirty="0" err="1"/>
              <a:t>що</a:t>
            </a:r>
            <a:r>
              <a:rPr lang="ru-RU" dirty="0"/>
              <a:t> належать до </a:t>
            </a:r>
            <a:r>
              <a:rPr lang="ru-RU" dirty="0" err="1"/>
              <a:t>найвіддаленіших</a:t>
            </a:r>
            <a:r>
              <a:rPr lang="ru-RU" dirty="0"/>
              <a:t> у систематичному </a:t>
            </a:r>
            <a:r>
              <a:rPr lang="ru-RU" dirty="0" err="1"/>
              <a:t>відношенні</a:t>
            </a:r>
            <a:r>
              <a:rPr lang="ru-RU" dirty="0"/>
              <a:t> </a:t>
            </a:r>
            <a:r>
              <a:rPr lang="ru-RU" dirty="0" err="1"/>
              <a:t>організмів</a:t>
            </a:r>
            <a:r>
              <a:rPr lang="ru-RU" dirty="0"/>
              <a:t>, </a:t>
            </a:r>
            <a:r>
              <a:rPr lang="ru-RU" dirty="0" err="1"/>
              <a:t>між</a:t>
            </a:r>
            <a:r>
              <a:rPr lang="ru-RU" dirty="0"/>
              <a:t> </a:t>
            </a:r>
            <a:r>
              <a:rPr lang="ru-RU" dirty="0" err="1"/>
              <a:t>якими</a:t>
            </a:r>
            <a:r>
              <a:rPr lang="ru-RU" dirty="0"/>
              <a:t> </a:t>
            </a:r>
            <a:r>
              <a:rPr lang="ru-RU" dirty="0" err="1"/>
              <a:t>статева</a:t>
            </a:r>
            <a:r>
              <a:rPr lang="ru-RU" dirty="0"/>
              <a:t> </a:t>
            </a:r>
            <a:r>
              <a:rPr lang="ru-RU" dirty="0" err="1">
                <a:hlinkClick r:id="rId4" tooltip="Порівняльна гібридизація геномів"/>
              </a:rPr>
              <a:t>гібридизація</a:t>
            </a:r>
            <a:r>
              <a:rPr lang="ru-RU" dirty="0"/>
              <a:t> </a:t>
            </a:r>
            <a:r>
              <a:rPr lang="ru-RU" dirty="0" err="1"/>
              <a:t>неможлива</a:t>
            </a:r>
            <a:endParaRPr lang="ru-RU" dirty="0"/>
          </a:p>
        </p:txBody>
      </p:sp>
    </p:spTree>
    <p:extLst>
      <p:ext uri="{BB962C8B-B14F-4D97-AF65-F5344CB8AC3E}">
        <p14:creationId xmlns="" xmlns:p14="http://schemas.microsoft.com/office/powerpoint/2010/main" val="399979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Гібридизація соматичних клітин - презентація з біології"/>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727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Кріоконсервація</a:t>
            </a:r>
            <a:r>
              <a:rPr lang="uk-UA" dirty="0"/>
              <a:t/>
            </a:r>
            <a:br>
              <a:rPr lang="uk-UA" dirty="0"/>
            </a:br>
            <a:endParaRPr lang="ru-RU" dirty="0"/>
          </a:p>
        </p:txBody>
      </p:sp>
      <p:sp>
        <p:nvSpPr>
          <p:cNvPr id="3" name="Объект 2"/>
          <p:cNvSpPr>
            <a:spLocks noGrp="1"/>
          </p:cNvSpPr>
          <p:nvPr>
            <p:ph idx="1"/>
          </p:nvPr>
        </p:nvSpPr>
        <p:spPr>
          <a:xfrm>
            <a:off x="539552" y="1844824"/>
            <a:ext cx="4320480" cy="4607768"/>
          </a:xfrm>
        </p:spPr>
        <p:txBody>
          <a:bodyPr/>
          <a:lstStyle/>
          <a:p>
            <a:r>
              <a:rPr lang="vi-VN" b="1" dirty="0" smtClean="0">
                <a:latin typeface="+mj-lt"/>
              </a:rPr>
              <a:t>Кріоконсер</a:t>
            </a:r>
            <a:r>
              <a:rPr lang="uk-UA" b="1" dirty="0" err="1" smtClean="0">
                <a:latin typeface="+mj-lt"/>
              </a:rPr>
              <a:t>ва</a:t>
            </a:r>
            <a:r>
              <a:rPr lang="vi-VN" b="1" dirty="0" smtClean="0">
                <a:latin typeface="+mj-lt"/>
              </a:rPr>
              <a:t>ція</a:t>
            </a:r>
            <a:r>
              <a:rPr lang="vi-VN" dirty="0"/>
              <a:t> — метод заморожування і тривалого зберігання біологічних об'єктів в рідкому </a:t>
            </a:r>
            <a:r>
              <a:rPr lang="vi-VN" dirty="0">
                <a:hlinkClick r:id="rId2" tooltip="Азот"/>
              </a:rPr>
              <a:t>азоті</a:t>
            </a:r>
            <a:r>
              <a:rPr lang="vi-VN" dirty="0"/>
              <a:t> (196 °). Широко використовується для заморожування </a:t>
            </a:r>
            <a:r>
              <a:rPr lang="vi-VN" dirty="0">
                <a:hlinkClick r:id="rId3" tooltip="Сперма"/>
              </a:rPr>
              <a:t>сперми</a:t>
            </a:r>
            <a:r>
              <a:rPr lang="vi-VN" dirty="0"/>
              <a:t>, </a:t>
            </a:r>
            <a:r>
              <a:rPr lang="vi-VN" dirty="0" smtClean="0">
                <a:hlinkClick r:id="rId4" tooltip="Ембріон"/>
              </a:rPr>
              <a:t>ембріонів</a:t>
            </a:r>
            <a:r>
              <a:rPr lang="uk-UA" dirty="0" smtClean="0"/>
              <a:t>,</a:t>
            </a:r>
            <a:r>
              <a:rPr lang="vi-VN" dirty="0"/>
              <a:t> тощо</a:t>
            </a:r>
            <a:endParaRPr lang="ru-RU" dirty="0"/>
          </a:p>
        </p:txBody>
      </p:sp>
      <p:pic>
        <p:nvPicPr>
          <p:cNvPr id="9218" name="Picture 2" descr="https://upload.wikimedia.org/wikipedia/commons/thumb/f/f1/StorageLN.jpg/220px-StorageLN.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04048" y="1700808"/>
            <a:ext cx="3744416" cy="45811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2714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620688"/>
            <a:ext cx="7848872" cy="5976664"/>
          </a:xfrm>
        </p:spPr>
        <p:txBody>
          <a:bodyPr>
            <a:normAutofit/>
          </a:bodyPr>
          <a:lstStyle/>
          <a:p>
            <a:r>
              <a:rPr lang="ru-RU" dirty="0" err="1"/>
              <a:t>Існують</a:t>
            </a:r>
            <a:r>
              <a:rPr lang="ru-RU" dirty="0"/>
              <a:t> </a:t>
            </a:r>
            <a:r>
              <a:rPr lang="ru-RU" dirty="0" err="1"/>
              <a:t>різні</a:t>
            </a:r>
            <a:r>
              <a:rPr lang="ru-RU" dirty="0"/>
              <a:t> </a:t>
            </a:r>
            <a:r>
              <a:rPr lang="ru-RU" dirty="0" err="1">
                <a:hlinkClick r:id="rId2" tooltip="Протокол"/>
              </a:rPr>
              <a:t>протоколи</a:t>
            </a:r>
            <a:r>
              <a:rPr lang="ru-RU" dirty="0"/>
              <a:t> і </a:t>
            </a:r>
            <a:r>
              <a:rPr lang="ru-RU" dirty="0" err="1"/>
              <a:t>способи</a:t>
            </a:r>
            <a:r>
              <a:rPr lang="ru-RU" dirty="0"/>
              <a:t> заморозки і </a:t>
            </a:r>
            <a:r>
              <a:rPr lang="ru-RU" dirty="0" err="1"/>
              <a:t>зберігання</a:t>
            </a:r>
            <a:r>
              <a:rPr lang="ru-RU" dirty="0"/>
              <a:t> для </a:t>
            </a:r>
            <a:r>
              <a:rPr lang="ru-RU" dirty="0" err="1"/>
              <a:t>різних</a:t>
            </a:r>
            <a:r>
              <a:rPr lang="ru-RU" dirty="0"/>
              <a:t> </a:t>
            </a:r>
            <a:r>
              <a:rPr lang="ru-RU" dirty="0" err="1"/>
              <a:t>об'єктів</a:t>
            </a:r>
            <a:r>
              <a:rPr lang="ru-RU" dirty="0"/>
              <a:t>.</a:t>
            </a:r>
          </a:p>
          <a:p>
            <a:r>
              <a:rPr lang="ru-RU" dirty="0"/>
              <a:t>У 1940- х роках </a:t>
            </a:r>
            <a:r>
              <a:rPr lang="ru-RU" dirty="0" err="1"/>
              <a:t>було</a:t>
            </a:r>
            <a:r>
              <a:rPr lang="ru-RU" dirty="0"/>
              <a:t> показано, </a:t>
            </a:r>
            <a:r>
              <a:rPr lang="ru-RU" dirty="0" err="1"/>
              <a:t>що</a:t>
            </a:r>
            <a:r>
              <a:rPr lang="ru-RU" dirty="0"/>
              <a:t> </a:t>
            </a:r>
            <a:r>
              <a:rPr lang="ru-RU" dirty="0" err="1"/>
              <a:t>додавання</a:t>
            </a:r>
            <a:r>
              <a:rPr lang="ru-RU" dirty="0"/>
              <a:t> </a:t>
            </a:r>
            <a:r>
              <a:rPr lang="ru-RU" dirty="0" err="1">
                <a:hlinkClick r:id="rId3" tooltip="Гліцерол"/>
              </a:rPr>
              <a:t>гліцеролу</a:t>
            </a:r>
            <a:r>
              <a:rPr lang="ru-RU" dirty="0"/>
              <a:t> при </a:t>
            </a:r>
            <a:r>
              <a:rPr lang="ru-RU" dirty="0" err="1"/>
              <a:t>заморожуванні</a:t>
            </a:r>
            <a:r>
              <a:rPr lang="ru-RU" dirty="0"/>
              <a:t> </a:t>
            </a:r>
            <a:r>
              <a:rPr lang="ru-RU" dirty="0" err="1"/>
              <a:t>клітин</a:t>
            </a:r>
            <a:r>
              <a:rPr lang="ru-RU" dirty="0"/>
              <a:t> </a:t>
            </a:r>
            <a:r>
              <a:rPr lang="ru-RU" dirty="0" err="1"/>
              <a:t>захищає</a:t>
            </a:r>
            <a:r>
              <a:rPr lang="ru-RU" dirty="0"/>
              <a:t> </a:t>
            </a:r>
            <a:r>
              <a:rPr lang="ru-RU" dirty="0" err="1"/>
              <a:t>їх</a:t>
            </a:r>
            <a:r>
              <a:rPr lang="ru-RU" dirty="0"/>
              <a:t> </a:t>
            </a:r>
            <a:r>
              <a:rPr lang="ru-RU" dirty="0" err="1"/>
              <a:t>від</a:t>
            </a:r>
            <a:r>
              <a:rPr lang="ru-RU" dirty="0"/>
              <a:t> </a:t>
            </a:r>
            <a:r>
              <a:rPr lang="ru-RU" dirty="0" err="1"/>
              <a:t>руйнування</a:t>
            </a:r>
            <a:r>
              <a:rPr lang="ru-RU" dirty="0"/>
              <a:t> і </a:t>
            </a:r>
            <a:r>
              <a:rPr lang="ru-RU" dirty="0" err="1"/>
              <a:t>підвищує</a:t>
            </a:r>
            <a:r>
              <a:rPr lang="ru-RU" dirty="0"/>
              <a:t> </a:t>
            </a:r>
            <a:r>
              <a:rPr lang="ru-RU" dirty="0" err="1"/>
              <a:t>виживаність</a:t>
            </a:r>
            <a:r>
              <a:rPr lang="ru-RU" dirty="0"/>
              <a:t> </a:t>
            </a:r>
            <a:r>
              <a:rPr lang="ru-RU" dirty="0" err="1"/>
              <a:t>після</a:t>
            </a:r>
            <a:r>
              <a:rPr lang="ru-RU" dirty="0"/>
              <a:t> </a:t>
            </a:r>
            <a:r>
              <a:rPr lang="ru-RU" dirty="0" err="1"/>
              <a:t>розморожування</a:t>
            </a:r>
            <a:r>
              <a:rPr lang="ru-RU" dirty="0"/>
              <a:t>. Таким чином, </a:t>
            </a:r>
            <a:r>
              <a:rPr lang="ru-RU" dirty="0" err="1"/>
              <a:t>почався</a:t>
            </a:r>
            <a:r>
              <a:rPr lang="ru-RU" dirty="0"/>
              <a:t> </a:t>
            </a:r>
            <a:r>
              <a:rPr lang="ru-RU" dirty="0" err="1"/>
              <a:t>пошук</a:t>
            </a:r>
            <a:r>
              <a:rPr lang="ru-RU" dirty="0"/>
              <a:t> </a:t>
            </a:r>
            <a:r>
              <a:rPr lang="ru-RU" dirty="0" err="1"/>
              <a:t>речовин</a:t>
            </a:r>
            <a:r>
              <a:rPr lang="ru-RU" dirty="0"/>
              <a:t>, </a:t>
            </a:r>
            <a:r>
              <a:rPr lang="ru-RU" dirty="0" err="1"/>
              <a:t>які</a:t>
            </a:r>
            <a:r>
              <a:rPr lang="ru-RU" dirty="0"/>
              <a:t> </a:t>
            </a:r>
            <a:r>
              <a:rPr lang="ru-RU" dirty="0" err="1"/>
              <a:t>мають</a:t>
            </a:r>
            <a:r>
              <a:rPr lang="ru-RU" dirty="0"/>
              <a:t> </a:t>
            </a:r>
            <a:r>
              <a:rPr lang="ru-RU" dirty="0" err="1"/>
              <a:t>властивості</a:t>
            </a:r>
            <a:r>
              <a:rPr lang="ru-RU" dirty="0"/>
              <a:t> </a:t>
            </a:r>
            <a:r>
              <a:rPr lang="ru-RU" dirty="0" err="1"/>
              <a:t>кріопротекторів</a:t>
            </a:r>
            <a:r>
              <a:rPr lang="ru-RU" dirty="0"/>
              <a:t> (</a:t>
            </a:r>
            <a:r>
              <a:rPr lang="ru-RU" dirty="0" err="1">
                <a:hlinkClick r:id="rId4" tooltip="Диметилсульфоксид"/>
              </a:rPr>
              <a:t>диметилсульфоксид</a:t>
            </a:r>
            <a:r>
              <a:rPr lang="ru-RU" dirty="0"/>
              <a:t>, </a:t>
            </a:r>
            <a:r>
              <a:rPr lang="ru-RU" dirty="0">
                <a:hlinkClick r:id="rId5" tooltip="1,2-пропандіол"/>
              </a:rPr>
              <a:t>1,2-пропандіол</a:t>
            </a:r>
            <a:r>
              <a:rPr lang="ru-RU" dirty="0"/>
              <a:t>). </a:t>
            </a:r>
            <a:r>
              <a:rPr lang="ru-RU" dirty="0" err="1"/>
              <a:t>Досвід</a:t>
            </a:r>
            <a:r>
              <a:rPr lang="ru-RU" dirty="0"/>
              <a:t> </a:t>
            </a:r>
            <a:r>
              <a:rPr lang="ru-RU" dirty="0" err="1"/>
              <a:t>кріоконсервації</a:t>
            </a:r>
            <a:r>
              <a:rPr lang="ru-RU" dirty="0"/>
              <a:t> </a:t>
            </a:r>
            <a:r>
              <a:rPr lang="ru-RU" dirty="0" err="1"/>
              <a:t>різних</a:t>
            </a:r>
            <a:r>
              <a:rPr lang="ru-RU" dirty="0"/>
              <a:t> </a:t>
            </a:r>
            <a:r>
              <a:rPr lang="ru-RU" dirty="0" err="1"/>
              <a:t>типів</a:t>
            </a:r>
            <a:r>
              <a:rPr lang="ru-RU" dirty="0"/>
              <a:t> </a:t>
            </a:r>
            <a:r>
              <a:rPr lang="ru-RU" dirty="0" err="1"/>
              <a:t>клітин</a:t>
            </a:r>
            <a:r>
              <a:rPr lang="ru-RU" dirty="0"/>
              <a:t> показав, </a:t>
            </a:r>
            <a:r>
              <a:rPr lang="ru-RU" dirty="0" err="1"/>
              <a:t>що</a:t>
            </a:r>
            <a:r>
              <a:rPr lang="ru-RU" dirty="0"/>
              <a:t> </a:t>
            </a:r>
            <a:r>
              <a:rPr lang="ru-RU" dirty="0" err="1"/>
              <a:t>чим</a:t>
            </a:r>
            <a:r>
              <a:rPr lang="ru-RU" dirty="0"/>
              <a:t> </a:t>
            </a:r>
            <a:r>
              <a:rPr lang="ru-RU" dirty="0" err="1"/>
              <a:t>більше</a:t>
            </a:r>
            <a:r>
              <a:rPr lang="ru-RU" dirty="0"/>
              <a:t> </a:t>
            </a:r>
            <a:r>
              <a:rPr lang="ru-RU" dirty="0" err="1"/>
              <a:t>розмір</a:t>
            </a:r>
            <a:r>
              <a:rPr lang="ru-RU" dirty="0"/>
              <a:t> </a:t>
            </a:r>
            <a:r>
              <a:rPr lang="ru-RU" dirty="0" err="1">
                <a:hlinkClick r:id="rId6" tooltip="Клітина"/>
              </a:rPr>
              <a:t>клітини</a:t>
            </a:r>
            <a:r>
              <a:rPr lang="ru-RU" dirty="0"/>
              <a:t> (</a:t>
            </a:r>
            <a:r>
              <a:rPr lang="ru-RU" dirty="0" err="1"/>
              <a:t>об'єкта</a:t>
            </a:r>
            <a:r>
              <a:rPr lang="ru-RU" dirty="0"/>
              <a:t> </a:t>
            </a:r>
            <a:r>
              <a:rPr lang="ru-RU" dirty="0" err="1"/>
              <a:t>заморожування</a:t>
            </a:r>
            <a:r>
              <a:rPr lang="ru-RU" dirty="0"/>
              <a:t>), </a:t>
            </a:r>
            <a:r>
              <a:rPr lang="ru-RU" dirty="0" err="1"/>
              <a:t>тим</a:t>
            </a:r>
            <a:r>
              <a:rPr lang="ru-RU" dirty="0"/>
              <a:t> </a:t>
            </a:r>
            <a:r>
              <a:rPr lang="ru-RU" dirty="0" err="1"/>
              <a:t>більше</a:t>
            </a:r>
            <a:r>
              <a:rPr lang="ru-RU" dirty="0"/>
              <a:t> </a:t>
            </a:r>
            <a:r>
              <a:rPr lang="ru-RU" dirty="0" err="1"/>
              <a:t>складнощів</a:t>
            </a:r>
            <a:r>
              <a:rPr lang="ru-RU" dirty="0"/>
              <a:t> при </a:t>
            </a:r>
            <a:r>
              <a:rPr lang="ru-RU" dirty="0" err="1"/>
              <a:t>заморожуванні</a:t>
            </a:r>
            <a:r>
              <a:rPr lang="ru-RU" dirty="0"/>
              <a:t>.</a:t>
            </a:r>
          </a:p>
          <a:p>
            <a:r>
              <a:rPr lang="ru-RU" dirty="0" err="1"/>
              <a:t>Сьогодні</a:t>
            </a:r>
            <a:r>
              <a:rPr lang="ru-RU" dirty="0"/>
              <a:t> </a:t>
            </a:r>
            <a:r>
              <a:rPr lang="ru-RU" dirty="0" err="1"/>
              <a:t>існують</a:t>
            </a:r>
            <a:r>
              <a:rPr lang="ru-RU" dirty="0"/>
              <a:t> </a:t>
            </a:r>
            <a:r>
              <a:rPr lang="ru-RU" dirty="0" err="1"/>
              <a:t>розроблені</a:t>
            </a:r>
            <a:r>
              <a:rPr lang="ru-RU" dirty="0"/>
              <a:t> правила та </a:t>
            </a:r>
            <a:r>
              <a:rPr lang="ru-RU" dirty="0" err="1"/>
              <a:t>протоколи</a:t>
            </a:r>
            <a:r>
              <a:rPr lang="ru-RU" dirty="0"/>
              <a:t> </a:t>
            </a:r>
            <a:r>
              <a:rPr lang="ru-RU" dirty="0" err="1"/>
              <a:t>кріоконсервації</a:t>
            </a:r>
            <a:r>
              <a:rPr lang="ru-RU" dirty="0"/>
              <a:t> з </a:t>
            </a:r>
            <a:r>
              <a:rPr lang="ru-RU" dirty="0" err="1"/>
              <a:t>використанням</a:t>
            </a:r>
            <a:r>
              <a:rPr lang="ru-RU" dirty="0"/>
              <a:t> </a:t>
            </a:r>
            <a:r>
              <a:rPr lang="ru-RU" dirty="0" err="1"/>
              <a:t>програмованого</a:t>
            </a:r>
            <a:r>
              <a:rPr lang="ru-RU" dirty="0"/>
              <a:t> </a:t>
            </a:r>
            <a:r>
              <a:rPr lang="ru-RU" dirty="0" err="1"/>
              <a:t>заморожування</a:t>
            </a:r>
            <a:r>
              <a:rPr lang="ru-RU" dirty="0"/>
              <a:t>, а </a:t>
            </a:r>
            <a:r>
              <a:rPr lang="ru-RU" dirty="0" err="1"/>
              <a:t>також</a:t>
            </a:r>
            <a:r>
              <a:rPr lang="ru-RU" dirty="0"/>
              <a:t> </a:t>
            </a:r>
            <a:r>
              <a:rPr lang="ru-RU" dirty="0" err="1"/>
              <a:t>комерційні</a:t>
            </a:r>
            <a:r>
              <a:rPr lang="ru-RU" dirty="0"/>
              <a:t> </a:t>
            </a:r>
            <a:r>
              <a:rPr lang="ru-RU" dirty="0" err="1"/>
              <a:t>середовища</a:t>
            </a:r>
            <a:r>
              <a:rPr lang="ru-RU" dirty="0"/>
              <a:t> для </a:t>
            </a:r>
            <a:r>
              <a:rPr lang="ru-RU" dirty="0" err="1"/>
              <a:t>заморожування</a:t>
            </a:r>
            <a:r>
              <a:rPr lang="ru-RU" dirty="0"/>
              <a:t> і </a:t>
            </a:r>
            <a:r>
              <a:rPr lang="ru-RU" dirty="0" err="1"/>
              <a:t>розморожування</a:t>
            </a:r>
            <a:r>
              <a:rPr lang="ru-RU" dirty="0"/>
              <a:t>, склад </a:t>
            </a:r>
            <a:r>
              <a:rPr lang="ru-RU" dirty="0" err="1"/>
              <a:t>яких</a:t>
            </a:r>
            <a:r>
              <a:rPr lang="ru-RU" dirty="0"/>
              <a:t> </a:t>
            </a:r>
            <a:r>
              <a:rPr lang="ru-RU" dirty="0" err="1"/>
              <a:t>підібраний</a:t>
            </a:r>
            <a:r>
              <a:rPr lang="ru-RU" dirty="0"/>
              <a:t> для </a:t>
            </a:r>
            <a:r>
              <a:rPr lang="ru-RU" dirty="0" err="1"/>
              <a:t>певного</a:t>
            </a:r>
            <a:r>
              <a:rPr lang="ru-RU" dirty="0"/>
              <a:t> </a:t>
            </a:r>
            <a:r>
              <a:rPr lang="ru-RU" dirty="0" err="1"/>
              <a:t>об'єкта</a:t>
            </a:r>
            <a:r>
              <a:rPr lang="ru-RU" dirty="0"/>
              <a:t>.</a:t>
            </a:r>
          </a:p>
          <a:p>
            <a:r>
              <a:rPr lang="ru-RU" dirty="0" err="1"/>
              <a:t>Незважаючи</a:t>
            </a:r>
            <a:r>
              <a:rPr lang="ru-RU" dirty="0"/>
              <a:t> на те, </a:t>
            </a:r>
            <a:r>
              <a:rPr lang="ru-RU" dirty="0" err="1"/>
              <a:t>що</a:t>
            </a:r>
            <a:r>
              <a:rPr lang="ru-RU" dirty="0"/>
              <a:t> </a:t>
            </a:r>
            <a:r>
              <a:rPr lang="ru-RU" dirty="0" err="1"/>
              <a:t>всі</a:t>
            </a:r>
            <a:r>
              <a:rPr lang="ru-RU" dirty="0"/>
              <a:t> </a:t>
            </a:r>
            <a:r>
              <a:rPr lang="ru-RU" dirty="0" err="1"/>
              <a:t>зразки</a:t>
            </a:r>
            <a:r>
              <a:rPr lang="ru-RU" dirty="0"/>
              <a:t> </a:t>
            </a:r>
            <a:r>
              <a:rPr lang="ru-RU" dirty="0" err="1"/>
              <a:t>зберігаються</a:t>
            </a:r>
            <a:r>
              <a:rPr lang="ru-RU" dirty="0"/>
              <a:t> в </a:t>
            </a:r>
            <a:r>
              <a:rPr lang="ru-RU" dirty="0" err="1"/>
              <a:t>закритому</a:t>
            </a:r>
            <a:r>
              <a:rPr lang="ru-RU" dirty="0"/>
              <a:t> </a:t>
            </a:r>
            <a:r>
              <a:rPr lang="ru-RU" dirty="0" err="1"/>
              <a:t>вигляді</a:t>
            </a:r>
            <a:r>
              <a:rPr lang="ru-RU" dirty="0"/>
              <a:t> в </a:t>
            </a:r>
            <a:r>
              <a:rPr lang="ru-RU" dirty="0" err="1"/>
              <a:t>окремих</a:t>
            </a:r>
            <a:r>
              <a:rPr lang="ru-RU" dirty="0"/>
              <a:t> контейнерах, перед </a:t>
            </a:r>
            <a:r>
              <a:rPr lang="ru-RU" dirty="0" err="1"/>
              <a:t>заморожуванням</a:t>
            </a:r>
            <a:r>
              <a:rPr lang="ru-RU" dirty="0"/>
              <a:t> </a:t>
            </a:r>
            <a:r>
              <a:rPr lang="ru-RU" dirty="0" err="1"/>
              <a:t>своїх</a:t>
            </a:r>
            <a:r>
              <a:rPr lang="ru-RU" dirty="0"/>
              <a:t> </a:t>
            </a:r>
            <a:r>
              <a:rPr lang="ru-RU" dirty="0" err="1"/>
              <a:t>клітин</a:t>
            </a:r>
            <a:r>
              <a:rPr lang="ru-RU" dirty="0"/>
              <a:t> </a:t>
            </a:r>
            <a:r>
              <a:rPr lang="ru-RU" dirty="0" err="1"/>
              <a:t>необхідно</a:t>
            </a:r>
            <a:r>
              <a:rPr lang="ru-RU" dirty="0"/>
              <a:t> пройти </a:t>
            </a:r>
            <a:r>
              <a:rPr lang="ru-RU" dirty="0" err="1"/>
              <a:t>обстеження</a:t>
            </a:r>
            <a:r>
              <a:rPr lang="ru-RU" dirty="0"/>
              <a:t> для </a:t>
            </a:r>
            <a:r>
              <a:rPr lang="ru-RU" dirty="0" err="1"/>
              <a:t>визначення</a:t>
            </a:r>
            <a:r>
              <a:rPr lang="ru-RU" dirty="0"/>
              <a:t> </a:t>
            </a:r>
            <a:r>
              <a:rPr lang="ru-RU" dirty="0" err="1">
                <a:hlinkClick r:id="rId7" tooltip="Вірус"/>
              </a:rPr>
              <a:t>вірусних</a:t>
            </a:r>
            <a:r>
              <a:rPr lang="ru-RU" dirty="0"/>
              <a:t> </a:t>
            </a:r>
            <a:r>
              <a:rPr lang="ru-RU" u="sng" dirty="0" err="1">
                <a:hlinkClick r:id="rId8"/>
              </a:rPr>
              <a:t>інфекцій</a:t>
            </a:r>
            <a:endParaRPr lang="ru-RU" dirty="0"/>
          </a:p>
          <a:p>
            <a:endParaRPr lang="ru-RU" dirty="0"/>
          </a:p>
        </p:txBody>
      </p:sp>
    </p:spTree>
    <p:extLst>
      <p:ext uri="{BB962C8B-B14F-4D97-AF65-F5344CB8AC3E}">
        <p14:creationId xmlns="" xmlns:p14="http://schemas.microsoft.com/office/powerpoint/2010/main" val="956901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8203" y="332656"/>
            <a:ext cx="6016246" cy="1280890"/>
          </a:xfrm>
        </p:spPr>
        <p:txBody>
          <a:bodyPr/>
          <a:lstStyle/>
          <a:p>
            <a:r>
              <a:rPr lang="uk-UA" dirty="0" smtClean="0"/>
              <a:t>Методи отримання БАР</a:t>
            </a:r>
            <a:endParaRPr lang="ru-RU" dirty="0"/>
          </a:p>
        </p:txBody>
      </p:sp>
      <p:sp>
        <p:nvSpPr>
          <p:cNvPr id="3" name="Объект 2"/>
          <p:cNvSpPr>
            <a:spLocks noGrp="1"/>
          </p:cNvSpPr>
          <p:nvPr>
            <p:ph idx="1"/>
          </p:nvPr>
        </p:nvSpPr>
        <p:spPr>
          <a:xfrm>
            <a:off x="1259632" y="1268760"/>
            <a:ext cx="7272808" cy="4896544"/>
          </a:xfrm>
        </p:spPr>
        <p:txBody>
          <a:bodyPr>
            <a:normAutofit/>
          </a:bodyPr>
          <a:lstStyle/>
          <a:p>
            <a:r>
              <a:rPr lang="uk-UA" b="1" dirty="0"/>
              <a:t>Біологічно активні речовини</a:t>
            </a:r>
            <a:r>
              <a:rPr lang="uk-UA" dirty="0"/>
              <a:t> </a:t>
            </a:r>
            <a:r>
              <a:rPr lang="uk-UA" dirty="0" smtClean="0"/>
              <a:t>(БАР) - </a:t>
            </a:r>
            <a:r>
              <a:rPr lang="uk-UA" dirty="0"/>
              <a:t>це органічні сполуки різної хімічної природи, здатні впливати на обмін речовин та перетворення енергії в живих істотах. Одні з них регулюють процеси обміну речовин, росту й розвитку організмів, інші - слугують засобом впливу на особин свого або інших видів. До біологічно активних речовин належать ферменти, вітаміни, гормони, </a:t>
            </a:r>
            <a:r>
              <a:rPr lang="uk-UA" dirty="0" err="1"/>
              <a:t>нейрогормони</a:t>
            </a:r>
            <a:r>
              <a:rPr lang="uk-UA" dirty="0"/>
              <a:t>, фактори росту, фітогормони, антибіотики </a:t>
            </a:r>
            <a:r>
              <a:rPr lang="uk-UA" dirty="0" smtClean="0"/>
              <a:t>тощо</a:t>
            </a:r>
            <a:r>
              <a:rPr lang="en-US" dirty="0" smtClean="0"/>
              <a:t>.</a:t>
            </a:r>
            <a:endParaRPr lang="ru-RU" dirty="0"/>
          </a:p>
        </p:txBody>
      </p:sp>
    </p:spTree>
    <p:extLst>
      <p:ext uri="{BB962C8B-B14F-4D97-AF65-F5344CB8AC3E}">
        <p14:creationId xmlns="" xmlns:p14="http://schemas.microsoft.com/office/powerpoint/2010/main" val="122628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7664" y="548680"/>
            <a:ext cx="6552727" cy="5362542"/>
          </a:xfrm>
        </p:spPr>
        <p:txBody>
          <a:bodyPr>
            <a:normAutofit/>
          </a:bodyPr>
          <a:lstStyle/>
          <a:p>
            <a:r>
              <a:rPr lang="uk-UA" dirty="0" smtClean="0"/>
              <a:t>Багато БАР вперше були отримані з природної рослинної і тваринної сировини</a:t>
            </a:r>
            <a:r>
              <a:rPr lang="ru-RU" dirty="0" smtClean="0"/>
              <a:t> </a:t>
            </a:r>
          </a:p>
          <a:p>
            <a:endParaRPr lang="ru-RU" dirty="0" smtClean="0"/>
          </a:p>
          <a:p>
            <a:r>
              <a:rPr lang="ru-RU" dirty="0" smtClean="0"/>
              <a:t>Зараз для </a:t>
            </a:r>
            <a:r>
              <a:rPr lang="ru-RU" dirty="0" err="1" smtClean="0"/>
              <a:t>отримання</a:t>
            </a:r>
            <a:r>
              <a:rPr lang="ru-RU" dirty="0" smtClean="0"/>
              <a:t> БАР </a:t>
            </a:r>
            <a:r>
              <a:rPr lang="ru-RU" dirty="0" err="1" smtClean="0"/>
              <a:t>найчастіше</a:t>
            </a:r>
            <a:r>
              <a:rPr lang="ru-RU" dirty="0" smtClean="0"/>
              <a:t> </a:t>
            </a:r>
            <a:r>
              <a:rPr lang="ru-RU" dirty="0" err="1" smtClean="0"/>
              <a:t>використовують</a:t>
            </a:r>
            <a:r>
              <a:rPr lang="ru-RU" dirty="0" smtClean="0"/>
              <a:t>:</a:t>
            </a:r>
          </a:p>
          <a:p>
            <a:r>
              <a:rPr lang="ru-RU" dirty="0" err="1" smtClean="0"/>
              <a:t>калусні</a:t>
            </a:r>
            <a:r>
              <a:rPr lang="ru-RU" dirty="0" smtClean="0"/>
              <a:t> </a:t>
            </a:r>
            <a:r>
              <a:rPr lang="ru-RU" dirty="0" err="1" smtClean="0"/>
              <a:t>культури</a:t>
            </a:r>
            <a:endParaRPr lang="ru-RU" dirty="0" smtClean="0"/>
          </a:p>
          <a:p>
            <a:r>
              <a:rPr lang="uk-UA" dirty="0" smtClean="0"/>
              <a:t>суспензії</a:t>
            </a:r>
          </a:p>
          <a:p>
            <a:r>
              <a:rPr lang="uk-UA" dirty="0" smtClean="0"/>
              <a:t>іммобілізовані клітини</a:t>
            </a:r>
          </a:p>
          <a:p>
            <a:r>
              <a:rPr lang="uk-UA" dirty="0" smtClean="0"/>
              <a:t>мікробний синтез</a:t>
            </a:r>
            <a:endParaRPr lang="ru-RU"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Молекулярне маркування</a:t>
            </a:r>
            <a:endParaRPr lang="ru-RU" dirty="0"/>
          </a:p>
        </p:txBody>
      </p:sp>
      <p:sp>
        <p:nvSpPr>
          <p:cNvPr id="3" name="Объект 2"/>
          <p:cNvSpPr>
            <a:spLocks noGrp="1"/>
          </p:cNvSpPr>
          <p:nvPr>
            <p:ph idx="1"/>
          </p:nvPr>
        </p:nvSpPr>
        <p:spPr>
          <a:xfrm>
            <a:off x="633324" y="1628800"/>
            <a:ext cx="8287818" cy="3777622"/>
          </a:xfrm>
        </p:spPr>
        <p:txBody>
          <a:bodyPr>
            <a:normAutofit/>
          </a:bodyPr>
          <a:lstStyle/>
          <a:p>
            <a:r>
              <a:rPr lang="uk-UA" dirty="0" smtClean="0"/>
              <a:t>ДНК-маркери або молекулярно-генетичні маркери - поліморфна ознака, що виявляються методами молекулярної біології на рівні </a:t>
            </a:r>
            <a:r>
              <a:rPr lang="uk-UA" dirty="0" err="1" smtClean="0"/>
              <a:t>нуклеотидної</a:t>
            </a:r>
            <a:r>
              <a:rPr lang="uk-UA" dirty="0" smtClean="0"/>
              <a:t> послідовності ДНК для певного гена або для будь-якої іншої ділянки хромосоми при порівнянні генотипів різних особин, порід, сортів, ліній</a:t>
            </a:r>
            <a:r>
              <a:rPr lang="ru-RU" dirty="0" smtClean="0"/>
              <a:t>.</a:t>
            </a:r>
            <a:endParaRPr lang="ru-RU" dirty="0"/>
          </a:p>
        </p:txBody>
      </p:sp>
      <p:pic>
        <p:nvPicPr>
          <p:cNvPr id="12290" name="Picture 2" descr="Ієрархічне молекулярне маркування для вирішення довгих безперервних  послідовностей шляхом масового паралельного послідовності | наукові доповіді"/>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3212976"/>
            <a:ext cx="4010866" cy="28811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0019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3356992"/>
            <a:ext cx="6591985" cy="3777622"/>
          </a:xfrm>
        </p:spPr>
        <p:txBody>
          <a:bodyPr>
            <a:normAutofit/>
          </a:bodyPr>
          <a:lstStyle/>
          <a:p>
            <a:r>
              <a:rPr lang="ru-RU" b="1" dirty="0" err="1"/>
              <a:t>iPBS</a:t>
            </a:r>
            <a:r>
              <a:rPr lang="ru-RU" dirty="0"/>
              <a:t> (</a:t>
            </a:r>
            <a:r>
              <a:rPr lang="ru-RU" dirty="0">
                <a:hlinkClick r:id="rId2" tooltip="Английский язык"/>
              </a:rPr>
              <a:t>англ.</a:t>
            </a:r>
            <a:r>
              <a:rPr lang="ru-RU" dirty="0"/>
              <a:t> </a:t>
            </a:r>
            <a:r>
              <a:rPr lang="ru-RU" i="1" dirty="0" err="1"/>
              <a:t>inter</a:t>
            </a:r>
            <a:r>
              <a:rPr lang="ru-RU" i="1" dirty="0"/>
              <a:t> PBS </a:t>
            </a:r>
            <a:r>
              <a:rPr lang="ru-RU" i="1" dirty="0" err="1"/>
              <a:t>amplification</a:t>
            </a:r>
            <a:r>
              <a:rPr lang="ru-RU" dirty="0" smtClean="0"/>
              <a:t>)</a:t>
            </a:r>
            <a:r>
              <a:rPr lang="ru-RU" dirty="0"/>
              <a:t> — </a:t>
            </a:r>
            <a:r>
              <a:rPr lang="uk-UA" dirty="0" smtClean="0"/>
              <a:t>метод, заснований на використанні </a:t>
            </a:r>
            <a:r>
              <a:rPr lang="uk-UA" dirty="0" err="1" smtClean="0"/>
              <a:t>праймерів</a:t>
            </a:r>
            <a:r>
              <a:rPr lang="uk-UA" dirty="0" smtClean="0"/>
              <a:t> до послідовностей </a:t>
            </a:r>
            <a:r>
              <a:rPr lang="uk-UA" dirty="0" err="1" smtClean="0"/>
              <a:t>ретротранспозонів</a:t>
            </a:r>
            <a:r>
              <a:rPr lang="uk-UA" dirty="0" smtClean="0"/>
              <a:t> PBS (англ. </a:t>
            </a:r>
            <a:r>
              <a:rPr lang="uk-UA" dirty="0" err="1" smtClean="0"/>
              <a:t>Primer</a:t>
            </a:r>
            <a:r>
              <a:rPr lang="uk-UA" dirty="0" smtClean="0"/>
              <a:t> </a:t>
            </a:r>
            <a:r>
              <a:rPr lang="uk-UA" dirty="0" err="1" smtClean="0"/>
              <a:t>binding</a:t>
            </a:r>
            <a:r>
              <a:rPr lang="uk-UA" dirty="0" smtClean="0"/>
              <a:t> </a:t>
            </a:r>
            <a:r>
              <a:rPr lang="uk-UA" dirty="0" err="1" smtClean="0"/>
              <a:t>site</a:t>
            </a:r>
            <a:r>
              <a:rPr lang="uk-UA" dirty="0" smtClean="0"/>
              <a:t>, ділянка зв'язування </a:t>
            </a:r>
            <a:r>
              <a:rPr lang="uk-UA" dirty="0" err="1" smtClean="0"/>
              <a:t>тРНК</a:t>
            </a:r>
            <a:r>
              <a:rPr lang="uk-UA" dirty="0" smtClean="0"/>
              <a:t>). Метод ефективний для виявлення поліморфізму між зразками, а також для клонування нових </a:t>
            </a:r>
            <a:r>
              <a:rPr lang="uk-UA" dirty="0" err="1" smtClean="0"/>
              <a:t>ретротранспозонів</a:t>
            </a:r>
            <a:r>
              <a:rPr lang="uk-UA" dirty="0" smtClean="0"/>
              <a:t> у еукаріот.</a:t>
            </a:r>
          </a:p>
          <a:p>
            <a:r>
              <a:rPr lang="uk-UA" dirty="0" err="1" smtClean="0"/>
              <a:t>Однонуклеотидний</a:t>
            </a:r>
            <a:r>
              <a:rPr lang="uk-UA" dirty="0" smtClean="0"/>
              <a:t> поліморфізм (SNP).</a:t>
            </a:r>
          </a:p>
        </p:txBody>
      </p:sp>
      <p:sp>
        <p:nvSpPr>
          <p:cNvPr id="4" name="AutoShape 2" descr="Ієрархічне молекулярне маркування для вирішення довгих безперервних  послідовностей шляхом масового паралельного послідовності | наукові доповіді"/>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16" name="Picture 4" descr="Ієрархічне молекулярне маркування для вирішення довгих безперервних  послідовностей шляхом масового паралельного послідовності | наукові доповіді"/>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7704" y="412304"/>
            <a:ext cx="5715000" cy="2543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5118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Гіногенез</a:t>
            </a:r>
            <a:endParaRPr lang="ru-RU" dirty="0"/>
          </a:p>
        </p:txBody>
      </p:sp>
      <p:sp>
        <p:nvSpPr>
          <p:cNvPr id="3" name="Объект 2"/>
          <p:cNvSpPr>
            <a:spLocks noGrp="1"/>
          </p:cNvSpPr>
          <p:nvPr>
            <p:ph idx="1"/>
          </p:nvPr>
        </p:nvSpPr>
        <p:spPr>
          <a:xfrm>
            <a:off x="1043608" y="2204864"/>
            <a:ext cx="7344816" cy="3777622"/>
          </a:xfrm>
        </p:spPr>
        <p:txBody>
          <a:bodyPr/>
          <a:lstStyle/>
          <a:p>
            <a:r>
              <a:rPr lang="vi-VN" b="1" dirty="0"/>
              <a:t>Гіногене́з</a:t>
            </a:r>
            <a:r>
              <a:rPr lang="vi-VN" dirty="0"/>
              <a:t> (гр. </a:t>
            </a:r>
            <a:r>
              <a:rPr lang="en-US" i="1" dirty="0" err="1"/>
              <a:t>gyno</a:t>
            </a:r>
            <a:r>
              <a:rPr lang="en-US" dirty="0"/>
              <a:t> — </a:t>
            </a:r>
            <a:r>
              <a:rPr lang="vi-VN" dirty="0"/>
              <a:t>жінка та </a:t>
            </a:r>
            <a:r>
              <a:rPr lang="en-US" i="1" dirty="0"/>
              <a:t>genesis</a:t>
            </a:r>
            <a:r>
              <a:rPr lang="en-US" dirty="0"/>
              <a:t> — </a:t>
            </a:r>
            <a:r>
              <a:rPr lang="vi-VN" dirty="0"/>
              <a:t>виникнення) — форма </a:t>
            </a:r>
            <a:r>
              <a:rPr lang="vi-VN" dirty="0">
                <a:hlinkClick r:id="rId2" tooltip="Розмноження"/>
              </a:rPr>
              <a:t>розмноження</a:t>
            </a:r>
            <a:r>
              <a:rPr lang="vi-VN" dirty="0"/>
              <a:t>, при якій </a:t>
            </a:r>
            <a:r>
              <a:rPr lang="vi-VN" dirty="0">
                <a:hlinkClick r:id="rId3" tooltip="Сперматозоїд"/>
              </a:rPr>
              <a:t>сперматозоїд</a:t>
            </a:r>
            <a:r>
              <a:rPr lang="vi-VN" dirty="0"/>
              <a:t>, проникнувши в </a:t>
            </a:r>
            <a:r>
              <a:rPr lang="vi-VN" dirty="0">
                <a:hlinkClick r:id="rId4" tooltip="Яйцеклітина"/>
              </a:rPr>
              <a:t>яйцеклітину</a:t>
            </a:r>
            <a:r>
              <a:rPr lang="vi-VN" dirty="0"/>
              <a:t>, стимулює її розвиток, але його </a:t>
            </a:r>
            <a:r>
              <a:rPr lang="vi-VN" dirty="0">
                <a:hlinkClick r:id="rId5" tooltip="Ядро клітини"/>
              </a:rPr>
              <a:t>ядро</a:t>
            </a:r>
            <a:r>
              <a:rPr lang="vi-VN" dirty="0"/>
              <a:t> не зливається з ядром яйця і не бере участі у розвитку зародку. Роль сперматозоїда обмежується активацією яйця до розвитку.</a:t>
            </a:r>
            <a:endParaRPr lang="ru-RU" dirty="0"/>
          </a:p>
        </p:txBody>
      </p:sp>
    </p:spTree>
    <p:extLst>
      <p:ext uri="{BB962C8B-B14F-4D97-AF65-F5344CB8AC3E}">
        <p14:creationId xmlns="" xmlns:p14="http://schemas.microsoft.com/office/powerpoint/2010/main" val="4057687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620688"/>
            <a:ext cx="7418784" cy="5976664"/>
          </a:xfrm>
        </p:spPr>
        <p:txBody>
          <a:bodyPr>
            <a:normAutofit/>
          </a:bodyPr>
          <a:lstStyle/>
          <a:p>
            <a:r>
              <a:rPr lang="ru-RU" dirty="0"/>
              <a:t>У </a:t>
            </a:r>
            <a:r>
              <a:rPr lang="ru-RU" dirty="0" err="1"/>
              <a:t>природі</a:t>
            </a:r>
            <a:r>
              <a:rPr lang="ru-RU" dirty="0"/>
              <a:t> </a:t>
            </a:r>
            <a:r>
              <a:rPr lang="ru-RU" dirty="0" err="1"/>
              <a:t>гіногенез</a:t>
            </a:r>
            <a:r>
              <a:rPr lang="ru-RU" dirty="0"/>
              <a:t> </a:t>
            </a:r>
            <a:r>
              <a:rPr lang="ru-RU" dirty="0" err="1"/>
              <a:t>зустрічається</a:t>
            </a:r>
            <a:r>
              <a:rPr lang="ru-RU" dirty="0"/>
              <a:t> </a:t>
            </a:r>
            <a:r>
              <a:rPr lang="ru-RU" dirty="0" err="1"/>
              <a:t>вкрай</a:t>
            </a:r>
            <a:r>
              <a:rPr lang="ru-RU" dirty="0"/>
              <a:t> </a:t>
            </a:r>
            <a:r>
              <a:rPr lang="ru-RU" dirty="0" err="1"/>
              <a:t>рідко</a:t>
            </a:r>
            <a:r>
              <a:rPr lang="ru-RU" dirty="0"/>
              <a:t>. </a:t>
            </a:r>
            <a:r>
              <a:rPr lang="ru-RU" dirty="0" err="1"/>
              <a:t>Виявлений</a:t>
            </a:r>
            <a:r>
              <a:rPr lang="ru-RU" dirty="0"/>
              <a:t> у </a:t>
            </a:r>
            <a:r>
              <a:rPr lang="ru-RU" dirty="0" err="1"/>
              <a:t>деяких</a:t>
            </a:r>
            <a:r>
              <a:rPr lang="ru-RU" dirty="0"/>
              <a:t> </a:t>
            </a:r>
            <a:r>
              <a:rPr lang="ru-RU" dirty="0">
                <a:hlinkClick r:id="rId2" tooltip="Нематоди"/>
              </a:rPr>
              <a:t>нематод</a:t>
            </a:r>
            <a:r>
              <a:rPr lang="ru-RU" dirty="0"/>
              <a:t>, </a:t>
            </a:r>
            <a:r>
              <a:rPr lang="ru-RU" dirty="0" err="1">
                <a:hlinkClick r:id="rId3" tooltip="Кісткові риби"/>
              </a:rPr>
              <a:t>кісткових</a:t>
            </a:r>
            <a:r>
              <a:rPr lang="ru-RU" dirty="0">
                <a:hlinkClick r:id="rId3" tooltip="Кісткові риби"/>
              </a:rPr>
              <a:t> </a:t>
            </a:r>
            <a:r>
              <a:rPr lang="ru-RU" dirty="0" err="1">
                <a:hlinkClick r:id="rId3" tooltip="Кісткові риби"/>
              </a:rPr>
              <a:t>риб</a:t>
            </a:r>
            <a:r>
              <a:rPr lang="ru-RU" dirty="0"/>
              <a:t> (</a:t>
            </a:r>
            <a:r>
              <a:rPr lang="ru-RU" dirty="0" err="1"/>
              <a:t>рід</a:t>
            </a:r>
            <a:r>
              <a:rPr lang="ru-RU" dirty="0"/>
              <a:t> </a:t>
            </a:r>
            <a:r>
              <a:rPr lang="en-US" i="1" dirty="0" err="1"/>
              <a:t>Comephorus</a:t>
            </a:r>
            <a:r>
              <a:rPr lang="en-US" dirty="0"/>
              <a:t>, </a:t>
            </a:r>
            <a:r>
              <a:rPr lang="ru-RU" dirty="0">
                <a:hlinkClick r:id="rId4" tooltip="Карась срібний"/>
              </a:rPr>
              <a:t>карась </a:t>
            </a:r>
            <a:r>
              <a:rPr lang="ru-RU" dirty="0" err="1">
                <a:hlinkClick r:id="rId4" tooltip="Карась срібний"/>
              </a:rPr>
              <a:t>срібний</a:t>
            </a:r>
            <a:r>
              <a:rPr lang="ru-RU" dirty="0"/>
              <a:t> (</a:t>
            </a:r>
            <a:r>
              <a:rPr lang="en-US" i="1" dirty="0" err="1" smtClean="0"/>
              <a:t>Carassius</a:t>
            </a:r>
            <a:r>
              <a:rPr lang="en-US" i="1" dirty="0" smtClean="0"/>
              <a:t> </a:t>
            </a:r>
            <a:r>
              <a:rPr lang="en-US" i="1" dirty="0" err="1" smtClean="0"/>
              <a:t>auratus</a:t>
            </a:r>
            <a:r>
              <a:rPr lang="en-US" dirty="0" smtClean="0"/>
              <a:t>)),</a:t>
            </a:r>
            <a:r>
              <a:rPr lang="uk-UA" dirty="0" smtClean="0"/>
              <a:t> </a:t>
            </a:r>
            <a:r>
              <a:rPr lang="ru-RU" dirty="0" err="1" smtClean="0">
                <a:hlinkClick r:id="rId5" tooltip="Земноводні"/>
              </a:rPr>
              <a:t>земноводних</a:t>
            </a:r>
            <a:r>
              <a:rPr lang="ru-RU" dirty="0" smtClean="0"/>
              <a:t> (</a:t>
            </a:r>
            <a:r>
              <a:rPr lang="ru-RU" dirty="0" err="1"/>
              <a:t>деякі</a:t>
            </a:r>
            <a:r>
              <a:rPr lang="ru-RU" dirty="0"/>
              <a:t> </a:t>
            </a:r>
            <a:r>
              <a:rPr lang="ru-RU" dirty="0" err="1" smtClean="0">
                <a:hlinkClick r:id="rId6" tooltip="Саламандра (рід)"/>
              </a:rPr>
              <a:t>саламандри</a:t>
            </a:r>
            <a:r>
              <a:rPr lang="ru-RU" dirty="0" smtClean="0"/>
              <a:t> роду</a:t>
            </a:r>
            <a:r>
              <a:rPr lang="ru-RU" dirty="0"/>
              <a:t> </a:t>
            </a:r>
            <a:r>
              <a:rPr lang="ru-RU" dirty="0" err="1">
                <a:hlinkClick r:id="rId7" tooltip="Амбістома"/>
              </a:rPr>
              <a:t>амбістома</a:t>
            </a:r>
            <a:r>
              <a:rPr lang="ru-RU" dirty="0"/>
              <a:t>), а </a:t>
            </a:r>
            <a:r>
              <a:rPr lang="ru-RU" dirty="0" err="1"/>
              <a:t>також</a:t>
            </a:r>
            <a:r>
              <a:rPr lang="ru-RU" dirty="0"/>
              <a:t> у </a:t>
            </a:r>
            <a:r>
              <a:rPr lang="ru-RU" dirty="0" err="1"/>
              <a:t>рослин</a:t>
            </a:r>
            <a:r>
              <a:rPr lang="ru-RU" dirty="0"/>
              <a:t> </a:t>
            </a:r>
            <a:r>
              <a:rPr lang="ru-RU" dirty="0" err="1"/>
              <a:t>родини</a:t>
            </a:r>
            <a:r>
              <a:rPr lang="ru-RU" dirty="0"/>
              <a:t> </a:t>
            </a:r>
            <a:r>
              <a:rPr lang="ru-RU" dirty="0" err="1" smtClean="0">
                <a:hlinkClick r:id="rId8" tooltip="Амарилісові"/>
              </a:rPr>
              <a:t>Амарілісових</a:t>
            </a:r>
            <a:r>
              <a:rPr lang="ru-RU" dirty="0" smtClean="0"/>
              <a:t> (</a:t>
            </a:r>
            <a:r>
              <a:rPr lang="en-US" i="1" dirty="0" err="1"/>
              <a:t>Atamosco</a:t>
            </a:r>
            <a:r>
              <a:rPr lang="en-US" i="1" dirty="0"/>
              <a:t> </a:t>
            </a:r>
            <a:r>
              <a:rPr lang="en-US" i="1" dirty="0" err="1"/>
              <a:t>mexicana</a:t>
            </a:r>
            <a:r>
              <a:rPr lang="en-US" dirty="0"/>
              <a:t>). </a:t>
            </a:r>
            <a:r>
              <a:rPr lang="ru-RU" dirty="0" err="1"/>
              <a:t>Інколи</a:t>
            </a:r>
            <a:r>
              <a:rPr lang="ru-RU" dirty="0"/>
              <a:t> в </a:t>
            </a:r>
            <a:r>
              <a:rPr lang="ru-RU" dirty="0" err="1"/>
              <a:t>гіногенетичних</a:t>
            </a:r>
            <a:r>
              <a:rPr lang="ru-RU" dirty="0"/>
              <a:t> </a:t>
            </a:r>
            <a:r>
              <a:rPr lang="ru-RU" dirty="0" err="1"/>
              <a:t>популяціях</a:t>
            </a:r>
            <a:r>
              <a:rPr lang="ru-RU" dirty="0"/>
              <a:t> </a:t>
            </a:r>
            <a:r>
              <a:rPr lang="ru-RU" dirty="0" err="1"/>
              <a:t>самці</a:t>
            </a:r>
            <a:r>
              <a:rPr lang="ru-RU" dirty="0"/>
              <a:t> </a:t>
            </a:r>
            <a:r>
              <a:rPr lang="ru-RU" dirty="0" err="1"/>
              <a:t>невідомі</a:t>
            </a:r>
            <a:r>
              <a:rPr lang="ru-RU" dirty="0"/>
              <a:t>, </a:t>
            </a:r>
            <a:r>
              <a:rPr lang="ru-RU" dirty="0" err="1"/>
              <a:t>яйця</a:t>
            </a:r>
            <a:r>
              <a:rPr lang="ru-RU" dirty="0"/>
              <a:t> </a:t>
            </a:r>
            <a:r>
              <a:rPr lang="ru-RU" dirty="0" err="1"/>
              <a:t>стимулює</a:t>
            </a:r>
            <a:r>
              <a:rPr lang="ru-RU" dirty="0"/>
              <a:t> до </a:t>
            </a:r>
            <a:r>
              <a:rPr lang="ru-RU" dirty="0" err="1"/>
              <a:t>розвитку</a:t>
            </a:r>
            <a:r>
              <a:rPr lang="ru-RU" dirty="0"/>
              <a:t> сперма </a:t>
            </a:r>
            <a:r>
              <a:rPr lang="ru-RU" dirty="0" err="1"/>
              <a:t>інших</a:t>
            </a:r>
            <a:r>
              <a:rPr lang="ru-RU" dirty="0"/>
              <a:t> </a:t>
            </a:r>
            <a:r>
              <a:rPr lang="ru-RU" dirty="0" err="1"/>
              <a:t>риб</a:t>
            </a:r>
            <a:r>
              <a:rPr lang="ru-RU" dirty="0"/>
              <a:t> (</a:t>
            </a:r>
            <a:r>
              <a:rPr lang="ru-RU" dirty="0" err="1"/>
              <a:t>наприклад</a:t>
            </a:r>
            <a:r>
              <a:rPr lang="ru-RU" dirty="0"/>
              <a:t>, </a:t>
            </a:r>
            <a:r>
              <a:rPr lang="ru-RU" dirty="0" err="1"/>
              <a:t>ікра</a:t>
            </a:r>
            <a:r>
              <a:rPr lang="ru-RU" dirty="0"/>
              <a:t> </a:t>
            </a:r>
            <a:r>
              <a:rPr lang="ru-RU" dirty="0" smtClean="0"/>
              <a:t>карася </a:t>
            </a:r>
            <a:r>
              <a:rPr lang="ru-RU" dirty="0"/>
              <a:t>молоками </a:t>
            </a:r>
            <a:r>
              <a:rPr lang="ru-RU" dirty="0">
                <a:hlinkClick r:id="rId9" tooltip="Щука звичайна"/>
              </a:rPr>
              <a:t>щуки</a:t>
            </a:r>
            <a:r>
              <a:rPr lang="ru-RU" dirty="0"/>
              <a:t>).</a:t>
            </a:r>
          </a:p>
          <a:p>
            <a:r>
              <a:rPr lang="ru-RU" dirty="0" err="1"/>
              <a:t>Експериментально</a:t>
            </a:r>
            <a:r>
              <a:rPr lang="ru-RU" dirty="0"/>
              <a:t> </a:t>
            </a:r>
            <a:r>
              <a:rPr lang="ru-RU" dirty="0" err="1"/>
              <a:t>гіногенез</a:t>
            </a:r>
            <a:r>
              <a:rPr lang="ru-RU" dirty="0"/>
              <a:t> </a:t>
            </a:r>
            <a:r>
              <a:rPr lang="ru-RU" dirty="0" err="1"/>
              <a:t>може</a:t>
            </a:r>
            <a:r>
              <a:rPr lang="ru-RU" dirty="0"/>
              <a:t> бути </a:t>
            </a:r>
            <a:r>
              <a:rPr lang="ru-RU" dirty="0" err="1"/>
              <a:t>отриманий</a:t>
            </a:r>
            <a:r>
              <a:rPr lang="ru-RU" dirty="0"/>
              <a:t> при </a:t>
            </a:r>
            <a:r>
              <a:rPr lang="ru-RU" dirty="0" err="1"/>
              <a:t>поливанні</a:t>
            </a:r>
            <a:r>
              <a:rPr lang="ru-RU" dirty="0"/>
              <a:t> </a:t>
            </a:r>
            <a:r>
              <a:rPr lang="ru-RU" dirty="0">
                <a:hlinkClick r:id="rId10" tooltip="Сперма"/>
              </a:rPr>
              <a:t>спермою</a:t>
            </a:r>
            <a:r>
              <a:rPr lang="ru-RU" dirty="0"/>
              <a:t> далеких </a:t>
            </a:r>
            <a:r>
              <a:rPr lang="ru-RU" dirty="0" err="1"/>
              <a:t>видів</a:t>
            </a:r>
            <a:r>
              <a:rPr lang="ru-RU" dirty="0"/>
              <a:t>, </a:t>
            </a:r>
            <a:r>
              <a:rPr lang="ru-RU" dirty="0" err="1"/>
              <a:t>інактивацією</a:t>
            </a:r>
            <a:r>
              <a:rPr lang="ru-RU" dirty="0"/>
              <a:t> ядра </a:t>
            </a:r>
            <a:r>
              <a:rPr lang="ru-RU" dirty="0" err="1">
                <a:hlinkClick r:id="rId11" tooltip="Сперматозоїд"/>
              </a:rPr>
              <a:t>сперматозоїда</a:t>
            </a:r>
            <a:r>
              <a:rPr lang="ru-RU" dirty="0"/>
              <a:t> </a:t>
            </a:r>
            <a:r>
              <a:rPr lang="ru-RU" dirty="0" err="1"/>
              <a:t>фізичними</a:t>
            </a:r>
            <a:r>
              <a:rPr lang="ru-RU" dirty="0"/>
              <a:t> та </a:t>
            </a:r>
            <a:r>
              <a:rPr lang="ru-RU" dirty="0" err="1"/>
              <a:t>хімічними</a:t>
            </a:r>
            <a:r>
              <a:rPr lang="ru-RU" dirty="0"/>
              <a:t> агентами </a:t>
            </a:r>
            <a:r>
              <a:rPr lang="ru-RU" dirty="0" err="1"/>
              <a:t>або</a:t>
            </a:r>
            <a:r>
              <a:rPr lang="ru-RU" dirty="0"/>
              <a:t> </a:t>
            </a:r>
            <a:r>
              <a:rPr lang="ru-RU" dirty="0" err="1"/>
              <a:t>механічним</a:t>
            </a:r>
            <a:r>
              <a:rPr lang="ru-RU" dirty="0"/>
              <a:t> </a:t>
            </a:r>
            <a:r>
              <a:rPr lang="ru-RU" dirty="0" err="1"/>
              <a:t>видаленням</a:t>
            </a:r>
            <a:r>
              <a:rPr lang="ru-RU" dirty="0"/>
              <a:t> </a:t>
            </a:r>
            <a:r>
              <a:rPr lang="ru-RU" dirty="0" err="1"/>
              <a:t>чоловічого</a:t>
            </a:r>
            <a:r>
              <a:rPr lang="ru-RU" dirty="0"/>
              <a:t> </a:t>
            </a:r>
            <a:r>
              <a:rPr lang="ru-RU" dirty="0" err="1">
                <a:hlinkClick r:id="rId12" tooltip="Пронуклеус (ще не написана)"/>
              </a:rPr>
              <a:t>пронуклеуса</a:t>
            </a:r>
            <a:r>
              <a:rPr lang="ru-RU" dirty="0"/>
              <a:t> з </a:t>
            </a:r>
            <a:r>
              <a:rPr lang="ru-RU" dirty="0">
                <a:hlinkClick r:id="rId13" tooltip="Ядро клітини"/>
              </a:rPr>
              <a:t>ядра</a:t>
            </a:r>
            <a:r>
              <a:rPr lang="ru-RU" dirty="0"/>
              <a:t>. </a:t>
            </a:r>
            <a:r>
              <a:rPr lang="ru-RU" dirty="0" err="1"/>
              <a:t>Гаплоїдні</a:t>
            </a:r>
            <a:r>
              <a:rPr lang="ru-RU" dirty="0"/>
              <a:t> </a:t>
            </a:r>
            <a:r>
              <a:rPr lang="ru-RU" dirty="0" err="1"/>
              <a:t>зародки</a:t>
            </a:r>
            <a:r>
              <a:rPr lang="ru-RU" dirty="0"/>
              <a:t>, </a:t>
            </a:r>
            <a:r>
              <a:rPr lang="ru-RU" dirty="0" err="1"/>
              <a:t>які</a:t>
            </a:r>
            <a:r>
              <a:rPr lang="ru-RU" dirty="0"/>
              <a:t> при </a:t>
            </a:r>
            <a:r>
              <a:rPr lang="ru-RU" dirty="0" err="1"/>
              <a:t>цьому</a:t>
            </a:r>
            <a:r>
              <a:rPr lang="ru-RU" dirty="0"/>
              <a:t> </a:t>
            </a:r>
            <a:r>
              <a:rPr lang="ru-RU" dirty="0" err="1"/>
              <a:t>розвиваються</a:t>
            </a:r>
            <a:r>
              <a:rPr lang="ru-RU" dirty="0"/>
              <a:t>, </a:t>
            </a:r>
            <a:r>
              <a:rPr lang="ru-RU" dirty="0" err="1"/>
              <a:t>зазвичай</a:t>
            </a:r>
            <a:r>
              <a:rPr lang="ru-RU" dirty="0"/>
              <a:t> </a:t>
            </a:r>
            <a:r>
              <a:rPr lang="ru-RU" dirty="0" err="1"/>
              <a:t>нежиттєздатні</a:t>
            </a:r>
            <a:r>
              <a:rPr lang="ru-RU" dirty="0"/>
              <a:t>. Для </a:t>
            </a:r>
            <a:r>
              <a:rPr lang="ru-RU" dirty="0" err="1"/>
              <a:t>отримання</a:t>
            </a:r>
            <a:r>
              <a:rPr lang="ru-RU" dirty="0"/>
              <a:t> </a:t>
            </a:r>
            <a:r>
              <a:rPr lang="ru-RU" dirty="0" err="1"/>
              <a:t>диплоїдного</a:t>
            </a:r>
            <a:r>
              <a:rPr lang="ru-RU" dirty="0"/>
              <a:t> </a:t>
            </a:r>
            <a:r>
              <a:rPr lang="ru-RU" dirty="0" err="1"/>
              <a:t>гіногенезу</a:t>
            </a:r>
            <a:r>
              <a:rPr lang="ru-RU" dirty="0"/>
              <a:t> </a:t>
            </a:r>
            <a:r>
              <a:rPr lang="ru-RU" dirty="0" err="1"/>
              <a:t>необхідно</a:t>
            </a:r>
            <a:r>
              <a:rPr lang="ru-RU" dirty="0"/>
              <a:t> </a:t>
            </a:r>
            <a:r>
              <a:rPr lang="ru-RU" dirty="0" err="1"/>
              <a:t>пригнітити</a:t>
            </a:r>
            <a:r>
              <a:rPr lang="ru-RU" dirty="0"/>
              <a:t> </a:t>
            </a:r>
            <a:r>
              <a:rPr lang="ru-RU" dirty="0" err="1"/>
              <a:t>цитотомію</a:t>
            </a:r>
            <a:r>
              <a:rPr lang="ru-RU" dirty="0"/>
              <a:t> одного з </a:t>
            </a:r>
            <a:r>
              <a:rPr lang="ru-RU" dirty="0" err="1"/>
              <a:t>поділів</a:t>
            </a:r>
            <a:r>
              <a:rPr lang="ru-RU" dirty="0"/>
              <a:t> </a:t>
            </a:r>
            <a:r>
              <a:rPr lang="ru-RU" dirty="0" err="1"/>
              <a:t>дозрівання</a:t>
            </a:r>
            <a:r>
              <a:rPr lang="ru-RU" dirty="0"/>
              <a:t> </a:t>
            </a:r>
            <a:r>
              <a:rPr lang="ru-RU" dirty="0" err="1"/>
              <a:t>яйцеклітини</a:t>
            </a:r>
            <a:r>
              <a:rPr lang="ru-RU" dirty="0"/>
              <a:t> </a:t>
            </a:r>
            <a:r>
              <a:rPr lang="ru-RU" dirty="0" err="1"/>
              <a:t>або</a:t>
            </a:r>
            <a:r>
              <a:rPr lang="ru-RU" dirty="0"/>
              <a:t> </a:t>
            </a:r>
            <a:r>
              <a:rPr lang="ru-RU" dirty="0" err="1"/>
              <a:t>одне</a:t>
            </a:r>
            <a:r>
              <a:rPr lang="ru-RU" dirty="0"/>
              <a:t> з перших </a:t>
            </a:r>
            <a:r>
              <a:rPr lang="ru-RU" dirty="0" err="1"/>
              <a:t>поділів</a:t>
            </a:r>
            <a:r>
              <a:rPr lang="ru-RU" dirty="0"/>
              <a:t> </a:t>
            </a:r>
            <a:r>
              <a:rPr lang="ru-RU" dirty="0" err="1"/>
              <a:t>дробіння</a:t>
            </a:r>
            <a:r>
              <a:rPr lang="ru-RU" dirty="0"/>
              <a:t> </a:t>
            </a:r>
            <a:r>
              <a:rPr lang="ru-RU" dirty="0" err="1"/>
              <a:t>яйця</a:t>
            </a:r>
            <a:r>
              <a:rPr lang="ru-RU" dirty="0"/>
              <a:t>. </a:t>
            </a:r>
            <a:r>
              <a:rPr lang="ru-RU" dirty="0" err="1"/>
              <a:t>Гіногенез</a:t>
            </a:r>
            <a:r>
              <a:rPr lang="ru-RU" dirty="0"/>
              <a:t> </a:t>
            </a:r>
            <a:r>
              <a:rPr lang="ru-RU" dirty="0" err="1"/>
              <a:t>зазвичай</a:t>
            </a:r>
            <a:r>
              <a:rPr lang="ru-RU" dirty="0"/>
              <a:t> </a:t>
            </a:r>
            <a:r>
              <a:rPr lang="ru-RU" dirty="0" err="1"/>
              <a:t>використовують</a:t>
            </a:r>
            <a:r>
              <a:rPr lang="ru-RU" dirty="0"/>
              <a:t> для </a:t>
            </a:r>
            <a:r>
              <a:rPr lang="ru-RU" dirty="0" err="1"/>
              <a:t>отримання</a:t>
            </a:r>
            <a:r>
              <a:rPr lang="ru-RU" dirty="0"/>
              <a:t> </a:t>
            </a:r>
            <a:r>
              <a:rPr lang="ru-RU" dirty="0" err="1"/>
              <a:t>виключно</a:t>
            </a:r>
            <a:r>
              <a:rPr lang="ru-RU" dirty="0"/>
              <a:t> </a:t>
            </a:r>
            <a:r>
              <a:rPr lang="ru-RU" dirty="0" err="1"/>
              <a:t>гомозиготних</a:t>
            </a:r>
            <a:r>
              <a:rPr lang="ru-RU" dirty="0"/>
              <a:t> </a:t>
            </a:r>
            <a:r>
              <a:rPr lang="ru-RU" dirty="0" err="1"/>
              <a:t>організмів</a:t>
            </a:r>
            <a:r>
              <a:rPr lang="ru-RU" dirty="0"/>
              <a:t>, а </a:t>
            </a:r>
            <a:r>
              <a:rPr lang="ru-RU" dirty="0" err="1"/>
              <a:t>також</a:t>
            </a:r>
            <a:r>
              <a:rPr lang="ru-RU" dirty="0"/>
              <a:t> </a:t>
            </a:r>
            <a:r>
              <a:rPr lang="ru-RU" dirty="0" err="1"/>
              <a:t>особин</a:t>
            </a:r>
            <a:r>
              <a:rPr lang="ru-RU" dirty="0"/>
              <a:t> </a:t>
            </a:r>
            <a:r>
              <a:rPr lang="ru-RU" dirty="0" err="1"/>
              <a:t>однієї</a:t>
            </a:r>
            <a:r>
              <a:rPr lang="ru-RU" dirty="0"/>
              <a:t>, </a:t>
            </a:r>
            <a:r>
              <a:rPr lang="ru-RU" dirty="0" err="1"/>
              <a:t>зазвичай</a:t>
            </a:r>
            <a:r>
              <a:rPr lang="ru-RU" dirty="0"/>
              <a:t> </a:t>
            </a:r>
            <a:r>
              <a:rPr lang="ru-RU" dirty="0" err="1"/>
              <a:t>жіночої</a:t>
            </a:r>
            <a:r>
              <a:rPr lang="ru-RU" dirty="0"/>
              <a:t>, </a:t>
            </a:r>
            <a:r>
              <a:rPr lang="ru-RU" dirty="0" err="1"/>
              <a:t>статі</a:t>
            </a:r>
            <a:r>
              <a:rPr lang="ru-RU" dirty="0"/>
              <a:t>.</a:t>
            </a:r>
          </a:p>
          <a:p>
            <a:endParaRPr lang="ru-RU" dirty="0"/>
          </a:p>
        </p:txBody>
      </p:sp>
    </p:spTree>
    <p:extLst>
      <p:ext uri="{BB962C8B-B14F-4D97-AF65-F5344CB8AC3E}">
        <p14:creationId xmlns="" xmlns:p14="http://schemas.microsoft.com/office/powerpoint/2010/main" val="80016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Дана дисципліна спрямована на </a:t>
            </a:r>
            <a:endParaRPr lang="ru-RU" dirty="0"/>
          </a:p>
        </p:txBody>
      </p:sp>
      <p:sp>
        <p:nvSpPr>
          <p:cNvPr id="3" name="Содержимое 2"/>
          <p:cNvSpPr>
            <a:spLocks noGrp="1"/>
          </p:cNvSpPr>
          <p:nvPr>
            <p:ph idx="1"/>
          </p:nvPr>
        </p:nvSpPr>
        <p:spPr/>
        <p:txBody>
          <a:bodyPr>
            <a:normAutofit/>
          </a:bodyPr>
          <a:lstStyle/>
          <a:p>
            <a:r>
              <a:rPr lang="uk-UA" dirty="0" smtClean="0"/>
              <a:t>формування теоретичних та практичних засад і принципів, спрямованих на визначення основних біотехнологічних напрямків використання властивостей мікроорганізмів, рослин, тварин та окремих клітин і тканин для задоволення потреб людини.</a:t>
            </a:r>
            <a:endParaRPr lang="ru-RU" dirty="0" smtClean="0"/>
          </a:p>
          <a:p>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Очищення стічних вод</a:t>
            </a:r>
            <a:endParaRPr lang="ru-RU" dirty="0"/>
          </a:p>
        </p:txBody>
      </p:sp>
      <p:pic>
        <p:nvPicPr>
          <p:cNvPr id="14338" name="Picture 2" descr="Очищення стічних вод.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234" y="4293096"/>
            <a:ext cx="3740742" cy="195469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https://upload.wikimedia.org/wikipedia/commons/thumb/e/e2/Radevormwald_-_Kl%C3%A4rwerk_11_ies.jpg/220px-Radevormwald_-_Kl%C3%A4rwerk_11_i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4188274"/>
            <a:ext cx="3647694" cy="20595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259632" y="1595055"/>
            <a:ext cx="7272808" cy="2031325"/>
          </a:xfrm>
          <a:prstGeom prst="rect">
            <a:avLst/>
          </a:prstGeom>
          <a:noFill/>
        </p:spPr>
        <p:txBody>
          <a:bodyPr wrap="square" rtlCol="0">
            <a:spAutoFit/>
          </a:bodyPr>
          <a:lstStyle/>
          <a:p>
            <a:r>
              <a:rPr lang="vi-VN" b="1" dirty="0"/>
              <a:t>Очи́щення стічни́х вод</a:t>
            </a:r>
            <a:r>
              <a:rPr lang="vi-VN" dirty="0"/>
              <a:t> (</a:t>
            </a:r>
            <a:r>
              <a:rPr lang="vi-VN" dirty="0">
                <a:hlinkClick r:id="rId4" tooltip="Російська мова"/>
              </a:rPr>
              <a:t>рос.</a:t>
            </a:r>
            <a:r>
              <a:rPr lang="vi-VN" dirty="0"/>
              <a:t> </a:t>
            </a:r>
            <a:r>
              <a:rPr lang="vi-VN" i="1" dirty="0"/>
              <a:t>очистка сточных вод</a:t>
            </a:r>
            <a:r>
              <a:rPr lang="vi-VN" dirty="0"/>
              <a:t>, </a:t>
            </a:r>
            <a:r>
              <a:rPr lang="vi-VN" dirty="0">
                <a:hlinkClick r:id="rId5" tooltip="Англійська мова"/>
              </a:rPr>
              <a:t>англ.</a:t>
            </a:r>
            <a:r>
              <a:rPr lang="vi-VN" dirty="0"/>
              <a:t> </a:t>
            </a:r>
            <a:r>
              <a:rPr lang="en-US" i="1" dirty="0"/>
              <a:t>effluent treatment, waste treatment, sewage treatment, produced water </a:t>
            </a:r>
            <a:r>
              <a:rPr lang="en-US" i="1" dirty="0" smtClean="0"/>
              <a:t>conditioning</a:t>
            </a:r>
            <a:r>
              <a:rPr lang="en-US" dirty="0" smtClean="0"/>
              <a:t>)</a:t>
            </a:r>
            <a:r>
              <a:rPr lang="en-US" dirty="0"/>
              <a:t> — </a:t>
            </a:r>
            <a:r>
              <a:rPr lang="vi-VN" dirty="0"/>
              <a:t>обробка </a:t>
            </a:r>
            <a:r>
              <a:rPr lang="vi-VN" dirty="0">
                <a:hlinkClick r:id="rId6" tooltip="Стічні води"/>
              </a:rPr>
              <a:t>стічних вод</a:t>
            </a:r>
            <a:r>
              <a:rPr lang="vi-VN" dirty="0"/>
              <a:t> з метою руйнування або видалення з них певних речовин, які перешкоджають відведенню цих вод у водні об'єкти відповідно до законодавства або використання їх у виробничому водопостачанні замість свіжої води.</a:t>
            </a:r>
            <a:endParaRPr lang="ru-RU" dirty="0"/>
          </a:p>
        </p:txBody>
      </p:sp>
    </p:spTree>
    <p:extLst>
      <p:ext uri="{BB962C8B-B14F-4D97-AF65-F5344CB8AC3E}">
        <p14:creationId xmlns="" xmlns:p14="http://schemas.microsoft.com/office/powerpoint/2010/main" val="818282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332656"/>
            <a:ext cx="8136903" cy="6336704"/>
          </a:xfrm>
        </p:spPr>
        <p:txBody>
          <a:bodyPr>
            <a:normAutofit/>
          </a:bodyPr>
          <a:lstStyle/>
          <a:p>
            <a:r>
              <a:rPr lang="ru-RU" b="1" dirty="0" err="1"/>
              <a:t>Методи</a:t>
            </a:r>
            <a:r>
              <a:rPr lang="ru-RU" b="1" dirty="0"/>
              <a:t> </a:t>
            </a:r>
            <a:r>
              <a:rPr lang="ru-RU" b="1" dirty="0" err="1"/>
              <a:t>біологічного</a:t>
            </a:r>
            <a:r>
              <a:rPr lang="ru-RU" b="1" dirty="0"/>
              <a:t> </a:t>
            </a:r>
            <a:r>
              <a:rPr lang="ru-RU" b="1" dirty="0" err="1"/>
              <a:t>очищення</a:t>
            </a:r>
            <a:r>
              <a:rPr lang="ru-RU" dirty="0"/>
              <a:t> </a:t>
            </a:r>
            <a:r>
              <a:rPr lang="ru-RU" dirty="0" err="1"/>
              <a:t>застосовуються</a:t>
            </a:r>
            <a:r>
              <a:rPr lang="ru-RU" dirty="0"/>
              <a:t> для </a:t>
            </a:r>
            <a:r>
              <a:rPr lang="ru-RU" dirty="0" err="1"/>
              <a:t>оброблення</a:t>
            </a:r>
            <a:r>
              <a:rPr lang="ru-RU" dirty="0"/>
              <a:t> </a:t>
            </a:r>
            <a:r>
              <a:rPr lang="ru-RU" dirty="0" err="1"/>
              <a:t>господарсько-побутових</a:t>
            </a:r>
            <a:r>
              <a:rPr lang="ru-RU" dirty="0"/>
              <a:t> </a:t>
            </a:r>
            <a:r>
              <a:rPr lang="ru-RU" dirty="0" err="1"/>
              <a:t>стічних</a:t>
            </a:r>
            <a:r>
              <a:rPr lang="ru-RU" dirty="0"/>
              <a:t> вод </a:t>
            </a:r>
            <a:r>
              <a:rPr lang="ru-RU" dirty="0" err="1"/>
              <a:t>населених</a:t>
            </a:r>
            <a:r>
              <a:rPr lang="ru-RU" dirty="0"/>
              <a:t> </a:t>
            </a:r>
            <a:r>
              <a:rPr lang="ru-RU" dirty="0" err="1"/>
              <a:t>пунктів</a:t>
            </a:r>
            <a:r>
              <a:rPr lang="ru-RU" dirty="0"/>
              <a:t>, а </a:t>
            </a:r>
            <a:r>
              <a:rPr lang="ru-RU" dirty="0" err="1"/>
              <a:t>також</a:t>
            </a:r>
            <a:r>
              <a:rPr lang="ru-RU" dirty="0"/>
              <a:t> </a:t>
            </a:r>
            <a:r>
              <a:rPr lang="ru-RU" dirty="0" err="1"/>
              <a:t>промислових</a:t>
            </a:r>
            <a:r>
              <a:rPr lang="ru-RU" dirty="0"/>
              <a:t> </a:t>
            </a:r>
            <a:r>
              <a:rPr lang="ru-RU" dirty="0" err="1"/>
              <a:t>підприємств</a:t>
            </a:r>
            <a:r>
              <a:rPr lang="ru-RU" dirty="0"/>
              <a:t>. Вони </a:t>
            </a:r>
            <a:r>
              <a:rPr lang="ru-RU" dirty="0" err="1"/>
              <a:t>основані</a:t>
            </a:r>
            <a:r>
              <a:rPr lang="ru-RU" dirty="0"/>
              <a:t> на </a:t>
            </a:r>
            <a:r>
              <a:rPr lang="ru-RU" dirty="0" err="1"/>
              <a:t>здатності</a:t>
            </a:r>
            <a:r>
              <a:rPr lang="ru-RU" dirty="0"/>
              <a:t> </a:t>
            </a:r>
            <a:r>
              <a:rPr lang="ru-RU" dirty="0" err="1"/>
              <a:t>мікроорганізмів</a:t>
            </a:r>
            <a:r>
              <a:rPr lang="ru-RU" dirty="0"/>
              <a:t> </a:t>
            </a:r>
            <a:r>
              <a:rPr lang="ru-RU" dirty="0" err="1" smtClean="0"/>
              <a:t>використовувати</a:t>
            </a:r>
            <a:r>
              <a:rPr lang="ru-RU" dirty="0" smtClean="0"/>
              <a:t> </a:t>
            </a:r>
            <a:r>
              <a:rPr lang="ru-RU" dirty="0"/>
              <a:t>в </a:t>
            </a:r>
            <a:r>
              <a:rPr lang="ru-RU" dirty="0" err="1"/>
              <a:t>процесі</a:t>
            </a:r>
            <a:r>
              <a:rPr lang="ru-RU" dirty="0"/>
              <a:t> </a:t>
            </a:r>
            <a:r>
              <a:rPr lang="ru-RU" dirty="0" err="1"/>
              <a:t>життєдіяльності</a:t>
            </a:r>
            <a:r>
              <a:rPr lang="ru-RU" dirty="0"/>
              <a:t> </a:t>
            </a:r>
            <a:r>
              <a:rPr lang="ru-RU" dirty="0" err="1"/>
              <a:t>багато</a:t>
            </a:r>
            <a:r>
              <a:rPr lang="ru-RU" dirty="0"/>
              <a:t> </a:t>
            </a:r>
            <a:r>
              <a:rPr lang="ru-RU" dirty="0" err="1"/>
              <a:t>органічних</a:t>
            </a:r>
            <a:r>
              <a:rPr lang="ru-RU" dirty="0"/>
              <a:t> і </a:t>
            </a:r>
            <a:r>
              <a:rPr lang="ru-RU" dirty="0" err="1"/>
              <a:t>неорганічних</a:t>
            </a:r>
            <a:r>
              <a:rPr lang="ru-RU" dirty="0"/>
              <a:t> </a:t>
            </a:r>
            <a:r>
              <a:rPr lang="ru-RU" dirty="0" err="1"/>
              <a:t>сполук</a:t>
            </a:r>
            <a:r>
              <a:rPr lang="ru-RU" dirty="0"/>
              <a:t> і </a:t>
            </a:r>
            <a:r>
              <a:rPr lang="ru-RU" dirty="0" err="1"/>
              <a:t>видаляти</a:t>
            </a:r>
            <a:r>
              <a:rPr lang="ru-RU" dirty="0"/>
              <a:t> </a:t>
            </a:r>
            <a:r>
              <a:rPr lang="ru-RU" dirty="0" err="1"/>
              <a:t>їх</a:t>
            </a:r>
            <a:r>
              <a:rPr lang="ru-RU" dirty="0"/>
              <a:t> </a:t>
            </a:r>
            <a:r>
              <a:rPr lang="ru-RU" dirty="0" err="1"/>
              <a:t>із</a:t>
            </a:r>
            <a:r>
              <a:rPr lang="ru-RU" dirty="0"/>
              <a:t> </a:t>
            </a:r>
            <a:r>
              <a:rPr lang="ru-RU" dirty="0" err="1"/>
              <a:t>стічних</a:t>
            </a:r>
            <a:r>
              <a:rPr lang="ru-RU" dirty="0"/>
              <a:t> вод. </a:t>
            </a:r>
            <a:r>
              <a:rPr lang="ru-RU" dirty="0" err="1"/>
              <a:t>Властивості</a:t>
            </a:r>
            <a:r>
              <a:rPr lang="ru-RU" dirty="0"/>
              <a:t> </a:t>
            </a:r>
            <a:r>
              <a:rPr lang="ru-RU" dirty="0" err="1"/>
              <a:t>мікроорганізмів</a:t>
            </a:r>
            <a:r>
              <a:rPr lang="ru-RU" dirty="0"/>
              <a:t> </a:t>
            </a:r>
            <a:r>
              <a:rPr lang="ru-RU" dirty="0" err="1"/>
              <a:t>використовуються</a:t>
            </a:r>
            <a:r>
              <a:rPr lang="ru-RU" dirty="0"/>
              <a:t> в </a:t>
            </a:r>
            <a:r>
              <a:rPr lang="ru-RU" dirty="0" err="1"/>
              <a:t>очисних</a:t>
            </a:r>
            <a:r>
              <a:rPr lang="ru-RU" dirty="0"/>
              <a:t> </a:t>
            </a:r>
            <a:r>
              <a:rPr lang="ru-RU" dirty="0" err="1"/>
              <a:t>спорудах</a:t>
            </a:r>
            <a:r>
              <a:rPr lang="ru-RU" dirty="0"/>
              <a:t> за </a:t>
            </a:r>
            <a:r>
              <a:rPr lang="ru-RU" dirty="0" err="1"/>
              <a:t>участю</a:t>
            </a:r>
            <a:r>
              <a:rPr lang="ru-RU" dirty="0"/>
              <a:t> </a:t>
            </a:r>
            <a:r>
              <a:rPr lang="ru-RU" dirty="0" err="1"/>
              <a:t>кисню</a:t>
            </a:r>
            <a:r>
              <a:rPr lang="ru-RU" dirty="0"/>
              <a:t> (</a:t>
            </a:r>
            <a:r>
              <a:rPr lang="ru-RU" dirty="0" err="1"/>
              <a:t>аеробні</a:t>
            </a:r>
            <a:r>
              <a:rPr lang="ru-RU" dirty="0"/>
              <a:t> </a:t>
            </a:r>
            <a:r>
              <a:rPr lang="ru-RU" dirty="0" err="1"/>
              <a:t>процеси</a:t>
            </a:r>
            <a:r>
              <a:rPr lang="ru-RU" dirty="0"/>
              <a:t>) - </a:t>
            </a:r>
            <a:r>
              <a:rPr lang="ru-RU" dirty="0" err="1"/>
              <a:t>аеротенки</a:t>
            </a:r>
            <a:r>
              <a:rPr lang="ru-RU" dirty="0"/>
              <a:t> (</a:t>
            </a:r>
            <a:r>
              <a:rPr lang="ru-RU" dirty="0" err="1">
                <a:hlinkClick r:id="rId2" tooltip="Активний мул"/>
              </a:rPr>
              <a:t>активний</a:t>
            </a:r>
            <a:r>
              <a:rPr lang="ru-RU" dirty="0">
                <a:hlinkClick r:id="rId2" tooltip="Активний мул"/>
              </a:rPr>
              <a:t> мул</a:t>
            </a:r>
            <a:r>
              <a:rPr lang="ru-RU" dirty="0"/>
              <a:t>), </a:t>
            </a:r>
            <a:r>
              <a:rPr lang="ru-RU" dirty="0" err="1"/>
              <a:t>біофільтри</a:t>
            </a:r>
            <a:r>
              <a:rPr lang="ru-RU" dirty="0"/>
              <a:t>; за </a:t>
            </a:r>
            <a:r>
              <a:rPr lang="ru-RU" dirty="0" err="1"/>
              <a:t>відсутності</a:t>
            </a:r>
            <a:r>
              <a:rPr lang="ru-RU" dirty="0"/>
              <a:t> </a:t>
            </a:r>
            <a:r>
              <a:rPr lang="ru-RU" dirty="0" err="1"/>
              <a:t>кисню</a:t>
            </a:r>
            <a:r>
              <a:rPr lang="ru-RU" dirty="0"/>
              <a:t> (</a:t>
            </a:r>
            <a:r>
              <a:rPr lang="ru-RU" dirty="0" err="1"/>
              <a:t>анаеробні</a:t>
            </a:r>
            <a:r>
              <a:rPr lang="ru-RU" dirty="0"/>
              <a:t> </a:t>
            </a:r>
            <a:r>
              <a:rPr lang="ru-RU" dirty="0" err="1"/>
              <a:t>процеси</a:t>
            </a:r>
            <a:r>
              <a:rPr lang="ru-RU" dirty="0"/>
              <a:t>) - </a:t>
            </a:r>
            <a:r>
              <a:rPr lang="ru-RU" dirty="0" err="1"/>
              <a:t>метантенки</a:t>
            </a:r>
            <a:r>
              <a:rPr lang="ru-RU" dirty="0"/>
              <a:t> (для </a:t>
            </a:r>
            <a:r>
              <a:rPr lang="ru-RU" dirty="0" err="1"/>
              <a:t>зброджування</a:t>
            </a:r>
            <a:r>
              <a:rPr lang="ru-RU" dirty="0"/>
              <a:t> </a:t>
            </a:r>
            <a:r>
              <a:rPr lang="ru-RU" dirty="0" err="1"/>
              <a:t>осадів</a:t>
            </a:r>
            <a:r>
              <a:rPr lang="ru-RU" dirty="0"/>
              <a:t> </a:t>
            </a:r>
            <a:r>
              <a:rPr lang="ru-RU" dirty="0" err="1"/>
              <a:t>стічних</a:t>
            </a:r>
            <a:r>
              <a:rPr lang="ru-RU" dirty="0"/>
              <a:t> вод). </a:t>
            </a:r>
            <a:r>
              <a:rPr lang="ru-RU" dirty="0" err="1"/>
              <a:t>Зокрема</a:t>
            </a:r>
            <a:r>
              <a:rPr lang="ru-RU" dirty="0"/>
              <a:t>, </a:t>
            </a:r>
            <a:r>
              <a:rPr lang="ru-RU" dirty="0" err="1"/>
              <a:t>біологічний</a:t>
            </a:r>
            <a:r>
              <a:rPr lang="ru-RU" dirty="0"/>
              <a:t> метод </a:t>
            </a:r>
            <a:r>
              <a:rPr lang="ru-RU" dirty="0" err="1"/>
              <a:t>використовується</a:t>
            </a:r>
            <a:r>
              <a:rPr lang="ru-RU" dirty="0"/>
              <a:t> для </a:t>
            </a:r>
            <a:r>
              <a:rPr lang="ru-RU" dirty="0" err="1"/>
              <a:t>очищення</a:t>
            </a:r>
            <a:r>
              <a:rPr lang="ru-RU" dirty="0"/>
              <a:t> </a:t>
            </a:r>
            <a:r>
              <a:rPr lang="ru-RU" dirty="0" err="1"/>
              <a:t>стічних</a:t>
            </a:r>
            <a:r>
              <a:rPr lang="ru-RU" dirty="0"/>
              <a:t> вод </a:t>
            </a:r>
            <a:r>
              <a:rPr lang="ru-RU" dirty="0" err="1"/>
              <a:t>флотаційних</a:t>
            </a:r>
            <a:r>
              <a:rPr lang="ru-RU" dirty="0"/>
              <a:t> фабрик </a:t>
            </a:r>
            <a:r>
              <a:rPr lang="ru-RU" dirty="0" err="1"/>
              <a:t>від</a:t>
            </a:r>
            <a:r>
              <a:rPr lang="ru-RU" dirty="0"/>
              <a:t> </a:t>
            </a:r>
            <a:r>
              <a:rPr lang="ru-RU" dirty="0" err="1"/>
              <a:t>поверхнево-активних</a:t>
            </a:r>
            <a:r>
              <a:rPr lang="ru-RU" dirty="0"/>
              <a:t> </a:t>
            </a:r>
            <a:r>
              <a:rPr lang="ru-RU" dirty="0" err="1"/>
              <a:t>речовин</a:t>
            </a:r>
            <a:r>
              <a:rPr lang="ru-RU" dirty="0"/>
              <a:t>. У </a:t>
            </a:r>
            <a:r>
              <a:rPr lang="ru-RU" dirty="0" err="1"/>
              <a:t>процесі</a:t>
            </a:r>
            <a:r>
              <a:rPr lang="ru-RU" dirty="0"/>
              <a:t> </a:t>
            </a:r>
            <a:r>
              <a:rPr lang="ru-RU" dirty="0" err="1"/>
              <a:t>біологічного</a:t>
            </a:r>
            <a:r>
              <a:rPr lang="ru-RU" dirty="0"/>
              <a:t> </a:t>
            </a:r>
            <a:r>
              <a:rPr lang="ru-RU" dirty="0" err="1"/>
              <a:t>очищення</a:t>
            </a:r>
            <a:r>
              <a:rPr lang="ru-RU" dirty="0"/>
              <a:t> </a:t>
            </a:r>
            <a:r>
              <a:rPr lang="ru-RU" dirty="0" err="1"/>
              <a:t>токсичні</a:t>
            </a:r>
            <a:r>
              <a:rPr lang="ru-RU" dirty="0"/>
              <a:t> </a:t>
            </a:r>
            <a:r>
              <a:rPr lang="ru-RU" dirty="0" err="1"/>
              <a:t>речовини</a:t>
            </a:r>
            <a:r>
              <a:rPr lang="ru-RU" dirty="0"/>
              <a:t> </a:t>
            </a:r>
            <a:r>
              <a:rPr lang="ru-RU" dirty="0" err="1"/>
              <a:t>перетворюються</a:t>
            </a:r>
            <a:r>
              <a:rPr lang="ru-RU" dirty="0"/>
              <a:t> в </a:t>
            </a:r>
            <a:r>
              <a:rPr lang="ru-RU" dirty="0" err="1"/>
              <a:t>нешкідливі</a:t>
            </a:r>
            <a:r>
              <a:rPr lang="ru-RU" dirty="0"/>
              <a:t> </a:t>
            </a:r>
            <a:r>
              <a:rPr lang="ru-RU" dirty="0" err="1"/>
              <a:t>продукти</a:t>
            </a:r>
            <a:r>
              <a:rPr lang="ru-RU" dirty="0"/>
              <a:t> </a:t>
            </a:r>
            <a:r>
              <a:rPr lang="ru-RU" dirty="0" err="1"/>
              <a:t>окиснення</a:t>
            </a:r>
            <a:r>
              <a:rPr lang="ru-RU" dirty="0"/>
              <a:t>: воду, </a:t>
            </a:r>
            <a:r>
              <a:rPr lang="ru-RU" dirty="0" err="1"/>
              <a:t>діоксид</a:t>
            </a:r>
            <a:r>
              <a:rPr lang="ru-RU" dirty="0"/>
              <a:t> </a:t>
            </a:r>
            <a:r>
              <a:rPr lang="ru-RU" dirty="0" err="1"/>
              <a:t>вуглецю</a:t>
            </a:r>
            <a:r>
              <a:rPr lang="ru-RU" dirty="0"/>
              <a:t> та </a:t>
            </a:r>
            <a:r>
              <a:rPr lang="ru-RU" dirty="0" err="1"/>
              <a:t>інші</a:t>
            </a:r>
            <a:r>
              <a:rPr lang="ru-RU" dirty="0"/>
              <a:t>. Як правило, </a:t>
            </a:r>
            <a:r>
              <a:rPr lang="ru-RU" dirty="0" err="1"/>
              <a:t>біологічне</a:t>
            </a:r>
            <a:r>
              <a:rPr lang="ru-RU" dirty="0"/>
              <a:t> </a:t>
            </a:r>
            <a:r>
              <a:rPr lang="ru-RU" dirty="0" err="1"/>
              <a:t>очищення</a:t>
            </a:r>
            <a:r>
              <a:rPr lang="ru-RU" dirty="0"/>
              <a:t> — </a:t>
            </a:r>
            <a:r>
              <a:rPr lang="ru-RU" dirty="0" err="1"/>
              <a:t>завершальна</a:t>
            </a:r>
            <a:r>
              <a:rPr lang="ru-RU" dirty="0"/>
              <a:t> </a:t>
            </a:r>
            <a:r>
              <a:rPr lang="ru-RU" dirty="0" err="1"/>
              <a:t>стадія</a:t>
            </a:r>
            <a:r>
              <a:rPr lang="ru-RU" dirty="0"/>
              <a:t> </a:t>
            </a:r>
            <a:r>
              <a:rPr lang="ru-RU" dirty="0" err="1"/>
              <a:t>оброблення</a:t>
            </a:r>
            <a:r>
              <a:rPr lang="ru-RU" dirty="0"/>
              <a:t> </a:t>
            </a:r>
            <a:r>
              <a:rPr lang="ru-RU" dirty="0" err="1"/>
              <a:t>стічних</a:t>
            </a:r>
            <a:r>
              <a:rPr lang="ru-RU" dirty="0"/>
              <a:t> вод, </a:t>
            </a:r>
            <a:r>
              <a:rPr lang="ru-RU" dirty="0" err="1"/>
              <a:t>звичайно</a:t>
            </a:r>
            <a:r>
              <a:rPr lang="ru-RU" dirty="0"/>
              <a:t> перед нею </a:t>
            </a:r>
            <a:r>
              <a:rPr lang="ru-RU" dirty="0" err="1"/>
              <a:t>здійснюється</a:t>
            </a:r>
            <a:r>
              <a:rPr lang="ru-RU" dirty="0"/>
              <a:t> комплекс </a:t>
            </a:r>
            <a:r>
              <a:rPr lang="ru-RU" dirty="0" err="1"/>
              <a:t>інших</a:t>
            </a:r>
            <a:r>
              <a:rPr lang="ru-RU" dirty="0"/>
              <a:t> </a:t>
            </a:r>
            <a:r>
              <a:rPr lang="ru-RU" dirty="0" err="1"/>
              <a:t>методів</a:t>
            </a:r>
            <a:r>
              <a:rPr lang="ru-RU" dirty="0"/>
              <a:t> </a:t>
            </a:r>
            <a:r>
              <a:rPr lang="ru-RU" dirty="0" err="1"/>
              <a:t>очищення</a:t>
            </a:r>
            <a:r>
              <a:rPr lang="ru-RU" dirty="0"/>
              <a:t> води. </a:t>
            </a:r>
            <a:r>
              <a:rPr lang="ru-RU" dirty="0" err="1"/>
              <a:t>Очищені</a:t>
            </a:r>
            <a:r>
              <a:rPr lang="ru-RU" dirty="0"/>
              <a:t> </a:t>
            </a:r>
            <a:r>
              <a:rPr lang="ru-RU" dirty="0" err="1"/>
              <a:t>стічні</a:t>
            </a:r>
            <a:r>
              <a:rPr lang="ru-RU" dirty="0"/>
              <a:t> води </a:t>
            </a:r>
            <a:r>
              <a:rPr lang="ru-RU" dirty="0" err="1"/>
              <a:t>можуть</a:t>
            </a:r>
            <a:r>
              <a:rPr lang="ru-RU" dirty="0"/>
              <a:t> </a:t>
            </a:r>
            <a:r>
              <a:rPr lang="ru-RU" dirty="0" err="1"/>
              <a:t>використовувати</a:t>
            </a:r>
            <a:r>
              <a:rPr lang="ru-RU" dirty="0"/>
              <a:t> для </a:t>
            </a:r>
            <a:r>
              <a:rPr lang="ru-RU" dirty="0" err="1"/>
              <a:t>зрошення</a:t>
            </a:r>
            <a:r>
              <a:rPr lang="ru-RU" dirty="0"/>
              <a:t> </a:t>
            </a:r>
            <a:r>
              <a:rPr lang="ru-RU" dirty="0" err="1"/>
              <a:t>сільськогосподарських</a:t>
            </a:r>
            <a:r>
              <a:rPr lang="ru-RU" dirty="0"/>
              <a:t> земель, у системах </a:t>
            </a:r>
            <a:r>
              <a:rPr lang="ru-RU" dirty="0" err="1"/>
              <a:t>виробничого</a:t>
            </a:r>
            <a:r>
              <a:rPr lang="ru-RU" dirty="0"/>
              <a:t> </a:t>
            </a:r>
            <a:r>
              <a:rPr lang="ru-RU" dirty="0" err="1"/>
              <a:t>водопостачання</a:t>
            </a:r>
            <a:r>
              <a:rPr lang="ru-RU" dirty="0"/>
              <a:t> </a:t>
            </a:r>
            <a:r>
              <a:rPr lang="ru-RU" dirty="0" err="1"/>
              <a:t>тощо</a:t>
            </a:r>
            <a:r>
              <a:rPr lang="ru-RU" dirty="0"/>
              <a:t>.</a:t>
            </a:r>
          </a:p>
          <a:p>
            <a:r>
              <a:rPr lang="ru-RU" dirty="0"/>
              <a:t>Перед </a:t>
            </a:r>
            <a:r>
              <a:rPr lang="ru-RU" dirty="0" err="1"/>
              <a:t>скиданням</a:t>
            </a:r>
            <a:r>
              <a:rPr lang="ru-RU" dirty="0"/>
              <a:t> у </a:t>
            </a:r>
            <a:r>
              <a:rPr lang="ru-RU" dirty="0" err="1"/>
              <a:t>водні</a:t>
            </a:r>
            <a:r>
              <a:rPr lang="ru-RU" dirty="0"/>
              <a:t> </a:t>
            </a:r>
            <a:r>
              <a:rPr lang="ru-RU" dirty="0" err="1"/>
              <a:t>об'єкти</a:t>
            </a:r>
            <a:r>
              <a:rPr lang="ru-RU" dirty="0"/>
              <a:t> </a:t>
            </a:r>
            <a:r>
              <a:rPr lang="ru-RU" dirty="0" err="1"/>
              <a:t>очищені</a:t>
            </a:r>
            <a:r>
              <a:rPr lang="ru-RU" dirty="0"/>
              <a:t> </a:t>
            </a:r>
            <a:r>
              <a:rPr lang="ru-RU" dirty="0" err="1"/>
              <a:t>стічні</a:t>
            </a:r>
            <a:r>
              <a:rPr lang="ru-RU" dirty="0"/>
              <a:t> води </a:t>
            </a:r>
            <a:r>
              <a:rPr lang="ru-RU" dirty="0" err="1"/>
              <a:t>знезаражують</a:t>
            </a:r>
            <a:r>
              <a:rPr lang="ru-RU" dirty="0"/>
              <a:t> (як правило, </a:t>
            </a:r>
            <a:r>
              <a:rPr lang="ru-RU" dirty="0" err="1"/>
              <a:t>хлоруванням</a:t>
            </a:r>
            <a:r>
              <a:rPr lang="ru-RU" dirty="0"/>
              <a:t>).</a:t>
            </a:r>
          </a:p>
          <a:p>
            <a:r>
              <a:rPr lang="ru-RU" dirty="0" err="1"/>
              <a:t>Сукупність</a:t>
            </a:r>
            <a:r>
              <a:rPr lang="ru-RU" dirty="0"/>
              <a:t> </a:t>
            </a:r>
            <a:r>
              <a:rPr lang="ru-RU" dirty="0" err="1"/>
              <a:t>інженерних</a:t>
            </a:r>
            <a:r>
              <a:rPr lang="ru-RU" dirty="0"/>
              <a:t> </a:t>
            </a:r>
            <a:r>
              <a:rPr lang="ru-RU" dirty="0" err="1"/>
              <a:t>споруд</a:t>
            </a:r>
            <a:r>
              <a:rPr lang="ru-RU" dirty="0"/>
              <a:t>, в </a:t>
            </a:r>
            <a:r>
              <a:rPr lang="ru-RU" dirty="0" err="1"/>
              <a:t>яких</a:t>
            </a:r>
            <a:r>
              <a:rPr lang="ru-RU" dirty="0"/>
              <a:t> </a:t>
            </a:r>
            <a:r>
              <a:rPr lang="ru-RU" dirty="0" err="1"/>
              <a:t>стічні</a:t>
            </a:r>
            <a:r>
              <a:rPr lang="ru-RU" dirty="0"/>
              <a:t> води </a:t>
            </a:r>
            <a:r>
              <a:rPr lang="ru-RU" dirty="0" err="1"/>
              <a:t>очищаються</a:t>
            </a:r>
            <a:r>
              <a:rPr lang="ru-RU" dirty="0"/>
              <a:t> </a:t>
            </a:r>
            <a:r>
              <a:rPr lang="ru-RU" dirty="0" err="1"/>
              <a:t>від</a:t>
            </a:r>
            <a:r>
              <a:rPr lang="ru-RU" dirty="0"/>
              <a:t> </a:t>
            </a:r>
            <a:r>
              <a:rPr lang="ru-RU" dirty="0" err="1"/>
              <a:t>забруднювальних</a:t>
            </a:r>
            <a:r>
              <a:rPr lang="ru-RU" dirty="0"/>
              <a:t> </a:t>
            </a:r>
            <a:r>
              <a:rPr lang="ru-RU" dirty="0" err="1"/>
              <a:t>речовин</a:t>
            </a:r>
            <a:r>
              <a:rPr lang="ru-RU" dirty="0"/>
              <a:t>, </a:t>
            </a:r>
            <a:r>
              <a:rPr lang="ru-RU" dirty="0" err="1"/>
              <a:t>називаються</a:t>
            </a:r>
            <a:r>
              <a:rPr lang="ru-RU" dirty="0"/>
              <a:t> </a:t>
            </a:r>
            <a:r>
              <a:rPr lang="ru-RU" dirty="0" err="1">
                <a:hlinkClick r:id="rId3" tooltip="Очисні споруди"/>
              </a:rPr>
              <a:t>очисними</a:t>
            </a:r>
            <a:r>
              <a:rPr lang="ru-RU" dirty="0">
                <a:hlinkClick r:id="rId3" tooltip="Очисні споруди"/>
              </a:rPr>
              <a:t> </a:t>
            </a:r>
            <a:r>
              <a:rPr lang="ru-RU" dirty="0" err="1">
                <a:hlinkClick r:id="rId3" tooltip="Очисні споруди"/>
              </a:rPr>
              <a:t>спорудами</a:t>
            </a:r>
            <a:r>
              <a:rPr lang="ru-RU" dirty="0" smtClean="0"/>
              <a:t>.</a:t>
            </a:r>
            <a:endParaRPr lang="ru-RU" dirty="0"/>
          </a:p>
          <a:p>
            <a:endParaRPr lang="ru-RU" dirty="0"/>
          </a:p>
        </p:txBody>
      </p:sp>
    </p:spTree>
    <p:extLst>
      <p:ext uri="{BB962C8B-B14F-4D97-AF65-F5344CB8AC3E}">
        <p14:creationId xmlns="" xmlns:p14="http://schemas.microsoft.com/office/powerpoint/2010/main" val="3591028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Підвищення продуктивності </a:t>
            </a:r>
            <a:r>
              <a:rPr lang="ru-RU" dirty="0" err="1" smtClean="0"/>
              <a:t>тварин</a:t>
            </a:r>
            <a:r>
              <a:rPr lang="ru-RU" dirty="0" smtClean="0"/>
              <a:t> </a:t>
            </a:r>
            <a:r>
              <a:rPr lang="uk-UA" dirty="0" smtClean="0"/>
              <a:t>у сільському господарстві</a:t>
            </a:r>
            <a:endParaRPr lang="ru-RU" dirty="0"/>
          </a:p>
        </p:txBody>
      </p:sp>
      <p:sp>
        <p:nvSpPr>
          <p:cNvPr id="4" name="AutoShape 2" descr="Комфорт тварин - як запорука збільшення продуктивності"/>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омфорт тварин - як запорука збільшення продуктивності"/>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Комфорт тварин - як запорука збільшення продуктивності"/>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Комфорт тварин - як запорука збільшення продуктивності"/>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70" name="Picture 10" descr="Анджел Абуело: Хочете підвищити продуктивність молокоферми — приділіть  увагу телятам — КУРКУЛЬ"/>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30539" y="2204864"/>
            <a:ext cx="7620000" cy="41407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9504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332656"/>
            <a:ext cx="8352927" cy="6237312"/>
          </a:xfrm>
        </p:spPr>
        <p:txBody>
          <a:bodyPr>
            <a:normAutofit fontScale="92500" lnSpcReduction="10000"/>
          </a:bodyPr>
          <a:lstStyle/>
          <a:p>
            <a:r>
              <a:rPr lang="uk-UA" dirty="0" smtClean="0"/>
              <a:t>1. Поліпшення здоров'я і характеристик тварин</a:t>
            </a:r>
          </a:p>
          <a:p>
            <a:r>
              <a:rPr lang="uk-UA" dirty="0" smtClean="0"/>
              <a:t/>
            </a:r>
            <a:br>
              <a:rPr lang="uk-UA" dirty="0" smtClean="0"/>
            </a:br>
            <a:r>
              <a:rPr lang="uk-UA" dirty="0" smtClean="0"/>
              <a:t>вакцина для тварин, вироблена за допомогою рослин (їстівні вакцини), генетичне картування і ДНК-маркери використовуються для ідентифікації генів, які забезпечують стійкість до хвороб. За допомогою </a:t>
            </a:r>
            <a:r>
              <a:rPr lang="uk-UA" dirty="0" err="1" smtClean="0"/>
              <a:t>нокаутування</a:t>
            </a:r>
            <a:r>
              <a:rPr lang="uk-UA" dirty="0" smtClean="0"/>
              <a:t> генів і клонування, вчені створюють стійкі породи тварин.</a:t>
            </a:r>
            <a:br>
              <a:rPr lang="uk-UA" dirty="0" smtClean="0"/>
            </a:br>
            <a:r>
              <a:rPr lang="uk-UA" dirty="0" smtClean="0"/>
              <a:t>При клонуванні відбираються особини, що володіють бажаними характеристиками, після чого, замість традиційного схрещування, проводиться забір сперми і яйцеклітин і подальше </a:t>
            </a:r>
            <a:r>
              <a:rPr lang="uk-UA" dirty="0" err="1" smtClean="0"/>
              <a:t>екстракорпоральне</a:t>
            </a:r>
            <a:r>
              <a:rPr lang="uk-UA" dirty="0" smtClean="0"/>
              <a:t> запліднення. Через кілька днів ембріон що розвивається імплантується в матку сурогатної матері відповідного виду, але необов'язково тієї ж породи. Іноді ембріон ділиться на кілька частин, кожна з яких імплантується окремо.</a:t>
            </a:r>
          </a:p>
          <a:p>
            <a:r>
              <a:rPr lang="uk-UA" dirty="0" smtClean="0"/>
              <a:t>2. Поліпшення якості продуктів тваринництва</a:t>
            </a:r>
            <a:br>
              <a:rPr lang="uk-UA" dirty="0" smtClean="0"/>
            </a:br>
            <a:r>
              <a:rPr lang="uk-UA" dirty="0" smtClean="0"/>
              <a:t/>
            </a:r>
            <a:br>
              <a:rPr lang="uk-UA" dirty="0" smtClean="0"/>
            </a:br>
            <a:r>
              <a:rPr lang="uk-UA" dirty="0" smtClean="0"/>
              <a:t>виявили у овець ген, що забезпечує підвищення ефективності переробки їжі в м'язову масу на 30%; за допомогою переносу генів і клонування створені генетично модифіковані корови, вівці і свині зі зниженим вмістом жиру і підвищеним - пісного м'яса, генетично модифіковані корови виробляють "дизайнерське молоко", що містить підвищену кількість білків, необхідних для повноцінного вигодовування дітей або виробництва кисломолочної продукції; - австралійські вчені розробили метод отримання більшої кількості овечої вовни за рахунок згодовування вівцям генетично модифікованого люпину, дикий варіант якої складає основну частину їх літньої дієти; - ведеться робота над створенням генетично модифікованих креветок, що не містять білка, що в 80% випадків є причиною алергії на креветки.</a:t>
            </a:r>
            <a:endParaRPr lang="ru-RU" dirty="0"/>
          </a:p>
        </p:txBody>
      </p:sp>
    </p:spTree>
    <p:extLst>
      <p:ext uri="{BB962C8B-B14F-4D97-AF65-F5344CB8AC3E}">
        <p14:creationId xmlns="" xmlns:p14="http://schemas.microsoft.com/office/powerpoint/2010/main" val="2192245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Отримання медпрепаратів</a:t>
            </a:r>
            <a:endParaRPr lang="ru-RU" dirty="0"/>
          </a:p>
        </p:txBody>
      </p:sp>
      <p:sp>
        <p:nvSpPr>
          <p:cNvPr id="3" name="Объект 2"/>
          <p:cNvSpPr>
            <a:spLocks noGrp="1"/>
          </p:cNvSpPr>
          <p:nvPr>
            <p:ph idx="1"/>
          </p:nvPr>
        </p:nvSpPr>
        <p:spPr>
          <a:xfrm>
            <a:off x="467544" y="1988840"/>
            <a:ext cx="5040560" cy="3777622"/>
          </a:xfrm>
        </p:spPr>
        <p:txBody>
          <a:bodyPr/>
          <a:lstStyle/>
          <a:p>
            <a:r>
              <a:rPr lang="vi-VN" b="1" dirty="0"/>
              <a:t>Ліка́рські за́соби</a:t>
            </a:r>
            <a:r>
              <a:rPr lang="vi-VN" baseline="30000" dirty="0">
                <a:hlinkClick r:id="rId2"/>
              </a:rPr>
              <a:t>[1]</a:t>
            </a:r>
            <a:r>
              <a:rPr lang="vi-VN" dirty="0"/>
              <a:t> (</a:t>
            </a:r>
            <a:r>
              <a:rPr lang="vi-VN" b="1" dirty="0"/>
              <a:t>лікувальні препарати</a:t>
            </a:r>
            <a:r>
              <a:rPr lang="vi-VN" dirty="0"/>
              <a:t>, </a:t>
            </a:r>
            <a:r>
              <a:rPr lang="vi-VN" b="1" dirty="0"/>
              <a:t>ліки</a:t>
            </a:r>
            <a:r>
              <a:rPr lang="vi-VN" dirty="0"/>
              <a:t>, </a:t>
            </a:r>
            <a:r>
              <a:rPr lang="vi-VN" b="1" dirty="0"/>
              <a:t>медикаменти</a:t>
            </a:r>
            <a:r>
              <a:rPr lang="vi-VN" dirty="0"/>
              <a:t>)  — </a:t>
            </a:r>
            <a:r>
              <a:rPr lang="vi-VN" dirty="0">
                <a:hlinkClick r:id="rId3" tooltip="Речовина"/>
              </a:rPr>
              <a:t>речовини</a:t>
            </a:r>
            <a:r>
              <a:rPr lang="vi-VN" dirty="0"/>
              <a:t> або суміші речовин, що вживають </a:t>
            </a:r>
            <a:r>
              <a:rPr lang="vi-VN" dirty="0" smtClean="0"/>
              <a:t>для</a:t>
            </a:r>
            <a:r>
              <a:rPr lang="uk-UA" dirty="0" smtClean="0"/>
              <a:t> </a:t>
            </a:r>
            <a:r>
              <a:rPr lang="vi-VN" dirty="0" smtClean="0">
                <a:hlinkClick r:id="rId4" tooltip="Профілактика (медицина)"/>
              </a:rPr>
              <a:t>профілактики</a:t>
            </a:r>
            <a:r>
              <a:rPr lang="uk-UA" dirty="0" smtClean="0"/>
              <a:t>, </a:t>
            </a:r>
            <a:r>
              <a:rPr lang="vi-VN" dirty="0" smtClean="0">
                <a:hlinkClick r:id="rId5" tooltip="Медична діагностика"/>
              </a:rPr>
              <a:t>діагностики</a:t>
            </a:r>
            <a:r>
              <a:rPr lang="vi-VN" dirty="0"/>
              <a:t>, </a:t>
            </a:r>
            <a:r>
              <a:rPr lang="vi-VN" dirty="0">
                <a:hlinkClick r:id="rId6" tooltip="Лікування"/>
              </a:rPr>
              <a:t>лікування</a:t>
            </a:r>
            <a:r>
              <a:rPr lang="vi-VN" dirty="0"/>
              <a:t> </a:t>
            </a:r>
            <a:r>
              <a:rPr lang="vi-VN" dirty="0">
                <a:hlinkClick r:id="rId7" tooltip="Захворювання"/>
              </a:rPr>
              <a:t>захворювань</a:t>
            </a:r>
            <a:r>
              <a:rPr lang="vi-VN" dirty="0"/>
              <a:t>, запобігання </a:t>
            </a:r>
            <a:r>
              <a:rPr lang="vi-VN" dirty="0">
                <a:hlinkClick r:id="rId8" tooltip="Вагітність"/>
              </a:rPr>
              <a:t>вагітності</a:t>
            </a:r>
            <a:r>
              <a:rPr lang="vi-VN" dirty="0"/>
              <a:t>, усунення </a:t>
            </a:r>
            <a:r>
              <a:rPr lang="vi-VN" dirty="0">
                <a:hlinkClick r:id="rId9" tooltip="Біль"/>
              </a:rPr>
              <a:t>болю</a:t>
            </a:r>
            <a:r>
              <a:rPr lang="vi-VN" dirty="0"/>
              <a:t>; отримані з </a:t>
            </a:r>
            <a:r>
              <a:rPr lang="vi-VN" dirty="0">
                <a:hlinkClick r:id="rId10" tooltip="Кров"/>
              </a:rPr>
              <a:t>крові</a:t>
            </a:r>
            <a:r>
              <a:rPr lang="vi-VN" dirty="0"/>
              <a:t>, </a:t>
            </a:r>
            <a:r>
              <a:rPr lang="vi-VN" dirty="0">
                <a:hlinkClick r:id="rId11" tooltip="Плазма крові"/>
              </a:rPr>
              <a:t>плазми крові</a:t>
            </a:r>
            <a:r>
              <a:rPr lang="vi-VN" dirty="0"/>
              <a:t>, </a:t>
            </a:r>
            <a:r>
              <a:rPr lang="vi-VN" dirty="0">
                <a:hlinkClick r:id="rId12" tooltip="Орган (біологія)"/>
              </a:rPr>
              <a:t>органів</a:t>
            </a:r>
            <a:r>
              <a:rPr lang="vi-VN" dirty="0"/>
              <a:t> і тканин </a:t>
            </a:r>
            <a:r>
              <a:rPr lang="vi-VN" dirty="0">
                <a:hlinkClick r:id="rId13" tooltip="Людина"/>
              </a:rPr>
              <a:t>людини</a:t>
            </a:r>
            <a:r>
              <a:rPr lang="vi-VN" dirty="0"/>
              <a:t> або </a:t>
            </a:r>
            <a:r>
              <a:rPr lang="vi-VN" dirty="0">
                <a:hlinkClick r:id="rId14" tooltip="Тварини"/>
              </a:rPr>
              <a:t>тварин</a:t>
            </a:r>
            <a:r>
              <a:rPr lang="vi-VN" dirty="0"/>
              <a:t>, </a:t>
            </a:r>
            <a:r>
              <a:rPr lang="vi-VN" dirty="0">
                <a:hlinkClick r:id="rId15" tooltip="Рослини"/>
              </a:rPr>
              <a:t>рослин</a:t>
            </a:r>
            <a:r>
              <a:rPr lang="vi-VN" dirty="0"/>
              <a:t>, </a:t>
            </a:r>
            <a:r>
              <a:rPr lang="vi-VN" dirty="0">
                <a:hlinkClick r:id="rId16" tooltip="Мінерал"/>
              </a:rPr>
              <a:t>мінералів</a:t>
            </a:r>
            <a:r>
              <a:rPr lang="vi-VN" dirty="0"/>
              <a:t>, </a:t>
            </a:r>
            <a:r>
              <a:rPr lang="vi-VN" dirty="0">
                <a:hlinkClick r:id="rId17" tooltip="Хімічний синтез"/>
              </a:rPr>
              <a:t>хімічного </a:t>
            </a:r>
            <a:r>
              <a:rPr lang="vi-VN" dirty="0" smtClean="0">
                <a:hlinkClick r:id="rId17" tooltip="Хімічний синтез"/>
              </a:rPr>
              <a:t>синтезу</a:t>
            </a:r>
            <a:r>
              <a:rPr lang="uk-UA" dirty="0" smtClean="0"/>
              <a:t> </a:t>
            </a:r>
            <a:r>
              <a:rPr lang="vi-VN" dirty="0" smtClean="0"/>
              <a:t>(</a:t>
            </a:r>
            <a:r>
              <a:rPr lang="vi-VN" b="1" dirty="0" smtClean="0"/>
              <a:t>фармацевтичні</a:t>
            </a:r>
            <a:r>
              <a:rPr lang="uk-UA" b="1" dirty="0" smtClean="0"/>
              <a:t> </a:t>
            </a:r>
            <a:r>
              <a:rPr lang="vi-VN" b="1" dirty="0" smtClean="0"/>
              <a:t>засоби</a:t>
            </a:r>
            <a:r>
              <a:rPr lang="vi-VN" dirty="0"/>
              <a:t>, </a:t>
            </a:r>
            <a:r>
              <a:rPr lang="vi-VN" b="1" dirty="0"/>
              <a:t>ліки</a:t>
            </a:r>
            <a:r>
              <a:rPr lang="vi-VN" dirty="0"/>
              <a:t> або </a:t>
            </a:r>
            <a:r>
              <a:rPr lang="vi-VN" b="1" dirty="0"/>
              <a:t>медикаменти</a:t>
            </a:r>
            <a:r>
              <a:rPr lang="vi-VN" dirty="0"/>
              <a:t>) або із застосуванням </a:t>
            </a:r>
            <a:r>
              <a:rPr lang="vi-VN" dirty="0">
                <a:hlinkClick r:id="rId18" tooltip="Біотехнологія"/>
              </a:rPr>
              <a:t>біотехнологій</a:t>
            </a:r>
            <a:r>
              <a:rPr lang="vi-VN" dirty="0"/>
              <a:t> (</a:t>
            </a:r>
            <a:r>
              <a:rPr lang="vi-VN" dirty="0">
                <a:hlinkClick r:id="rId19" tooltip="Вакцини"/>
              </a:rPr>
              <a:t>вакцини</a:t>
            </a:r>
            <a:r>
              <a:rPr lang="vi-VN" dirty="0"/>
              <a:t>).</a:t>
            </a:r>
            <a:endParaRPr lang="ru-RU" dirty="0"/>
          </a:p>
        </p:txBody>
      </p:sp>
      <p:pic>
        <p:nvPicPr>
          <p:cNvPr id="16386" name="Picture 2" descr="https://upload.wikimedia.org/wikipedia/commons/thumb/b/b5/Assorted_pharmaceuticals_by_LadyofProcrastination.jpg/220px-Assorted_pharmaceuticals_by_LadyofProcrastination.jp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6012160" y="1576813"/>
            <a:ext cx="2736304" cy="2036611"/>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https://upload.wikimedia.org/wikipedia/commons/thumb/9/90/Different_medicins.jpg/220px-Different_medicins.jp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6048358" y="3867638"/>
            <a:ext cx="2702698" cy="17936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96454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676456" cy="6408712"/>
          </a:xfrm>
        </p:spPr>
        <p:txBody>
          <a:bodyPr>
            <a:normAutofit/>
          </a:bodyPr>
          <a:lstStyle/>
          <a:p>
            <a:endParaRPr lang="ru-RU" b="1" dirty="0" smtClean="0"/>
          </a:p>
          <a:p>
            <a:r>
              <a:rPr lang="ru-RU" dirty="0" err="1" smtClean="0"/>
              <a:t>Розробка</a:t>
            </a:r>
            <a:r>
              <a:rPr lang="ru-RU" dirty="0" smtClean="0"/>
              <a:t> </a:t>
            </a:r>
            <a:r>
              <a:rPr lang="ru-RU" dirty="0" err="1" smtClean="0"/>
              <a:t>вакцини</a:t>
            </a:r>
            <a:r>
              <a:rPr lang="ru-RU" dirty="0" smtClean="0"/>
              <a:t> - </a:t>
            </a:r>
            <a:r>
              <a:rPr lang="ru-RU" dirty="0" err="1" smtClean="0"/>
              <a:t>довгий</a:t>
            </a:r>
            <a:r>
              <a:rPr lang="ru-RU" dirty="0" smtClean="0"/>
              <a:t> </a:t>
            </a:r>
            <a:r>
              <a:rPr lang="ru-RU" dirty="0" err="1" smtClean="0"/>
              <a:t>і</a:t>
            </a:r>
            <a:r>
              <a:rPr lang="ru-RU" dirty="0" smtClean="0"/>
              <a:t> </a:t>
            </a:r>
            <a:r>
              <a:rPr lang="ru-RU" dirty="0" err="1" smtClean="0"/>
              <a:t>дорогий</a:t>
            </a:r>
            <a:r>
              <a:rPr lang="ru-RU" dirty="0" smtClean="0"/>
              <a:t> </a:t>
            </a:r>
            <a:r>
              <a:rPr lang="ru-RU" dirty="0" err="1" smtClean="0"/>
              <a:t>процес</a:t>
            </a:r>
            <a:r>
              <a:rPr lang="ru-RU" dirty="0" smtClean="0"/>
              <a:t>. </a:t>
            </a:r>
            <a:r>
              <a:rPr lang="ru-RU" dirty="0" err="1" smtClean="0"/>
              <a:t>Якщо</a:t>
            </a:r>
            <a:r>
              <a:rPr lang="ru-RU" dirty="0" smtClean="0"/>
              <a:t> </a:t>
            </a:r>
            <a:r>
              <a:rPr lang="ru-RU" dirty="0" err="1" smtClean="0"/>
              <a:t>епідеміологічні</a:t>
            </a:r>
            <a:r>
              <a:rPr lang="ru-RU" dirty="0" smtClean="0"/>
              <a:t> </a:t>
            </a:r>
            <a:r>
              <a:rPr lang="ru-RU" dirty="0" err="1" smtClean="0"/>
              <a:t>обставини</a:t>
            </a:r>
            <a:r>
              <a:rPr lang="ru-RU" dirty="0" smtClean="0"/>
              <a:t> не </a:t>
            </a:r>
            <a:r>
              <a:rPr lang="ru-RU" dirty="0" err="1" smtClean="0"/>
              <a:t>підстьобують</a:t>
            </a:r>
            <a:r>
              <a:rPr lang="ru-RU" dirty="0" smtClean="0"/>
              <a:t>, </a:t>
            </a:r>
            <a:r>
              <a:rPr lang="ru-RU" dirty="0" err="1" smtClean="0"/>
              <a:t>розробка</a:t>
            </a:r>
            <a:r>
              <a:rPr lang="ru-RU" dirty="0" smtClean="0"/>
              <a:t> </a:t>
            </a:r>
            <a:r>
              <a:rPr lang="ru-RU" dirty="0" err="1" smtClean="0"/>
              <a:t>вакцини</a:t>
            </a:r>
            <a:r>
              <a:rPr lang="ru-RU" dirty="0" smtClean="0"/>
              <a:t> </a:t>
            </a:r>
            <a:r>
              <a:rPr lang="ru-RU" dirty="0" err="1" smtClean="0"/>
              <a:t>може</a:t>
            </a:r>
            <a:r>
              <a:rPr lang="ru-RU" dirty="0" smtClean="0"/>
              <a:t> </a:t>
            </a:r>
            <a:r>
              <a:rPr lang="ru-RU" dirty="0" err="1" smtClean="0"/>
              <a:t>розтягнутися</a:t>
            </a:r>
            <a:r>
              <a:rPr lang="ru-RU" dirty="0" smtClean="0"/>
              <a:t> на роки. </a:t>
            </a:r>
            <a:r>
              <a:rPr lang="ru-RU" dirty="0" err="1" smtClean="0"/>
              <a:t>Наприклад</a:t>
            </a:r>
            <a:r>
              <a:rPr lang="ru-RU" dirty="0" smtClean="0"/>
              <a:t>, над препаратом </a:t>
            </a:r>
            <a:r>
              <a:rPr lang="ru-RU" dirty="0" err="1" smtClean="0"/>
              <a:t>від</a:t>
            </a:r>
            <a:r>
              <a:rPr lang="ru-RU" dirty="0" smtClean="0"/>
              <a:t> лихоманки </a:t>
            </a:r>
            <a:r>
              <a:rPr lang="ru-RU" dirty="0" err="1" smtClean="0"/>
              <a:t>Ебола</a:t>
            </a:r>
            <a:r>
              <a:rPr lang="ru-RU" dirty="0" smtClean="0"/>
              <a:t> </a:t>
            </a:r>
            <a:r>
              <a:rPr lang="ru-RU" dirty="0" err="1" smtClean="0"/>
              <a:t>вчені</a:t>
            </a:r>
            <a:r>
              <a:rPr lang="ru-RU" dirty="0" smtClean="0"/>
              <a:t> </a:t>
            </a:r>
            <a:r>
              <a:rPr lang="ru-RU" dirty="0" err="1" smtClean="0"/>
              <a:t>билися</a:t>
            </a:r>
            <a:r>
              <a:rPr lang="ru-RU" dirty="0" smtClean="0"/>
              <a:t> </a:t>
            </a:r>
            <a:r>
              <a:rPr lang="ru-RU" dirty="0" err="1" smtClean="0"/>
              <a:t>майже</a:t>
            </a:r>
            <a:r>
              <a:rPr lang="ru-RU" dirty="0" smtClean="0"/>
              <a:t> </a:t>
            </a:r>
            <a:r>
              <a:rPr lang="ru-RU" dirty="0" err="1" smtClean="0"/>
              <a:t>шість</a:t>
            </a:r>
            <a:r>
              <a:rPr lang="ru-RU" dirty="0" smtClean="0"/>
              <a:t> </a:t>
            </a:r>
            <a:r>
              <a:rPr lang="ru-RU" dirty="0" err="1" smtClean="0"/>
              <a:t>років</a:t>
            </a:r>
            <a:r>
              <a:rPr lang="ru-RU" dirty="0" smtClean="0"/>
              <a:t>. Перш </a:t>
            </a:r>
            <a:r>
              <a:rPr lang="ru-RU" dirty="0" err="1" smtClean="0"/>
              <a:t>ніж</a:t>
            </a:r>
            <a:r>
              <a:rPr lang="ru-RU" dirty="0" smtClean="0"/>
              <a:t> </a:t>
            </a:r>
            <a:r>
              <a:rPr lang="ru-RU" dirty="0" err="1" smtClean="0"/>
              <a:t>вийти</a:t>
            </a:r>
            <a:r>
              <a:rPr lang="ru-RU" dirty="0" smtClean="0"/>
              <a:t> на </a:t>
            </a:r>
            <a:r>
              <a:rPr lang="ru-RU" dirty="0" err="1" smtClean="0"/>
              <a:t>ринок</a:t>
            </a:r>
            <a:r>
              <a:rPr lang="ru-RU" dirty="0" smtClean="0"/>
              <a:t>, вакцина повинна пройти </a:t>
            </a:r>
            <a:r>
              <a:rPr lang="ru-RU" dirty="0" err="1" smtClean="0"/>
              <a:t>наступні</a:t>
            </a:r>
            <a:r>
              <a:rPr lang="ru-RU" dirty="0" smtClean="0"/>
              <a:t> </a:t>
            </a:r>
            <a:r>
              <a:rPr lang="ru-RU" dirty="0" err="1" smtClean="0"/>
              <a:t>етапи</a:t>
            </a:r>
            <a:r>
              <a:rPr lang="ru-RU" dirty="0" smtClean="0"/>
              <a:t>.</a:t>
            </a:r>
          </a:p>
          <a:p>
            <a:r>
              <a:rPr lang="ru-RU" dirty="0" smtClean="0"/>
              <a:t>1. </a:t>
            </a:r>
            <a:r>
              <a:rPr lang="ru-RU" dirty="0" err="1" smtClean="0"/>
              <a:t>Базові</a:t>
            </a:r>
            <a:r>
              <a:rPr lang="ru-RU" dirty="0" smtClean="0"/>
              <a:t> </a:t>
            </a:r>
            <a:r>
              <a:rPr lang="ru-RU" dirty="0" err="1" smtClean="0"/>
              <a:t>дослідження</a:t>
            </a:r>
            <a:r>
              <a:rPr lang="ru-RU" dirty="0" smtClean="0"/>
              <a:t>. </a:t>
            </a:r>
            <a:r>
              <a:rPr lang="ru-RU" dirty="0" err="1" smtClean="0"/>
              <a:t>Даний</a:t>
            </a:r>
            <a:r>
              <a:rPr lang="ru-RU" dirty="0" smtClean="0"/>
              <a:t> </a:t>
            </a:r>
            <a:r>
              <a:rPr lang="ru-RU" dirty="0" err="1" smtClean="0"/>
              <a:t>етап</a:t>
            </a:r>
            <a:r>
              <a:rPr lang="ru-RU" dirty="0" smtClean="0"/>
              <a:t> </a:t>
            </a:r>
            <a:r>
              <a:rPr lang="ru-RU" dirty="0" err="1" smtClean="0"/>
              <a:t>включає</a:t>
            </a:r>
            <a:r>
              <a:rPr lang="ru-RU" dirty="0" smtClean="0"/>
              <a:t>:</a:t>
            </a:r>
          </a:p>
          <a:p>
            <a:r>
              <a:rPr lang="ru-RU" dirty="0" err="1" smtClean="0"/>
              <a:t>Базові</a:t>
            </a:r>
            <a:r>
              <a:rPr lang="ru-RU" dirty="0" smtClean="0"/>
              <a:t> </a:t>
            </a:r>
            <a:r>
              <a:rPr lang="ru-RU" dirty="0" err="1" smtClean="0"/>
              <a:t>лабораторні</a:t>
            </a:r>
            <a:r>
              <a:rPr lang="ru-RU" dirty="0" smtClean="0"/>
              <a:t> </a:t>
            </a:r>
            <a:r>
              <a:rPr lang="ru-RU" dirty="0" err="1" smtClean="0"/>
              <a:t>дослідження</a:t>
            </a:r>
            <a:r>
              <a:rPr lang="ru-RU" dirty="0" smtClean="0"/>
              <a:t> </a:t>
            </a:r>
            <a:r>
              <a:rPr lang="ru-RU" dirty="0" err="1" smtClean="0"/>
              <a:t>збудника</a:t>
            </a:r>
            <a:endParaRPr lang="ru-RU" dirty="0" smtClean="0"/>
          </a:p>
          <a:p>
            <a:r>
              <a:rPr lang="ru-RU" dirty="0" err="1" smtClean="0"/>
              <a:t>Вибір</a:t>
            </a:r>
            <a:r>
              <a:rPr lang="ru-RU" dirty="0" smtClean="0"/>
              <a:t> </a:t>
            </a:r>
            <a:r>
              <a:rPr lang="ru-RU" dirty="0" err="1" smtClean="0"/>
              <a:t>початкової</a:t>
            </a:r>
            <a:r>
              <a:rPr lang="ru-RU" dirty="0" smtClean="0"/>
              <a:t> </a:t>
            </a:r>
            <a:r>
              <a:rPr lang="ru-RU" dirty="0" err="1" smtClean="0"/>
              <a:t>конструкції</a:t>
            </a:r>
            <a:r>
              <a:rPr lang="ru-RU" dirty="0" smtClean="0"/>
              <a:t> препарату</a:t>
            </a:r>
          </a:p>
          <a:p>
            <a:r>
              <a:rPr lang="ru-RU" dirty="0" smtClean="0"/>
              <a:t>2. </a:t>
            </a:r>
            <a:r>
              <a:rPr lang="ru-RU" dirty="0" err="1" smtClean="0"/>
              <a:t>Доклінічні</a:t>
            </a:r>
            <a:r>
              <a:rPr lang="ru-RU" dirty="0" smtClean="0"/>
              <a:t> </a:t>
            </a:r>
            <a:r>
              <a:rPr lang="ru-RU" dirty="0" err="1" smtClean="0"/>
              <a:t>дослідження</a:t>
            </a:r>
            <a:r>
              <a:rPr lang="ru-RU" dirty="0" smtClean="0"/>
              <a:t>. </a:t>
            </a:r>
            <a:r>
              <a:rPr lang="ru-RU" dirty="0" err="1" smtClean="0"/>
              <a:t>Даний</a:t>
            </a:r>
            <a:r>
              <a:rPr lang="ru-RU" dirty="0" smtClean="0"/>
              <a:t> </a:t>
            </a:r>
            <a:r>
              <a:rPr lang="ru-RU" dirty="0" err="1" smtClean="0"/>
              <a:t>етап</a:t>
            </a:r>
            <a:r>
              <a:rPr lang="ru-RU" dirty="0" smtClean="0"/>
              <a:t> </a:t>
            </a:r>
            <a:r>
              <a:rPr lang="ru-RU" dirty="0" err="1" smtClean="0"/>
              <a:t>включає</a:t>
            </a:r>
            <a:r>
              <a:rPr lang="ru-RU" dirty="0" smtClean="0"/>
              <a:t>: </a:t>
            </a:r>
            <a:r>
              <a:rPr lang="ru-RU" dirty="0" err="1" smtClean="0"/>
              <a:t>Випробування</a:t>
            </a:r>
            <a:r>
              <a:rPr lang="ru-RU" dirty="0" smtClean="0"/>
              <a:t> на </a:t>
            </a:r>
            <a:r>
              <a:rPr lang="ru-RU" dirty="0" err="1" smtClean="0"/>
              <a:t>клітинних</a:t>
            </a:r>
            <a:r>
              <a:rPr lang="ru-RU" dirty="0" smtClean="0"/>
              <a:t> культурах (</a:t>
            </a:r>
            <a:r>
              <a:rPr lang="en-US" dirty="0" smtClean="0"/>
              <a:t>in vitro) </a:t>
            </a:r>
            <a:r>
              <a:rPr lang="ru-RU" dirty="0" err="1" smtClean="0"/>
              <a:t>Досліди</a:t>
            </a:r>
            <a:r>
              <a:rPr lang="ru-RU" dirty="0" smtClean="0"/>
              <a:t> на </a:t>
            </a:r>
            <a:r>
              <a:rPr lang="ru-RU" dirty="0" err="1" smtClean="0"/>
              <a:t>лабораторних</a:t>
            </a:r>
            <a:r>
              <a:rPr lang="ru-RU" dirty="0" smtClean="0"/>
              <a:t> </a:t>
            </a:r>
            <a:r>
              <a:rPr lang="ru-RU" dirty="0" err="1" smtClean="0"/>
              <a:t>тваринах</a:t>
            </a:r>
            <a:r>
              <a:rPr lang="ru-RU" dirty="0" smtClean="0"/>
              <a:t> (</a:t>
            </a:r>
            <a:r>
              <a:rPr lang="en-US" dirty="0" smtClean="0"/>
              <a:t>in vivo)</a:t>
            </a:r>
          </a:p>
          <a:p>
            <a:r>
              <a:rPr lang="ru-RU" dirty="0" err="1" smtClean="0"/>
              <a:t>Оцінка</a:t>
            </a:r>
            <a:r>
              <a:rPr lang="ru-RU" dirty="0" smtClean="0"/>
              <a:t> </a:t>
            </a:r>
            <a:r>
              <a:rPr lang="ru-RU" dirty="0" err="1" smtClean="0"/>
              <a:t>безпеки</a:t>
            </a:r>
            <a:r>
              <a:rPr lang="ru-RU" dirty="0" smtClean="0"/>
              <a:t> та </a:t>
            </a:r>
            <a:r>
              <a:rPr lang="ru-RU" dirty="0" err="1" smtClean="0"/>
              <a:t>ефективності</a:t>
            </a:r>
            <a:r>
              <a:rPr lang="ru-RU" dirty="0" smtClean="0"/>
              <a:t> препарату</a:t>
            </a:r>
          </a:p>
          <a:p>
            <a:r>
              <a:rPr lang="ru-RU" dirty="0" err="1" smtClean="0"/>
              <a:t>Виявлення</a:t>
            </a:r>
            <a:r>
              <a:rPr lang="ru-RU" dirty="0" smtClean="0"/>
              <a:t> </a:t>
            </a:r>
            <a:r>
              <a:rPr lang="ru-RU" dirty="0" err="1" smtClean="0"/>
              <a:t>серйозних</a:t>
            </a:r>
            <a:r>
              <a:rPr lang="ru-RU" dirty="0" smtClean="0"/>
              <a:t> </a:t>
            </a:r>
            <a:r>
              <a:rPr lang="ru-RU" dirty="0" err="1" smtClean="0"/>
              <a:t>побічних</a:t>
            </a:r>
            <a:r>
              <a:rPr lang="ru-RU" dirty="0" smtClean="0"/>
              <a:t> </a:t>
            </a:r>
            <a:r>
              <a:rPr lang="ru-RU" dirty="0" err="1" smtClean="0"/>
              <a:t>ефектів</a:t>
            </a:r>
            <a:endParaRPr lang="ru-RU" dirty="0" smtClean="0"/>
          </a:p>
          <a:p>
            <a:r>
              <a:rPr lang="ru-RU" dirty="0" err="1" smtClean="0"/>
              <a:t>Визначення</a:t>
            </a:r>
            <a:r>
              <a:rPr lang="ru-RU" dirty="0" smtClean="0"/>
              <a:t> </a:t>
            </a:r>
            <a:r>
              <a:rPr lang="ru-RU" dirty="0" err="1" smtClean="0"/>
              <a:t>максимальної</a:t>
            </a:r>
            <a:r>
              <a:rPr lang="ru-RU" dirty="0" smtClean="0"/>
              <a:t> </a:t>
            </a:r>
            <a:r>
              <a:rPr lang="ru-RU" dirty="0" err="1" smtClean="0"/>
              <a:t>переносимої</a:t>
            </a:r>
            <a:r>
              <a:rPr lang="ru-RU" dirty="0" smtClean="0"/>
              <a:t> </a:t>
            </a:r>
            <a:r>
              <a:rPr lang="ru-RU" dirty="0" err="1" smtClean="0"/>
              <a:t>дози</a:t>
            </a:r>
            <a:endParaRPr lang="ru-RU" dirty="0"/>
          </a:p>
        </p:txBody>
      </p:sp>
    </p:spTree>
    <p:extLst>
      <p:ext uri="{BB962C8B-B14F-4D97-AF65-F5344CB8AC3E}">
        <p14:creationId xmlns="" xmlns:p14="http://schemas.microsoft.com/office/powerpoint/2010/main" val="877467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260648"/>
            <a:ext cx="7920880" cy="6120680"/>
          </a:xfrm>
        </p:spPr>
        <p:txBody>
          <a:bodyPr>
            <a:normAutofit/>
          </a:bodyPr>
          <a:lstStyle/>
          <a:p>
            <a:r>
              <a:rPr lang="uk-UA" dirty="0" smtClean="0"/>
              <a:t>3. Клінічні випробування.</a:t>
            </a:r>
          </a:p>
          <a:p>
            <a:r>
              <a:rPr lang="uk-UA" dirty="0" smtClean="0"/>
              <a:t>1 фаза</a:t>
            </a:r>
          </a:p>
          <a:p>
            <a:r>
              <a:rPr lang="uk-UA" dirty="0" smtClean="0"/>
              <a:t> В цій фазі випробувань беруть участь зазвичай до 100 чоловік. При цьому йде:</a:t>
            </a:r>
            <a:br>
              <a:rPr lang="uk-UA" dirty="0" smtClean="0"/>
            </a:br>
            <a:r>
              <a:rPr lang="uk-UA" dirty="0" smtClean="0"/>
              <a:t>Оцінка безпеки і </a:t>
            </a:r>
            <a:r>
              <a:rPr lang="uk-UA" dirty="0" err="1" smtClean="0"/>
              <a:t>переносимості</a:t>
            </a:r>
            <a:r>
              <a:rPr lang="uk-UA" dirty="0" smtClean="0"/>
              <a:t> препарату</a:t>
            </a:r>
            <a:br>
              <a:rPr lang="uk-UA" dirty="0" smtClean="0"/>
            </a:br>
            <a:r>
              <a:rPr lang="uk-UA" dirty="0" smtClean="0"/>
              <a:t>Виявлення серйозних побічних ефектів</a:t>
            </a:r>
            <a:br>
              <a:rPr lang="uk-UA" dirty="0" smtClean="0"/>
            </a:br>
            <a:r>
              <a:rPr lang="uk-UA" dirty="0" smtClean="0"/>
              <a:t>Вивчення імунної відповіді</a:t>
            </a:r>
            <a:br>
              <a:rPr lang="uk-UA" dirty="0" smtClean="0"/>
            </a:br>
            <a:r>
              <a:rPr lang="uk-UA" dirty="0" smtClean="0"/>
              <a:t>2 фаза </a:t>
            </a:r>
          </a:p>
          <a:p>
            <a:r>
              <a:rPr lang="uk-UA" dirty="0" smtClean="0"/>
              <a:t>В цій фазі випробувань бере участь цільова вікова група з 100 - 1000 чоловік. При цьому йде:</a:t>
            </a:r>
            <a:br>
              <a:rPr lang="uk-UA" dirty="0" smtClean="0"/>
            </a:br>
            <a:r>
              <a:rPr lang="uk-UA" dirty="0" smtClean="0"/>
              <a:t>Оцінка ефективності препарату</a:t>
            </a:r>
            <a:br>
              <a:rPr lang="uk-UA" dirty="0" smtClean="0"/>
            </a:br>
            <a:r>
              <a:rPr lang="uk-UA" dirty="0" smtClean="0"/>
              <a:t>Виявлення інших побічних ефектів</a:t>
            </a:r>
            <a:br>
              <a:rPr lang="uk-UA" dirty="0" smtClean="0"/>
            </a:br>
            <a:r>
              <a:rPr lang="uk-UA" dirty="0" smtClean="0"/>
              <a:t>Визначення оптимальної дози, способу і частоти введення</a:t>
            </a:r>
            <a:br>
              <a:rPr lang="uk-UA" dirty="0" smtClean="0"/>
            </a:br>
            <a:r>
              <a:rPr lang="uk-UA" dirty="0" smtClean="0"/>
              <a:t>3 фаза </a:t>
            </a:r>
          </a:p>
          <a:p>
            <a:r>
              <a:rPr lang="uk-UA" dirty="0" smtClean="0"/>
              <a:t>В цій фазі випробувань бере участь цільова вікова група понад 1000 осіб. При цьому йде:</a:t>
            </a:r>
            <a:br>
              <a:rPr lang="uk-UA" dirty="0" smtClean="0"/>
            </a:br>
            <a:r>
              <a:rPr lang="uk-UA" dirty="0" smtClean="0"/>
              <a:t>Оцінка ефективності препарату</a:t>
            </a:r>
            <a:br>
              <a:rPr lang="uk-UA" dirty="0" smtClean="0"/>
            </a:br>
            <a:r>
              <a:rPr lang="uk-UA" dirty="0" smtClean="0"/>
              <a:t>Порівняння вакцини-кандидата з </a:t>
            </a:r>
            <a:r>
              <a:rPr lang="uk-UA" dirty="0" err="1" smtClean="0"/>
              <a:t>плацебо</a:t>
            </a:r>
            <a:r>
              <a:rPr lang="uk-UA" dirty="0" smtClean="0"/>
              <a:t/>
            </a:r>
            <a:br>
              <a:rPr lang="uk-UA" dirty="0" smtClean="0"/>
            </a:br>
            <a:r>
              <a:rPr lang="uk-UA" dirty="0" smtClean="0"/>
              <a:t>Примітка: У деяких випадках для скорочення термінів випробувань, кілька фаз випробувань об'єднують в одну фазу.</a:t>
            </a:r>
            <a:endParaRPr lang="ru-RU" dirty="0"/>
          </a:p>
        </p:txBody>
      </p:sp>
    </p:spTree>
    <p:extLst>
      <p:ext uri="{BB962C8B-B14F-4D97-AF65-F5344CB8AC3E}">
        <p14:creationId xmlns="" xmlns:p14="http://schemas.microsoft.com/office/powerpoint/2010/main" val="1093614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Метод </a:t>
            </a:r>
            <a:r>
              <a:rPr lang="ru-RU" dirty="0" err="1" smtClean="0"/>
              <a:t>виділення</a:t>
            </a:r>
            <a:r>
              <a:rPr lang="ru-RU" dirty="0" smtClean="0"/>
              <a:t> </a:t>
            </a:r>
            <a:r>
              <a:rPr lang="ru-RU" dirty="0" err="1" smtClean="0"/>
              <a:t>загальної</a:t>
            </a:r>
            <a:r>
              <a:rPr lang="ru-RU" dirty="0" smtClean="0"/>
              <a:t> ДНК</a:t>
            </a:r>
            <a:br>
              <a:rPr lang="ru-RU" dirty="0" smtClean="0"/>
            </a:br>
            <a:endParaRPr lang="ru-RU" dirty="0"/>
          </a:p>
        </p:txBody>
      </p:sp>
      <p:sp>
        <p:nvSpPr>
          <p:cNvPr id="3" name="Содержимое 2"/>
          <p:cNvSpPr>
            <a:spLocks noGrp="1"/>
          </p:cNvSpPr>
          <p:nvPr>
            <p:ph idx="1"/>
          </p:nvPr>
        </p:nvSpPr>
        <p:spPr>
          <a:xfrm>
            <a:off x="1043608" y="1628800"/>
            <a:ext cx="7848872" cy="4968552"/>
          </a:xfrm>
        </p:spPr>
        <p:txBody>
          <a:bodyPr>
            <a:normAutofit fontScale="92500" lnSpcReduction="10000"/>
          </a:bodyPr>
          <a:lstStyle/>
          <a:p>
            <a:r>
              <a:rPr lang="uk-UA" dirty="0" smtClean="0"/>
              <a:t>Руйнування клітини повинні виконуватися при 4 ° С в скляному посуді, а все розчини </a:t>
            </a:r>
            <a:r>
              <a:rPr lang="uk-UA" dirty="0" err="1" smtClean="0"/>
              <a:t>автоклавують</a:t>
            </a:r>
            <a:r>
              <a:rPr lang="uk-UA" dirty="0" smtClean="0"/>
              <a:t>, щоб знищити </a:t>
            </a:r>
            <a:r>
              <a:rPr lang="uk-UA" dirty="0" err="1" smtClean="0"/>
              <a:t>ДНКазной</a:t>
            </a:r>
            <a:r>
              <a:rPr lang="uk-UA" dirty="0" smtClean="0"/>
              <a:t> активність. Після вивільнення нуклеїнової кислоти з клітки РНК може побут ~ видалена за допомогою розщеплення </a:t>
            </a:r>
            <a:r>
              <a:rPr lang="uk-UA" dirty="0" err="1" smtClean="0"/>
              <a:t>рібонуклеазою</a:t>
            </a:r>
            <a:r>
              <a:rPr lang="uk-UA" dirty="0" smtClean="0"/>
              <a:t> (</a:t>
            </a:r>
            <a:r>
              <a:rPr lang="uk-UA" dirty="0" err="1" smtClean="0"/>
              <a:t>РНКази</a:t>
            </a:r>
            <a:r>
              <a:rPr lang="uk-UA" dirty="0" smtClean="0"/>
              <a:t>), обробленої нагріванням, щоб </a:t>
            </a:r>
            <a:r>
              <a:rPr lang="uk-UA" dirty="0" err="1" smtClean="0"/>
              <a:t>інактивувати</a:t>
            </a:r>
            <a:r>
              <a:rPr lang="uk-UA" dirty="0" smtClean="0"/>
              <a:t> будь-яку домішка </a:t>
            </a:r>
            <a:r>
              <a:rPr lang="uk-UA" dirty="0" err="1" smtClean="0"/>
              <a:t>ДНКази</a:t>
            </a:r>
            <a:r>
              <a:rPr lang="uk-UA" dirty="0" smtClean="0"/>
              <a:t>; </a:t>
            </a:r>
            <a:r>
              <a:rPr lang="uk-UA" dirty="0" err="1" smtClean="0"/>
              <a:t>РНКаза</a:t>
            </a:r>
            <a:r>
              <a:rPr lang="uk-UA" dirty="0" smtClean="0"/>
              <a:t> щодо стійка до нагрівання завдяки </a:t>
            </a:r>
            <a:r>
              <a:rPr lang="uk-UA" dirty="0" err="1" smtClean="0"/>
              <a:t>дисульфідні</a:t>
            </a:r>
            <a:r>
              <a:rPr lang="uk-UA" dirty="0" smtClean="0"/>
              <a:t> зв'язків, які забезпечують швидку </a:t>
            </a:r>
            <a:r>
              <a:rPr lang="uk-UA" dirty="0" err="1" smtClean="0"/>
              <a:t>ренатурації</a:t>
            </a:r>
            <a:r>
              <a:rPr lang="uk-UA" dirty="0" smtClean="0"/>
              <a:t> молекули при охолодженні. Інші домішки, такі як білки, видаляються при обережному перемішуванні з розчином фенолу або з сумішшю фенол / хлороформ, які денатурують білки, але не нуклеїнові кислоти. Центрифугування утворилася емульсії призводить до утворення нижньої органічної фази, відокремленої від верхньої водної фази проміжної фазою, що містить денатурований білок. Водний розчин витягають і </a:t>
            </a:r>
            <a:r>
              <a:rPr lang="uk-UA" dirty="0" err="1" smtClean="0"/>
              <a:t>депротеінізіруют</a:t>
            </a:r>
            <a:r>
              <a:rPr lang="uk-UA" dirty="0" smtClean="0"/>
              <a:t> повторно до тих пір, поки проміжна фаза більш не містить білка. На завершення </a:t>
            </a:r>
            <a:r>
              <a:rPr lang="uk-UA" dirty="0" err="1" smtClean="0"/>
              <a:t>депротеінізований</a:t>
            </a:r>
            <a:r>
              <a:rPr lang="uk-UA" dirty="0" smtClean="0"/>
              <a:t> препарат ДНК змішують з двома обсягами абсолютного етилового спирту, що дозволяє висадити ДНК з розчину при сильному охолодженні. Після центрифугування осад </a:t>
            </a:r>
            <a:r>
              <a:rPr lang="uk-UA" dirty="0" err="1" smtClean="0"/>
              <a:t>ДН</a:t>
            </a:r>
            <a:r>
              <a:rPr lang="uk-UA" dirty="0" smtClean="0"/>
              <a:t>: До </a:t>
            </a:r>
            <a:r>
              <a:rPr lang="uk-UA" dirty="0" err="1" smtClean="0"/>
              <a:t>перерастворяют</a:t>
            </a:r>
            <a:r>
              <a:rPr lang="uk-UA" dirty="0" smtClean="0"/>
              <a:t> в буферному розчині, що містить ЕДТА, щоб </a:t>
            </a:r>
            <a:r>
              <a:rPr lang="uk-UA" dirty="0" err="1" smtClean="0"/>
              <a:t>інактивувати</a:t>
            </a:r>
            <a:r>
              <a:rPr lang="uk-UA" dirty="0" smtClean="0"/>
              <a:t> будь-яку присутню </a:t>
            </a:r>
            <a:r>
              <a:rPr lang="uk-UA" dirty="0" err="1" smtClean="0"/>
              <a:t>ДНКаза</a:t>
            </a:r>
            <a:r>
              <a:rPr lang="uk-UA" dirty="0" smtClean="0"/>
              <a:t>.</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Основні</a:t>
            </a:r>
            <a:r>
              <a:rPr lang="ru-RU" dirty="0" smtClean="0"/>
              <a:t> </a:t>
            </a:r>
            <a:r>
              <a:rPr lang="ru-RU" dirty="0" err="1" smtClean="0"/>
              <a:t>етапы</a:t>
            </a:r>
            <a:r>
              <a:rPr lang="ru-RU" dirty="0" smtClean="0"/>
              <a:t> </a:t>
            </a:r>
            <a:r>
              <a:rPr lang="ru-RU" dirty="0" err="1" smtClean="0"/>
              <a:t>екстракції</a:t>
            </a:r>
            <a:r>
              <a:rPr lang="ru-RU" dirty="0" smtClean="0"/>
              <a:t> ДНК </a:t>
            </a:r>
            <a:r>
              <a:rPr lang="ru-RU" dirty="0" err="1" smtClean="0"/>
              <a:t>з</a:t>
            </a:r>
            <a:r>
              <a:rPr lang="ru-RU" dirty="0" smtClean="0"/>
              <a:t> </a:t>
            </a:r>
            <a:r>
              <a:rPr lang="ru-RU" dirty="0" err="1" smtClean="0"/>
              <a:t>клітин</a:t>
            </a:r>
            <a:r>
              <a:rPr lang="ru-RU" dirty="0" smtClean="0"/>
              <a:t> </a:t>
            </a:r>
            <a:r>
              <a:rPr lang="ru-RU" err="1" smtClean="0"/>
              <a:t>чи</a:t>
            </a:r>
            <a:r>
              <a:rPr lang="ru-RU" smtClean="0"/>
              <a:t> тканей</a:t>
            </a:r>
            <a:endParaRPr lang="ru-RU" dirty="0"/>
          </a:p>
        </p:txBody>
      </p:sp>
      <p:sp>
        <p:nvSpPr>
          <p:cNvPr id="3" name="Содержимое 2"/>
          <p:cNvSpPr>
            <a:spLocks noGrp="1"/>
          </p:cNvSpPr>
          <p:nvPr>
            <p:ph idx="1"/>
          </p:nvPr>
        </p:nvSpPr>
        <p:spPr/>
        <p:txBody>
          <a:bodyPr/>
          <a:lstStyle/>
          <a:p>
            <a:endParaRPr lang="ru-RU" dirty="0"/>
          </a:p>
        </p:txBody>
      </p:sp>
      <p:pic>
        <p:nvPicPr>
          <p:cNvPr id="1026" name="Picture 2" descr="C:\zz\Image4.png"/>
          <p:cNvPicPr>
            <a:picLocks noChangeAspect="1" noChangeArrowheads="1"/>
          </p:cNvPicPr>
          <p:nvPr/>
        </p:nvPicPr>
        <p:blipFill>
          <a:blip r:embed="rId2" cstate="print"/>
          <a:srcRect/>
          <a:stretch>
            <a:fillRect/>
          </a:stretch>
        </p:blipFill>
        <p:spPr bwMode="auto">
          <a:xfrm>
            <a:off x="3347864" y="1772816"/>
            <a:ext cx="2365375" cy="466891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Метод хроматографії</a:t>
            </a:r>
            <a:endParaRPr lang="ru-RU" dirty="0"/>
          </a:p>
        </p:txBody>
      </p:sp>
      <p:sp>
        <p:nvSpPr>
          <p:cNvPr id="3" name="Объект 2"/>
          <p:cNvSpPr>
            <a:spLocks noGrp="1"/>
          </p:cNvSpPr>
          <p:nvPr>
            <p:ph idx="1"/>
          </p:nvPr>
        </p:nvSpPr>
        <p:spPr/>
        <p:txBody>
          <a:bodyPr/>
          <a:lstStyle/>
          <a:p>
            <a:r>
              <a:rPr lang="vi-VN" b="1" dirty="0"/>
              <a:t>Хроматогра́фія</a:t>
            </a:r>
            <a:r>
              <a:rPr lang="vi-VN" dirty="0"/>
              <a:t> (з </a:t>
            </a:r>
            <a:r>
              <a:rPr lang="vi-VN" dirty="0">
                <a:hlinkClick r:id="rId2" tooltip="Грецька мова"/>
              </a:rPr>
              <a:t>грец.</a:t>
            </a:r>
            <a:r>
              <a:rPr lang="vi-VN" dirty="0"/>
              <a:t> </a:t>
            </a:r>
            <a:r>
              <a:rPr lang="el-GR" dirty="0"/>
              <a:t>χρώμα, </a:t>
            </a:r>
            <a:r>
              <a:rPr lang="vi-VN" dirty="0">
                <a:hlinkClick r:id="rId3" tooltip="Латинізація"/>
              </a:rPr>
              <a:t>латиніз.</a:t>
            </a:r>
            <a:r>
              <a:rPr lang="vi-VN" dirty="0"/>
              <a:t> </a:t>
            </a:r>
            <a:r>
              <a:rPr lang="vi-VN" i="1" dirty="0"/>
              <a:t>хром</a:t>
            </a:r>
            <a:r>
              <a:rPr lang="en-US" i="1" dirty="0"/>
              <a:t>a</a:t>
            </a:r>
            <a:r>
              <a:rPr lang="en-US" dirty="0"/>
              <a:t> — </a:t>
            </a:r>
            <a:r>
              <a:rPr lang="vi-VN" dirty="0"/>
              <a:t>колір, </a:t>
            </a:r>
            <a:r>
              <a:rPr lang="vi-VN" i="1" dirty="0"/>
              <a:t>графо</a:t>
            </a:r>
            <a:r>
              <a:rPr lang="vi-VN" dirty="0"/>
              <a:t> — пишу) — високоефективний фізико-хімічний метод розділення і аналізу, в якому речовина розподіляється між двома фазами: рухомою і нерухомою.</a:t>
            </a:r>
            <a:endParaRPr lang="ru-RU" dirty="0"/>
          </a:p>
        </p:txBody>
      </p:sp>
      <p:pic>
        <p:nvPicPr>
          <p:cNvPr id="1026" name="Picture 2" descr="https://upload.wikimedia.org/wikipedia/commons/thumb/f/fa/HPCCC_system.jpg/250px-HPCCC_syste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5816" y="3861048"/>
            <a:ext cx="3719494" cy="27821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7579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788666"/>
          </a:xfrm>
        </p:spPr>
        <p:txBody>
          <a:bodyPr/>
          <a:lstStyle/>
          <a:p>
            <a:r>
              <a:rPr lang="uk-UA" dirty="0" smtClean="0"/>
              <a:t>Метою даного курсу є </a:t>
            </a:r>
            <a:endParaRPr lang="ru-RU" dirty="0"/>
          </a:p>
        </p:txBody>
      </p:sp>
      <p:sp>
        <p:nvSpPr>
          <p:cNvPr id="3" name="Содержимое 2"/>
          <p:cNvSpPr>
            <a:spLocks noGrp="1"/>
          </p:cNvSpPr>
          <p:nvPr>
            <p:ph idx="1"/>
          </p:nvPr>
        </p:nvSpPr>
        <p:spPr>
          <a:xfrm>
            <a:off x="1835696" y="1628800"/>
            <a:ext cx="6734041" cy="4752528"/>
          </a:xfrm>
        </p:spPr>
        <p:txBody>
          <a:bodyPr>
            <a:normAutofit fontScale="92500" lnSpcReduction="20000"/>
          </a:bodyPr>
          <a:lstStyle/>
          <a:p>
            <a:r>
              <a:rPr lang="uk-UA" dirty="0" smtClean="0"/>
              <a:t>дати студентам комплекс теоретичних і практичних знань, необхідних для розуміння місця та ролі даної дисципліни у системі біологічних наук. Ознайомити студентів з сучасним рівнем знань з фундаментальних питань даної дисципліни, її об’єктами та методами. Показати можливості роботи з культурою </a:t>
            </a:r>
            <a:r>
              <a:rPr lang="uk-UA" dirty="0" err="1" smtClean="0"/>
              <a:t>іn</a:t>
            </a:r>
            <a:r>
              <a:rPr lang="uk-UA" dirty="0" smtClean="0"/>
              <a:t> vitro. Надати уявлення про генетичні процеси на які опирається сучасна біотехнологія. Навчити розуміти проблеми та перспективи створення та використання трансгенних організмів, біотехнологій клонування генів та ДНК, біотехнологію виробництва ферментів, білків та біологічно активних речовин. Надати знання про можливості використання мікроклонального розмноження для масового розмноження в промислових умовах рослин, збереження генофонду цінних сільськогосподарських культур, отримання безвірусного </a:t>
            </a:r>
            <a:r>
              <a:rPr lang="uk-UA" dirty="0" err="1" smtClean="0"/>
              <a:t>садівного</a:t>
            </a:r>
            <a:r>
              <a:rPr lang="uk-UA" dirty="0" smtClean="0"/>
              <a:t> матеріалу. Опанувати методи клітинної інженерії та гібридизації соматичних клітин. Вміти застосовувати методи експериментальної гаплоїдії для стабілізації геному чи картування генів. Розуміти методики, необхідні для отримання стабільних форм організмів або, навпаки, збільшення мінливості.</a:t>
            </a:r>
            <a:endParaRPr lang="ru-RU" dirty="0" smtClean="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816" y="260648"/>
            <a:ext cx="5904656" cy="6408712"/>
          </a:xfrm>
        </p:spPr>
        <p:txBody>
          <a:bodyPr>
            <a:normAutofit/>
          </a:bodyPr>
          <a:lstStyle/>
          <a:p>
            <a:r>
              <a:rPr lang="ru-RU" dirty="0" err="1"/>
              <a:t>Хроматографія</a:t>
            </a:r>
            <a:r>
              <a:rPr lang="ru-RU" dirty="0"/>
              <a:t> — метод </a:t>
            </a:r>
            <a:r>
              <a:rPr lang="ru-RU" dirty="0" err="1"/>
              <a:t>розділення</a:t>
            </a:r>
            <a:r>
              <a:rPr lang="ru-RU" dirty="0"/>
              <a:t>, </a:t>
            </a:r>
            <a:r>
              <a:rPr lang="ru-RU" dirty="0" err="1"/>
              <a:t>аналізу</a:t>
            </a:r>
            <a:r>
              <a:rPr lang="ru-RU" dirty="0"/>
              <a:t> і </a:t>
            </a:r>
            <a:r>
              <a:rPr lang="ru-RU" dirty="0" err="1"/>
              <a:t>дослідження</a:t>
            </a:r>
            <a:r>
              <a:rPr lang="ru-RU" dirty="0"/>
              <a:t> </a:t>
            </a:r>
            <a:r>
              <a:rPr lang="ru-RU" dirty="0" err="1"/>
              <a:t>сумішей</a:t>
            </a:r>
            <a:r>
              <a:rPr lang="ru-RU" dirty="0"/>
              <a:t> </a:t>
            </a:r>
            <a:r>
              <a:rPr lang="ru-RU" dirty="0" err="1"/>
              <a:t>речовин</a:t>
            </a:r>
            <a:r>
              <a:rPr lang="ru-RU" dirty="0"/>
              <a:t>, </a:t>
            </a:r>
            <a:r>
              <a:rPr lang="ru-RU" dirty="0" err="1"/>
              <a:t>що</a:t>
            </a:r>
            <a:r>
              <a:rPr lang="ru-RU" dirty="0"/>
              <a:t> </a:t>
            </a:r>
            <a:r>
              <a:rPr lang="ru-RU" dirty="0" err="1"/>
              <a:t>ґрунтується</a:t>
            </a:r>
            <a:r>
              <a:rPr lang="ru-RU" dirty="0"/>
              <a:t> на </a:t>
            </a:r>
            <a:r>
              <a:rPr lang="ru-RU" dirty="0" err="1"/>
              <a:t>різному</a:t>
            </a:r>
            <a:r>
              <a:rPr lang="ru-RU" dirty="0"/>
              <a:t> </a:t>
            </a:r>
            <a:r>
              <a:rPr lang="ru-RU" dirty="0" err="1"/>
              <a:t>розподілі</a:t>
            </a:r>
            <a:r>
              <a:rPr lang="ru-RU" dirty="0"/>
              <a:t> </a:t>
            </a:r>
            <a:r>
              <a:rPr lang="ru-RU" dirty="0" err="1"/>
              <a:t>речовин</a:t>
            </a:r>
            <a:r>
              <a:rPr lang="ru-RU" dirty="0"/>
              <a:t> в </a:t>
            </a:r>
            <a:r>
              <a:rPr lang="ru-RU" dirty="0" err="1"/>
              <a:t>динамічних</a:t>
            </a:r>
            <a:r>
              <a:rPr lang="ru-RU" dirty="0"/>
              <a:t> </a:t>
            </a:r>
            <a:r>
              <a:rPr lang="ru-RU" dirty="0" err="1"/>
              <a:t>умовах</a:t>
            </a:r>
            <a:r>
              <a:rPr lang="ru-RU" dirty="0"/>
              <a:t> </a:t>
            </a:r>
            <a:r>
              <a:rPr lang="ru-RU" dirty="0" err="1"/>
              <a:t>між</a:t>
            </a:r>
            <a:r>
              <a:rPr lang="ru-RU" dirty="0"/>
              <a:t> </a:t>
            </a:r>
            <a:r>
              <a:rPr lang="ru-RU" dirty="0" err="1"/>
              <a:t>рухомою</a:t>
            </a:r>
            <a:r>
              <a:rPr lang="ru-RU" dirty="0"/>
              <a:t> і </a:t>
            </a:r>
            <a:r>
              <a:rPr lang="ru-RU" dirty="0" err="1"/>
              <a:t>нерухомою</a:t>
            </a:r>
            <a:r>
              <a:rPr lang="ru-RU" dirty="0"/>
              <a:t> фазами (на </a:t>
            </a:r>
            <a:r>
              <a:rPr lang="ru-RU" dirty="0" err="1"/>
              <a:t>різній</a:t>
            </a:r>
            <a:r>
              <a:rPr lang="ru-RU" dirty="0"/>
              <a:t> </a:t>
            </a:r>
            <a:r>
              <a:rPr lang="ru-RU" dirty="0" err="1"/>
              <a:t>сорбції</a:t>
            </a:r>
            <a:r>
              <a:rPr lang="ru-RU" dirty="0"/>
              <a:t> </a:t>
            </a:r>
            <a:r>
              <a:rPr lang="ru-RU" dirty="0" err="1"/>
              <a:t>складових</a:t>
            </a:r>
            <a:r>
              <a:rPr lang="ru-RU" dirty="0"/>
              <a:t> </a:t>
            </a:r>
            <a:r>
              <a:rPr lang="ru-RU" dirty="0" err="1"/>
              <a:t>частин</a:t>
            </a:r>
            <a:r>
              <a:rPr lang="ru-RU" dirty="0"/>
              <a:t> </a:t>
            </a:r>
            <a:r>
              <a:rPr lang="ru-RU" dirty="0" err="1"/>
              <a:t>яким-небудь</a:t>
            </a:r>
            <a:r>
              <a:rPr lang="ru-RU" dirty="0"/>
              <a:t> адсорбентом). </a:t>
            </a:r>
            <a:r>
              <a:rPr lang="ru-RU" dirty="0" err="1"/>
              <a:t>Розрізняють</a:t>
            </a:r>
            <a:r>
              <a:rPr lang="ru-RU" dirty="0"/>
              <a:t>: за </a:t>
            </a:r>
            <a:r>
              <a:rPr lang="ru-RU" dirty="0" err="1"/>
              <a:t>середовищем</a:t>
            </a:r>
            <a:r>
              <a:rPr lang="ru-RU" dirty="0"/>
              <a:t>, в </a:t>
            </a:r>
            <a:r>
              <a:rPr lang="ru-RU" dirty="0" err="1"/>
              <a:t>якому</a:t>
            </a:r>
            <a:r>
              <a:rPr lang="ru-RU" dirty="0"/>
              <a:t> </a:t>
            </a:r>
            <a:r>
              <a:rPr lang="ru-RU" dirty="0" err="1"/>
              <a:t>відбувається</a:t>
            </a:r>
            <a:r>
              <a:rPr lang="ru-RU" dirty="0"/>
              <a:t> </a:t>
            </a:r>
            <a:r>
              <a:rPr lang="ru-RU" dirty="0" err="1"/>
              <a:t>розділення</a:t>
            </a:r>
            <a:r>
              <a:rPr lang="ru-RU" dirty="0"/>
              <a:t> (</a:t>
            </a:r>
            <a:r>
              <a:rPr lang="ru-RU" dirty="0" err="1"/>
              <a:t>газова</a:t>
            </a:r>
            <a:r>
              <a:rPr lang="ru-RU" dirty="0"/>
              <a:t> і </a:t>
            </a:r>
            <a:r>
              <a:rPr lang="ru-RU" dirty="0" err="1"/>
              <a:t>рідинна</a:t>
            </a:r>
            <a:r>
              <a:rPr lang="ru-RU" dirty="0"/>
              <a:t>); за </a:t>
            </a:r>
            <a:r>
              <a:rPr lang="ru-RU" dirty="0" err="1"/>
              <a:t>механізмом</a:t>
            </a:r>
            <a:r>
              <a:rPr lang="ru-RU" dirty="0"/>
              <a:t> </a:t>
            </a:r>
            <a:r>
              <a:rPr lang="ru-RU" dirty="0" err="1"/>
              <a:t>розділення</a:t>
            </a:r>
            <a:r>
              <a:rPr lang="ru-RU" dirty="0"/>
              <a:t> (</a:t>
            </a:r>
            <a:r>
              <a:rPr lang="ru-RU" dirty="0" err="1"/>
              <a:t>молекулярна</a:t>
            </a:r>
            <a:r>
              <a:rPr lang="ru-RU" dirty="0"/>
              <a:t>, </a:t>
            </a:r>
            <a:r>
              <a:rPr lang="ru-RU" dirty="0" err="1"/>
              <a:t>йонообмінна</a:t>
            </a:r>
            <a:r>
              <a:rPr lang="ru-RU" dirty="0"/>
              <a:t>, </a:t>
            </a:r>
            <a:r>
              <a:rPr lang="ru-RU" dirty="0" err="1"/>
              <a:t>осадова</a:t>
            </a:r>
            <a:r>
              <a:rPr lang="ru-RU" dirty="0"/>
              <a:t> і </a:t>
            </a:r>
            <a:r>
              <a:rPr lang="ru-RU" dirty="0" err="1"/>
              <a:t>розподільча</a:t>
            </a:r>
            <a:r>
              <a:rPr lang="ru-RU" dirty="0"/>
              <a:t>); за </a:t>
            </a:r>
            <a:r>
              <a:rPr lang="ru-RU" dirty="0" err="1"/>
              <a:t>технікою</a:t>
            </a:r>
            <a:r>
              <a:rPr lang="ru-RU" dirty="0"/>
              <a:t> </a:t>
            </a:r>
            <a:r>
              <a:rPr lang="ru-RU" dirty="0" err="1"/>
              <a:t>проведення</a:t>
            </a:r>
            <a:r>
              <a:rPr lang="ru-RU" dirty="0"/>
              <a:t> </a:t>
            </a:r>
            <a:r>
              <a:rPr lang="ru-RU" dirty="0" err="1"/>
              <a:t>розділення</a:t>
            </a:r>
            <a:r>
              <a:rPr lang="ru-RU" dirty="0"/>
              <a:t> (</a:t>
            </a:r>
            <a:r>
              <a:rPr lang="ru-RU" dirty="0" err="1"/>
              <a:t>колонкова</a:t>
            </a:r>
            <a:r>
              <a:rPr lang="ru-RU" dirty="0"/>
              <a:t>, </a:t>
            </a:r>
            <a:r>
              <a:rPr lang="ru-RU" dirty="0" err="1"/>
              <a:t>капілярна</a:t>
            </a:r>
            <a:r>
              <a:rPr lang="ru-RU" dirty="0"/>
              <a:t>, </a:t>
            </a:r>
            <a:r>
              <a:rPr lang="ru-RU" dirty="0" err="1"/>
              <a:t>тонкошарова</a:t>
            </a:r>
            <a:r>
              <a:rPr lang="ru-RU" dirty="0"/>
              <a:t> і </a:t>
            </a:r>
            <a:r>
              <a:rPr lang="ru-RU" dirty="0" err="1"/>
              <a:t>хроматографія</a:t>
            </a:r>
            <a:r>
              <a:rPr lang="ru-RU" dirty="0"/>
              <a:t> на </a:t>
            </a:r>
            <a:r>
              <a:rPr lang="ru-RU" dirty="0" err="1"/>
              <a:t>папері</a:t>
            </a:r>
            <a:r>
              <a:rPr lang="ru-RU" dirty="0"/>
              <a:t>, </a:t>
            </a:r>
            <a:r>
              <a:rPr lang="en-US" dirty="0"/>
              <a:t>HPLC (</a:t>
            </a:r>
            <a:r>
              <a:rPr lang="ru-RU" dirty="0"/>
              <a:t>ВЕРХ, </a:t>
            </a:r>
            <a:r>
              <a:rPr lang="ru-RU" dirty="0" err="1"/>
              <a:t>ВисокоЕфективна</a:t>
            </a:r>
            <a:r>
              <a:rPr lang="ru-RU" dirty="0"/>
              <a:t> </a:t>
            </a:r>
            <a:r>
              <a:rPr lang="ru-RU" dirty="0" err="1"/>
              <a:t>Рідинна</a:t>
            </a:r>
            <a:r>
              <a:rPr lang="ru-RU" dirty="0"/>
              <a:t> </a:t>
            </a:r>
            <a:r>
              <a:rPr lang="ru-RU" dirty="0" err="1"/>
              <a:t>Хроматографія</a:t>
            </a:r>
            <a:r>
              <a:rPr lang="ru-RU" dirty="0"/>
              <a:t>)). Широко </a:t>
            </a:r>
            <a:r>
              <a:rPr lang="ru-RU" dirty="0" err="1"/>
              <a:t>використовують</a:t>
            </a:r>
            <a:r>
              <a:rPr lang="ru-RU" dirty="0"/>
              <a:t> при </a:t>
            </a:r>
            <a:r>
              <a:rPr lang="ru-RU" dirty="0" err="1"/>
              <a:t>аналізі</a:t>
            </a:r>
            <a:r>
              <a:rPr lang="ru-RU" dirty="0"/>
              <a:t> </a:t>
            </a:r>
            <a:r>
              <a:rPr lang="ru-RU" dirty="0" err="1"/>
              <a:t>корисних</a:t>
            </a:r>
            <a:r>
              <a:rPr lang="ru-RU" dirty="0"/>
              <a:t> </a:t>
            </a:r>
            <a:r>
              <a:rPr lang="ru-RU" dirty="0" err="1"/>
              <a:t>копалин</a:t>
            </a:r>
            <a:r>
              <a:rPr lang="ru-RU" dirty="0"/>
              <a:t>, </a:t>
            </a:r>
            <a:r>
              <a:rPr lang="ru-RU" dirty="0" err="1"/>
              <a:t>гірських</a:t>
            </a:r>
            <a:r>
              <a:rPr lang="ru-RU" dirty="0"/>
              <a:t> </a:t>
            </a:r>
            <a:r>
              <a:rPr lang="ru-RU" dirty="0" err="1"/>
              <a:t>порід</a:t>
            </a:r>
            <a:r>
              <a:rPr lang="ru-RU" dirty="0"/>
              <a:t> і </a:t>
            </a:r>
            <a:r>
              <a:rPr lang="ru-RU" dirty="0" err="1"/>
              <a:t>мінералів</a:t>
            </a:r>
            <a:r>
              <a:rPr lang="ru-RU" dirty="0"/>
              <a:t> у </a:t>
            </a:r>
            <a:r>
              <a:rPr lang="ru-RU" dirty="0" err="1"/>
              <a:t>технологічних</a:t>
            </a:r>
            <a:r>
              <a:rPr lang="ru-RU" dirty="0"/>
              <a:t> </a:t>
            </a:r>
            <a:r>
              <a:rPr lang="ru-RU" dirty="0" err="1"/>
              <a:t>процесах</a:t>
            </a:r>
            <a:r>
              <a:rPr lang="ru-RU" dirty="0"/>
              <a:t> для </a:t>
            </a:r>
            <a:r>
              <a:rPr lang="ru-RU" dirty="0" err="1"/>
              <a:t>очищення</a:t>
            </a:r>
            <a:r>
              <a:rPr lang="ru-RU" dirty="0"/>
              <a:t> і </a:t>
            </a:r>
            <a:r>
              <a:rPr lang="ru-RU" dirty="0" err="1"/>
              <a:t>опріснення</a:t>
            </a:r>
            <a:r>
              <a:rPr lang="ru-RU" dirty="0"/>
              <a:t> води, для </a:t>
            </a:r>
            <a:r>
              <a:rPr lang="ru-RU" dirty="0" err="1"/>
              <a:t>отримання</a:t>
            </a:r>
            <a:r>
              <a:rPr lang="ru-RU" dirty="0"/>
              <a:t> </a:t>
            </a:r>
            <a:r>
              <a:rPr lang="ru-RU" dirty="0" err="1"/>
              <a:t>речовин</a:t>
            </a:r>
            <a:r>
              <a:rPr lang="ru-RU" dirty="0"/>
              <a:t> </a:t>
            </a:r>
            <a:r>
              <a:rPr lang="ru-RU" dirty="0" err="1"/>
              <a:t>високої</a:t>
            </a:r>
            <a:r>
              <a:rPr lang="ru-RU" dirty="0"/>
              <a:t> </a:t>
            </a:r>
            <a:r>
              <a:rPr lang="ru-RU" dirty="0" err="1"/>
              <a:t>чистоти</a:t>
            </a:r>
            <a:r>
              <a:rPr lang="ru-RU" dirty="0"/>
              <a:t>. У </a:t>
            </a:r>
            <a:r>
              <a:rPr lang="ru-RU" dirty="0" err="1"/>
              <a:t>нафтовій</a:t>
            </a:r>
            <a:r>
              <a:rPr lang="ru-RU" dirty="0"/>
              <a:t> </a:t>
            </a:r>
            <a:r>
              <a:rPr lang="ru-RU" dirty="0" err="1"/>
              <a:t>аналітичній</a:t>
            </a:r>
            <a:r>
              <a:rPr lang="ru-RU" dirty="0"/>
              <a:t> </a:t>
            </a:r>
            <a:r>
              <a:rPr lang="ru-RU" dirty="0" err="1"/>
              <a:t>практиці</a:t>
            </a:r>
            <a:r>
              <a:rPr lang="ru-RU" dirty="0"/>
              <a:t> широко </a:t>
            </a:r>
            <a:r>
              <a:rPr lang="ru-RU" dirty="0" err="1"/>
              <a:t>застосовуються</a:t>
            </a:r>
            <a:r>
              <a:rPr lang="ru-RU" dirty="0"/>
              <a:t> </a:t>
            </a:r>
            <a:r>
              <a:rPr lang="ru-RU" dirty="0" err="1"/>
              <a:t>різні</a:t>
            </a:r>
            <a:r>
              <a:rPr lang="ru-RU" dirty="0"/>
              <a:t> </a:t>
            </a:r>
            <a:r>
              <a:rPr lang="ru-RU" dirty="0" err="1"/>
              <a:t>види</a:t>
            </a:r>
            <a:r>
              <a:rPr lang="ru-RU" dirty="0"/>
              <a:t> на </a:t>
            </a:r>
            <a:r>
              <a:rPr lang="ru-RU" dirty="0" err="1"/>
              <a:t>алюмосилікатних</a:t>
            </a:r>
            <a:r>
              <a:rPr lang="ru-RU" dirty="0"/>
              <a:t> сорбентах і на </a:t>
            </a:r>
            <a:r>
              <a:rPr lang="ru-RU" dirty="0" err="1"/>
              <a:t>спеціальному</a:t>
            </a:r>
            <a:r>
              <a:rPr lang="ru-RU" dirty="0"/>
              <a:t> </a:t>
            </a:r>
            <a:r>
              <a:rPr lang="ru-RU" dirty="0" err="1"/>
              <a:t>хроматографічному</a:t>
            </a:r>
            <a:r>
              <a:rPr lang="ru-RU" dirty="0"/>
              <a:t> </a:t>
            </a:r>
            <a:r>
              <a:rPr lang="ru-RU" dirty="0" err="1"/>
              <a:t>папері</a:t>
            </a:r>
            <a:r>
              <a:rPr lang="ru-RU" dirty="0"/>
              <a:t>. </a:t>
            </a:r>
            <a:r>
              <a:rPr lang="ru-RU" dirty="0" err="1"/>
              <a:t>Інша</a:t>
            </a:r>
            <a:r>
              <a:rPr lang="ru-RU" dirty="0"/>
              <a:t> </a:t>
            </a:r>
            <a:r>
              <a:rPr lang="ru-RU" dirty="0" err="1"/>
              <a:t>назва</a:t>
            </a:r>
            <a:r>
              <a:rPr lang="ru-RU" dirty="0"/>
              <a:t> — </a:t>
            </a:r>
            <a:r>
              <a:rPr lang="ru-RU" dirty="0" err="1"/>
              <a:t>хроматографічний</a:t>
            </a:r>
            <a:r>
              <a:rPr lang="ru-RU" dirty="0"/>
              <a:t> </a:t>
            </a:r>
            <a:r>
              <a:rPr lang="ru-RU" dirty="0" err="1"/>
              <a:t>аналіз</a:t>
            </a:r>
            <a:r>
              <a:rPr lang="ru-RU" dirty="0"/>
              <a:t>.</a:t>
            </a:r>
          </a:p>
        </p:txBody>
      </p:sp>
      <p:pic>
        <p:nvPicPr>
          <p:cNvPr id="2050" name="Picture 2" descr="Хроматограф газовий"/>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484784"/>
            <a:ext cx="2381250" cy="3895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5361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Виділення нуклеїнових кислот</a:t>
            </a:r>
            <a:endParaRPr lang="ru-RU" dirty="0"/>
          </a:p>
        </p:txBody>
      </p:sp>
      <p:sp>
        <p:nvSpPr>
          <p:cNvPr id="3" name="Объект 2"/>
          <p:cNvSpPr>
            <a:spLocks noGrp="1"/>
          </p:cNvSpPr>
          <p:nvPr>
            <p:ph idx="1"/>
          </p:nvPr>
        </p:nvSpPr>
        <p:spPr>
          <a:xfrm>
            <a:off x="4427984" y="3453104"/>
            <a:ext cx="4427984" cy="4790734"/>
          </a:xfrm>
        </p:spPr>
        <p:txBody>
          <a:bodyPr>
            <a:normAutofit/>
          </a:bodyPr>
          <a:lstStyle/>
          <a:p>
            <a:r>
              <a:rPr lang="ru-RU" b="1" dirty="0" err="1"/>
              <a:t>Нуклеїнові</a:t>
            </a:r>
            <a:r>
              <a:rPr lang="ru-RU" b="1" dirty="0"/>
              <a:t> </a:t>
            </a:r>
            <a:r>
              <a:rPr lang="ru-RU" b="1" dirty="0" err="1"/>
              <a:t>кислоти</a:t>
            </a:r>
            <a:r>
              <a:rPr lang="ru-RU" dirty="0"/>
              <a:t> — </a:t>
            </a:r>
            <a:r>
              <a:rPr lang="ru-RU" dirty="0" err="1"/>
              <a:t>складні</a:t>
            </a:r>
            <a:r>
              <a:rPr lang="ru-RU" dirty="0"/>
              <a:t> </a:t>
            </a:r>
            <a:r>
              <a:rPr lang="ru-RU" dirty="0" err="1"/>
              <a:t>високомолекулярні</a:t>
            </a:r>
            <a:r>
              <a:rPr lang="ru-RU" dirty="0"/>
              <a:t> </a:t>
            </a:r>
            <a:r>
              <a:rPr lang="ru-RU" dirty="0" err="1">
                <a:hlinkClick r:id="rId2" tooltip="Біополімери"/>
              </a:rPr>
              <a:t>біополімери</a:t>
            </a:r>
            <a:r>
              <a:rPr lang="ru-RU" dirty="0"/>
              <a:t>, мономерами </a:t>
            </a:r>
            <a:r>
              <a:rPr lang="ru-RU" dirty="0" err="1"/>
              <a:t>яких</a:t>
            </a:r>
            <a:r>
              <a:rPr lang="ru-RU" dirty="0"/>
              <a:t> є </a:t>
            </a:r>
            <a:r>
              <a:rPr lang="ru-RU" dirty="0" err="1">
                <a:hlinkClick r:id="rId3" tooltip="Нуклеотид"/>
              </a:rPr>
              <a:t>нуклеотиди</a:t>
            </a:r>
            <a:r>
              <a:rPr lang="ru-RU" dirty="0"/>
              <a:t>. </a:t>
            </a:r>
            <a:r>
              <a:rPr lang="ru-RU" dirty="0" err="1"/>
              <a:t>Вперше</a:t>
            </a:r>
            <a:r>
              <a:rPr lang="ru-RU" dirty="0"/>
              <a:t> </a:t>
            </a:r>
            <a:r>
              <a:rPr lang="ru-RU" dirty="0" err="1"/>
              <a:t>їх</a:t>
            </a:r>
            <a:r>
              <a:rPr lang="ru-RU" dirty="0"/>
              <a:t> </a:t>
            </a:r>
            <a:r>
              <a:rPr lang="ru-RU" dirty="0" err="1"/>
              <a:t>виявлено</a:t>
            </a:r>
            <a:r>
              <a:rPr lang="ru-RU" dirty="0"/>
              <a:t> в </a:t>
            </a:r>
            <a:r>
              <a:rPr lang="ru-RU" dirty="0" err="1"/>
              <a:t>ядрі</a:t>
            </a:r>
            <a:r>
              <a:rPr lang="ru-RU" dirty="0"/>
              <a:t> </a:t>
            </a:r>
            <a:r>
              <a:rPr lang="ru-RU" dirty="0" err="1"/>
              <a:t>клітини</a:t>
            </a:r>
            <a:r>
              <a:rPr lang="ru-RU" dirty="0"/>
              <a:t>, </a:t>
            </a:r>
            <a:r>
              <a:rPr lang="ru-RU" dirty="0" err="1"/>
              <a:t>звідки</a:t>
            </a:r>
            <a:r>
              <a:rPr lang="ru-RU" dirty="0"/>
              <a:t> й походить </a:t>
            </a:r>
            <a:r>
              <a:rPr lang="ru-RU" dirty="0" err="1"/>
              <a:t>назва</a:t>
            </a:r>
            <a:r>
              <a:rPr lang="ru-RU" dirty="0"/>
              <a:t> </a:t>
            </a:r>
            <a:r>
              <a:rPr lang="ru-RU" dirty="0" err="1"/>
              <a:t>цих</a:t>
            </a:r>
            <a:r>
              <a:rPr lang="ru-RU" dirty="0"/>
              <a:t> </a:t>
            </a:r>
            <a:r>
              <a:rPr lang="ru-RU" dirty="0" err="1"/>
              <a:t>сполук</a:t>
            </a:r>
            <a:r>
              <a:rPr lang="ru-RU" dirty="0"/>
              <a:t> (</a:t>
            </a:r>
            <a:r>
              <a:rPr lang="ru-RU" dirty="0" err="1"/>
              <a:t>від</a:t>
            </a:r>
            <a:r>
              <a:rPr lang="ru-RU" dirty="0"/>
              <a:t> </a:t>
            </a:r>
            <a:r>
              <a:rPr lang="ru-RU" dirty="0">
                <a:hlinkClick r:id="rId4" tooltip="Латинська мова"/>
              </a:rPr>
              <a:t>лат.</a:t>
            </a:r>
            <a:r>
              <a:rPr lang="ru-RU" dirty="0"/>
              <a:t> </a:t>
            </a:r>
            <a:r>
              <a:rPr lang="en-US" i="1" dirty="0"/>
              <a:t>nucleus</a:t>
            </a:r>
            <a:r>
              <a:rPr lang="en-US" dirty="0"/>
              <a:t> — </a:t>
            </a:r>
            <a:r>
              <a:rPr lang="ru-RU" dirty="0"/>
              <a:t>ядро).</a:t>
            </a:r>
          </a:p>
        </p:txBody>
      </p:sp>
      <p:pic>
        <p:nvPicPr>
          <p:cNvPr id="3074" name="Picture 2" descr="https://upload.wikimedia.org/wikipedia/commons/thumb/2/22/Difference_DNA_RNA-uk.svg/260px-Difference_DNA_RNA-uk.svg.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5576" y="3068960"/>
            <a:ext cx="3474387" cy="27795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0362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7664" y="49471"/>
            <a:ext cx="6591985" cy="5362542"/>
          </a:xfrm>
        </p:spPr>
        <p:txBody>
          <a:bodyPr>
            <a:normAutofit lnSpcReduction="10000"/>
          </a:bodyPr>
          <a:lstStyle/>
          <a:p>
            <a:r>
              <a:rPr lang="ru-RU" dirty="0" err="1"/>
              <a:t>Нуклеїнові</a:t>
            </a:r>
            <a:r>
              <a:rPr lang="ru-RU" dirty="0"/>
              <a:t> </a:t>
            </a:r>
            <a:r>
              <a:rPr lang="ru-RU" dirty="0" err="1"/>
              <a:t>кислоти</a:t>
            </a:r>
            <a:r>
              <a:rPr lang="ru-RU" dirty="0"/>
              <a:t> (</a:t>
            </a:r>
            <a:r>
              <a:rPr lang="ru-RU" dirty="0" err="1"/>
              <a:t>полінуклеотиди</a:t>
            </a:r>
            <a:r>
              <a:rPr lang="ru-RU" dirty="0"/>
              <a:t>) є </a:t>
            </a:r>
            <a:r>
              <a:rPr lang="ru-RU" dirty="0" err="1"/>
              <a:t>біополімерами</a:t>
            </a:r>
            <a:r>
              <a:rPr lang="ru-RU" dirty="0"/>
              <a:t>, </a:t>
            </a:r>
            <a:r>
              <a:rPr lang="ru-RU" dirty="0" err="1"/>
              <a:t>які</a:t>
            </a:r>
            <a:r>
              <a:rPr lang="ru-RU" dirty="0"/>
              <a:t> </a:t>
            </a:r>
            <a:r>
              <a:rPr lang="ru-RU" dirty="0" err="1"/>
              <a:t>побудовані</a:t>
            </a:r>
            <a:r>
              <a:rPr lang="ru-RU" dirty="0"/>
              <a:t> </a:t>
            </a:r>
            <a:r>
              <a:rPr lang="ru-RU" dirty="0" err="1"/>
              <a:t>із</a:t>
            </a:r>
            <a:r>
              <a:rPr lang="ru-RU" dirty="0"/>
              <a:t> ланок </a:t>
            </a:r>
            <a:r>
              <a:rPr lang="ru-RU" dirty="0" err="1"/>
              <a:t>нуклеозидів</a:t>
            </a:r>
            <a:r>
              <a:rPr lang="ru-RU" dirty="0"/>
              <a:t>, </a:t>
            </a:r>
            <a:r>
              <a:rPr lang="ru-RU" dirty="0" err="1"/>
              <a:t>пов'язаних</a:t>
            </a:r>
            <a:r>
              <a:rPr lang="ru-RU" dirty="0"/>
              <a:t> </a:t>
            </a:r>
            <a:r>
              <a:rPr lang="ru-RU" dirty="0" err="1"/>
              <a:t>між</a:t>
            </a:r>
            <a:r>
              <a:rPr lang="ru-RU" dirty="0"/>
              <a:t> собою </a:t>
            </a:r>
            <a:r>
              <a:rPr lang="ru-RU" dirty="0" err="1"/>
              <a:t>фосфодиетерними</a:t>
            </a:r>
            <a:r>
              <a:rPr lang="ru-RU" dirty="0"/>
              <a:t> </a:t>
            </a:r>
            <a:r>
              <a:rPr lang="ru-RU" dirty="0" err="1"/>
              <a:t>зв'язками</a:t>
            </a:r>
            <a:r>
              <a:rPr lang="ru-RU" dirty="0"/>
              <a:t>. У свою </a:t>
            </a:r>
            <a:r>
              <a:rPr lang="ru-RU" dirty="0" err="1"/>
              <a:t>чергу</a:t>
            </a:r>
            <a:r>
              <a:rPr lang="ru-RU" dirty="0"/>
              <a:t> </a:t>
            </a:r>
            <a:r>
              <a:rPr lang="ru-RU" dirty="0" err="1"/>
              <a:t>нуклеозиди</a:t>
            </a:r>
            <a:r>
              <a:rPr lang="ru-RU" dirty="0"/>
              <a:t> - </a:t>
            </a:r>
            <a:r>
              <a:rPr lang="ru-RU" dirty="0" err="1"/>
              <a:t>це</a:t>
            </a:r>
            <a:r>
              <a:rPr lang="ru-RU" dirty="0"/>
              <a:t> </a:t>
            </a:r>
            <a:r>
              <a:rPr lang="en-US" dirty="0"/>
              <a:t>N-</a:t>
            </a:r>
            <a:r>
              <a:rPr lang="ru-RU" dirty="0" err="1"/>
              <a:t>глікозиди</a:t>
            </a:r>
            <a:r>
              <a:rPr lang="ru-RU" dirty="0"/>
              <a:t> </a:t>
            </a:r>
            <a:r>
              <a:rPr lang="ru-RU" dirty="0" err="1"/>
              <a:t>рибози</a:t>
            </a:r>
            <a:r>
              <a:rPr lang="ru-RU" dirty="0"/>
              <a:t> </a:t>
            </a:r>
            <a:r>
              <a:rPr lang="ru-RU" dirty="0" err="1"/>
              <a:t>або</a:t>
            </a:r>
            <a:r>
              <a:rPr lang="ru-RU" dirty="0"/>
              <a:t> </a:t>
            </a:r>
            <a:r>
              <a:rPr lang="ru-RU" dirty="0" err="1"/>
              <a:t>дезоксирибози</a:t>
            </a:r>
            <a:r>
              <a:rPr lang="ru-RU" dirty="0"/>
              <a:t> </a:t>
            </a:r>
            <a:r>
              <a:rPr lang="ru-RU" dirty="0" err="1"/>
              <a:t>із</a:t>
            </a:r>
            <a:r>
              <a:rPr lang="ru-RU" dirty="0"/>
              <a:t> </a:t>
            </a:r>
            <a:r>
              <a:rPr lang="ru-RU" dirty="0" err="1"/>
              <a:t>пуриновими</a:t>
            </a:r>
            <a:r>
              <a:rPr lang="ru-RU" dirty="0"/>
              <a:t> </a:t>
            </a:r>
            <a:r>
              <a:rPr lang="ru-RU" dirty="0" err="1"/>
              <a:t>або</a:t>
            </a:r>
            <a:r>
              <a:rPr lang="ru-RU" dirty="0"/>
              <a:t> </a:t>
            </a:r>
            <a:r>
              <a:rPr lang="ru-RU" dirty="0" err="1"/>
              <a:t>піримідиновими</a:t>
            </a:r>
            <a:r>
              <a:rPr lang="ru-RU" dirty="0"/>
              <a:t> основами. </a:t>
            </a:r>
            <a:r>
              <a:rPr lang="ru-RU" dirty="0" err="1"/>
              <a:t>Природні</a:t>
            </a:r>
            <a:r>
              <a:rPr lang="ru-RU" dirty="0"/>
              <a:t> </a:t>
            </a:r>
            <a:r>
              <a:rPr lang="ru-RU" dirty="0" err="1"/>
              <a:t>нуклеїнові</a:t>
            </a:r>
            <a:r>
              <a:rPr lang="ru-RU" dirty="0"/>
              <a:t> </a:t>
            </a:r>
            <a:r>
              <a:rPr lang="ru-RU" dirty="0" err="1"/>
              <a:t>кислоти</a:t>
            </a:r>
            <a:r>
              <a:rPr lang="ru-RU" dirty="0"/>
              <a:t> — </a:t>
            </a:r>
            <a:r>
              <a:rPr lang="ru-RU" dirty="0">
                <a:hlinkClick r:id="rId2" tooltip="ДНК"/>
              </a:rPr>
              <a:t>ДНК</a:t>
            </a:r>
            <a:r>
              <a:rPr lang="ru-RU" dirty="0"/>
              <a:t> і </a:t>
            </a:r>
            <a:r>
              <a:rPr lang="ru-RU" dirty="0">
                <a:hlinkClick r:id="rId3" tooltip="РНК"/>
              </a:rPr>
              <a:t>РНК</a:t>
            </a:r>
            <a:r>
              <a:rPr lang="ru-RU" dirty="0"/>
              <a:t> — </a:t>
            </a:r>
            <a:r>
              <a:rPr lang="ru-RU" dirty="0" err="1"/>
              <a:t>виконують</a:t>
            </a:r>
            <a:r>
              <a:rPr lang="ru-RU" dirty="0"/>
              <a:t> у </a:t>
            </a:r>
            <a:r>
              <a:rPr lang="ru-RU" dirty="0" err="1"/>
              <a:t>всіх</a:t>
            </a:r>
            <a:r>
              <a:rPr lang="ru-RU" dirty="0"/>
              <a:t> </a:t>
            </a:r>
            <a:r>
              <a:rPr lang="ru-RU" dirty="0" err="1"/>
              <a:t>живих</a:t>
            </a:r>
            <a:r>
              <a:rPr lang="ru-RU" dirty="0"/>
              <a:t> </a:t>
            </a:r>
            <a:r>
              <a:rPr lang="ru-RU" dirty="0" err="1"/>
              <a:t>організмах</a:t>
            </a:r>
            <a:r>
              <a:rPr lang="ru-RU" dirty="0"/>
              <a:t> роль </a:t>
            </a:r>
            <a:r>
              <a:rPr lang="ru-RU" dirty="0" err="1"/>
              <a:t>передачі</a:t>
            </a:r>
            <a:r>
              <a:rPr lang="ru-RU" dirty="0"/>
              <a:t> і </a:t>
            </a:r>
            <a:r>
              <a:rPr lang="ru-RU" dirty="0" err="1">
                <a:hlinkClick r:id="rId4" tooltip="Експресія генів"/>
              </a:rPr>
              <a:t>експресії</a:t>
            </a:r>
            <a:r>
              <a:rPr lang="ru-RU" dirty="0"/>
              <a:t> </a:t>
            </a:r>
            <a:r>
              <a:rPr lang="ru-RU" dirty="0" err="1">
                <a:hlinkClick r:id="rId5" tooltip="Генетична інформація"/>
              </a:rPr>
              <a:t>генетичної</a:t>
            </a:r>
            <a:r>
              <a:rPr lang="ru-RU" dirty="0">
                <a:hlinkClick r:id="rId5" tooltip="Генетична інформація"/>
              </a:rPr>
              <a:t> </a:t>
            </a:r>
            <a:r>
              <a:rPr lang="ru-RU" dirty="0" err="1">
                <a:hlinkClick r:id="rId5" tooltip="Генетична інформація"/>
              </a:rPr>
              <a:t>інформації</a:t>
            </a:r>
            <a:r>
              <a:rPr lang="ru-RU" dirty="0"/>
              <a:t>. </a:t>
            </a:r>
            <a:r>
              <a:rPr lang="ru-RU" dirty="0" err="1"/>
              <a:t>Цей</a:t>
            </a:r>
            <a:r>
              <a:rPr lang="ru-RU" dirty="0"/>
              <a:t> </a:t>
            </a:r>
            <a:r>
              <a:rPr lang="ru-RU" dirty="0" err="1"/>
              <a:t>термін</a:t>
            </a:r>
            <a:r>
              <a:rPr lang="ru-RU" dirty="0"/>
              <a:t> </a:t>
            </a:r>
            <a:r>
              <a:rPr lang="ru-RU" dirty="0" err="1"/>
              <a:t>був</a:t>
            </a:r>
            <a:r>
              <a:rPr lang="ru-RU" dirty="0"/>
              <a:t> введений </a:t>
            </a:r>
            <a:r>
              <a:rPr lang="ru-RU" dirty="0">
                <a:hlinkClick r:id="rId6" tooltip="Рихард Альтман (ще не написана)"/>
              </a:rPr>
              <a:t>Рихардом Альтманом</a:t>
            </a:r>
            <a:r>
              <a:rPr lang="ru-RU" dirty="0"/>
              <a:t>. </a:t>
            </a:r>
            <a:r>
              <a:rPr lang="ru-RU" dirty="0" err="1"/>
              <a:t>Вперше</a:t>
            </a:r>
            <a:r>
              <a:rPr lang="ru-RU" dirty="0"/>
              <a:t> </a:t>
            </a:r>
            <a:r>
              <a:rPr lang="ru-RU" dirty="0" err="1"/>
              <a:t>їх</a:t>
            </a:r>
            <a:r>
              <a:rPr lang="ru-RU" dirty="0"/>
              <a:t> </a:t>
            </a:r>
            <a:r>
              <a:rPr lang="ru-RU" dirty="0" err="1"/>
              <a:t>виявлено</a:t>
            </a:r>
            <a:r>
              <a:rPr lang="ru-RU" dirty="0"/>
              <a:t> в </a:t>
            </a:r>
            <a:r>
              <a:rPr lang="ru-RU" dirty="0" err="1">
                <a:hlinkClick r:id="rId7" tooltip="Клітинне ядро"/>
              </a:rPr>
              <a:t>ядрі</a:t>
            </a:r>
            <a:r>
              <a:rPr lang="ru-RU" dirty="0">
                <a:hlinkClick r:id="rId7" tooltip="Клітинне ядро"/>
              </a:rPr>
              <a:t> </a:t>
            </a:r>
            <a:r>
              <a:rPr lang="ru-RU" dirty="0" err="1">
                <a:hlinkClick r:id="rId7" tooltip="Клітинне ядро"/>
              </a:rPr>
              <a:t>клітини</a:t>
            </a:r>
            <a:r>
              <a:rPr lang="ru-RU" dirty="0"/>
              <a:t>, </a:t>
            </a:r>
            <a:r>
              <a:rPr lang="ru-RU" dirty="0" err="1"/>
              <a:t>звідки</a:t>
            </a:r>
            <a:r>
              <a:rPr lang="ru-RU" dirty="0"/>
              <a:t> й походить </a:t>
            </a:r>
            <a:r>
              <a:rPr lang="ru-RU" dirty="0" err="1"/>
              <a:t>назва</a:t>
            </a:r>
            <a:r>
              <a:rPr lang="ru-RU" dirty="0"/>
              <a:t> </a:t>
            </a:r>
            <a:r>
              <a:rPr lang="ru-RU" dirty="0" err="1"/>
              <a:t>цих</a:t>
            </a:r>
            <a:r>
              <a:rPr lang="ru-RU" dirty="0"/>
              <a:t> </a:t>
            </a:r>
            <a:r>
              <a:rPr lang="ru-RU" dirty="0" err="1"/>
              <a:t>сполук</a:t>
            </a:r>
            <a:r>
              <a:rPr lang="ru-RU" dirty="0"/>
              <a:t> (</a:t>
            </a:r>
            <a:r>
              <a:rPr lang="ru-RU" dirty="0" err="1"/>
              <a:t>від</a:t>
            </a:r>
            <a:r>
              <a:rPr lang="ru-RU" dirty="0"/>
              <a:t> лат. </a:t>
            </a:r>
            <a:r>
              <a:rPr lang="ru-RU" i="1" dirty="0"/>
              <a:t>нуклеус</a:t>
            </a:r>
            <a:r>
              <a:rPr lang="ru-RU" dirty="0"/>
              <a:t> — ядро). Молекула нуклеотиду </a:t>
            </a:r>
            <a:r>
              <a:rPr lang="ru-RU" dirty="0" err="1"/>
              <a:t>складається</a:t>
            </a:r>
            <a:r>
              <a:rPr lang="ru-RU" dirty="0"/>
              <a:t> </a:t>
            </a:r>
            <a:r>
              <a:rPr lang="ru-RU" dirty="0" err="1"/>
              <a:t>із</a:t>
            </a:r>
            <a:r>
              <a:rPr lang="ru-RU" dirty="0"/>
              <a:t> </a:t>
            </a:r>
            <a:r>
              <a:rPr lang="ru-RU" dirty="0" err="1"/>
              <a:t>залишків</a:t>
            </a:r>
            <a:r>
              <a:rPr lang="ru-RU" dirty="0"/>
              <a:t> </a:t>
            </a:r>
            <a:r>
              <a:rPr lang="ru-RU" dirty="0" err="1"/>
              <a:t>нітрогеновмісного</a:t>
            </a:r>
            <a:r>
              <a:rPr lang="ru-RU" dirty="0"/>
              <a:t> </a:t>
            </a:r>
            <a:r>
              <a:rPr lang="ru-RU" dirty="0" err="1"/>
              <a:t>гетероциклу</a:t>
            </a:r>
            <a:r>
              <a:rPr lang="ru-RU" dirty="0"/>
              <a:t> (</a:t>
            </a:r>
            <a:r>
              <a:rPr lang="ru-RU" dirty="0" err="1">
                <a:hlinkClick r:id="rId8" tooltip="Азотисті основи"/>
              </a:rPr>
              <a:t>азотистої</a:t>
            </a:r>
            <a:r>
              <a:rPr lang="ru-RU" dirty="0">
                <a:hlinkClick r:id="rId8" tooltip="Азотисті основи"/>
              </a:rPr>
              <a:t> </a:t>
            </a:r>
            <a:r>
              <a:rPr lang="ru-RU" dirty="0" err="1">
                <a:hlinkClick r:id="rId8" tooltip="Азотисті основи"/>
              </a:rPr>
              <a:t>основи</a:t>
            </a:r>
            <a:r>
              <a:rPr lang="ru-RU" dirty="0"/>
              <a:t>), </a:t>
            </a:r>
            <a:r>
              <a:rPr lang="ru-RU" dirty="0" err="1"/>
              <a:t>п'ятивуглецевого</a:t>
            </a:r>
            <a:r>
              <a:rPr lang="ru-RU" dirty="0"/>
              <a:t> моносахариду (</a:t>
            </a:r>
            <a:r>
              <a:rPr lang="ru-RU" dirty="0" err="1">
                <a:hlinkClick r:id="rId9" tooltip="Пентози"/>
              </a:rPr>
              <a:t>пентози</a:t>
            </a:r>
            <a:r>
              <a:rPr lang="ru-RU" dirty="0"/>
              <a:t>) і </a:t>
            </a:r>
            <a:r>
              <a:rPr lang="ru-RU" dirty="0" err="1">
                <a:hlinkClick r:id="rId10" tooltip="Ортофосфорна кислота"/>
              </a:rPr>
              <a:t>фосфатної</a:t>
            </a:r>
            <a:r>
              <a:rPr lang="ru-RU" dirty="0">
                <a:hlinkClick r:id="rId10" tooltip="Ортофосфорна кислота"/>
              </a:rPr>
              <a:t> </a:t>
            </a:r>
            <a:r>
              <a:rPr lang="ru-RU" dirty="0" err="1">
                <a:hlinkClick r:id="rId10" tooltip="Ортофосфорна кислота"/>
              </a:rPr>
              <a:t>кислоти</a:t>
            </a:r>
            <a:r>
              <a:rPr lang="ru-RU" dirty="0"/>
              <a:t>. </a:t>
            </a:r>
            <a:r>
              <a:rPr lang="ru-RU" dirty="0" err="1"/>
              <a:t>Розрізняють</a:t>
            </a:r>
            <a:r>
              <a:rPr lang="ru-RU" dirty="0"/>
              <a:t> два </a:t>
            </a:r>
            <a:r>
              <a:rPr lang="ru-RU" dirty="0" err="1"/>
              <a:t>типи</a:t>
            </a:r>
            <a:r>
              <a:rPr lang="ru-RU" dirty="0"/>
              <a:t> </a:t>
            </a:r>
            <a:r>
              <a:rPr lang="ru-RU" dirty="0" err="1"/>
              <a:t>нуклеїнових</a:t>
            </a:r>
            <a:r>
              <a:rPr lang="ru-RU" dirty="0"/>
              <a:t> кислот: </a:t>
            </a:r>
            <a:r>
              <a:rPr lang="ru-RU" dirty="0" err="1"/>
              <a:t>дезоксирибонуклеїнову</a:t>
            </a:r>
            <a:r>
              <a:rPr lang="ru-RU" dirty="0"/>
              <a:t> (ДНК) і </a:t>
            </a:r>
            <a:r>
              <a:rPr lang="ru-RU" dirty="0" err="1"/>
              <a:t>рибонуклеїнову</a:t>
            </a:r>
            <a:r>
              <a:rPr lang="ru-RU" dirty="0"/>
              <a:t> (РНК). До складу ДНК входить </a:t>
            </a:r>
            <a:r>
              <a:rPr lang="ru-RU" dirty="0" err="1"/>
              <a:t>залишок</a:t>
            </a:r>
            <a:r>
              <a:rPr lang="ru-RU" dirty="0"/>
              <a:t> </a:t>
            </a:r>
            <a:r>
              <a:rPr lang="ru-RU" dirty="0" err="1"/>
              <a:t>пентози</a:t>
            </a:r>
            <a:r>
              <a:rPr lang="ru-RU" dirty="0"/>
              <a:t> </a:t>
            </a:r>
            <a:r>
              <a:rPr lang="ru-RU" dirty="0" err="1"/>
              <a:t>дезоксирибози</a:t>
            </a:r>
            <a:r>
              <a:rPr lang="ru-RU" dirty="0"/>
              <a:t>, до складу РНК — </a:t>
            </a:r>
            <a:r>
              <a:rPr lang="ru-RU" dirty="0" err="1"/>
              <a:t>рибози</a:t>
            </a:r>
            <a:r>
              <a:rPr lang="ru-RU" dirty="0"/>
              <a:t>.</a:t>
            </a:r>
          </a:p>
          <a:p>
            <a:r>
              <a:rPr lang="ru-RU" dirty="0" err="1"/>
              <a:t>Ферментативний</a:t>
            </a:r>
            <a:r>
              <a:rPr lang="ru-RU" dirty="0"/>
              <a:t> </a:t>
            </a:r>
            <a:r>
              <a:rPr lang="ru-RU" dirty="0" err="1"/>
              <a:t>гідроліз</a:t>
            </a:r>
            <a:r>
              <a:rPr lang="ru-RU" dirty="0"/>
              <a:t> </a:t>
            </a:r>
            <a:r>
              <a:rPr lang="ru-RU" dirty="0" err="1"/>
              <a:t>нуклеїнових</a:t>
            </a:r>
            <a:r>
              <a:rPr lang="ru-RU" dirty="0"/>
              <a:t> кислот </a:t>
            </a:r>
            <a:r>
              <a:rPr lang="ru-RU" dirty="0" err="1"/>
              <a:t>розщеплює</a:t>
            </a:r>
            <a:r>
              <a:rPr lang="ru-RU" dirty="0"/>
              <a:t> </a:t>
            </a:r>
            <a:r>
              <a:rPr lang="ru-RU" dirty="0" err="1"/>
              <a:t>їх</a:t>
            </a:r>
            <a:r>
              <a:rPr lang="ru-RU" dirty="0"/>
              <a:t> на </a:t>
            </a:r>
            <a:r>
              <a:rPr lang="ru-RU" dirty="0" err="1"/>
              <a:t>фрагменти</a:t>
            </a:r>
            <a:r>
              <a:rPr lang="ru-RU" dirty="0"/>
              <a:t>, </a:t>
            </a:r>
            <a:r>
              <a:rPr lang="ru-RU" dirty="0" err="1"/>
              <a:t>які</a:t>
            </a:r>
            <a:r>
              <a:rPr lang="ru-RU" dirty="0"/>
              <a:t> </a:t>
            </a:r>
            <a:r>
              <a:rPr lang="ru-RU" dirty="0" err="1"/>
              <a:t>називаються</a:t>
            </a:r>
            <a:r>
              <a:rPr lang="ru-RU" dirty="0"/>
              <a:t> нуклеотидами й нуклеозидами.</a:t>
            </a:r>
          </a:p>
          <a:p>
            <a:endParaRPr lang="ru-RU" dirty="0"/>
          </a:p>
        </p:txBody>
      </p:sp>
      <p:pic>
        <p:nvPicPr>
          <p:cNvPr id="4098" name="Picture 2" descr="Еррукруруккркр.tif"/>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5153" y="5445224"/>
            <a:ext cx="9029700" cy="11525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0610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 </a:t>
            </a:r>
            <a:r>
              <a:rPr lang="ru-RU" dirty="0" err="1" smtClean="0"/>
              <a:t>секвенування</a:t>
            </a:r>
            <a:r>
              <a:rPr lang="ru-RU" dirty="0" smtClean="0"/>
              <a:t> ДНК</a:t>
            </a:r>
            <a:endParaRPr lang="ru-RU" dirty="0"/>
          </a:p>
        </p:txBody>
      </p:sp>
      <p:sp>
        <p:nvSpPr>
          <p:cNvPr id="3" name="Объект 2"/>
          <p:cNvSpPr>
            <a:spLocks noGrp="1"/>
          </p:cNvSpPr>
          <p:nvPr>
            <p:ph idx="1"/>
          </p:nvPr>
        </p:nvSpPr>
        <p:spPr>
          <a:xfrm>
            <a:off x="1043608" y="1844824"/>
            <a:ext cx="6984776" cy="3777622"/>
          </a:xfrm>
        </p:spPr>
        <p:txBody>
          <a:bodyPr/>
          <a:lstStyle/>
          <a:p>
            <a:r>
              <a:rPr lang="ru-RU" dirty="0" err="1" smtClean="0"/>
              <a:t>Секвенування</a:t>
            </a:r>
            <a:r>
              <a:rPr lang="ru-RU" dirty="0" smtClean="0"/>
              <a:t> ДНК — </a:t>
            </a:r>
            <a:r>
              <a:rPr lang="ru-RU" dirty="0" err="1" smtClean="0"/>
              <a:t>набір</a:t>
            </a:r>
            <a:r>
              <a:rPr lang="ru-RU" dirty="0" smtClean="0"/>
              <a:t> </a:t>
            </a:r>
            <a:r>
              <a:rPr lang="ru-RU" dirty="0" err="1" smtClean="0"/>
              <a:t>біохімічних</a:t>
            </a:r>
            <a:r>
              <a:rPr lang="ru-RU" dirty="0" smtClean="0"/>
              <a:t> </a:t>
            </a:r>
            <a:r>
              <a:rPr lang="ru-RU" dirty="0" err="1" smtClean="0"/>
              <a:t>методів</a:t>
            </a:r>
            <a:r>
              <a:rPr lang="ru-RU" dirty="0" smtClean="0"/>
              <a:t> </a:t>
            </a:r>
            <a:r>
              <a:rPr lang="ru-RU" dirty="0" err="1" smtClean="0"/>
              <a:t>встановлення</a:t>
            </a:r>
            <a:r>
              <a:rPr lang="ru-RU" dirty="0" smtClean="0"/>
              <a:t> </a:t>
            </a:r>
            <a:r>
              <a:rPr lang="ru-RU" dirty="0" err="1" smtClean="0"/>
              <a:t>послідовності</a:t>
            </a:r>
            <a:r>
              <a:rPr lang="ru-RU" dirty="0" smtClean="0"/>
              <a:t> </a:t>
            </a:r>
            <a:r>
              <a:rPr lang="ru-RU" dirty="0" err="1" smtClean="0"/>
              <a:t>нуклеотидних</a:t>
            </a:r>
            <a:r>
              <a:rPr lang="ru-RU" dirty="0" smtClean="0"/>
              <a:t> основ ДНК: </a:t>
            </a:r>
            <a:r>
              <a:rPr lang="ru-RU" dirty="0" err="1" smtClean="0"/>
              <a:t>аденіну</a:t>
            </a:r>
            <a:r>
              <a:rPr lang="ru-RU" dirty="0" smtClean="0"/>
              <a:t>, </a:t>
            </a:r>
            <a:r>
              <a:rPr lang="ru-RU" dirty="0" err="1" smtClean="0"/>
              <a:t>гуаніну</a:t>
            </a:r>
            <a:r>
              <a:rPr lang="ru-RU" dirty="0" smtClean="0"/>
              <a:t>, </a:t>
            </a:r>
            <a:r>
              <a:rPr lang="ru-RU" dirty="0" err="1" smtClean="0"/>
              <a:t>цитозину</a:t>
            </a:r>
            <a:r>
              <a:rPr lang="ru-RU" dirty="0" smtClean="0"/>
              <a:t> </a:t>
            </a:r>
            <a:r>
              <a:rPr lang="ru-RU" dirty="0" err="1" smtClean="0"/>
              <a:t>і</a:t>
            </a:r>
            <a:r>
              <a:rPr lang="ru-RU" dirty="0" smtClean="0"/>
              <a:t> </a:t>
            </a:r>
            <a:r>
              <a:rPr lang="ru-RU" dirty="0" err="1" smtClean="0"/>
              <a:t>тиміну</a:t>
            </a:r>
            <a:r>
              <a:rPr lang="ru-RU" dirty="0" smtClean="0"/>
              <a:t>.</a:t>
            </a:r>
          </a:p>
          <a:p>
            <a:endParaRPr lang="ru-RU" dirty="0"/>
          </a:p>
        </p:txBody>
      </p:sp>
      <p:pic>
        <p:nvPicPr>
          <p:cNvPr id="5122" name="Picture 2" descr="https://upload.wikimedia.org/wikipedia/commons/thumb/9/98/Sanger_sequencing_read_display.png/220px-Sanger_sequencing_read_display.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4005064"/>
            <a:ext cx="5026441" cy="116522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475656" y="5445224"/>
            <a:ext cx="7056784" cy="646331"/>
          </a:xfrm>
          <a:prstGeom prst="rect">
            <a:avLst/>
          </a:prstGeom>
          <a:noFill/>
        </p:spPr>
        <p:txBody>
          <a:bodyPr wrap="square" rtlCol="0">
            <a:spAutoFit/>
          </a:bodyPr>
          <a:lstStyle/>
          <a:p>
            <a:r>
              <a:rPr lang="ru-RU" dirty="0" err="1"/>
              <a:t>Графічне</a:t>
            </a:r>
            <a:r>
              <a:rPr lang="ru-RU" dirty="0"/>
              <a:t> </a:t>
            </a:r>
            <a:r>
              <a:rPr lang="ru-RU" dirty="0" err="1"/>
              <a:t>зображення</a:t>
            </a:r>
            <a:r>
              <a:rPr lang="ru-RU" dirty="0"/>
              <a:t> </a:t>
            </a:r>
            <a:r>
              <a:rPr lang="ru-RU" dirty="0" err="1"/>
              <a:t>послідовності</a:t>
            </a:r>
            <a:r>
              <a:rPr lang="ru-RU" dirty="0"/>
              <a:t> </a:t>
            </a:r>
            <a:r>
              <a:rPr lang="ru-RU" dirty="0" err="1"/>
              <a:t>нуклеотидів</a:t>
            </a:r>
            <a:r>
              <a:rPr lang="ru-RU" dirty="0"/>
              <a:t>. Метод </a:t>
            </a:r>
            <a:r>
              <a:rPr lang="ru-RU" dirty="0" err="1"/>
              <a:t>Сегнера</a:t>
            </a:r>
            <a:r>
              <a:rPr lang="ru-RU" dirty="0"/>
              <a:t> з </a:t>
            </a:r>
            <a:r>
              <a:rPr lang="ru-RU" dirty="0" err="1"/>
              <a:t>застосуванням</a:t>
            </a:r>
            <a:r>
              <a:rPr lang="ru-RU" dirty="0"/>
              <a:t> </a:t>
            </a:r>
            <a:r>
              <a:rPr lang="ru-RU" dirty="0" err="1"/>
              <a:t>барвників-термінаторів</a:t>
            </a:r>
            <a:endParaRPr lang="ru-RU" dirty="0"/>
          </a:p>
        </p:txBody>
      </p:sp>
    </p:spTree>
    <p:extLst>
      <p:ext uri="{BB962C8B-B14F-4D97-AF65-F5344CB8AC3E}">
        <p14:creationId xmlns="" xmlns:p14="http://schemas.microsoft.com/office/powerpoint/2010/main" val="2745271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7664" y="692696"/>
            <a:ext cx="7056783" cy="6165304"/>
          </a:xfrm>
        </p:spPr>
        <p:txBody>
          <a:bodyPr>
            <a:normAutofit/>
          </a:bodyPr>
          <a:lstStyle/>
          <a:p>
            <a:r>
              <a:rPr lang="ru-RU" dirty="0" err="1" smtClean="0"/>
              <a:t>Послідовність</a:t>
            </a:r>
            <a:r>
              <a:rPr lang="ru-RU" dirty="0" smtClean="0"/>
              <a:t> </a:t>
            </a:r>
            <a:r>
              <a:rPr lang="ru-RU" dirty="0" err="1"/>
              <a:t>нуклеотидів</a:t>
            </a:r>
            <a:r>
              <a:rPr lang="ru-RU" dirty="0"/>
              <a:t> в </a:t>
            </a:r>
            <a:r>
              <a:rPr lang="ru-RU" dirty="0" err="1"/>
              <a:t>молекулі</a:t>
            </a:r>
            <a:r>
              <a:rPr lang="ru-RU" dirty="0"/>
              <a:t> ДНК </a:t>
            </a:r>
            <a:r>
              <a:rPr lang="ru-RU" dirty="0" err="1"/>
              <a:t>кодує</a:t>
            </a:r>
            <a:r>
              <a:rPr lang="ru-RU" dirty="0"/>
              <a:t> </a:t>
            </a:r>
            <a:r>
              <a:rPr lang="ru-RU" dirty="0" err="1"/>
              <a:t>спадкову</a:t>
            </a:r>
            <a:r>
              <a:rPr lang="ru-RU" dirty="0"/>
              <a:t> </a:t>
            </a:r>
            <a:r>
              <a:rPr lang="ru-RU" dirty="0" err="1">
                <a:hlinkClick r:id="rId2" tooltip="Генетика"/>
              </a:rPr>
              <a:t>генетичну</a:t>
            </a:r>
            <a:r>
              <a:rPr lang="ru-RU" dirty="0"/>
              <a:t> </a:t>
            </a:r>
            <a:r>
              <a:rPr lang="ru-RU" dirty="0" err="1"/>
              <a:t>інформацію</a:t>
            </a:r>
            <a:r>
              <a:rPr lang="ru-RU" dirty="0"/>
              <a:t> </a:t>
            </a:r>
            <a:r>
              <a:rPr lang="ru-RU" dirty="0" err="1"/>
              <a:t>живих</a:t>
            </a:r>
            <a:r>
              <a:rPr lang="ru-RU" dirty="0"/>
              <a:t> </a:t>
            </a:r>
            <a:r>
              <a:rPr lang="ru-RU" dirty="0" err="1">
                <a:hlinkClick r:id="rId3" tooltip="Клітина (біологія)"/>
              </a:rPr>
              <a:t>клітин</a:t>
            </a:r>
            <a:r>
              <a:rPr lang="ru-RU" dirty="0"/>
              <a:t> та </a:t>
            </a:r>
            <a:r>
              <a:rPr lang="ru-RU" dirty="0" err="1"/>
              <a:t>деяких</a:t>
            </a:r>
            <a:r>
              <a:rPr lang="ru-RU" dirty="0"/>
              <a:t> </a:t>
            </a:r>
            <a:r>
              <a:rPr lang="ru-RU" dirty="0" err="1">
                <a:hlinkClick r:id="rId4" tooltip="Органели"/>
              </a:rPr>
              <a:t>органел</a:t>
            </a:r>
            <a:r>
              <a:rPr lang="ru-RU" dirty="0"/>
              <a:t>, </a:t>
            </a:r>
            <a:r>
              <a:rPr lang="ru-RU" dirty="0" err="1"/>
              <a:t>що</a:t>
            </a:r>
            <a:r>
              <a:rPr lang="ru-RU" dirty="0"/>
              <a:t> </a:t>
            </a:r>
            <a:r>
              <a:rPr lang="ru-RU" dirty="0" err="1"/>
              <a:t>закладує</a:t>
            </a:r>
            <a:r>
              <a:rPr lang="ru-RU" dirty="0"/>
              <a:t> основу </a:t>
            </a:r>
            <a:r>
              <a:rPr lang="ru-RU" dirty="0" err="1"/>
              <a:t>програм</a:t>
            </a:r>
            <a:r>
              <a:rPr lang="ru-RU" dirty="0"/>
              <a:t> </a:t>
            </a:r>
            <a:r>
              <a:rPr lang="ru-RU" dirty="0" err="1"/>
              <a:t>розвитку</a:t>
            </a:r>
            <a:r>
              <a:rPr lang="ru-RU" dirty="0"/>
              <a:t> </a:t>
            </a:r>
            <a:r>
              <a:rPr lang="ru-RU" dirty="0" err="1"/>
              <a:t>всіх</a:t>
            </a:r>
            <a:r>
              <a:rPr lang="ru-RU" dirty="0"/>
              <a:t> </a:t>
            </a:r>
            <a:r>
              <a:rPr lang="ru-RU" dirty="0" err="1"/>
              <a:t>живих</a:t>
            </a:r>
            <a:r>
              <a:rPr lang="ru-RU" dirty="0"/>
              <a:t> </a:t>
            </a:r>
            <a:r>
              <a:rPr lang="ru-RU" dirty="0" err="1">
                <a:hlinkClick r:id="rId5" tooltip="Організм"/>
              </a:rPr>
              <a:t>організмів</a:t>
            </a:r>
            <a:r>
              <a:rPr lang="ru-RU" dirty="0"/>
              <a:t>. Таким чином, </a:t>
            </a:r>
            <a:r>
              <a:rPr lang="ru-RU" dirty="0" err="1"/>
              <a:t>визначення</a:t>
            </a:r>
            <a:r>
              <a:rPr lang="ru-RU" dirty="0"/>
              <a:t> </a:t>
            </a:r>
            <a:r>
              <a:rPr lang="ru-RU" dirty="0" err="1"/>
              <a:t>послідовності</a:t>
            </a:r>
            <a:r>
              <a:rPr lang="ru-RU" dirty="0"/>
              <a:t> ДНК </a:t>
            </a:r>
            <a:r>
              <a:rPr lang="ru-RU" dirty="0" err="1"/>
              <a:t>корисне</a:t>
            </a:r>
            <a:r>
              <a:rPr lang="ru-RU" dirty="0"/>
              <a:t> як для </a:t>
            </a:r>
            <a:r>
              <a:rPr lang="ru-RU" dirty="0" err="1"/>
              <a:t>дослідження</a:t>
            </a:r>
            <a:r>
              <a:rPr lang="ru-RU" dirty="0"/>
              <a:t> </a:t>
            </a:r>
            <a:r>
              <a:rPr lang="ru-RU" dirty="0" err="1"/>
              <a:t>всіх</a:t>
            </a:r>
            <a:r>
              <a:rPr lang="ru-RU" dirty="0"/>
              <a:t> </a:t>
            </a:r>
            <a:r>
              <a:rPr lang="ru-RU" dirty="0" err="1"/>
              <a:t>фундаментальних</a:t>
            </a:r>
            <a:r>
              <a:rPr lang="ru-RU" dirty="0"/>
              <a:t> </a:t>
            </a:r>
            <a:r>
              <a:rPr lang="ru-RU" dirty="0" err="1"/>
              <a:t>біологічних</a:t>
            </a:r>
            <a:r>
              <a:rPr lang="ru-RU" dirty="0"/>
              <a:t> </a:t>
            </a:r>
            <a:r>
              <a:rPr lang="ru-RU" dirty="0" err="1"/>
              <a:t>процесів</a:t>
            </a:r>
            <a:r>
              <a:rPr lang="ru-RU" dirty="0"/>
              <a:t>, так і для </a:t>
            </a:r>
            <a:r>
              <a:rPr lang="ru-RU" dirty="0" err="1"/>
              <a:t>прикладних</a:t>
            </a:r>
            <a:r>
              <a:rPr lang="ru-RU" dirty="0"/>
              <a:t> </a:t>
            </a:r>
            <a:r>
              <a:rPr lang="ru-RU" dirty="0" err="1"/>
              <a:t>методів</a:t>
            </a:r>
            <a:r>
              <a:rPr lang="ru-RU" dirty="0"/>
              <a:t>, таких як </a:t>
            </a:r>
            <a:r>
              <a:rPr lang="ru-RU" dirty="0" err="1"/>
              <a:t>діагностика</a:t>
            </a:r>
            <a:r>
              <a:rPr lang="ru-RU" dirty="0"/>
              <a:t> </a:t>
            </a:r>
            <a:r>
              <a:rPr lang="ru-RU" dirty="0" err="1">
                <a:hlinkClick r:id="rId6" tooltip="Захворювання"/>
              </a:rPr>
              <a:t>захворювань</a:t>
            </a:r>
            <a:r>
              <a:rPr lang="ru-RU" dirty="0"/>
              <a:t> та </a:t>
            </a:r>
            <a:r>
              <a:rPr lang="ru-RU" dirty="0" err="1">
                <a:hlinkClick r:id="rId7" tooltip="Судова медицина"/>
              </a:rPr>
              <a:t>судова</a:t>
            </a:r>
            <a:r>
              <a:rPr lang="ru-RU" dirty="0">
                <a:hlinkClick r:id="rId7" tooltip="Судова медицина"/>
              </a:rPr>
              <a:t> медицина</a:t>
            </a:r>
            <a:r>
              <a:rPr lang="ru-RU" dirty="0"/>
              <a:t>.</a:t>
            </a:r>
          </a:p>
          <a:p>
            <a:r>
              <a:rPr lang="ru-RU" dirty="0"/>
              <a:t>Першим </a:t>
            </a:r>
            <a:r>
              <a:rPr lang="ru-RU" dirty="0" err="1"/>
              <a:t>організмом</a:t>
            </a:r>
            <a:r>
              <a:rPr lang="ru-RU" dirty="0"/>
              <a:t> </a:t>
            </a:r>
            <a:r>
              <a:rPr lang="ru-RU" dirty="0" err="1"/>
              <a:t>послідовність</a:t>
            </a:r>
            <a:r>
              <a:rPr lang="ru-RU" dirty="0"/>
              <a:t> </a:t>
            </a:r>
            <a:r>
              <a:rPr lang="ru-RU" dirty="0" err="1"/>
              <a:t>нуклеотидів</a:t>
            </a:r>
            <a:r>
              <a:rPr lang="ru-RU" dirty="0"/>
              <a:t> в </a:t>
            </a:r>
            <a:r>
              <a:rPr lang="ru-RU" dirty="0" err="1"/>
              <a:t>геномі</a:t>
            </a:r>
            <a:r>
              <a:rPr lang="ru-RU" dirty="0"/>
              <a:t> </a:t>
            </a:r>
            <a:r>
              <a:rPr lang="ru-RU" dirty="0" err="1"/>
              <a:t>якого</a:t>
            </a:r>
            <a:r>
              <a:rPr lang="ru-RU" dirty="0"/>
              <a:t> </a:t>
            </a:r>
            <a:r>
              <a:rPr lang="ru-RU" dirty="0" err="1"/>
              <a:t>було</a:t>
            </a:r>
            <a:r>
              <a:rPr lang="ru-RU" dirty="0"/>
              <a:t> </a:t>
            </a:r>
            <a:r>
              <a:rPr lang="ru-RU" dirty="0" err="1"/>
              <a:t>визначено</a:t>
            </a:r>
            <a:r>
              <a:rPr lang="ru-RU" dirty="0"/>
              <a:t> став </a:t>
            </a:r>
            <a:r>
              <a:rPr lang="ru-RU" dirty="0" err="1">
                <a:hlinkClick r:id="rId8" tooltip="Бактеріофаг ΦX174"/>
              </a:rPr>
              <a:t>бактеріофаг</a:t>
            </a:r>
            <a:r>
              <a:rPr lang="ru-RU" dirty="0">
                <a:hlinkClick r:id="rId8" tooltip="Бактеріофаг ΦX174"/>
              </a:rPr>
              <a:t> </a:t>
            </a:r>
            <a:r>
              <a:rPr lang="el-GR" dirty="0">
                <a:hlinkClick r:id="rId8" tooltip="Бактеріофаг ΦX174"/>
              </a:rPr>
              <a:t>φ</a:t>
            </a:r>
            <a:r>
              <a:rPr lang="en-US" dirty="0">
                <a:hlinkClick r:id="rId8" tooltip="Бактеріофаг ΦX174"/>
              </a:rPr>
              <a:t>X174</a:t>
            </a:r>
            <a:r>
              <a:rPr lang="en-US" dirty="0"/>
              <a:t>. </a:t>
            </a:r>
            <a:r>
              <a:rPr lang="ru-RU" dirty="0" err="1"/>
              <a:t>Повна</a:t>
            </a:r>
            <a:r>
              <a:rPr lang="ru-RU" dirty="0"/>
              <a:t> </a:t>
            </a:r>
            <a:r>
              <a:rPr lang="ru-RU" dirty="0" err="1"/>
              <a:t>послідовність</a:t>
            </a:r>
            <a:r>
              <a:rPr lang="ru-RU" dirty="0"/>
              <a:t> </a:t>
            </a:r>
            <a:r>
              <a:rPr lang="ru-RU" dirty="0" err="1"/>
              <a:t>його</a:t>
            </a:r>
            <a:r>
              <a:rPr lang="ru-RU" dirty="0"/>
              <a:t> ДНК, </a:t>
            </a:r>
            <a:r>
              <a:rPr lang="ru-RU" dirty="0" err="1"/>
              <a:t>що</a:t>
            </a:r>
            <a:r>
              <a:rPr lang="ru-RU" dirty="0"/>
              <a:t> </a:t>
            </a:r>
            <a:r>
              <a:rPr lang="ru-RU" dirty="0" err="1"/>
              <a:t>складається</a:t>
            </a:r>
            <a:r>
              <a:rPr lang="ru-RU" dirty="0"/>
              <a:t> з </a:t>
            </a:r>
            <a:r>
              <a:rPr lang="ru-RU" dirty="0" err="1"/>
              <a:t>близько</a:t>
            </a:r>
            <a:r>
              <a:rPr lang="ru-RU" dirty="0"/>
              <a:t> 5 тис. пар </a:t>
            </a:r>
            <a:r>
              <a:rPr lang="ru-RU" dirty="0" err="1"/>
              <a:t>нуклеотидних</a:t>
            </a:r>
            <a:r>
              <a:rPr lang="ru-RU" dirty="0"/>
              <a:t> основ </a:t>
            </a:r>
            <a:r>
              <a:rPr lang="ru-RU" dirty="0" err="1"/>
              <a:t>була</a:t>
            </a:r>
            <a:r>
              <a:rPr lang="ru-RU" dirty="0"/>
              <a:t> </a:t>
            </a:r>
            <a:r>
              <a:rPr lang="ru-RU" dirty="0" err="1"/>
              <a:t>опублікована</a:t>
            </a:r>
            <a:r>
              <a:rPr lang="ru-RU" dirty="0"/>
              <a:t> в 1977 </a:t>
            </a:r>
            <a:r>
              <a:rPr lang="ru-RU" dirty="0" err="1"/>
              <a:t>році</a:t>
            </a:r>
            <a:r>
              <a:rPr lang="ru-RU" baseline="30000" dirty="0">
                <a:hlinkClick r:id="rId9"/>
              </a:rPr>
              <a:t>[1]</a:t>
            </a:r>
            <a:r>
              <a:rPr lang="ru-RU" dirty="0"/>
              <a:t>.</a:t>
            </a:r>
          </a:p>
          <a:p>
            <a:r>
              <a:rPr lang="ru-RU" dirty="0" err="1"/>
              <a:t>Розробка</a:t>
            </a:r>
            <a:r>
              <a:rPr lang="ru-RU" dirty="0"/>
              <a:t> </a:t>
            </a:r>
            <a:r>
              <a:rPr lang="ru-RU" dirty="0" err="1"/>
              <a:t>методів</a:t>
            </a:r>
            <a:r>
              <a:rPr lang="ru-RU" dirty="0"/>
              <a:t> </a:t>
            </a:r>
            <a:r>
              <a:rPr lang="ru-RU" dirty="0" err="1"/>
              <a:t>секвенування</a:t>
            </a:r>
            <a:r>
              <a:rPr lang="ru-RU" dirty="0"/>
              <a:t> ДНК </a:t>
            </a:r>
            <a:r>
              <a:rPr lang="ru-RU" dirty="0" err="1"/>
              <a:t>значно</a:t>
            </a:r>
            <a:r>
              <a:rPr lang="ru-RU" dirty="0"/>
              <a:t> </a:t>
            </a:r>
            <a:r>
              <a:rPr lang="ru-RU" dirty="0" err="1"/>
              <a:t>прискорила</a:t>
            </a:r>
            <a:r>
              <a:rPr lang="ru-RU" dirty="0"/>
              <a:t> </a:t>
            </a:r>
            <a:r>
              <a:rPr lang="ru-RU" dirty="0" err="1"/>
              <a:t>дослідження</a:t>
            </a:r>
            <a:r>
              <a:rPr lang="ru-RU" dirty="0"/>
              <a:t> у </a:t>
            </a:r>
            <a:r>
              <a:rPr lang="ru-RU" dirty="0" err="1"/>
              <a:t>галузі</a:t>
            </a:r>
            <a:r>
              <a:rPr lang="ru-RU" dirty="0"/>
              <a:t> </a:t>
            </a:r>
            <a:r>
              <a:rPr lang="ru-RU" dirty="0">
                <a:hlinkClick r:id="rId2" tooltip="Генетика"/>
              </a:rPr>
              <a:t>генетики</a:t>
            </a:r>
            <a:r>
              <a:rPr lang="ru-RU" dirty="0"/>
              <a:t> та </a:t>
            </a:r>
            <a:r>
              <a:rPr lang="ru-RU" dirty="0" err="1">
                <a:hlinkClick r:id="rId10" tooltip="Клітинна біологія"/>
              </a:rPr>
              <a:t>клітинної</a:t>
            </a:r>
            <a:r>
              <a:rPr lang="ru-RU" dirty="0">
                <a:hlinkClick r:id="rId10" tooltip="Клітинна біологія"/>
              </a:rPr>
              <a:t> </a:t>
            </a:r>
            <a:r>
              <a:rPr lang="ru-RU" dirty="0" err="1">
                <a:hlinkClick r:id="rId10" tooltip="Клітинна біологія"/>
              </a:rPr>
              <a:t>біології</a:t>
            </a:r>
            <a:r>
              <a:rPr lang="ru-RU" dirty="0"/>
              <a:t>. Велика </a:t>
            </a:r>
            <a:r>
              <a:rPr lang="ru-RU" dirty="0" err="1"/>
              <a:t>швидкість</a:t>
            </a:r>
            <a:r>
              <a:rPr lang="ru-RU" dirty="0"/>
              <a:t> </a:t>
            </a:r>
            <a:r>
              <a:rPr lang="ru-RU" dirty="0" err="1"/>
              <a:t>секвенування</a:t>
            </a:r>
            <a:r>
              <a:rPr lang="ru-RU" dirty="0"/>
              <a:t>, </a:t>
            </a:r>
            <a:r>
              <a:rPr lang="ru-RU" dirty="0" err="1"/>
              <a:t>що</a:t>
            </a:r>
            <a:r>
              <a:rPr lang="ru-RU" dirty="0"/>
              <a:t> стала доступна на початку 21 </a:t>
            </a:r>
            <a:r>
              <a:rPr lang="ru-RU" dirty="0" err="1"/>
              <a:t>століття</a:t>
            </a:r>
            <a:r>
              <a:rPr lang="ru-RU" dirty="0"/>
              <a:t> </a:t>
            </a:r>
            <a:r>
              <a:rPr lang="ru-RU" dirty="0" err="1"/>
              <a:t>завдяки</a:t>
            </a:r>
            <a:r>
              <a:rPr lang="ru-RU" dirty="0"/>
              <a:t> </a:t>
            </a:r>
            <a:r>
              <a:rPr lang="ru-RU" dirty="0" err="1"/>
              <a:t>новим</a:t>
            </a:r>
            <a:r>
              <a:rPr lang="ru-RU" dirty="0"/>
              <a:t> </a:t>
            </a:r>
            <a:r>
              <a:rPr lang="ru-RU" dirty="0" err="1"/>
              <a:t>технологіям</a:t>
            </a:r>
            <a:r>
              <a:rPr lang="ru-RU" dirty="0"/>
              <a:t>, </a:t>
            </a:r>
            <a:r>
              <a:rPr lang="ru-RU" dirty="0" err="1"/>
              <a:t>сприяла</a:t>
            </a:r>
            <a:r>
              <a:rPr lang="ru-RU" dirty="0"/>
              <a:t> </a:t>
            </a:r>
            <a:r>
              <a:rPr lang="ru-RU" dirty="0" err="1"/>
              <a:t>встановленню</a:t>
            </a:r>
            <a:r>
              <a:rPr lang="ru-RU" dirty="0"/>
              <a:t> </a:t>
            </a:r>
            <a:r>
              <a:rPr lang="ru-RU" dirty="0" err="1"/>
              <a:t>повної</a:t>
            </a:r>
            <a:r>
              <a:rPr lang="ru-RU" dirty="0"/>
              <a:t> </a:t>
            </a:r>
            <a:r>
              <a:rPr lang="ru-RU" dirty="0" err="1"/>
              <a:t>послідовності</a:t>
            </a:r>
            <a:r>
              <a:rPr lang="ru-RU" dirty="0"/>
              <a:t> </a:t>
            </a:r>
            <a:r>
              <a:rPr lang="ru-RU" dirty="0">
                <a:hlinkClick r:id="rId11" tooltip="Геном людини"/>
              </a:rPr>
              <a:t>геному </a:t>
            </a:r>
            <a:r>
              <a:rPr lang="ru-RU" dirty="0" err="1">
                <a:hlinkClick r:id="rId11" tooltip="Геном людини"/>
              </a:rPr>
              <a:t>людини</a:t>
            </a:r>
            <a:r>
              <a:rPr lang="ru-RU" dirty="0"/>
              <a:t>. </a:t>
            </a:r>
            <a:r>
              <a:rPr lang="ru-RU" dirty="0" err="1"/>
              <a:t>Багато</a:t>
            </a:r>
            <a:r>
              <a:rPr lang="ru-RU" dirty="0"/>
              <a:t> </a:t>
            </a:r>
            <a:r>
              <a:rPr lang="ru-RU" dirty="0" err="1"/>
              <a:t>пов'язаних</a:t>
            </a:r>
            <a:r>
              <a:rPr lang="ru-RU" dirty="0"/>
              <a:t> </a:t>
            </a:r>
            <a:r>
              <a:rPr lang="ru-RU" dirty="0" err="1"/>
              <a:t>проектів</a:t>
            </a:r>
            <a:r>
              <a:rPr lang="ru-RU" dirty="0"/>
              <a:t>, </a:t>
            </a:r>
            <a:r>
              <a:rPr lang="ru-RU" dirty="0" err="1"/>
              <a:t>що</a:t>
            </a:r>
            <a:r>
              <a:rPr lang="ru-RU" dirty="0"/>
              <a:t> часто </a:t>
            </a:r>
            <a:r>
              <a:rPr lang="ru-RU" dirty="0" err="1"/>
              <a:t>залучають</a:t>
            </a:r>
            <a:r>
              <a:rPr lang="ru-RU" dirty="0"/>
              <a:t> </a:t>
            </a:r>
            <a:r>
              <a:rPr lang="ru-RU" dirty="0" err="1"/>
              <a:t>міжнародну</a:t>
            </a:r>
            <a:r>
              <a:rPr lang="ru-RU" dirty="0"/>
              <a:t> </a:t>
            </a:r>
            <a:r>
              <a:rPr lang="ru-RU" dirty="0" err="1"/>
              <a:t>співпрацю</a:t>
            </a:r>
            <a:r>
              <a:rPr lang="ru-RU" dirty="0"/>
              <a:t>, дозволили </a:t>
            </a:r>
            <a:r>
              <a:rPr lang="ru-RU" dirty="0" err="1"/>
              <a:t>секвенування</a:t>
            </a:r>
            <a:r>
              <a:rPr lang="ru-RU" dirty="0"/>
              <a:t> </a:t>
            </a:r>
            <a:r>
              <a:rPr lang="ru-RU" dirty="0" err="1">
                <a:hlinkClick r:id="rId12" tooltip="Геном"/>
              </a:rPr>
              <a:t>геномів</a:t>
            </a:r>
            <a:r>
              <a:rPr lang="ru-RU" dirty="0"/>
              <a:t> </a:t>
            </a:r>
            <a:r>
              <a:rPr lang="ru-RU" dirty="0" err="1"/>
              <a:t>цілого</a:t>
            </a:r>
            <a:r>
              <a:rPr lang="ru-RU" dirty="0"/>
              <a:t> ряду </a:t>
            </a:r>
            <a:r>
              <a:rPr lang="ru-RU" dirty="0" err="1"/>
              <a:t>інших</a:t>
            </a:r>
            <a:r>
              <a:rPr lang="ru-RU" dirty="0"/>
              <a:t> </a:t>
            </a:r>
            <a:r>
              <a:rPr lang="ru-RU" dirty="0" err="1"/>
              <a:t>організмів</a:t>
            </a:r>
            <a:r>
              <a:rPr lang="ru-RU" dirty="0"/>
              <a:t> </a:t>
            </a:r>
            <a:r>
              <a:rPr lang="ru-RU" dirty="0" err="1"/>
              <a:t>різних</a:t>
            </a:r>
            <a:r>
              <a:rPr lang="ru-RU" dirty="0"/>
              <a:t> </a:t>
            </a:r>
            <a:r>
              <a:rPr lang="ru-RU" dirty="0" err="1"/>
              <a:t>таксономічних</a:t>
            </a:r>
            <a:r>
              <a:rPr lang="ru-RU" dirty="0"/>
              <a:t> </a:t>
            </a:r>
            <a:r>
              <a:rPr lang="ru-RU" dirty="0" err="1"/>
              <a:t>груп</a:t>
            </a:r>
            <a:r>
              <a:rPr lang="ru-RU" dirty="0"/>
              <a:t>. </a:t>
            </a:r>
          </a:p>
          <a:p>
            <a:pPr marL="0" indent="0">
              <a:buNone/>
            </a:pPr>
            <a:endParaRPr lang="ru-RU" dirty="0"/>
          </a:p>
          <a:p>
            <a:endParaRPr lang="ru-RU" dirty="0"/>
          </a:p>
        </p:txBody>
      </p:sp>
    </p:spTree>
    <p:extLst>
      <p:ext uri="{BB962C8B-B14F-4D97-AF65-F5344CB8AC3E}">
        <p14:creationId xmlns="" xmlns:p14="http://schemas.microsoft.com/office/powerpoint/2010/main" val="3610429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Метод електрофорезу</a:t>
            </a:r>
            <a:endParaRPr lang="ru-RU" dirty="0"/>
          </a:p>
        </p:txBody>
      </p:sp>
      <p:sp>
        <p:nvSpPr>
          <p:cNvPr id="3" name="Объект 2"/>
          <p:cNvSpPr>
            <a:spLocks noGrp="1"/>
          </p:cNvSpPr>
          <p:nvPr>
            <p:ph idx="1"/>
          </p:nvPr>
        </p:nvSpPr>
        <p:spPr>
          <a:xfrm>
            <a:off x="1835696" y="1844824"/>
            <a:ext cx="6591985" cy="3777622"/>
          </a:xfrm>
        </p:spPr>
        <p:txBody>
          <a:bodyPr/>
          <a:lstStyle/>
          <a:p>
            <a:r>
              <a:rPr lang="uk-UA" dirty="0" smtClean="0"/>
              <a:t>Електрофорез білків - спосіб поділу суміші білків на фракції або індивідуальні білки, заснований на русі заряджених білкових макромолекул різного молекулярного ваги в стаціонарному електричному полі.</a:t>
            </a:r>
          </a:p>
          <a:p>
            <a:r>
              <a:rPr lang="uk-UA" dirty="0" smtClean="0"/>
              <a:t> Електрофорез білків застосовують як для аналізу компонентів суміші білків, так і для отримання гомогенного білка. Найбільш поширеним варіантом електрофоретичного аналізу білків є електрофорез білків в поліакриламідному гелі по </a:t>
            </a:r>
            <a:r>
              <a:rPr lang="uk-UA" dirty="0" err="1" smtClean="0"/>
              <a:t>Леммлі</a:t>
            </a:r>
            <a:endParaRPr lang="ru-RU" dirty="0"/>
          </a:p>
        </p:txBody>
      </p:sp>
    </p:spTree>
    <p:extLst>
      <p:ext uri="{BB962C8B-B14F-4D97-AF65-F5344CB8AC3E}">
        <p14:creationId xmlns="" xmlns:p14="http://schemas.microsoft.com/office/powerpoint/2010/main" val="4246937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51720" y="260648"/>
            <a:ext cx="6840760" cy="6264696"/>
          </a:xfrm>
        </p:spPr>
        <p:txBody>
          <a:bodyPr>
            <a:normAutofit/>
          </a:bodyPr>
          <a:lstStyle/>
          <a:p>
            <a:r>
              <a:rPr lang="uk-UA" dirty="0" smtClean="0"/>
              <a:t>Білки дріжджів, розділені за допомогою електрофорезу в поліакриламідному гелі, із застосуванням </a:t>
            </a:r>
            <a:r>
              <a:rPr lang="uk-UA" dirty="0" err="1" smtClean="0"/>
              <a:t>Кумассі</a:t>
            </a:r>
            <a:r>
              <a:rPr lang="uk-UA" dirty="0" smtClean="0"/>
              <a:t> для фарбування білкових фракцій. У першій доріжці зліва - білковий маркер</a:t>
            </a:r>
          </a:p>
          <a:p>
            <a:r>
              <a:rPr lang="uk-UA" dirty="0" smtClean="0"/>
              <a:t>Існує безліч різновидів і модифікацій даного методу, які використовуються (або використовувалися в певні періоди розвитку біохімії і молекулярної біології) в різних областях:</a:t>
            </a:r>
            <a:br>
              <a:rPr lang="uk-UA" dirty="0" smtClean="0"/>
            </a:br>
            <a:r>
              <a:rPr lang="uk-UA" dirty="0" smtClean="0"/>
              <a:t>Електрофорез в вільних середовищах (без підтримуючої середовища)</a:t>
            </a:r>
            <a:br>
              <a:rPr lang="uk-UA" dirty="0" smtClean="0"/>
            </a:br>
            <a:r>
              <a:rPr lang="uk-UA" dirty="0" smtClean="0"/>
              <a:t>Електрофорез з рухомою границею</a:t>
            </a:r>
            <a:br>
              <a:rPr lang="uk-UA" dirty="0" smtClean="0"/>
            </a:br>
            <a:r>
              <a:rPr lang="uk-UA" dirty="0" smtClean="0"/>
              <a:t>Зональний електрофорез без підтримуючого середовища</a:t>
            </a:r>
            <a:br>
              <a:rPr lang="uk-UA" dirty="0" smtClean="0"/>
            </a:br>
            <a:r>
              <a:rPr lang="uk-UA" dirty="0" smtClean="0"/>
              <a:t>Зональний електрофорез в підтримуючої середовищі з капілярною структурою</a:t>
            </a:r>
            <a:br>
              <a:rPr lang="uk-UA" dirty="0" smtClean="0"/>
            </a:br>
            <a:r>
              <a:rPr lang="uk-UA" dirty="0" err="1" smtClean="0"/>
              <a:t>Електрофроез</a:t>
            </a:r>
            <a:r>
              <a:rPr lang="uk-UA" dirty="0" smtClean="0"/>
              <a:t> білків в крохмальної гелі [4]</a:t>
            </a:r>
            <a:br>
              <a:rPr lang="uk-UA" dirty="0" smtClean="0"/>
            </a:br>
            <a:r>
              <a:rPr lang="uk-UA" dirty="0" smtClean="0"/>
              <a:t>Електрофорез білків в поліакриламідному гелі (ПААГ) [5]</a:t>
            </a:r>
            <a:br>
              <a:rPr lang="uk-UA" dirty="0" smtClean="0"/>
            </a:br>
            <a:r>
              <a:rPr lang="uk-UA" dirty="0" smtClean="0"/>
              <a:t>Електрофорез білків в </a:t>
            </a:r>
            <a:r>
              <a:rPr lang="uk-UA" dirty="0" err="1" smtClean="0"/>
              <a:t>агарозному</a:t>
            </a:r>
            <a:r>
              <a:rPr lang="uk-UA" dirty="0" smtClean="0"/>
              <a:t> гелі</a:t>
            </a:r>
            <a:br>
              <a:rPr lang="uk-UA" dirty="0" smtClean="0"/>
            </a:br>
            <a:r>
              <a:rPr lang="uk-UA" dirty="0" smtClean="0"/>
              <a:t>Електрофорез на фільтрувальної папері</a:t>
            </a:r>
            <a:br>
              <a:rPr lang="uk-UA" dirty="0" smtClean="0"/>
            </a:br>
            <a:r>
              <a:rPr lang="uk-UA" dirty="0" smtClean="0"/>
              <a:t>Електрофорез білків на ацетат-целюлозної мембрани</a:t>
            </a:r>
            <a:br>
              <a:rPr lang="uk-UA" dirty="0" smtClean="0"/>
            </a:br>
            <a:r>
              <a:rPr lang="uk-UA" dirty="0" smtClean="0"/>
              <a:t>Електрофорез в колонках і блоках гранульованої підтримуючого середовища</a:t>
            </a:r>
            <a:endParaRPr lang="ru-RU" u="sng" dirty="0" smtClean="0">
              <a:hlinkClick r:id="rId2"/>
            </a:endParaRPr>
          </a:p>
        </p:txBody>
      </p:sp>
      <p:pic>
        <p:nvPicPr>
          <p:cNvPr id="6148" name="Picture 4" descr="https://upload.wikimedia.org/wikipedia/commons/thumb/5/5a/Coomassie3.jpg/250px-Coomassie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9" y="1052736"/>
            <a:ext cx="1512168" cy="54147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0831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Електрофорез</a:t>
            </a:r>
            <a:r>
              <a:rPr lang="ru-RU" dirty="0" smtClean="0"/>
              <a:t> </a:t>
            </a:r>
            <a:r>
              <a:rPr lang="ru-RU" dirty="0"/>
              <a:t>ДНК</a:t>
            </a:r>
            <a:br>
              <a:rPr lang="ru-RU" dirty="0"/>
            </a:br>
            <a:endParaRPr lang="ru-RU" dirty="0"/>
          </a:p>
        </p:txBody>
      </p:sp>
      <p:sp>
        <p:nvSpPr>
          <p:cNvPr id="3" name="Объект 2"/>
          <p:cNvSpPr>
            <a:spLocks noGrp="1"/>
          </p:cNvSpPr>
          <p:nvPr>
            <p:ph idx="1"/>
          </p:nvPr>
        </p:nvSpPr>
        <p:spPr>
          <a:xfrm>
            <a:off x="971600" y="1988840"/>
            <a:ext cx="3277657" cy="4138406"/>
          </a:xfrm>
        </p:spPr>
        <p:txBody>
          <a:bodyPr/>
          <a:lstStyle/>
          <a:p>
            <a:r>
              <a:rPr lang="uk-UA" dirty="0" smtClean="0"/>
              <a:t>Електрофорез ДНК в </a:t>
            </a:r>
            <a:r>
              <a:rPr lang="uk-UA" dirty="0" err="1" smtClean="0"/>
              <a:t>агарозному</a:t>
            </a:r>
            <a:r>
              <a:rPr lang="uk-UA" dirty="0" smtClean="0"/>
              <a:t> гелі - аналітичний метод, застосовуваний для поділу фрагментів ДНК по довжині. Заснований на різній швидкості руху фрагментів різної довжини при русі в гелі під дією зовнішнього електричного поля.</a:t>
            </a:r>
            <a:endParaRPr lang="ru-RU" dirty="0"/>
          </a:p>
        </p:txBody>
      </p:sp>
      <p:pic>
        <p:nvPicPr>
          <p:cNvPr id="7170" name="Picture 2" descr="https://upload.wikimedia.org/wikipedia/ru/thumb/d/d7/PCR_agar_electrophor.jpg/220px-PCR_agar_electroph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2204864"/>
            <a:ext cx="2095500" cy="157162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403726" y="3846894"/>
            <a:ext cx="2304256" cy="2031325"/>
          </a:xfrm>
          <a:prstGeom prst="rect">
            <a:avLst/>
          </a:prstGeom>
          <a:noFill/>
        </p:spPr>
        <p:txBody>
          <a:bodyPr wrap="square" rtlCol="0">
            <a:spAutoFit/>
          </a:bodyPr>
          <a:lstStyle/>
          <a:p>
            <a:r>
              <a:rPr lang="ru-RU" dirty="0" err="1" smtClean="0"/>
              <a:t>Фотографія</a:t>
            </a:r>
            <a:r>
              <a:rPr lang="ru-RU" dirty="0" smtClean="0"/>
              <a:t> </a:t>
            </a:r>
            <a:r>
              <a:rPr lang="ru-RU" dirty="0" err="1" smtClean="0"/>
              <a:t>агарозного</a:t>
            </a:r>
            <a:r>
              <a:rPr lang="ru-RU" dirty="0" smtClean="0"/>
              <a:t> гелю </a:t>
            </a:r>
            <a:r>
              <a:rPr lang="ru-RU" dirty="0" err="1" smtClean="0"/>
              <a:t>після</a:t>
            </a:r>
            <a:r>
              <a:rPr lang="ru-RU" dirty="0" smtClean="0"/>
              <a:t> </a:t>
            </a:r>
            <a:r>
              <a:rPr lang="ru-RU" dirty="0" err="1" smtClean="0"/>
              <a:t>електрофорезу</a:t>
            </a:r>
            <a:r>
              <a:rPr lang="ru-RU" dirty="0" smtClean="0"/>
              <a:t> ДНК. </a:t>
            </a:r>
            <a:r>
              <a:rPr lang="ru-RU" dirty="0" err="1" smtClean="0"/>
              <a:t>Ліва</a:t>
            </a:r>
            <a:r>
              <a:rPr lang="ru-RU" dirty="0" smtClean="0"/>
              <a:t> </a:t>
            </a:r>
            <a:r>
              <a:rPr lang="ru-RU" dirty="0" err="1" smtClean="0"/>
              <a:t>доріжка</a:t>
            </a:r>
            <a:r>
              <a:rPr lang="ru-RU" dirty="0" smtClean="0"/>
              <a:t> - </a:t>
            </a:r>
            <a:r>
              <a:rPr lang="ru-RU" dirty="0" err="1" smtClean="0"/>
              <a:t>фрагменти</a:t>
            </a:r>
            <a:r>
              <a:rPr lang="ru-RU" dirty="0" smtClean="0"/>
              <a:t> ДНК </a:t>
            </a:r>
            <a:r>
              <a:rPr lang="ru-RU" dirty="0" err="1" smtClean="0"/>
              <a:t>відомої</a:t>
            </a:r>
            <a:r>
              <a:rPr lang="ru-RU" dirty="0" smtClean="0"/>
              <a:t> </a:t>
            </a:r>
            <a:r>
              <a:rPr lang="ru-RU" dirty="0" err="1" smtClean="0"/>
              <a:t>довжини</a:t>
            </a:r>
            <a:endParaRPr lang="ru-RU" dirty="0"/>
          </a:p>
        </p:txBody>
      </p:sp>
    </p:spTree>
    <p:extLst>
      <p:ext uri="{BB962C8B-B14F-4D97-AF65-F5344CB8AC3E}">
        <p14:creationId xmlns="" xmlns:p14="http://schemas.microsoft.com/office/powerpoint/2010/main" val="4102243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620688"/>
            <a:ext cx="7416824" cy="5793846"/>
          </a:xfrm>
        </p:spPr>
        <p:txBody>
          <a:bodyPr>
            <a:normAutofit/>
          </a:bodyPr>
          <a:lstStyle/>
          <a:p>
            <a:r>
              <a:rPr lang="uk-UA" dirty="0" smtClean="0"/>
              <a:t>При проведенні електрофорезу фрагменти ДНК мігрують в гелі під впливом сил електричного поля. Справа в тому, що </a:t>
            </a:r>
            <a:r>
              <a:rPr lang="uk-UA" dirty="0" err="1" smtClean="0"/>
              <a:t>сахарофосфатний</a:t>
            </a:r>
            <a:r>
              <a:rPr lang="uk-UA" dirty="0" smtClean="0"/>
              <a:t> остов молекул ДНК заряджений негативно і тому ланцюга ДНК рухаються від катода, зарядженого негативно, до позитивного анода. Довші молекули мігрують повільніше, так як затримуються в гелі, коротші молекули рухаються швидше.</a:t>
            </a:r>
            <a:br>
              <a:rPr lang="uk-UA" dirty="0" smtClean="0"/>
            </a:br>
            <a:r>
              <a:rPr lang="uk-UA" dirty="0" smtClean="0"/>
              <a:t>Перед початком електрофорезу до зразків прийнято додавати два різних барвника з кислим значенням pH (часто для цих цілей використовують </a:t>
            </a:r>
            <a:r>
              <a:rPr lang="uk-UA" dirty="0" err="1" smtClean="0"/>
              <a:t>ксіленовий</a:t>
            </a:r>
            <a:r>
              <a:rPr lang="uk-UA" dirty="0" smtClean="0"/>
              <a:t> блакитний і </a:t>
            </a:r>
            <a:r>
              <a:rPr lang="uk-UA" dirty="0" err="1" smtClean="0"/>
              <a:t>бромфеноловий</a:t>
            </a:r>
            <a:r>
              <a:rPr lang="uk-UA" dirty="0" smtClean="0"/>
              <a:t> синій), щоб </a:t>
            </a:r>
            <a:r>
              <a:rPr lang="uk-UA" dirty="0" err="1" smtClean="0"/>
              <a:t>візуалізувати</a:t>
            </a:r>
            <a:r>
              <a:rPr lang="uk-UA" dirty="0" smtClean="0"/>
              <a:t> хід електрофорезу і обтяжувати зразки гліцерином (до 20% гліцерину в зразку). Барвник також необхідний для того, щоб визначити, коли варто зупинити процес.</a:t>
            </a:r>
            <a:endParaRPr lang="ru-RU" dirty="0"/>
          </a:p>
        </p:txBody>
      </p:sp>
      <p:pic>
        <p:nvPicPr>
          <p:cNvPr id="8194" name="Picture 2" descr="https://upload.wikimedia.org/wikipedia/ru/thumb/b/b7/Agarose_electroph_color.jpg/220px-Agarose_electroph_col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5076383"/>
            <a:ext cx="4824536" cy="15716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4274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Капілярний  електрофорез</a:t>
            </a:r>
            <a:endParaRPr lang="ru-RU" dirty="0"/>
          </a:p>
        </p:txBody>
      </p:sp>
      <p:sp>
        <p:nvSpPr>
          <p:cNvPr id="3" name="Объект 2"/>
          <p:cNvSpPr>
            <a:spLocks noGrp="1"/>
          </p:cNvSpPr>
          <p:nvPr>
            <p:ph idx="1"/>
          </p:nvPr>
        </p:nvSpPr>
        <p:spPr>
          <a:xfrm>
            <a:off x="755576" y="1484784"/>
            <a:ext cx="6591985" cy="3777622"/>
          </a:xfrm>
        </p:spPr>
        <p:txBody>
          <a:bodyPr/>
          <a:lstStyle/>
          <a:p>
            <a:r>
              <a:rPr lang="uk-UA" dirty="0" smtClean="0"/>
              <a:t>Капілярний електрофорез, відомий також як капілярний зональний електрофорез (англ. CZE), використовується для поділу іонів по заряду. У разі звичайного електрофорезу заряджені молекули переміщаються в провідної рідини під дією електричного поля. У 1960-х роках була запропонована методика капілярного електрофорезу для поділу молекул по заряду і розміру в тонкому капілярі, заповненому електролітом.</a:t>
            </a:r>
            <a:endParaRPr lang="ru-RU" dirty="0"/>
          </a:p>
        </p:txBody>
      </p:sp>
      <p:pic>
        <p:nvPicPr>
          <p:cNvPr id="9218" name="Picture 2" descr="Капиллярный электрофорез — Википедия"/>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3975" y="4048991"/>
            <a:ext cx="5638800" cy="2619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163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589199" cy="1280890"/>
          </a:xfrm>
        </p:spPr>
        <p:txBody>
          <a:bodyPr/>
          <a:lstStyle/>
          <a:p>
            <a:r>
              <a:rPr lang="ru-RU" dirty="0" smtClean="0"/>
              <a:t>Метод </a:t>
            </a:r>
            <a:r>
              <a:rPr lang="ru-RU" dirty="0" err="1" smtClean="0"/>
              <a:t>калусної</a:t>
            </a:r>
            <a:r>
              <a:rPr lang="ru-RU" dirty="0" smtClean="0"/>
              <a:t> </a:t>
            </a:r>
            <a:r>
              <a:rPr lang="ru-RU" dirty="0" err="1"/>
              <a:t>культури</a:t>
            </a:r>
            <a:endParaRPr lang="ru-RU" dirty="0"/>
          </a:p>
        </p:txBody>
      </p:sp>
      <p:sp>
        <p:nvSpPr>
          <p:cNvPr id="3" name="Объект 2"/>
          <p:cNvSpPr>
            <a:spLocks noGrp="1"/>
          </p:cNvSpPr>
          <p:nvPr>
            <p:ph idx="1"/>
          </p:nvPr>
        </p:nvSpPr>
        <p:spPr>
          <a:xfrm>
            <a:off x="827585" y="1844824"/>
            <a:ext cx="4464495" cy="4824536"/>
          </a:xfrm>
        </p:spPr>
        <p:txBody>
          <a:bodyPr>
            <a:normAutofit/>
          </a:bodyPr>
          <a:lstStyle/>
          <a:p>
            <a:r>
              <a:rPr lang="ru-RU" dirty="0" err="1"/>
              <a:t>Калус</a:t>
            </a:r>
            <a:r>
              <a:rPr lang="ru-RU" dirty="0"/>
              <a:t>, </a:t>
            </a:r>
            <a:r>
              <a:rPr lang="ru-RU" dirty="0" err="1"/>
              <a:t>або</a:t>
            </a:r>
            <a:r>
              <a:rPr lang="ru-RU" dirty="0"/>
              <a:t> </a:t>
            </a:r>
            <a:r>
              <a:rPr lang="ru-RU" dirty="0" err="1"/>
              <a:t>калюс</a:t>
            </a:r>
            <a:r>
              <a:rPr lang="ru-RU" dirty="0"/>
              <a:t> (</a:t>
            </a:r>
            <a:r>
              <a:rPr lang="ru-RU" dirty="0">
                <a:hlinkClick r:id="rId2" tooltip="Латинська мова"/>
              </a:rPr>
              <a:t>лат.</a:t>
            </a:r>
            <a:r>
              <a:rPr lang="ru-RU" dirty="0"/>
              <a:t> </a:t>
            </a:r>
            <a:r>
              <a:rPr lang="en-US" dirty="0"/>
              <a:t>callus — </a:t>
            </a:r>
            <a:r>
              <a:rPr lang="ru-RU" dirty="0" err="1"/>
              <a:t>товста</a:t>
            </a:r>
            <a:r>
              <a:rPr lang="ru-RU" dirty="0"/>
              <a:t> </a:t>
            </a:r>
            <a:r>
              <a:rPr lang="ru-RU" dirty="0" err="1"/>
              <a:t>шкіра</a:t>
            </a:r>
            <a:r>
              <a:rPr lang="ru-RU" dirty="0"/>
              <a:t>, мозоль) — </a:t>
            </a:r>
            <a:r>
              <a:rPr lang="ru-RU" dirty="0" err="1"/>
              <a:t>це</a:t>
            </a:r>
            <a:r>
              <a:rPr lang="ru-RU" dirty="0"/>
              <a:t> </a:t>
            </a:r>
            <a:r>
              <a:rPr lang="ru-RU" dirty="0" err="1">
                <a:hlinkClick r:id="rId3" tooltip="Рослина"/>
              </a:rPr>
              <a:t>рослинна</a:t>
            </a:r>
            <a:r>
              <a:rPr lang="ru-RU" dirty="0"/>
              <a:t> тканина </a:t>
            </a:r>
            <a:r>
              <a:rPr lang="ru-RU" dirty="0" err="1"/>
              <a:t>або</a:t>
            </a:r>
            <a:r>
              <a:rPr lang="ru-RU" dirty="0"/>
              <a:t> </a:t>
            </a:r>
            <a:r>
              <a:rPr lang="ru-RU" dirty="0" err="1"/>
              <a:t>маса</a:t>
            </a:r>
            <a:r>
              <a:rPr lang="ru-RU" dirty="0"/>
              <a:t> </a:t>
            </a:r>
            <a:r>
              <a:rPr lang="ru-RU" dirty="0" err="1"/>
              <a:t>недиференційованих</a:t>
            </a:r>
            <a:r>
              <a:rPr lang="ru-RU" dirty="0"/>
              <a:t> </a:t>
            </a:r>
            <a:r>
              <a:rPr lang="ru-RU" dirty="0" err="1">
                <a:hlinkClick r:id="rId4" tooltip="Тотипотентність"/>
              </a:rPr>
              <a:t>тотипотентних</a:t>
            </a:r>
            <a:r>
              <a:rPr lang="ru-RU" dirty="0"/>
              <a:t> </a:t>
            </a:r>
            <a:r>
              <a:rPr lang="ru-RU" dirty="0" err="1"/>
              <a:t>клітин</a:t>
            </a:r>
            <a:r>
              <a:rPr lang="ru-RU" dirty="0"/>
              <a:t>, </a:t>
            </a:r>
            <a:r>
              <a:rPr lang="ru-RU" dirty="0" err="1"/>
              <a:t>які</a:t>
            </a:r>
            <a:r>
              <a:rPr lang="ru-RU" dirty="0"/>
              <a:t> </a:t>
            </a:r>
            <a:r>
              <a:rPr lang="ru-RU" dirty="0" err="1"/>
              <a:t>здатні</a:t>
            </a:r>
            <a:r>
              <a:rPr lang="ru-RU" dirty="0"/>
              <a:t> </a:t>
            </a:r>
            <a:r>
              <a:rPr lang="ru-RU" dirty="0" err="1"/>
              <a:t>утворити</a:t>
            </a:r>
            <a:r>
              <a:rPr lang="ru-RU" dirty="0"/>
              <a:t> </a:t>
            </a:r>
            <a:r>
              <a:rPr lang="ru-RU" dirty="0" err="1"/>
              <a:t>нові</a:t>
            </a:r>
            <a:r>
              <a:rPr lang="ru-RU" dirty="0"/>
              <a:t> </a:t>
            </a:r>
            <a:r>
              <a:rPr lang="ru-RU" dirty="0" err="1"/>
              <a:t>органи</a:t>
            </a:r>
            <a:r>
              <a:rPr lang="ru-RU" dirty="0"/>
              <a:t> </a:t>
            </a:r>
            <a:r>
              <a:rPr lang="ru-RU" dirty="0" err="1"/>
              <a:t>рослини</a:t>
            </a:r>
            <a:r>
              <a:rPr lang="ru-RU" dirty="0"/>
              <a:t>, </a:t>
            </a:r>
            <a:r>
              <a:rPr lang="ru-RU" dirty="0" err="1"/>
              <a:t>або</a:t>
            </a:r>
            <a:r>
              <a:rPr lang="ru-RU" dirty="0"/>
              <a:t> </a:t>
            </a:r>
            <a:r>
              <a:rPr lang="ru-RU" dirty="0" err="1"/>
              <a:t>навіть</a:t>
            </a:r>
            <a:r>
              <a:rPr lang="ru-RU" dirty="0"/>
              <a:t> </a:t>
            </a:r>
            <a:r>
              <a:rPr lang="ru-RU" dirty="0" err="1"/>
              <a:t>нову</a:t>
            </a:r>
            <a:r>
              <a:rPr lang="ru-RU" dirty="0"/>
              <a:t> </a:t>
            </a:r>
            <a:r>
              <a:rPr lang="ru-RU" dirty="0" err="1"/>
              <a:t>рослину</a:t>
            </a:r>
            <a:r>
              <a:rPr lang="ru-RU" dirty="0"/>
              <a:t> (</a:t>
            </a:r>
            <a:r>
              <a:rPr lang="ru-RU" dirty="0" err="1"/>
              <a:t>соматичний</a:t>
            </a:r>
            <a:r>
              <a:rPr lang="ru-RU" dirty="0"/>
              <a:t> </a:t>
            </a:r>
            <a:r>
              <a:rPr lang="ru-RU" dirty="0" err="1"/>
              <a:t>ембріогенез</a:t>
            </a:r>
            <a:r>
              <a:rPr lang="ru-RU" dirty="0"/>
              <a:t>). </a:t>
            </a:r>
            <a:r>
              <a:rPr lang="ru-RU" dirty="0" err="1"/>
              <a:t>Калусна</a:t>
            </a:r>
            <a:r>
              <a:rPr lang="ru-RU" dirty="0"/>
              <a:t> тканина </a:t>
            </a:r>
            <a:r>
              <a:rPr lang="ru-RU" dirty="0" err="1"/>
              <a:t>утворюється</a:t>
            </a:r>
            <a:r>
              <a:rPr lang="ru-RU" dirty="0"/>
              <a:t> в </a:t>
            </a:r>
            <a:r>
              <a:rPr lang="ru-RU" dirty="0" err="1"/>
              <a:t>рослин</a:t>
            </a:r>
            <a:r>
              <a:rPr lang="ru-RU" dirty="0"/>
              <a:t> на </a:t>
            </a:r>
            <a:r>
              <a:rPr lang="ru-RU" dirty="0" err="1"/>
              <a:t>місці</a:t>
            </a:r>
            <a:r>
              <a:rPr lang="ru-RU" dirty="0"/>
              <a:t> </a:t>
            </a:r>
            <a:r>
              <a:rPr lang="ru-RU" dirty="0" err="1"/>
              <a:t>поранення</a:t>
            </a:r>
            <a:r>
              <a:rPr lang="ru-RU" dirty="0"/>
              <a:t> та </a:t>
            </a:r>
            <a:r>
              <a:rPr lang="ru-RU" dirty="0" err="1"/>
              <a:t>сприяє</a:t>
            </a:r>
            <a:r>
              <a:rPr lang="ru-RU" dirty="0"/>
              <a:t> </a:t>
            </a:r>
            <a:r>
              <a:rPr lang="ru-RU" dirty="0" err="1"/>
              <a:t>заживленню</a:t>
            </a:r>
            <a:r>
              <a:rPr lang="ru-RU" dirty="0"/>
              <a:t> ран. </a:t>
            </a:r>
            <a:r>
              <a:rPr lang="ru-RU" dirty="0" err="1"/>
              <a:t>Калюсні</a:t>
            </a:r>
            <a:r>
              <a:rPr lang="ru-RU" dirty="0"/>
              <a:t> </a:t>
            </a:r>
            <a:r>
              <a:rPr lang="ru-RU" dirty="0" err="1"/>
              <a:t>утворення</a:t>
            </a:r>
            <a:r>
              <a:rPr lang="ru-RU" dirty="0"/>
              <a:t> </a:t>
            </a:r>
            <a:r>
              <a:rPr lang="ru-RU" dirty="0" err="1"/>
              <a:t>формуються</a:t>
            </a:r>
            <a:r>
              <a:rPr lang="ru-RU" dirty="0"/>
              <a:t> з </a:t>
            </a:r>
            <a:r>
              <a:rPr lang="ru-RU" dirty="0" err="1"/>
              <a:t>однорідних</a:t>
            </a:r>
            <a:r>
              <a:rPr lang="ru-RU" dirty="0"/>
              <a:t> </a:t>
            </a:r>
            <a:r>
              <a:rPr lang="ru-RU" dirty="0" err="1">
                <a:hlinkClick r:id="rId5" tooltip="Паренхіма"/>
              </a:rPr>
              <a:t>паренхіматозних</a:t>
            </a:r>
            <a:r>
              <a:rPr lang="ru-RU" dirty="0"/>
              <a:t> </a:t>
            </a:r>
            <a:r>
              <a:rPr lang="ru-RU" dirty="0" err="1" smtClean="0"/>
              <a:t>клітин</a:t>
            </a:r>
            <a:r>
              <a:rPr lang="ru-RU" dirty="0" smtClean="0"/>
              <a:t>, </a:t>
            </a:r>
            <a:r>
              <a:rPr lang="ru-RU" dirty="0" err="1"/>
              <a:t>які</a:t>
            </a:r>
            <a:r>
              <a:rPr lang="ru-RU" dirty="0"/>
              <a:t> </a:t>
            </a:r>
            <a:r>
              <a:rPr lang="ru-RU" dirty="0" err="1"/>
              <a:t>характеризуються</a:t>
            </a:r>
            <a:r>
              <a:rPr lang="ru-RU" dirty="0"/>
              <a:t> </a:t>
            </a:r>
            <a:r>
              <a:rPr lang="ru-RU" dirty="0" err="1"/>
              <a:t>значним</a:t>
            </a:r>
            <a:r>
              <a:rPr lang="ru-RU" dirty="0"/>
              <a:t> </a:t>
            </a:r>
            <a:r>
              <a:rPr lang="ru-RU" dirty="0" err="1"/>
              <a:t>потенціалом</a:t>
            </a:r>
            <a:r>
              <a:rPr lang="ru-RU" dirty="0"/>
              <a:t> росту. Часто </a:t>
            </a:r>
            <a:r>
              <a:rPr lang="ru-RU" dirty="0" err="1"/>
              <a:t>мають</a:t>
            </a:r>
            <a:r>
              <a:rPr lang="ru-RU" dirty="0"/>
              <a:t> </a:t>
            </a:r>
            <a:r>
              <a:rPr lang="ru-RU" dirty="0" err="1"/>
              <a:t>білуватий</a:t>
            </a:r>
            <a:r>
              <a:rPr lang="ru-RU" dirty="0"/>
              <a:t> </a:t>
            </a:r>
            <a:r>
              <a:rPr lang="ru-RU" dirty="0" err="1"/>
              <a:t>або</a:t>
            </a:r>
            <a:r>
              <a:rPr lang="ru-RU" dirty="0"/>
              <a:t> </a:t>
            </a:r>
            <a:r>
              <a:rPr lang="ru-RU" dirty="0" err="1"/>
              <a:t>жовтуватий</a:t>
            </a:r>
            <a:r>
              <a:rPr lang="ru-RU" dirty="0"/>
              <a:t> </a:t>
            </a:r>
            <a:r>
              <a:rPr lang="ru-RU" dirty="0" err="1"/>
              <a:t>колір</a:t>
            </a:r>
            <a:r>
              <a:rPr lang="ru-RU" dirty="0"/>
              <a:t>.</a:t>
            </a:r>
          </a:p>
        </p:txBody>
      </p:sp>
      <p:pic>
        <p:nvPicPr>
          <p:cNvPr id="3074" name="Picture 2" descr="https://upload.wikimedia.org/wikipedia/commons/thumb/1/18/Callus1.jpg/220px-Callus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80112" y="2564904"/>
            <a:ext cx="3240360" cy="2880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5166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8917" y="332656"/>
            <a:ext cx="7975484" cy="5578566"/>
          </a:xfrm>
        </p:spPr>
        <p:txBody>
          <a:bodyPr>
            <a:normAutofit/>
          </a:bodyPr>
          <a:lstStyle/>
          <a:p>
            <a:r>
              <a:rPr lang="uk-UA" dirty="0" smtClean="0"/>
              <a:t>Поділ за допомогою капілярного електрофорезу </a:t>
            </a:r>
            <a:r>
              <a:rPr lang="uk-UA" dirty="0" err="1" smtClean="0"/>
              <a:t>грунтується</a:t>
            </a:r>
            <a:r>
              <a:rPr lang="uk-UA" dirty="0" smtClean="0"/>
              <a:t> на відмінностях в електрофоретичної рухливості поділюваних молекул. Однак, деякі класи молекул не можуть бути розділені, так як є незарядженими або незначно відрізняються по електрофоретичної рухливості. Для поділу нейтральних (незаряджених) компонентів проби застосовується </a:t>
            </a:r>
            <a:r>
              <a:rPr lang="uk-UA" dirty="0" err="1" smtClean="0"/>
              <a:t>мицеллярная</a:t>
            </a:r>
            <a:r>
              <a:rPr lang="uk-UA" dirty="0" smtClean="0"/>
              <a:t> Електрокінетичні хроматографія (</a:t>
            </a:r>
            <a:r>
              <a:rPr lang="uk-UA" dirty="0" err="1" smtClean="0"/>
              <a:t>Мекхіт</a:t>
            </a:r>
            <a:r>
              <a:rPr lang="uk-UA" dirty="0" smtClean="0"/>
              <a:t>), при якій в буферний розчин додаються поверхнево-активні речовини, що утворюють міцели. Заряджені полімери, наприклад, ДНК, можуть бути розділені в капілярах, заповнених гелем; гель сильніше сповільнює довші молекули, ніж більш короткі. Такий варіант капілярного електрофорезу називають капілярним гель-електрофорезом. Деякі системи капілярного електрофорезу можуть бути використані для </a:t>
            </a:r>
            <a:r>
              <a:rPr lang="uk-UA" dirty="0" err="1" smtClean="0"/>
              <a:t>мікромасштабной</a:t>
            </a:r>
            <a:r>
              <a:rPr lang="uk-UA" dirty="0" smtClean="0"/>
              <a:t> хроматографії. Також системи капілярного електрофорезу можуть бути використані для </a:t>
            </a:r>
            <a:r>
              <a:rPr lang="uk-UA" dirty="0" err="1" smtClean="0"/>
              <a:t>ізотахофореза</a:t>
            </a:r>
            <a:r>
              <a:rPr lang="uk-UA" dirty="0" smtClean="0"/>
              <a:t>, </a:t>
            </a:r>
            <a:r>
              <a:rPr lang="uk-UA" dirty="0" err="1" smtClean="0"/>
              <a:t>ізоелектричного</a:t>
            </a:r>
            <a:r>
              <a:rPr lang="uk-UA" dirty="0" smtClean="0"/>
              <a:t> фокусування і афінного електрофорезу.</a:t>
            </a:r>
            <a:endParaRPr lang="ru-RU" dirty="0"/>
          </a:p>
        </p:txBody>
      </p:sp>
    </p:spTree>
    <p:extLst>
      <p:ext uri="{BB962C8B-B14F-4D97-AF65-F5344CB8AC3E}">
        <p14:creationId xmlns="" xmlns:p14="http://schemas.microsoft.com/office/powerpoint/2010/main" val="2414618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Метод генної терапії</a:t>
            </a:r>
            <a:endParaRPr lang="ru-RU" dirty="0"/>
          </a:p>
        </p:txBody>
      </p:sp>
      <p:sp>
        <p:nvSpPr>
          <p:cNvPr id="3" name="Объект 2"/>
          <p:cNvSpPr>
            <a:spLocks noGrp="1"/>
          </p:cNvSpPr>
          <p:nvPr>
            <p:ph idx="1"/>
          </p:nvPr>
        </p:nvSpPr>
        <p:spPr>
          <a:xfrm>
            <a:off x="395536" y="1916832"/>
            <a:ext cx="5040560" cy="4464496"/>
          </a:xfrm>
        </p:spPr>
        <p:txBody>
          <a:bodyPr>
            <a:normAutofit/>
          </a:bodyPr>
          <a:lstStyle/>
          <a:p>
            <a:r>
              <a:rPr lang="ru-RU" dirty="0" err="1" smtClean="0"/>
              <a:t>Генотерапія</a:t>
            </a:r>
            <a:r>
              <a:rPr lang="ru-RU" dirty="0" smtClean="0"/>
              <a:t> - </a:t>
            </a:r>
            <a:r>
              <a:rPr lang="ru-RU" dirty="0" err="1" smtClean="0"/>
              <a:t>сукупність</a:t>
            </a:r>
            <a:r>
              <a:rPr lang="ru-RU" dirty="0" smtClean="0"/>
              <a:t> </a:t>
            </a:r>
            <a:r>
              <a:rPr lang="ru-RU" dirty="0" err="1" smtClean="0"/>
              <a:t>генно-інженерних</a:t>
            </a:r>
            <a:r>
              <a:rPr lang="ru-RU" dirty="0" smtClean="0"/>
              <a:t> (</a:t>
            </a:r>
            <a:r>
              <a:rPr lang="ru-RU" dirty="0" err="1" smtClean="0"/>
              <a:t>біотехнологічних</a:t>
            </a:r>
            <a:r>
              <a:rPr lang="ru-RU" dirty="0" smtClean="0"/>
              <a:t>) </a:t>
            </a:r>
            <a:r>
              <a:rPr lang="ru-RU" dirty="0" err="1" smtClean="0"/>
              <a:t>і</a:t>
            </a:r>
            <a:r>
              <a:rPr lang="ru-RU" dirty="0" smtClean="0"/>
              <a:t> </a:t>
            </a:r>
            <a:r>
              <a:rPr lang="ru-RU" dirty="0" err="1" smtClean="0"/>
              <a:t>медичних</a:t>
            </a:r>
            <a:r>
              <a:rPr lang="ru-RU" dirty="0" smtClean="0"/>
              <a:t> </a:t>
            </a:r>
            <a:r>
              <a:rPr lang="ru-RU" dirty="0" err="1" smtClean="0"/>
              <a:t>методів</a:t>
            </a:r>
            <a:r>
              <a:rPr lang="ru-RU" dirty="0" smtClean="0"/>
              <a:t>, </a:t>
            </a:r>
            <a:r>
              <a:rPr lang="ru-RU" dirty="0" err="1" smtClean="0"/>
              <a:t>спрямованих</a:t>
            </a:r>
            <a:r>
              <a:rPr lang="ru-RU" dirty="0" smtClean="0"/>
              <a:t> на </a:t>
            </a:r>
            <a:r>
              <a:rPr lang="ru-RU" dirty="0" err="1" smtClean="0"/>
              <a:t>внесення</a:t>
            </a:r>
            <a:r>
              <a:rPr lang="ru-RU" dirty="0" smtClean="0"/>
              <a:t> </a:t>
            </a:r>
            <a:r>
              <a:rPr lang="ru-RU" dirty="0" err="1" smtClean="0"/>
              <a:t>змін</a:t>
            </a:r>
            <a:r>
              <a:rPr lang="ru-RU" dirty="0" smtClean="0"/>
              <a:t> в </a:t>
            </a:r>
            <a:r>
              <a:rPr lang="ru-RU" dirty="0" err="1" smtClean="0"/>
              <a:t>генетичний</a:t>
            </a:r>
            <a:r>
              <a:rPr lang="ru-RU" dirty="0" smtClean="0"/>
              <a:t> </a:t>
            </a:r>
            <a:r>
              <a:rPr lang="ru-RU" dirty="0" err="1" smtClean="0"/>
              <a:t>апарат</a:t>
            </a:r>
            <a:r>
              <a:rPr lang="ru-RU" dirty="0" smtClean="0"/>
              <a:t> </a:t>
            </a:r>
            <a:r>
              <a:rPr lang="ru-RU" dirty="0" err="1" smtClean="0"/>
              <a:t>соматичних</a:t>
            </a:r>
            <a:r>
              <a:rPr lang="ru-RU" dirty="0" smtClean="0"/>
              <a:t> </a:t>
            </a:r>
            <a:r>
              <a:rPr lang="ru-RU" dirty="0" err="1" smtClean="0"/>
              <a:t>клітин</a:t>
            </a:r>
            <a:r>
              <a:rPr lang="ru-RU" dirty="0" smtClean="0"/>
              <a:t> [1] </a:t>
            </a:r>
            <a:r>
              <a:rPr lang="ru-RU" dirty="0" err="1" smtClean="0"/>
              <a:t>людини</a:t>
            </a:r>
            <a:r>
              <a:rPr lang="ru-RU" dirty="0" smtClean="0"/>
              <a:t> </a:t>
            </a:r>
            <a:r>
              <a:rPr lang="ru-RU" dirty="0" err="1" smtClean="0"/>
              <a:t>з</a:t>
            </a:r>
            <a:r>
              <a:rPr lang="ru-RU" dirty="0" smtClean="0"/>
              <a:t> метою </a:t>
            </a:r>
            <a:r>
              <a:rPr lang="ru-RU" dirty="0" err="1" smtClean="0"/>
              <a:t>лікування</a:t>
            </a:r>
            <a:r>
              <a:rPr lang="ru-RU" dirty="0" smtClean="0"/>
              <a:t> </a:t>
            </a:r>
            <a:r>
              <a:rPr lang="ru-RU" dirty="0" err="1" smtClean="0"/>
              <a:t>захворювань</a:t>
            </a:r>
            <a:r>
              <a:rPr lang="ru-RU" dirty="0" smtClean="0"/>
              <a:t>. </a:t>
            </a:r>
            <a:r>
              <a:rPr lang="ru-RU" dirty="0" err="1" smtClean="0"/>
              <a:t>Це</a:t>
            </a:r>
            <a:r>
              <a:rPr lang="ru-RU" dirty="0" smtClean="0"/>
              <a:t> нова </a:t>
            </a:r>
            <a:r>
              <a:rPr lang="ru-RU" dirty="0" err="1" smtClean="0"/>
              <a:t>і</a:t>
            </a:r>
            <a:r>
              <a:rPr lang="ru-RU" dirty="0" smtClean="0"/>
              <a:t> </a:t>
            </a:r>
            <a:r>
              <a:rPr lang="ru-RU" dirty="0" err="1" smtClean="0"/>
              <a:t>бурхливо</a:t>
            </a:r>
            <a:r>
              <a:rPr lang="ru-RU" dirty="0" smtClean="0"/>
              <a:t> </a:t>
            </a:r>
            <a:r>
              <a:rPr lang="ru-RU" dirty="0" err="1" smtClean="0"/>
              <a:t>розвивається</a:t>
            </a:r>
            <a:r>
              <a:rPr lang="ru-RU" dirty="0" smtClean="0"/>
              <a:t> область, </a:t>
            </a:r>
            <a:r>
              <a:rPr lang="ru-RU" dirty="0" err="1" smtClean="0"/>
              <a:t>орієнтована</a:t>
            </a:r>
            <a:r>
              <a:rPr lang="ru-RU" dirty="0" smtClean="0"/>
              <a:t> на </a:t>
            </a:r>
            <a:r>
              <a:rPr lang="ru-RU" dirty="0" err="1" smtClean="0"/>
              <a:t>виправлення</a:t>
            </a:r>
            <a:r>
              <a:rPr lang="ru-RU" dirty="0" smtClean="0"/>
              <a:t> </a:t>
            </a:r>
            <a:r>
              <a:rPr lang="ru-RU" dirty="0" err="1" smtClean="0"/>
              <a:t>дефектів</a:t>
            </a:r>
            <a:r>
              <a:rPr lang="ru-RU" dirty="0" smtClean="0"/>
              <a:t>, </a:t>
            </a:r>
            <a:r>
              <a:rPr lang="ru-RU" dirty="0" err="1" smtClean="0"/>
              <a:t>викликаних</a:t>
            </a:r>
            <a:r>
              <a:rPr lang="ru-RU" dirty="0" smtClean="0"/>
              <a:t> </a:t>
            </a:r>
            <a:r>
              <a:rPr lang="ru-RU" dirty="0" err="1" smtClean="0"/>
              <a:t>мутаціями</a:t>
            </a:r>
            <a:r>
              <a:rPr lang="ru-RU" dirty="0" smtClean="0"/>
              <a:t> (</a:t>
            </a:r>
            <a:r>
              <a:rPr lang="ru-RU" dirty="0" err="1" smtClean="0"/>
              <a:t>змінами</a:t>
            </a:r>
            <a:r>
              <a:rPr lang="ru-RU" dirty="0" smtClean="0"/>
              <a:t>) в </a:t>
            </a:r>
            <a:r>
              <a:rPr lang="ru-RU" dirty="0" err="1" smtClean="0"/>
              <a:t>структурі</a:t>
            </a:r>
            <a:r>
              <a:rPr lang="ru-RU" dirty="0" smtClean="0"/>
              <a:t> ДНК, </a:t>
            </a:r>
            <a:r>
              <a:rPr lang="ru-RU" dirty="0" err="1" smtClean="0"/>
              <a:t>ураженням</a:t>
            </a:r>
            <a:r>
              <a:rPr lang="ru-RU" dirty="0" smtClean="0"/>
              <a:t> ДНК </a:t>
            </a:r>
            <a:r>
              <a:rPr lang="ru-RU" dirty="0" err="1" smtClean="0"/>
              <a:t>людини</a:t>
            </a:r>
            <a:r>
              <a:rPr lang="ru-RU" dirty="0" smtClean="0"/>
              <a:t> </a:t>
            </a:r>
            <a:r>
              <a:rPr lang="ru-RU" dirty="0" err="1" smtClean="0"/>
              <a:t>вірусами</a:t>
            </a:r>
            <a:r>
              <a:rPr lang="ru-RU" dirty="0" smtClean="0"/>
              <a:t> [3] </a:t>
            </a:r>
            <a:r>
              <a:rPr lang="ru-RU" dirty="0" err="1" smtClean="0"/>
              <a:t>або</a:t>
            </a:r>
            <a:r>
              <a:rPr lang="ru-RU" dirty="0" smtClean="0"/>
              <a:t> </a:t>
            </a:r>
            <a:r>
              <a:rPr lang="ru-RU" dirty="0" err="1" smtClean="0"/>
              <a:t>додання</a:t>
            </a:r>
            <a:r>
              <a:rPr lang="ru-RU" dirty="0" smtClean="0"/>
              <a:t> </a:t>
            </a:r>
            <a:r>
              <a:rPr lang="ru-RU" dirty="0" err="1" smtClean="0"/>
              <a:t>клітинам</a:t>
            </a:r>
            <a:r>
              <a:rPr lang="ru-RU" dirty="0" smtClean="0"/>
              <a:t> </a:t>
            </a:r>
            <a:r>
              <a:rPr lang="ru-RU" dirty="0" err="1" smtClean="0"/>
              <a:t>нових</a:t>
            </a:r>
            <a:r>
              <a:rPr lang="ru-RU" dirty="0" smtClean="0"/>
              <a:t> </a:t>
            </a:r>
            <a:r>
              <a:rPr lang="ru-RU" dirty="0" err="1" smtClean="0"/>
              <a:t>функцій</a:t>
            </a:r>
            <a:r>
              <a:rPr lang="ru-RU" dirty="0" smtClean="0"/>
              <a:t>.</a:t>
            </a:r>
            <a:endParaRPr lang="ru-RU" dirty="0"/>
          </a:p>
        </p:txBody>
      </p:sp>
      <p:pic>
        <p:nvPicPr>
          <p:cNvPr id="14338" name="Picture 2" descr="Генотерапия — Википедия"/>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1988840"/>
            <a:ext cx="3491880" cy="4541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2304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332656"/>
            <a:ext cx="7560840" cy="6336704"/>
          </a:xfrm>
        </p:spPr>
        <p:txBody>
          <a:bodyPr>
            <a:normAutofit lnSpcReduction="10000"/>
          </a:bodyPr>
          <a:lstStyle/>
          <a:p>
            <a:r>
              <a:rPr lang="uk-UA" dirty="0" smtClean="0"/>
              <a:t>Нові підходи до генної терапії соматичних клітин можна поділити на дві великі категорії: генна терапія </a:t>
            </a:r>
            <a:r>
              <a:rPr lang="uk-UA" dirty="0" err="1" smtClean="0"/>
              <a:t>ex</a:t>
            </a:r>
            <a:r>
              <a:rPr lang="uk-UA" dirty="0" smtClean="0"/>
              <a:t> vivo і in vivo. Розробляються специфічні лікарські препарати на основі нуклеїнових кислот: </a:t>
            </a:r>
            <a:r>
              <a:rPr lang="uk-UA" dirty="0" err="1" smtClean="0"/>
              <a:t>РНК-ферменти</a:t>
            </a:r>
            <a:r>
              <a:rPr lang="uk-UA" dirty="0" smtClean="0"/>
              <a:t>, модифіковані методами генної інженерії </a:t>
            </a:r>
            <a:r>
              <a:rPr lang="uk-UA" dirty="0" err="1" smtClean="0"/>
              <a:t>олігонуклеотиди</a:t>
            </a:r>
            <a:r>
              <a:rPr lang="uk-UA" dirty="0" smtClean="0"/>
              <a:t>, коригувальні генні мутації in vivo і т. д.</a:t>
            </a:r>
            <a:br>
              <a:rPr lang="uk-UA" dirty="0" smtClean="0"/>
            </a:br>
            <a:r>
              <a:rPr lang="uk-UA" dirty="0" smtClean="0"/>
              <a:t>Розробка таких потужних інструментів для генної модифікації як CRISPR / Cas9 [32] [33] надали людству можливість в найближчому майбутньому за допомогою генної модифікації успішно усувати причини спадкових захворювань [34] [35] і підвищити стійкість організму до старечих захворювань [36].</a:t>
            </a:r>
            <a:br>
              <a:rPr lang="uk-UA" dirty="0" smtClean="0"/>
            </a:br>
            <a:r>
              <a:rPr lang="uk-UA" dirty="0" smtClean="0"/>
              <a:t>Існує кілька способів введення нової генетичної інформації в клітини ссавців. Це дозволяє розробляти прямі методи лікування спадкових хвороб - методи </a:t>
            </a:r>
            <a:r>
              <a:rPr lang="uk-UA" dirty="0" err="1" smtClean="0"/>
              <a:t>генотерапіі</a:t>
            </a:r>
            <a:r>
              <a:rPr lang="uk-UA" dirty="0" smtClean="0"/>
              <a:t>.</a:t>
            </a:r>
            <a:br>
              <a:rPr lang="uk-UA" dirty="0" smtClean="0"/>
            </a:br>
            <a:r>
              <a:rPr lang="uk-UA" dirty="0" smtClean="0"/>
              <a:t>Використовують два основних підходи, що розрізняються природою клітин-мішеней:</a:t>
            </a:r>
            <a:br>
              <a:rPr lang="uk-UA" dirty="0" smtClean="0"/>
            </a:br>
            <a:r>
              <a:rPr lang="uk-UA" dirty="0" smtClean="0"/>
              <a:t>фетальна </a:t>
            </a:r>
            <a:r>
              <a:rPr lang="uk-UA" dirty="0" err="1" smtClean="0"/>
              <a:t>генотерапія</a:t>
            </a:r>
            <a:r>
              <a:rPr lang="uk-UA" dirty="0" smtClean="0"/>
              <a:t>, при якій чужорідну ДНК вводять в зиготу або ембріон на ранній стадії розвитку; при цьому очікується, що введений матеріал потрапить в усі клітини реципієнта (і навіть в статеві клітини, забезпечивши тим самим передачу наступному поколінню);</a:t>
            </a:r>
            <a:br>
              <a:rPr lang="uk-UA" dirty="0" smtClean="0"/>
            </a:br>
            <a:r>
              <a:rPr lang="uk-UA" dirty="0" smtClean="0"/>
              <a:t>соматична </a:t>
            </a:r>
            <a:r>
              <a:rPr lang="uk-UA" dirty="0" err="1" smtClean="0"/>
              <a:t>генотерапія</a:t>
            </a:r>
            <a:r>
              <a:rPr lang="uk-UA" dirty="0" smtClean="0"/>
              <a:t>, при якій генетичний матеріал вводять тільки в соматичні клітини, і він не передається статевим клітинам.</a:t>
            </a:r>
            <a:endParaRPr lang="ru-RU" dirty="0"/>
          </a:p>
        </p:txBody>
      </p:sp>
    </p:spTree>
    <p:extLst>
      <p:ext uri="{BB962C8B-B14F-4D97-AF65-F5344CB8AC3E}">
        <p14:creationId xmlns="" xmlns:p14="http://schemas.microsoft.com/office/powerpoint/2010/main" val="3242304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 </a:t>
            </a:r>
            <a:r>
              <a:rPr lang="ru-RU" dirty="0" err="1"/>
              <a:t>імуноблотингу</a:t>
            </a:r>
            <a:endParaRPr lang="ru-RU" dirty="0"/>
          </a:p>
        </p:txBody>
      </p:sp>
      <p:sp>
        <p:nvSpPr>
          <p:cNvPr id="3" name="Объект 2"/>
          <p:cNvSpPr>
            <a:spLocks noGrp="1"/>
          </p:cNvSpPr>
          <p:nvPr>
            <p:ph idx="1"/>
          </p:nvPr>
        </p:nvSpPr>
        <p:spPr/>
        <p:txBody>
          <a:bodyPr/>
          <a:lstStyle/>
          <a:p>
            <a:r>
              <a:rPr lang="ru-RU" b="1" dirty="0" err="1"/>
              <a:t>Імуноблотинг</a:t>
            </a:r>
            <a:r>
              <a:rPr lang="ru-RU" b="1" dirty="0"/>
              <a:t> </a:t>
            </a:r>
            <a:r>
              <a:rPr lang="ru-RU" dirty="0"/>
              <a:t>– </a:t>
            </a:r>
            <a:r>
              <a:rPr lang="ru-RU" dirty="0" err="1"/>
              <a:t>якісний</a:t>
            </a:r>
            <a:r>
              <a:rPr lang="ru-RU" dirty="0"/>
              <a:t> метод, </a:t>
            </a:r>
            <a:r>
              <a:rPr lang="ru-RU" dirty="0" err="1"/>
              <a:t>який</a:t>
            </a:r>
            <a:r>
              <a:rPr lang="ru-RU" dirty="0"/>
              <a:t> </a:t>
            </a:r>
            <a:r>
              <a:rPr lang="ru-RU" dirty="0" err="1"/>
              <a:t>дозволяє</a:t>
            </a:r>
            <a:r>
              <a:rPr lang="ru-RU" dirty="0"/>
              <a:t> з великою </a:t>
            </a:r>
            <a:r>
              <a:rPr lang="ru-RU" dirty="0" err="1" smtClean="0"/>
              <a:t>вірогідністю</a:t>
            </a:r>
            <a:r>
              <a:rPr lang="ru-RU" dirty="0" smtClean="0"/>
              <a:t> </a:t>
            </a:r>
            <a:r>
              <a:rPr lang="ru-RU" dirty="0" err="1"/>
              <a:t>визначати</a:t>
            </a:r>
            <a:r>
              <a:rPr lang="ru-RU" dirty="0"/>
              <a:t> А</a:t>
            </a:r>
            <a:r>
              <a:rPr lang="en-US" dirty="0"/>
              <a:t>g </a:t>
            </a:r>
            <a:r>
              <a:rPr lang="ru-RU" dirty="0" err="1"/>
              <a:t>або</a:t>
            </a:r>
            <a:r>
              <a:rPr lang="ru-RU" dirty="0"/>
              <a:t> А</a:t>
            </a:r>
            <a:r>
              <a:rPr lang="en-US" dirty="0"/>
              <a:t>b </a:t>
            </a:r>
            <a:r>
              <a:rPr lang="ru-RU" dirty="0"/>
              <a:t>в будь-</a:t>
            </a:r>
            <a:r>
              <a:rPr lang="ru-RU" dirty="0" err="1"/>
              <a:t>якому</a:t>
            </a:r>
            <a:r>
              <a:rPr lang="ru-RU" dirty="0"/>
              <a:t> </a:t>
            </a:r>
            <a:r>
              <a:rPr lang="ru-RU" dirty="0" err="1"/>
              <a:t>біологічному</a:t>
            </a:r>
            <a:r>
              <a:rPr lang="ru-RU" dirty="0"/>
              <a:t> </a:t>
            </a:r>
            <a:r>
              <a:rPr lang="ru-RU" dirty="0" err="1"/>
              <a:t>середовищі</a:t>
            </a:r>
            <a:r>
              <a:rPr lang="ru-RU" dirty="0"/>
              <a:t> </a:t>
            </a:r>
            <a:r>
              <a:rPr lang="ru-RU" dirty="0" err="1"/>
              <a:t>організму</a:t>
            </a:r>
            <a:r>
              <a:rPr lang="ru-RU" dirty="0"/>
              <a:t>. </a:t>
            </a:r>
            <a:r>
              <a:rPr lang="ru-RU" dirty="0" err="1"/>
              <a:t>Специфічність</a:t>
            </a:r>
            <a:r>
              <a:rPr lang="ru-RU" dirty="0"/>
              <a:t> і </a:t>
            </a:r>
            <a:r>
              <a:rPr lang="ru-RU" dirty="0" err="1"/>
              <a:t>чутливість</a:t>
            </a:r>
            <a:r>
              <a:rPr lang="ru-RU" dirty="0"/>
              <a:t> методу - 99-100 %. Метод </a:t>
            </a:r>
            <a:r>
              <a:rPr lang="ru-RU" dirty="0" err="1"/>
              <a:t>імуноблотингу</a:t>
            </a:r>
            <a:r>
              <a:rPr lang="ru-RU" dirty="0"/>
              <a:t> схожий на ІФА, </a:t>
            </a:r>
            <a:r>
              <a:rPr lang="ru-RU" dirty="0" err="1"/>
              <a:t>проте</a:t>
            </a:r>
            <a:r>
              <a:rPr lang="ru-RU" dirty="0"/>
              <a:t> </a:t>
            </a:r>
            <a:r>
              <a:rPr lang="ru-RU" dirty="0" err="1"/>
              <a:t>фінальний</a:t>
            </a:r>
            <a:r>
              <a:rPr lang="ru-RU" dirty="0"/>
              <a:t> </a:t>
            </a:r>
            <a:r>
              <a:rPr lang="ru-RU" dirty="0" err="1"/>
              <a:t>етап</a:t>
            </a:r>
            <a:r>
              <a:rPr lang="ru-RU" dirty="0"/>
              <a:t> </a:t>
            </a:r>
            <a:r>
              <a:rPr lang="ru-RU" dirty="0" err="1"/>
              <a:t>дослідження</a:t>
            </a:r>
            <a:r>
              <a:rPr lang="ru-RU" dirty="0"/>
              <a:t> </a:t>
            </a:r>
            <a:r>
              <a:rPr lang="ru-RU" dirty="0" err="1" smtClean="0"/>
              <a:t>полягає</a:t>
            </a:r>
            <a:r>
              <a:rPr lang="ru-RU" dirty="0" smtClean="0"/>
              <a:t> </a:t>
            </a:r>
            <a:r>
              <a:rPr lang="ru-RU" dirty="0"/>
              <a:t>у </a:t>
            </a:r>
            <a:r>
              <a:rPr lang="ru-RU" dirty="0" err="1"/>
              <a:t>переносі</a:t>
            </a:r>
            <a:r>
              <a:rPr lang="ru-RU" dirty="0"/>
              <a:t> й </a:t>
            </a:r>
            <a:r>
              <a:rPr lang="ru-RU" dirty="0" err="1"/>
              <a:t>іммобілізації</a:t>
            </a:r>
            <a:r>
              <a:rPr lang="ru-RU" dirty="0"/>
              <a:t> </a:t>
            </a:r>
            <a:r>
              <a:rPr lang="ru-RU" dirty="0" err="1"/>
              <a:t>біополімера</a:t>
            </a:r>
            <a:r>
              <a:rPr lang="ru-RU" dirty="0"/>
              <a:t> (А</a:t>
            </a:r>
            <a:r>
              <a:rPr lang="en-US" dirty="0"/>
              <a:t>g </a:t>
            </a:r>
            <a:r>
              <a:rPr lang="ru-RU" dirty="0" err="1"/>
              <a:t>або</a:t>
            </a:r>
            <a:r>
              <a:rPr lang="ru-RU" dirty="0"/>
              <a:t> А</a:t>
            </a:r>
            <a:r>
              <a:rPr lang="en-US" dirty="0"/>
              <a:t>b) </a:t>
            </a:r>
            <a:r>
              <a:rPr lang="ru-RU" dirty="0"/>
              <a:t>на </a:t>
            </a:r>
            <a:r>
              <a:rPr lang="ru-RU" dirty="0" err="1"/>
              <a:t>пористу</a:t>
            </a:r>
            <a:r>
              <a:rPr lang="ru-RU" dirty="0"/>
              <a:t> мембрану, де </a:t>
            </a:r>
            <a:r>
              <a:rPr lang="ru-RU" dirty="0" err="1"/>
              <a:t>біополімер</a:t>
            </a:r>
            <a:r>
              <a:rPr lang="ru-RU" dirty="0"/>
              <a:t> </a:t>
            </a:r>
            <a:r>
              <a:rPr lang="ru-RU" dirty="0" err="1"/>
              <a:t>аналізують</a:t>
            </a:r>
            <a:r>
              <a:rPr lang="ru-RU" dirty="0"/>
              <a:t> за </a:t>
            </a:r>
            <a:r>
              <a:rPr lang="ru-RU" dirty="0" err="1"/>
              <a:t>допомогою</a:t>
            </a:r>
            <a:r>
              <a:rPr lang="ru-RU" dirty="0"/>
              <a:t> </a:t>
            </a:r>
            <a:r>
              <a:rPr lang="ru-RU" dirty="0" err="1"/>
              <a:t>імуносорбентів</a:t>
            </a:r>
            <a:r>
              <a:rPr lang="ru-RU" dirty="0"/>
              <a:t>. </a:t>
            </a:r>
            <a:r>
              <a:rPr lang="ru-RU" dirty="0" err="1"/>
              <a:t>Імуноблотинг</a:t>
            </a:r>
            <a:r>
              <a:rPr lang="ru-RU" dirty="0"/>
              <a:t> </a:t>
            </a:r>
            <a:r>
              <a:rPr lang="ru-RU" dirty="0" err="1"/>
              <a:t>завдяки</a:t>
            </a:r>
            <a:r>
              <a:rPr lang="ru-RU" dirty="0"/>
              <a:t> </a:t>
            </a:r>
            <a:r>
              <a:rPr lang="ru-RU" dirty="0" err="1"/>
              <a:t>своїй</a:t>
            </a:r>
            <a:r>
              <a:rPr lang="ru-RU" dirty="0"/>
              <a:t> </a:t>
            </a:r>
            <a:r>
              <a:rPr lang="ru-RU" dirty="0" err="1"/>
              <a:t>специфічності</a:t>
            </a:r>
            <a:r>
              <a:rPr lang="ru-RU" dirty="0"/>
              <a:t> </a:t>
            </a:r>
            <a:r>
              <a:rPr lang="ru-RU" dirty="0" err="1"/>
              <a:t>належить</a:t>
            </a:r>
            <a:r>
              <a:rPr lang="ru-RU" dirty="0"/>
              <a:t> до </a:t>
            </a:r>
            <a:r>
              <a:rPr lang="ru-RU" dirty="0" err="1"/>
              <a:t>референс-тестів</a:t>
            </a:r>
            <a:r>
              <a:rPr lang="ru-RU" dirty="0"/>
              <a:t> (</a:t>
            </a:r>
            <a:r>
              <a:rPr lang="ru-RU" dirty="0" err="1"/>
              <a:t>підтверджуючих</a:t>
            </a:r>
            <a:r>
              <a:rPr lang="ru-RU" dirty="0"/>
              <a:t>).</a:t>
            </a:r>
          </a:p>
        </p:txBody>
      </p:sp>
    </p:spTree>
    <p:extLst>
      <p:ext uri="{BB962C8B-B14F-4D97-AF65-F5344CB8AC3E}">
        <p14:creationId xmlns="" xmlns:p14="http://schemas.microsoft.com/office/powerpoint/2010/main" val="3242304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9" y="260648"/>
            <a:ext cx="7130752" cy="6264696"/>
          </a:xfrm>
        </p:spPr>
        <p:txBody>
          <a:bodyPr>
            <a:normAutofit lnSpcReduction="10000"/>
          </a:bodyPr>
          <a:lstStyle/>
          <a:p>
            <a:r>
              <a:rPr lang="ru-RU" dirty="0"/>
              <a:t>Суть методу </a:t>
            </a:r>
            <a:r>
              <a:rPr lang="ru-RU" dirty="0" err="1"/>
              <a:t>полягає</a:t>
            </a:r>
            <a:r>
              <a:rPr lang="ru-RU" dirty="0"/>
              <a:t> в тому, </a:t>
            </a:r>
            <a:r>
              <a:rPr lang="ru-RU" dirty="0" err="1"/>
              <a:t>що</a:t>
            </a:r>
            <a:r>
              <a:rPr lang="ru-RU" dirty="0"/>
              <a:t> </a:t>
            </a:r>
            <a:r>
              <a:rPr lang="ru-RU" dirty="0" err="1"/>
              <a:t>білки</a:t>
            </a:r>
            <a:r>
              <a:rPr lang="ru-RU" dirty="0"/>
              <a:t> </a:t>
            </a:r>
            <a:r>
              <a:rPr lang="ru-RU" dirty="0" err="1"/>
              <a:t>вірусу</a:t>
            </a:r>
            <a:r>
              <a:rPr lang="ru-RU" dirty="0"/>
              <a:t> </a:t>
            </a:r>
            <a:r>
              <a:rPr lang="ru-RU" dirty="0" err="1"/>
              <a:t>розділяють</a:t>
            </a:r>
            <a:r>
              <a:rPr lang="ru-RU" dirty="0"/>
              <a:t> в </a:t>
            </a:r>
            <a:r>
              <a:rPr lang="ru-RU" dirty="0" err="1"/>
              <a:t>поліакриламідному</a:t>
            </a:r>
            <a:r>
              <a:rPr lang="ru-RU" dirty="0"/>
              <a:t> </a:t>
            </a:r>
            <a:r>
              <a:rPr lang="ru-RU" dirty="0" err="1"/>
              <a:t>гелі</a:t>
            </a:r>
            <a:r>
              <a:rPr lang="ru-RU" dirty="0"/>
              <a:t>, </a:t>
            </a:r>
            <a:r>
              <a:rPr lang="ru-RU" dirty="0" err="1"/>
              <a:t>після</a:t>
            </a:r>
            <a:r>
              <a:rPr lang="ru-RU" dirty="0"/>
              <a:t> </a:t>
            </a:r>
            <a:r>
              <a:rPr lang="ru-RU" dirty="0" err="1"/>
              <a:t>чого</a:t>
            </a:r>
            <a:r>
              <a:rPr lang="ru-RU" dirty="0"/>
              <a:t> </a:t>
            </a:r>
            <a:r>
              <a:rPr lang="ru-RU" dirty="0" err="1"/>
              <a:t>їх</a:t>
            </a:r>
            <a:r>
              <a:rPr lang="ru-RU" dirty="0"/>
              <a:t> </a:t>
            </a:r>
            <a:r>
              <a:rPr lang="ru-RU" dirty="0" err="1"/>
              <a:t>переносять</a:t>
            </a:r>
            <a:r>
              <a:rPr lang="ru-RU" dirty="0"/>
              <a:t> на </a:t>
            </a:r>
            <a:r>
              <a:rPr lang="ru-RU" dirty="0" err="1"/>
              <a:t>нітроцелюлозний</a:t>
            </a:r>
            <a:r>
              <a:rPr lang="ru-RU" dirty="0"/>
              <a:t> </a:t>
            </a:r>
            <a:r>
              <a:rPr lang="ru-RU" dirty="0" err="1"/>
              <a:t>папір</a:t>
            </a:r>
            <a:r>
              <a:rPr lang="ru-RU" dirty="0"/>
              <a:t> за </a:t>
            </a:r>
            <a:r>
              <a:rPr lang="ru-RU" dirty="0" err="1"/>
              <a:t>допомогою</a:t>
            </a:r>
            <a:r>
              <a:rPr lang="ru-RU" dirty="0"/>
              <a:t> </a:t>
            </a:r>
            <a:r>
              <a:rPr lang="ru-RU" dirty="0" err="1"/>
              <a:t>постійної</a:t>
            </a:r>
            <a:r>
              <a:rPr lang="ru-RU" dirty="0"/>
              <a:t> </a:t>
            </a:r>
            <a:r>
              <a:rPr lang="ru-RU" dirty="0" err="1"/>
              <a:t>сили</a:t>
            </a:r>
            <a:r>
              <a:rPr lang="ru-RU" dirty="0"/>
              <a:t> струму. </a:t>
            </a:r>
            <a:r>
              <a:rPr lang="ru-RU" dirty="0" err="1"/>
              <a:t>Нітроцелюлозний</a:t>
            </a:r>
            <a:r>
              <a:rPr lang="ru-RU" dirty="0"/>
              <a:t> </a:t>
            </a:r>
            <a:r>
              <a:rPr lang="ru-RU" dirty="0" err="1"/>
              <a:t>папір</a:t>
            </a:r>
            <a:r>
              <a:rPr lang="ru-RU" dirty="0"/>
              <a:t> </a:t>
            </a:r>
            <a:r>
              <a:rPr lang="ru-RU" dirty="0" err="1"/>
              <a:t>розрізають</a:t>
            </a:r>
            <a:r>
              <a:rPr lang="ru-RU" dirty="0"/>
              <a:t> на </a:t>
            </a:r>
            <a:r>
              <a:rPr lang="ru-RU" dirty="0" err="1"/>
              <a:t>стріпи</a:t>
            </a:r>
            <a:r>
              <a:rPr lang="ru-RU" dirty="0"/>
              <a:t>, </a:t>
            </a:r>
            <a:r>
              <a:rPr lang="ru-RU" dirty="0" err="1"/>
              <a:t>кожен</a:t>
            </a:r>
            <a:r>
              <a:rPr lang="ru-RU" dirty="0"/>
              <a:t> з </a:t>
            </a:r>
            <a:r>
              <a:rPr lang="ru-RU" dirty="0" err="1"/>
              <a:t>яких</a:t>
            </a:r>
            <a:r>
              <a:rPr lang="ru-RU" dirty="0"/>
              <a:t> </a:t>
            </a:r>
            <a:r>
              <a:rPr lang="ru-RU" dirty="0" err="1"/>
              <a:t>містить</a:t>
            </a:r>
            <a:r>
              <a:rPr lang="ru-RU" dirty="0"/>
              <a:t> </a:t>
            </a:r>
            <a:r>
              <a:rPr lang="ru-RU" dirty="0" err="1"/>
              <a:t>білки</a:t>
            </a:r>
            <a:r>
              <a:rPr lang="ru-RU" dirty="0"/>
              <a:t> </a:t>
            </a:r>
            <a:r>
              <a:rPr lang="ru-RU" dirty="0" err="1"/>
              <a:t>вірусу</a:t>
            </a:r>
            <a:r>
              <a:rPr lang="ru-RU" dirty="0"/>
              <a:t>, </a:t>
            </a:r>
            <a:r>
              <a:rPr lang="ru-RU" dirty="0" err="1"/>
              <a:t>які</a:t>
            </a:r>
            <a:r>
              <a:rPr lang="ru-RU" dirty="0"/>
              <a:t> </a:t>
            </a:r>
            <a:r>
              <a:rPr lang="ru-RU" dirty="0" err="1"/>
              <a:t>розділені</a:t>
            </a:r>
            <a:r>
              <a:rPr lang="ru-RU" dirty="0"/>
              <a:t> за молекулярною </a:t>
            </a:r>
            <a:r>
              <a:rPr lang="ru-RU" dirty="0" err="1"/>
              <a:t>масою</a:t>
            </a:r>
            <a:r>
              <a:rPr lang="ru-RU" dirty="0"/>
              <a:t> (</a:t>
            </a:r>
            <a:r>
              <a:rPr lang="en-US" dirty="0"/>
              <a:t>IP 23.5, IP 25,IP 25.5, IP 30, IP 31, IP 34 </a:t>
            </a:r>
            <a:r>
              <a:rPr lang="ru-RU" dirty="0"/>
              <a:t>та </a:t>
            </a:r>
            <a:r>
              <a:rPr lang="en-US" dirty="0"/>
              <a:t>IP 35x10-3). </a:t>
            </a:r>
            <a:r>
              <a:rPr lang="ru-RU" dirty="0" err="1"/>
              <a:t>Стріпи</a:t>
            </a:r>
            <a:r>
              <a:rPr lang="ru-RU" dirty="0"/>
              <a:t> </a:t>
            </a:r>
            <a:r>
              <a:rPr lang="ru-RU" dirty="0" err="1"/>
              <a:t>поміщають</a:t>
            </a:r>
            <a:r>
              <a:rPr lang="ru-RU" dirty="0"/>
              <a:t> у </a:t>
            </a:r>
            <a:r>
              <a:rPr lang="ru-RU" dirty="0" err="1"/>
              <a:t>спеціальні</a:t>
            </a:r>
            <a:r>
              <a:rPr lang="ru-RU" dirty="0"/>
              <a:t> ванночки, </a:t>
            </a:r>
            <a:r>
              <a:rPr lang="ru-RU" dirty="0" err="1"/>
              <a:t>додають</a:t>
            </a:r>
            <a:r>
              <a:rPr lang="ru-RU" dirty="0"/>
              <a:t> </a:t>
            </a:r>
            <a:r>
              <a:rPr lang="ru-RU" dirty="0" err="1"/>
              <a:t>дослідні</a:t>
            </a:r>
            <a:r>
              <a:rPr lang="ru-RU" dirty="0"/>
              <a:t> </a:t>
            </a:r>
            <a:r>
              <a:rPr lang="ru-RU" dirty="0" err="1"/>
              <a:t>зразки</a:t>
            </a:r>
            <a:r>
              <a:rPr lang="ru-RU" dirty="0"/>
              <a:t>. </a:t>
            </a:r>
            <a:r>
              <a:rPr lang="ru-RU" dirty="0" err="1"/>
              <a:t>Якщо</a:t>
            </a:r>
            <a:r>
              <a:rPr lang="ru-RU" dirty="0"/>
              <a:t> </a:t>
            </a:r>
            <a:r>
              <a:rPr lang="ru-RU" dirty="0" err="1"/>
              <a:t>дослідний</a:t>
            </a:r>
            <a:r>
              <a:rPr lang="ru-RU" dirty="0"/>
              <a:t> </a:t>
            </a:r>
            <a:r>
              <a:rPr lang="ru-RU" dirty="0" err="1"/>
              <a:t>зразок</a:t>
            </a:r>
            <a:r>
              <a:rPr lang="ru-RU" dirty="0"/>
              <a:t> </a:t>
            </a:r>
            <a:r>
              <a:rPr lang="ru-RU" dirty="0" err="1"/>
              <a:t>містить</a:t>
            </a:r>
            <a:r>
              <a:rPr lang="ru-RU" dirty="0"/>
              <a:t> </a:t>
            </a:r>
            <a:r>
              <a:rPr lang="ru-RU" dirty="0" err="1"/>
              <a:t>антитіла</a:t>
            </a:r>
            <a:r>
              <a:rPr lang="ru-RU" dirty="0"/>
              <a:t> </a:t>
            </a:r>
            <a:r>
              <a:rPr lang="ru-RU" dirty="0" err="1"/>
              <a:t>специфічні</a:t>
            </a:r>
            <a:r>
              <a:rPr lang="ru-RU" dirty="0"/>
              <a:t> до </a:t>
            </a:r>
            <a:r>
              <a:rPr lang="ru-RU" dirty="0" err="1"/>
              <a:t>вірусу</a:t>
            </a:r>
            <a:r>
              <a:rPr lang="ru-RU" dirty="0"/>
              <a:t> АЧС, то вони </a:t>
            </a:r>
            <a:r>
              <a:rPr lang="ru-RU" dirty="0" err="1"/>
              <a:t>взаємодіятимуть</a:t>
            </a:r>
            <a:r>
              <a:rPr lang="ru-RU" dirty="0"/>
              <a:t> з </a:t>
            </a:r>
            <a:r>
              <a:rPr lang="ru-RU" dirty="0" err="1"/>
              <a:t>різними</a:t>
            </a:r>
            <a:r>
              <a:rPr lang="ru-RU" dirty="0"/>
              <a:t> </a:t>
            </a:r>
            <a:r>
              <a:rPr lang="ru-RU" dirty="0" err="1"/>
              <a:t>вірусними</a:t>
            </a:r>
            <a:r>
              <a:rPr lang="ru-RU" dirty="0"/>
              <a:t> </a:t>
            </a:r>
            <a:r>
              <a:rPr lang="ru-RU" dirty="0" err="1"/>
              <a:t>білками</a:t>
            </a:r>
            <a:r>
              <a:rPr lang="ru-RU" dirty="0"/>
              <a:t>, </a:t>
            </a:r>
            <a:r>
              <a:rPr lang="ru-RU" dirty="0" err="1"/>
              <a:t>які</a:t>
            </a:r>
            <a:r>
              <a:rPr lang="ru-RU" dirty="0"/>
              <a:t> </a:t>
            </a:r>
            <a:r>
              <a:rPr lang="ru-RU" dirty="0" err="1"/>
              <a:t>знаходяться</a:t>
            </a:r>
            <a:r>
              <a:rPr lang="ru-RU" dirty="0"/>
              <a:t> на </a:t>
            </a:r>
            <a:r>
              <a:rPr lang="ru-RU" dirty="0" err="1"/>
              <a:t>нітроцелюлозному</a:t>
            </a:r>
            <a:r>
              <a:rPr lang="ru-RU" dirty="0"/>
              <a:t> </a:t>
            </a:r>
            <a:r>
              <a:rPr lang="ru-RU" dirty="0" err="1"/>
              <a:t>стріпі</a:t>
            </a:r>
            <a:r>
              <a:rPr lang="ru-RU" dirty="0"/>
              <a:t>, </a:t>
            </a:r>
            <a:r>
              <a:rPr lang="ru-RU" dirty="0" err="1"/>
              <a:t>формуючи</a:t>
            </a:r>
            <a:r>
              <a:rPr lang="ru-RU" dirty="0"/>
              <a:t> комплекс антиген-</a:t>
            </a:r>
            <a:r>
              <a:rPr lang="ru-RU" dirty="0" err="1"/>
              <a:t>антитіло</a:t>
            </a:r>
            <a:r>
              <a:rPr lang="ru-RU" dirty="0"/>
              <a:t>. З </a:t>
            </a:r>
            <a:r>
              <a:rPr lang="ru-RU" dirty="0" err="1"/>
              <a:t>утвореним</a:t>
            </a:r>
            <a:r>
              <a:rPr lang="ru-RU" dirty="0"/>
              <a:t> комплексом антиген-</a:t>
            </a:r>
            <a:r>
              <a:rPr lang="ru-RU" dirty="0" err="1"/>
              <a:t>антитіло</a:t>
            </a:r>
            <a:r>
              <a:rPr lang="ru-RU" dirty="0"/>
              <a:t> </a:t>
            </a:r>
            <a:r>
              <a:rPr lang="ru-RU" dirty="0" err="1"/>
              <a:t>зв’яжеться</a:t>
            </a:r>
            <a:r>
              <a:rPr lang="ru-RU" dirty="0"/>
              <a:t> </a:t>
            </a:r>
            <a:r>
              <a:rPr lang="ru-RU" dirty="0" err="1"/>
              <a:t>кон’югат</a:t>
            </a:r>
            <a:r>
              <a:rPr lang="ru-RU" dirty="0"/>
              <a:t> (</a:t>
            </a:r>
            <a:r>
              <a:rPr lang="ru-RU" dirty="0" err="1"/>
              <a:t>поліклональні</a:t>
            </a:r>
            <a:r>
              <a:rPr lang="ru-RU" dirty="0"/>
              <a:t> </a:t>
            </a:r>
            <a:r>
              <a:rPr lang="ru-RU" dirty="0" err="1"/>
              <a:t>антитіла</a:t>
            </a:r>
            <a:r>
              <a:rPr lang="ru-RU" dirty="0"/>
              <a:t> </a:t>
            </a:r>
            <a:r>
              <a:rPr lang="ru-RU" dirty="0" err="1"/>
              <a:t>зв’язані</a:t>
            </a:r>
            <a:r>
              <a:rPr lang="ru-RU" dirty="0"/>
              <a:t> з </a:t>
            </a:r>
            <a:r>
              <a:rPr lang="ru-RU" dirty="0" err="1"/>
              <a:t>пероксидазою</a:t>
            </a:r>
            <a:r>
              <a:rPr lang="ru-RU" dirty="0"/>
              <a:t>) і </a:t>
            </a:r>
            <a:r>
              <a:rPr lang="ru-RU" dirty="0" err="1"/>
              <a:t>після</a:t>
            </a:r>
            <a:r>
              <a:rPr lang="ru-RU" dirty="0"/>
              <a:t> </a:t>
            </a:r>
            <a:r>
              <a:rPr lang="ru-RU" dirty="0" err="1"/>
              <a:t>додавання</a:t>
            </a:r>
            <a:r>
              <a:rPr lang="ru-RU" dirty="0"/>
              <a:t> </a:t>
            </a:r>
            <a:r>
              <a:rPr lang="ru-RU" dirty="0" err="1"/>
              <a:t>відповідного</a:t>
            </a:r>
            <a:r>
              <a:rPr lang="ru-RU" dirty="0"/>
              <a:t> субстрату, </a:t>
            </a:r>
            <a:r>
              <a:rPr lang="ru-RU" dirty="0" err="1"/>
              <a:t>пероксидаза</a:t>
            </a:r>
            <a:r>
              <a:rPr lang="ru-RU" dirty="0"/>
              <a:t> </a:t>
            </a:r>
            <a:r>
              <a:rPr lang="ru-RU" dirty="0" err="1"/>
              <a:t>розщепить</a:t>
            </a:r>
            <a:r>
              <a:rPr lang="ru-RU" dirty="0"/>
              <a:t> </a:t>
            </a:r>
            <a:r>
              <a:rPr lang="ru-RU" dirty="0" err="1"/>
              <a:t>його</a:t>
            </a:r>
            <a:r>
              <a:rPr lang="ru-RU" dirty="0"/>
              <a:t> з </a:t>
            </a:r>
            <a:r>
              <a:rPr lang="ru-RU" dirty="0" err="1"/>
              <a:t>утворенням</a:t>
            </a:r>
            <a:r>
              <a:rPr lang="ru-RU" dirty="0"/>
              <a:t> характерно </a:t>
            </a:r>
            <a:r>
              <a:rPr lang="ru-RU" dirty="0" err="1"/>
              <a:t>забарвлених</a:t>
            </a:r>
            <a:r>
              <a:rPr lang="ru-RU" dirty="0"/>
              <a:t> </a:t>
            </a:r>
            <a:r>
              <a:rPr lang="ru-RU" dirty="0" err="1"/>
              <a:t>смужок</a:t>
            </a:r>
            <a:r>
              <a:rPr lang="ru-RU" dirty="0"/>
              <a:t>, у </a:t>
            </a:r>
            <a:r>
              <a:rPr lang="ru-RU" dirty="0" err="1"/>
              <a:t>місцях</a:t>
            </a:r>
            <a:r>
              <a:rPr lang="ru-RU" dirty="0"/>
              <a:t>, де </a:t>
            </a:r>
            <a:r>
              <a:rPr lang="ru-RU" dirty="0" err="1"/>
              <a:t>знаходяться</a:t>
            </a:r>
            <a:r>
              <a:rPr lang="ru-RU" dirty="0"/>
              <a:t> </a:t>
            </a:r>
            <a:r>
              <a:rPr lang="ru-RU" dirty="0" err="1"/>
              <a:t>відповідні</a:t>
            </a:r>
            <a:r>
              <a:rPr lang="ru-RU" dirty="0"/>
              <a:t> </a:t>
            </a:r>
            <a:r>
              <a:rPr lang="ru-RU" dirty="0" err="1"/>
              <a:t>білки</a:t>
            </a:r>
            <a:r>
              <a:rPr lang="ru-RU" dirty="0"/>
              <a:t>. </a:t>
            </a:r>
            <a:r>
              <a:rPr lang="ru-RU" dirty="0" err="1"/>
              <a:t>Результати</a:t>
            </a:r>
            <a:r>
              <a:rPr lang="ru-RU" dirty="0"/>
              <a:t> </a:t>
            </a:r>
            <a:r>
              <a:rPr lang="ru-RU" dirty="0" err="1"/>
              <a:t>дослідного</a:t>
            </a:r>
            <a:r>
              <a:rPr lang="ru-RU" dirty="0"/>
              <a:t> </a:t>
            </a:r>
            <a:r>
              <a:rPr lang="ru-RU" dirty="0" err="1"/>
              <a:t>зразка</a:t>
            </a:r>
            <a:r>
              <a:rPr lang="ru-RU" dirty="0"/>
              <a:t> </a:t>
            </a:r>
            <a:r>
              <a:rPr lang="ru-RU" dirty="0" err="1"/>
              <a:t>порівнюють</a:t>
            </a:r>
            <a:r>
              <a:rPr lang="ru-RU" dirty="0"/>
              <a:t> з контролем.</a:t>
            </a:r>
            <a:br>
              <a:rPr lang="ru-RU" dirty="0"/>
            </a:br>
            <a:r>
              <a:rPr lang="ru-RU" b="1" dirty="0" err="1"/>
              <a:t>Переваги</a:t>
            </a:r>
            <a:r>
              <a:rPr lang="ru-RU" b="1" dirty="0"/>
              <a:t> методу:</a:t>
            </a:r>
            <a:r>
              <a:rPr lang="ru-RU" dirty="0"/>
              <a:t/>
            </a:r>
            <a:br>
              <a:rPr lang="ru-RU" dirty="0"/>
            </a:br>
            <a:r>
              <a:rPr lang="ru-RU" dirty="0"/>
              <a:t>• </a:t>
            </a:r>
            <a:r>
              <a:rPr lang="ru-RU" dirty="0" err="1"/>
              <a:t>Висока</a:t>
            </a:r>
            <a:r>
              <a:rPr lang="ru-RU" dirty="0"/>
              <a:t> </a:t>
            </a:r>
            <a:r>
              <a:rPr lang="ru-RU" dirty="0" err="1"/>
              <a:t>чутливість</a:t>
            </a:r>
            <a:r>
              <a:rPr lang="ru-RU" dirty="0"/>
              <a:t>, </a:t>
            </a:r>
            <a:r>
              <a:rPr lang="ru-RU" dirty="0" err="1"/>
              <a:t>дає</a:t>
            </a:r>
            <a:r>
              <a:rPr lang="ru-RU" dirty="0"/>
              <a:t> </a:t>
            </a:r>
            <a:r>
              <a:rPr lang="ru-RU" dirty="0" err="1"/>
              <a:t>можливість</a:t>
            </a:r>
            <a:r>
              <a:rPr lang="ru-RU" dirty="0"/>
              <a:t> </a:t>
            </a:r>
            <a:r>
              <a:rPr lang="ru-RU" dirty="0" err="1"/>
              <a:t>виявити</a:t>
            </a:r>
            <a:r>
              <a:rPr lang="ru-RU" dirty="0"/>
              <a:t> </a:t>
            </a:r>
            <a:r>
              <a:rPr lang="ru-RU" dirty="0" err="1"/>
              <a:t>антитіла</a:t>
            </a:r>
            <a:r>
              <a:rPr lang="ru-RU" dirty="0"/>
              <a:t> на 7-9 день </a:t>
            </a:r>
            <a:r>
              <a:rPr lang="ru-RU" dirty="0" err="1"/>
              <a:t>після</a:t>
            </a:r>
            <a:r>
              <a:rPr lang="ru-RU" dirty="0"/>
              <a:t> </a:t>
            </a:r>
            <a:r>
              <a:rPr lang="ru-RU" dirty="0" err="1"/>
              <a:t>інфікування</a:t>
            </a:r>
            <a:r>
              <a:rPr lang="ru-RU" dirty="0"/>
              <a:t>.</a:t>
            </a:r>
            <a:br>
              <a:rPr lang="ru-RU" dirty="0"/>
            </a:br>
            <a:r>
              <a:rPr lang="ru-RU" b="1" dirty="0" err="1"/>
              <a:t>Недоліки</a:t>
            </a:r>
            <a:r>
              <a:rPr lang="ru-RU" b="1" dirty="0"/>
              <a:t> методу:</a:t>
            </a:r>
            <a:r>
              <a:rPr lang="ru-RU" dirty="0"/>
              <a:t/>
            </a:r>
            <a:br>
              <a:rPr lang="ru-RU" dirty="0"/>
            </a:br>
            <a:r>
              <a:rPr lang="ru-RU" dirty="0"/>
              <a:t>• Не </a:t>
            </a:r>
            <a:r>
              <a:rPr lang="ru-RU" dirty="0" err="1"/>
              <a:t>придатний</a:t>
            </a:r>
            <a:r>
              <a:rPr lang="ru-RU" dirty="0"/>
              <a:t> для </a:t>
            </a:r>
            <a:r>
              <a:rPr lang="ru-RU" dirty="0" err="1"/>
              <a:t>великої</a:t>
            </a:r>
            <a:r>
              <a:rPr lang="ru-RU" dirty="0"/>
              <a:t> </a:t>
            </a:r>
            <a:r>
              <a:rPr lang="ru-RU" dirty="0" err="1"/>
              <a:t>кількості</a:t>
            </a:r>
            <a:r>
              <a:rPr lang="ru-RU" dirty="0"/>
              <a:t> </a:t>
            </a:r>
            <a:r>
              <a:rPr lang="ru-RU" dirty="0" err="1"/>
              <a:t>досліджень</a:t>
            </a:r>
            <a:r>
              <a:rPr lang="ru-RU" dirty="0"/>
              <a:t>, </a:t>
            </a:r>
            <a:r>
              <a:rPr lang="ru-RU" dirty="0" err="1"/>
              <a:t>оскільки</a:t>
            </a:r>
            <a:r>
              <a:rPr lang="ru-RU" dirty="0"/>
              <a:t> на </a:t>
            </a:r>
            <a:r>
              <a:rPr lang="ru-RU" dirty="0" err="1"/>
              <a:t>приготування</a:t>
            </a:r>
            <a:r>
              <a:rPr lang="ru-RU" dirty="0"/>
              <a:t> </a:t>
            </a:r>
            <a:r>
              <a:rPr lang="ru-RU" dirty="0" err="1"/>
              <a:t>стріпів</a:t>
            </a:r>
            <a:r>
              <a:rPr lang="ru-RU" dirty="0"/>
              <a:t> з </a:t>
            </a:r>
            <a:r>
              <a:rPr lang="ru-RU" dirty="0" err="1"/>
              <a:t>вірусними</a:t>
            </a:r>
            <a:r>
              <a:rPr lang="ru-RU" dirty="0"/>
              <a:t> антигенами </a:t>
            </a:r>
            <a:r>
              <a:rPr lang="ru-RU" dirty="0" err="1"/>
              <a:t>необхідна</a:t>
            </a:r>
            <a:r>
              <a:rPr lang="ru-RU" dirty="0"/>
              <a:t> </a:t>
            </a:r>
            <a:r>
              <a:rPr lang="ru-RU" dirty="0" err="1"/>
              <a:t>значна</a:t>
            </a:r>
            <a:r>
              <a:rPr lang="ru-RU" dirty="0"/>
              <a:t> </a:t>
            </a:r>
            <a:r>
              <a:rPr lang="ru-RU" dirty="0" err="1"/>
              <a:t>кількість</a:t>
            </a:r>
            <a:r>
              <a:rPr lang="ru-RU" dirty="0"/>
              <a:t> часу.</a:t>
            </a:r>
          </a:p>
        </p:txBody>
      </p:sp>
    </p:spTree>
    <p:extLst>
      <p:ext uri="{BB962C8B-B14F-4D97-AF65-F5344CB8AC3E}">
        <p14:creationId xmlns="" xmlns:p14="http://schemas.microsoft.com/office/powerpoint/2010/main" val="3242304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zz\Crispr-Cas9.png"/>
          <p:cNvPicPr>
            <a:picLocks noChangeAspect="1" noChangeArrowheads="1"/>
          </p:cNvPicPr>
          <p:nvPr/>
        </p:nvPicPr>
        <p:blipFill>
          <a:blip r:embed="rId2" cstate="print"/>
          <a:srcRect/>
          <a:stretch>
            <a:fillRect/>
          </a:stretch>
        </p:blipFill>
        <p:spPr bwMode="auto">
          <a:xfrm>
            <a:off x="5940152" y="4725144"/>
            <a:ext cx="2994405" cy="2006457"/>
          </a:xfrm>
          <a:prstGeom prst="rect">
            <a:avLst/>
          </a:prstGeom>
          <a:noFill/>
        </p:spPr>
      </p:pic>
      <p:sp>
        <p:nvSpPr>
          <p:cNvPr id="2" name="Заголовок 1"/>
          <p:cNvSpPr>
            <a:spLocks noGrp="1"/>
          </p:cNvSpPr>
          <p:nvPr>
            <p:ph type="title"/>
          </p:nvPr>
        </p:nvSpPr>
        <p:spPr/>
        <p:txBody>
          <a:bodyPr/>
          <a:lstStyle/>
          <a:p>
            <a:r>
              <a:rPr lang="ru-RU" dirty="0" smtClean="0"/>
              <a:t>Метод </a:t>
            </a:r>
            <a:r>
              <a:rPr lang="en-US" dirty="0" smtClean="0"/>
              <a:t>CRISPR-Cas9</a:t>
            </a:r>
            <a:endParaRPr lang="ru-RU" dirty="0"/>
          </a:p>
        </p:txBody>
      </p:sp>
      <p:sp>
        <p:nvSpPr>
          <p:cNvPr id="3" name="Содержимое 2"/>
          <p:cNvSpPr>
            <a:spLocks noGrp="1"/>
          </p:cNvSpPr>
          <p:nvPr>
            <p:ph idx="1"/>
          </p:nvPr>
        </p:nvSpPr>
        <p:spPr>
          <a:xfrm>
            <a:off x="611561" y="1484784"/>
            <a:ext cx="7922840" cy="3888432"/>
          </a:xfrm>
        </p:spPr>
        <p:txBody>
          <a:bodyPr>
            <a:normAutofit fontScale="92500" lnSpcReduction="20000"/>
          </a:bodyPr>
          <a:lstStyle/>
          <a:p>
            <a:r>
              <a:rPr lang="uk-UA" dirty="0" smtClean="0"/>
              <a:t>CRISPR-Cas9 - </a:t>
            </a:r>
            <a:r>
              <a:rPr lang="uk-UA" dirty="0" err="1" smtClean="0"/>
              <a:t>редагуюча</a:t>
            </a:r>
            <a:r>
              <a:rPr lang="uk-UA" dirty="0" smtClean="0"/>
              <a:t> </a:t>
            </a:r>
            <a:r>
              <a:rPr lang="uk-UA" dirty="0" smtClean="0"/>
              <a:t>система з одного єдиного </a:t>
            </a:r>
            <a:r>
              <a:rPr lang="uk-UA" dirty="0" err="1" smtClean="0"/>
              <a:t>мономерного</a:t>
            </a:r>
            <a:r>
              <a:rPr lang="uk-UA" dirty="0" smtClean="0"/>
              <a:t> білка, Cas9. Це </a:t>
            </a:r>
            <a:r>
              <a:rPr lang="uk-UA" dirty="0" err="1" smtClean="0"/>
              <a:t>нуклеаза</a:t>
            </a:r>
            <a:r>
              <a:rPr lang="uk-UA" dirty="0" smtClean="0"/>
              <a:t>, ведена до мети молекулою </a:t>
            </a:r>
            <a:r>
              <a:rPr lang="uk-UA" dirty="0" smtClean="0"/>
              <a:t>РНК. </a:t>
            </a:r>
            <a:r>
              <a:rPr lang="uk-UA" dirty="0" smtClean="0"/>
              <a:t>Природні Cas-білки працюють </a:t>
            </a:r>
            <a:r>
              <a:rPr lang="uk-UA" dirty="0" err="1" smtClean="0"/>
              <a:t>кілерами</a:t>
            </a:r>
            <a:r>
              <a:rPr lang="uk-UA" dirty="0" smtClean="0"/>
              <a:t> в CRISPR-системах адаптивного імунітету прокаріотів.</a:t>
            </a:r>
            <a:br>
              <a:rPr lang="uk-UA" dirty="0" smtClean="0"/>
            </a:br>
            <a:r>
              <a:rPr lang="uk-UA" dirty="0" smtClean="0"/>
              <a:t>Першою інженерною системою стала CRISPR-Cas9 з </a:t>
            </a:r>
            <a:r>
              <a:rPr lang="uk-UA" dirty="0" err="1" smtClean="0"/>
              <a:t>Streptococcus</a:t>
            </a:r>
            <a:r>
              <a:rPr lang="uk-UA" dirty="0" smtClean="0"/>
              <a:t> </a:t>
            </a:r>
            <a:r>
              <a:rPr lang="uk-UA" dirty="0" err="1" smtClean="0"/>
              <a:t>pyogenes</a:t>
            </a:r>
            <a:r>
              <a:rPr lang="uk-UA" dirty="0" smtClean="0"/>
              <a:t>. Вона більш громіздка, ніж ZFN і TALEN, у вигляді </a:t>
            </a:r>
            <a:r>
              <a:rPr lang="uk-UA" dirty="0" err="1" smtClean="0"/>
              <a:t>кодуючих</a:t>
            </a:r>
            <a:r>
              <a:rPr lang="uk-UA" dirty="0" smtClean="0"/>
              <a:t> </a:t>
            </a:r>
            <a:r>
              <a:rPr lang="uk-UA" dirty="0" smtClean="0"/>
              <a:t>її елементів: </a:t>
            </a:r>
            <a:r>
              <a:rPr lang="uk-UA" dirty="0" err="1" smtClean="0"/>
              <a:t>ДНК-послідовності</a:t>
            </a:r>
            <a:r>
              <a:rPr lang="uk-UA" dirty="0" smtClean="0"/>
              <a:t> білка </a:t>
            </a:r>
            <a:r>
              <a:rPr lang="uk-UA" dirty="0" err="1" smtClean="0"/>
              <a:t>Cas</a:t>
            </a:r>
            <a:r>
              <a:rPr lang="uk-UA" dirty="0" smtClean="0"/>
              <a:t> і </a:t>
            </a:r>
            <a:r>
              <a:rPr lang="uk-UA" dirty="0" err="1" smtClean="0"/>
              <a:t>РНК-гіда</a:t>
            </a:r>
            <a:r>
              <a:rPr lang="uk-UA" dirty="0" smtClean="0"/>
              <a:t>. Це ускладнює її доставку в клітини ссавців за допомогою безпечних та зручних, але занадто </a:t>
            </a:r>
            <a:r>
              <a:rPr lang="uk-UA" dirty="0" err="1" smtClean="0"/>
              <a:t>малоємких</a:t>
            </a:r>
            <a:r>
              <a:rPr lang="uk-UA" dirty="0" smtClean="0"/>
              <a:t> </a:t>
            </a:r>
            <a:r>
              <a:rPr lang="uk-UA" dirty="0" err="1" smtClean="0"/>
              <a:t>rAAV</a:t>
            </a:r>
            <a:r>
              <a:rPr lang="uk-UA" dirty="0" smtClean="0"/>
              <a:t>. Зате все, що потрібно для розрізання нової ділянки ДНК, - це </a:t>
            </a:r>
            <a:r>
              <a:rPr lang="uk-UA" dirty="0" smtClean="0"/>
              <a:t>швидко </a:t>
            </a:r>
            <a:r>
              <a:rPr lang="uk-UA" dirty="0" smtClean="0"/>
              <a:t>синтезувати нову </a:t>
            </a:r>
            <a:r>
              <a:rPr lang="uk-UA" dirty="0" smtClean="0"/>
              <a:t>20-нуклеотидну </a:t>
            </a:r>
            <a:r>
              <a:rPr lang="uk-UA" dirty="0" smtClean="0"/>
              <a:t>РНК. Ніякої білкової інженерії! Фантазію тут обмежує лише необхідність </a:t>
            </a:r>
            <a:r>
              <a:rPr lang="uk-UA" dirty="0" smtClean="0"/>
              <a:t>2-6-нуклеотидної послідовності </a:t>
            </a:r>
            <a:r>
              <a:rPr lang="uk-UA" dirty="0" smtClean="0"/>
              <a:t>PAM по сусідству з мішенню. Саме її шукає в геномі Cas9, щоб розплести ДНК і «приміряти» до її </a:t>
            </a:r>
            <a:r>
              <a:rPr lang="uk-UA" dirty="0" smtClean="0"/>
              <a:t>ланцюга </a:t>
            </a:r>
            <a:r>
              <a:rPr lang="uk-UA" dirty="0" smtClean="0"/>
              <a:t>свого </a:t>
            </a:r>
            <a:r>
              <a:rPr lang="uk-UA" dirty="0" err="1" smtClean="0"/>
              <a:t>РНК-гіда</a:t>
            </a:r>
            <a:r>
              <a:rPr lang="uk-UA" dirty="0" smtClean="0"/>
              <a:t>. Якщо рівень </a:t>
            </a:r>
            <a:r>
              <a:rPr lang="uk-UA" dirty="0" err="1" smtClean="0"/>
              <a:t>комплементарності</a:t>
            </a:r>
            <a:r>
              <a:rPr lang="uk-UA" dirty="0" smtClean="0"/>
              <a:t> </a:t>
            </a:r>
            <a:r>
              <a:rPr lang="uk-UA" dirty="0" err="1" smtClean="0"/>
              <a:t>нуклеазу</a:t>
            </a:r>
            <a:r>
              <a:rPr lang="uk-UA" dirty="0" smtClean="0"/>
              <a:t> влаштує, то вона зрозуміє, що таки знайшла мішень і її потрібно різати. У складних випадках, звичайно, можна сконструювати білок, що розпізнає потрібний PAM, але природна частотність PAM-</a:t>
            </a:r>
            <a:r>
              <a:rPr lang="uk-UA" dirty="0" err="1" smtClean="0"/>
              <a:t>ів</a:t>
            </a:r>
            <a:r>
              <a:rPr lang="uk-UA" dirty="0" smtClean="0"/>
              <a:t> зазвичай дозволяє обійтися без цього.</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692696"/>
            <a:ext cx="7458697" cy="5904656"/>
          </a:xfrm>
        </p:spPr>
        <p:txBody>
          <a:bodyPr>
            <a:normAutofit/>
          </a:bodyPr>
          <a:lstStyle/>
          <a:p>
            <a:r>
              <a:rPr lang="ru-RU" dirty="0"/>
              <a:t>Для </a:t>
            </a:r>
            <a:r>
              <a:rPr lang="ru-RU" dirty="0" err="1"/>
              <a:t>утворення</a:t>
            </a:r>
            <a:r>
              <a:rPr lang="ru-RU" dirty="0"/>
              <a:t> </a:t>
            </a:r>
            <a:r>
              <a:rPr lang="ru-RU" dirty="0" err="1"/>
              <a:t>калусу</a:t>
            </a:r>
            <a:r>
              <a:rPr lang="ru-RU" dirty="0"/>
              <a:t> </a:t>
            </a:r>
            <a:r>
              <a:rPr lang="ru-RU" dirty="0" err="1"/>
              <a:t>рослинні</a:t>
            </a:r>
            <a:r>
              <a:rPr lang="ru-RU" dirty="0"/>
              <a:t> </a:t>
            </a:r>
            <a:r>
              <a:rPr lang="ru-RU" dirty="0" err="1"/>
              <a:t>клітини</a:t>
            </a:r>
            <a:r>
              <a:rPr lang="ru-RU" dirty="0"/>
              <a:t> (</a:t>
            </a:r>
            <a:r>
              <a:rPr lang="ru-RU" dirty="0" err="1"/>
              <a:t>експлантанти</a:t>
            </a:r>
            <a:r>
              <a:rPr lang="ru-RU" dirty="0"/>
              <a:t>) </a:t>
            </a:r>
            <a:r>
              <a:rPr lang="ru-RU" dirty="0" err="1"/>
              <a:t>поміщуюють</a:t>
            </a:r>
            <a:r>
              <a:rPr lang="ru-RU" dirty="0"/>
              <a:t> на </a:t>
            </a:r>
            <a:r>
              <a:rPr lang="ru-RU" dirty="0" err="1">
                <a:hlinkClick r:id="rId2" tooltip="Поживне середовище"/>
              </a:rPr>
              <a:t>поживне</a:t>
            </a:r>
            <a:r>
              <a:rPr lang="ru-RU" dirty="0">
                <a:hlinkClick r:id="rId2" tooltip="Поживне середовище"/>
              </a:rPr>
              <a:t> </a:t>
            </a:r>
            <a:r>
              <a:rPr lang="ru-RU" dirty="0" err="1">
                <a:hlinkClick r:id="rId2" tooltip="Поживне середовище"/>
              </a:rPr>
              <a:t>середовище</a:t>
            </a:r>
            <a:r>
              <a:rPr lang="ru-RU" dirty="0"/>
              <a:t>, яке </a:t>
            </a:r>
            <a:r>
              <a:rPr lang="ru-RU" dirty="0" err="1"/>
              <a:t>містить</a:t>
            </a:r>
            <a:r>
              <a:rPr lang="ru-RU" dirty="0"/>
              <a:t> </a:t>
            </a:r>
            <a:r>
              <a:rPr lang="ru-RU" dirty="0" err="1"/>
              <a:t>необхідні</a:t>
            </a:r>
            <a:r>
              <a:rPr lang="ru-RU" dirty="0"/>
              <a:t> для росту </a:t>
            </a:r>
            <a:r>
              <a:rPr lang="ru-RU" dirty="0" err="1"/>
              <a:t>рослини</a:t>
            </a:r>
            <a:r>
              <a:rPr lang="ru-RU" dirty="0"/>
              <a:t> </a:t>
            </a:r>
            <a:r>
              <a:rPr lang="ru-RU" dirty="0" err="1"/>
              <a:t>речовини</a:t>
            </a:r>
            <a:r>
              <a:rPr lang="ru-RU" dirty="0"/>
              <a:t>, </a:t>
            </a:r>
            <a:r>
              <a:rPr lang="ru-RU" dirty="0" err="1"/>
              <a:t>зокрема</a:t>
            </a:r>
            <a:r>
              <a:rPr lang="ru-RU" dirty="0"/>
              <a:t> </a:t>
            </a:r>
            <a:r>
              <a:rPr lang="ru-RU" dirty="0">
                <a:hlinkClick r:id="rId3" tooltip="Макроелементи"/>
              </a:rPr>
              <a:t>макро-</a:t>
            </a:r>
            <a:r>
              <a:rPr lang="ru-RU" dirty="0"/>
              <a:t> та </a:t>
            </a:r>
            <a:r>
              <a:rPr lang="ru-RU" dirty="0" err="1">
                <a:hlinkClick r:id="rId4" tooltip="Мікроелементи"/>
              </a:rPr>
              <a:t>мікроелементи</a:t>
            </a:r>
            <a:r>
              <a:rPr lang="ru-RU" dirty="0"/>
              <a:t> й </a:t>
            </a:r>
            <a:r>
              <a:rPr lang="ru-RU" dirty="0" err="1"/>
              <a:t>вирощуюють</a:t>
            </a:r>
            <a:r>
              <a:rPr lang="ru-RU" dirty="0"/>
              <a:t> </a:t>
            </a:r>
            <a:r>
              <a:rPr lang="en-US" i="1" dirty="0">
                <a:hlinkClick r:id="rId5" tooltip="In vitro"/>
              </a:rPr>
              <a:t>in vitro</a:t>
            </a:r>
            <a:r>
              <a:rPr lang="en-US" dirty="0"/>
              <a:t>. </a:t>
            </a:r>
            <a:r>
              <a:rPr lang="ru-RU" dirty="0" err="1"/>
              <a:t>Також</a:t>
            </a:r>
            <a:r>
              <a:rPr lang="ru-RU" dirty="0"/>
              <a:t> у </a:t>
            </a:r>
            <a:r>
              <a:rPr lang="ru-RU" dirty="0" err="1"/>
              <a:t>середовище</a:t>
            </a:r>
            <a:r>
              <a:rPr lang="ru-RU" dirty="0"/>
              <a:t> </a:t>
            </a:r>
            <a:r>
              <a:rPr lang="ru-RU" dirty="0" err="1"/>
              <a:t>додають</a:t>
            </a:r>
            <a:r>
              <a:rPr lang="ru-RU" dirty="0"/>
              <a:t> </a:t>
            </a:r>
            <a:r>
              <a:rPr lang="ru-RU" dirty="0" err="1">
                <a:hlinkClick r:id="rId6" tooltip="Фітогормони"/>
              </a:rPr>
              <a:t>рослинні</a:t>
            </a:r>
            <a:r>
              <a:rPr lang="ru-RU" dirty="0">
                <a:hlinkClick r:id="rId6" tooltip="Фітогормони"/>
              </a:rPr>
              <a:t> </a:t>
            </a:r>
            <a:r>
              <a:rPr lang="ru-RU" dirty="0" err="1">
                <a:hlinkClick r:id="rId6" tooltip="Фітогормони"/>
              </a:rPr>
              <a:t>гормони</a:t>
            </a:r>
            <a:r>
              <a:rPr lang="ru-RU" dirty="0"/>
              <a:t>, </a:t>
            </a:r>
            <a:r>
              <a:rPr lang="ru-RU" dirty="0" err="1"/>
              <a:t>зокрема</a:t>
            </a:r>
            <a:r>
              <a:rPr lang="ru-RU" dirty="0"/>
              <a:t> </a:t>
            </a:r>
            <a:r>
              <a:rPr lang="ru-RU" dirty="0" err="1">
                <a:hlinkClick r:id="rId7" tooltip="Цитокінін"/>
              </a:rPr>
              <a:t>цитокініни</a:t>
            </a:r>
            <a:r>
              <a:rPr lang="ru-RU" dirty="0"/>
              <a:t>, </a:t>
            </a:r>
            <a:r>
              <a:rPr lang="ru-RU" dirty="0" err="1"/>
              <a:t>аби</a:t>
            </a:r>
            <a:r>
              <a:rPr lang="ru-RU" dirty="0"/>
              <a:t> </a:t>
            </a:r>
            <a:r>
              <a:rPr lang="ru-RU" dirty="0" err="1"/>
              <a:t>стимулювати</a:t>
            </a:r>
            <a:r>
              <a:rPr lang="ru-RU" dirty="0"/>
              <a:t> </a:t>
            </a:r>
            <a:r>
              <a:rPr lang="ru-RU" dirty="0" err="1"/>
              <a:t>поділ</a:t>
            </a:r>
            <a:r>
              <a:rPr lang="ru-RU" dirty="0"/>
              <a:t> </a:t>
            </a:r>
            <a:r>
              <a:rPr lang="ru-RU" dirty="0" err="1"/>
              <a:t>клітин</a:t>
            </a:r>
            <a:r>
              <a:rPr lang="ru-RU" dirty="0"/>
              <a:t>. </a:t>
            </a:r>
            <a:r>
              <a:rPr lang="ru-RU" dirty="0" err="1"/>
              <a:t>Утворення</a:t>
            </a:r>
            <a:r>
              <a:rPr lang="ru-RU" dirty="0"/>
              <a:t> </a:t>
            </a:r>
            <a:r>
              <a:rPr lang="ru-RU" dirty="0" err="1"/>
              <a:t>калусу</a:t>
            </a:r>
            <a:r>
              <a:rPr lang="ru-RU" dirty="0"/>
              <a:t>, як правило, </a:t>
            </a:r>
            <a:r>
              <a:rPr lang="ru-RU" dirty="0" err="1"/>
              <a:t>індукують</a:t>
            </a:r>
            <a:r>
              <a:rPr lang="ru-RU" dirty="0"/>
              <a:t> з </a:t>
            </a:r>
            <a:r>
              <a:rPr lang="ru-RU" dirty="0" err="1"/>
              <a:t>соматичних</a:t>
            </a:r>
            <a:r>
              <a:rPr lang="ru-RU" dirty="0"/>
              <a:t> </a:t>
            </a:r>
            <a:r>
              <a:rPr lang="ru-RU" dirty="0" err="1"/>
              <a:t>клітин</a:t>
            </a:r>
            <a:r>
              <a:rPr lang="ru-RU" dirty="0"/>
              <a:t> </a:t>
            </a:r>
            <a:r>
              <a:rPr lang="ru-RU" dirty="0" err="1"/>
              <a:t>рослини</a:t>
            </a:r>
            <a:r>
              <a:rPr lang="ru-RU" dirty="0"/>
              <a:t>. </a:t>
            </a:r>
            <a:r>
              <a:rPr lang="ru-RU" dirty="0" err="1"/>
              <a:t>Частіше</a:t>
            </a:r>
            <a:r>
              <a:rPr lang="ru-RU" dirty="0"/>
              <a:t> за все </a:t>
            </a:r>
            <a:r>
              <a:rPr lang="ru-RU" dirty="0" err="1"/>
              <a:t>використовуються</a:t>
            </a:r>
            <a:r>
              <a:rPr lang="ru-RU" dirty="0"/>
              <a:t> </a:t>
            </a:r>
            <a:r>
              <a:rPr lang="ru-RU" dirty="0" err="1"/>
              <a:t>недиференційовані</a:t>
            </a:r>
            <a:r>
              <a:rPr lang="ru-RU" dirty="0"/>
              <a:t> </a:t>
            </a:r>
            <a:r>
              <a:rPr lang="ru-RU" dirty="0" err="1"/>
              <a:t>клітини</a:t>
            </a:r>
            <a:r>
              <a:rPr lang="ru-RU" dirty="0"/>
              <a:t> </a:t>
            </a:r>
            <a:r>
              <a:rPr lang="ru-RU" dirty="0" err="1">
                <a:hlinkClick r:id="rId8" tooltip="Меристема"/>
              </a:rPr>
              <a:t>меристеми</a:t>
            </a:r>
            <a:r>
              <a:rPr lang="ru-RU" dirty="0"/>
              <a:t>. Але </a:t>
            </a:r>
            <a:r>
              <a:rPr lang="ru-RU" dirty="0" err="1"/>
              <a:t>можливе</a:t>
            </a:r>
            <a:r>
              <a:rPr lang="ru-RU" dirty="0"/>
              <a:t> </a:t>
            </a:r>
            <a:r>
              <a:rPr lang="ru-RU" dirty="0" err="1"/>
              <a:t>використання</a:t>
            </a:r>
            <a:r>
              <a:rPr lang="ru-RU" dirty="0"/>
              <a:t> й </a:t>
            </a:r>
            <a:r>
              <a:rPr lang="ru-RU" dirty="0" err="1"/>
              <a:t>диференційованих</a:t>
            </a:r>
            <a:r>
              <a:rPr lang="ru-RU" dirty="0"/>
              <a:t> </a:t>
            </a:r>
            <a:r>
              <a:rPr lang="ru-RU" dirty="0" err="1"/>
              <a:t>клітин</a:t>
            </a:r>
            <a:r>
              <a:rPr lang="ru-RU" dirty="0"/>
              <a:t>, </a:t>
            </a:r>
            <a:r>
              <a:rPr lang="ru-RU" dirty="0" err="1"/>
              <a:t>зокрема</a:t>
            </a:r>
            <a:r>
              <a:rPr lang="ru-RU" dirty="0"/>
              <a:t> </a:t>
            </a:r>
            <a:r>
              <a:rPr lang="ru-RU" dirty="0" err="1">
                <a:hlinkClick r:id="rId9" tooltip="Паренхіма"/>
              </a:rPr>
              <a:t>паренхіми</a:t>
            </a:r>
            <a:r>
              <a:rPr lang="ru-RU" dirty="0"/>
              <a:t>, </a:t>
            </a:r>
            <a:r>
              <a:rPr lang="ru-RU" dirty="0" err="1"/>
              <a:t>завдяки</a:t>
            </a:r>
            <a:r>
              <a:rPr lang="ru-RU" dirty="0"/>
              <a:t> тому, </a:t>
            </a:r>
            <a:r>
              <a:rPr lang="ru-RU" dirty="0" err="1"/>
              <a:t>що</a:t>
            </a:r>
            <a:r>
              <a:rPr lang="ru-RU" dirty="0"/>
              <a:t> </a:t>
            </a:r>
            <a:r>
              <a:rPr lang="ru-RU" dirty="0" err="1"/>
              <a:t>рослинні</a:t>
            </a:r>
            <a:r>
              <a:rPr lang="ru-RU" dirty="0"/>
              <a:t> </a:t>
            </a:r>
            <a:r>
              <a:rPr lang="ru-RU" dirty="0" err="1"/>
              <a:t>клітини</a:t>
            </a:r>
            <a:r>
              <a:rPr lang="ru-RU" dirty="0"/>
              <a:t> </a:t>
            </a:r>
            <a:r>
              <a:rPr lang="ru-RU" dirty="0" err="1"/>
              <a:t>здатні</a:t>
            </a:r>
            <a:r>
              <a:rPr lang="ru-RU" dirty="0"/>
              <a:t> до </a:t>
            </a:r>
            <a:r>
              <a:rPr lang="ru-RU" dirty="0" err="1"/>
              <a:t>дедиференціації</a:t>
            </a:r>
            <a:r>
              <a:rPr lang="ru-RU" dirty="0"/>
              <a:t>.</a:t>
            </a:r>
          </a:p>
        </p:txBody>
      </p:sp>
      <p:pic>
        <p:nvPicPr>
          <p:cNvPr id="5122" name="Picture 2" descr="https://upload.wikimedia.org/wikipedia/commons/thumb/a/ab/Transformation_with_Agrobacterium.JPG/250px-Transformation_with_Agrobacterium.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771800" y="3789040"/>
            <a:ext cx="3600400" cy="26102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5604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Гаплоїдія</a:t>
            </a:r>
            <a:endParaRPr lang="ru-RU" dirty="0"/>
          </a:p>
        </p:txBody>
      </p:sp>
      <p:pic>
        <p:nvPicPr>
          <p:cNvPr id="1026" name="Picture 2" descr="C:\zz\Image2.jpg"/>
          <p:cNvPicPr>
            <a:picLocks noChangeAspect="1" noChangeArrowheads="1"/>
          </p:cNvPicPr>
          <p:nvPr/>
        </p:nvPicPr>
        <p:blipFill>
          <a:blip r:embed="rId2" cstate="print"/>
          <a:srcRect/>
          <a:stretch>
            <a:fillRect/>
          </a:stretch>
        </p:blipFill>
        <p:spPr bwMode="auto">
          <a:xfrm>
            <a:off x="6588224" y="620688"/>
            <a:ext cx="2314575" cy="2419350"/>
          </a:xfrm>
          <a:prstGeom prst="rect">
            <a:avLst/>
          </a:prstGeom>
          <a:noFill/>
        </p:spPr>
      </p:pic>
      <p:sp>
        <p:nvSpPr>
          <p:cNvPr id="3" name="Содержимое 2"/>
          <p:cNvSpPr>
            <a:spLocks noGrp="1"/>
          </p:cNvSpPr>
          <p:nvPr>
            <p:ph idx="1"/>
          </p:nvPr>
        </p:nvSpPr>
        <p:spPr/>
        <p:txBody>
          <a:bodyPr>
            <a:normAutofit fontScale="92500"/>
          </a:bodyPr>
          <a:lstStyle/>
          <a:p>
            <a:r>
              <a:rPr lang="uk-UA" dirty="0" smtClean="0"/>
              <a:t>Гаплоїди вищих рослин можна отримати з експлантів, взятих на будь-якій стадії розвитку гаметофіту після редукційного поділу клітин </a:t>
            </a:r>
            <a:r>
              <a:rPr lang="uk-UA" dirty="0" err="1" smtClean="0"/>
              <a:t>спорогенної</a:t>
            </a:r>
            <a:r>
              <a:rPr lang="uk-UA" dirty="0" smtClean="0"/>
              <a:t> тканини пиляка.</a:t>
            </a:r>
            <a:br>
              <a:rPr lang="uk-UA" dirty="0" smtClean="0"/>
            </a:br>
            <a:r>
              <a:rPr lang="uk-UA" dirty="0" smtClean="0"/>
              <a:t/>
            </a:r>
            <a:br>
              <a:rPr lang="uk-UA" dirty="0" smtClean="0"/>
            </a:br>
            <a:r>
              <a:rPr lang="uk-UA" dirty="0" smtClean="0"/>
              <a:t>Найбільш поширені такі методи індукції гаплоїдів:</a:t>
            </a:r>
            <a:br>
              <a:rPr lang="uk-UA" dirty="0" smtClean="0"/>
            </a:br>
            <a:r>
              <a:rPr lang="uk-UA" dirty="0" smtClean="0"/>
              <a:t/>
            </a:r>
            <a:br>
              <a:rPr lang="uk-UA" dirty="0" smtClean="0"/>
            </a:br>
            <a:r>
              <a:rPr lang="uk-UA" dirty="0" smtClean="0"/>
              <a:t>індукований андрогенез в культурі пиляків і пилку;</a:t>
            </a:r>
            <a:br>
              <a:rPr lang="uk-UA" dirty="0" smtClean="0"/>
            </a:br>
            <a:r>
              <a:rPr lang="uk-UA" dirty="0" smtClean="0"/>
              <a:t/>
            </a:r>
            <a:br>
              <a:rPr lang="uk-UA" dirty="0" smtClean="0"/>
            </a:br>
            <a:r>
              <a:rPr lang="uk-UA" dirty="0" smtClean="0"/>
              <a:t>селективна елімінація хромосом в гібридному зародку. Цей метод найчастіше використовується в селекції злакових;</a:t>
            </a:r>
            <a:br>
              <a:rPr lang="uk-UA" dirty="0" smtClean="0"/>
            </a:br>
            <a:r>
              <a:rPr lang="uk-UA" dirty="0" smtClean="0"/>
              <a:t/>
            </a:r>
            <a:br>
              <a:rPr lang="uk-UA" dirty="0" smtClean="0"/>
            </a:br>
            <a:r>
              <a:rPr lang="uk-UA" dirty="0" smtClean="0"/>
              <a:t>псевдогамія - розвиток гаплоїдного зародка після запилення чужорідним пилком без запліднення яйцеклітини або ж розвиток ізольованого </a:t>
            </a:r>
            <a:r>
              <a:rPr lang="ru-RU" dirty="0" err="1" smtClean="0"/>
              <a:t>насінного</a:t>
            </a:r>
            <a:r>
              <a:rPr lang="ru-RU" dirty="0" smtClean="0"/>
              <a:t> зачатка</a:t>
            </a:r>
            <a:r>
              <a:rPr lang="uk-UA" dirty="0" smtClean="0"/>
              <a:t>(гіногенез)</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947279" cy="644650"/>
          </a:xfrm>
        </p:spPr>
        <p:txBody>
          <a:bodyPr>
            <a:normAutofit/>
          </a:bodyPr>
          <a:lstStyle/>
          <a:p>
            <a:r>
              <a:rPr lang="uk-UA" dirty="0" err="1" smtClean="0"/>
              <a:t>Мікроклональне</a:t>
            </a:r>
            <a:r>
              <a:rPr lang="uk-UA" dirty="0" smtClean="0"/>
              <a:t> розмноження</a:t>
            </a:r>
            <a:endParaRPr lang="ru-RU" dirty="0"/>
          </a:p>
        </p:txBody>
      </p:sp>
      <p:sp>
        <p:nvSpPr>
          <p:cNvPr id="3" name="Содержимое 2"/>
          <p:cNvSpPr>
            <a:spLocks noGrp="1"/>
          </p:cNvSpPr>
          <p:nvPr>
            <p:ph idx="1"/>
          </p:nvPr>
        </p:nvSpPr>
        <p:spPr>
          <a:xfrm>
            <a:off x="1835696" y="1628800"/>
            <a:ext cx="6591985" cy="1080120"/>
          </a:xfrm>
        </p:spPr>
        <p:txBody>
          <a:bodyPr>
            <a:normAutofit/>
          </a:bodyPr>
          <a:lstStyle/>
          <a:p>
            <a:r>
              <a:rPr lang="uk-UA" dirty="0" smtClean="0"/>
              <a:t>(Інакше </a:t>
            </a:r>
            <a:r>
              <a:rPr lang="uk-UA" dirty="0" err="1" smtClean="0"/>
              <a:t>клональное</a:t>
            </a:r>
            <a:r>
              <a:rPr lang="uk-UA" dirty="0" smtClean="0"/>
              <a:t> </a:t>
            </a:r>
            <a:r>
              <a:rPr lang="uk-UA" dirty="0" err="1" smtClean="0"/>
              <a:t>мікророзмноження</a:t>
            </a:r>
            <a:r>
              <a:rPr lang="uk-UA" dirty="0" smtClean="0"/>
              <a:t>) - отримання в умовах in vitro, нестатевим шляхом рослин, генетично ідентичних вихідному примірнику).</a:t>
            </a:r>
            <a:endParaRPr lang="ru-RU" dirty="0"/>
          </a:p>
        </p:txBody>
      </p:sp>
      <p:sp>
        <p:nvSpPr>
          <p:cNvPr id="4" name="Содержимое 2"/>
          <p:cNvSpPr txBox="1">
            <a:spLocks/>
          </p:cNvSpPr>
          <p:nvPr/>
        </p:nvSpPr>
        <p:spPr>
          <a:xfrm>
            <a:off x="1835696" y="3284984"/>
            <a:ext cx="3456384" cy="2736304"/>
          </a:xfrm>
          <a:prstGeom prst="rect">
            <a:avLst/>
          </a:prstGeom>
        </p:spPr>
        <p:txBody>
          <a:bodyPr vert="horz" lIns="91440" tIns="45720" rIns="91440" bIns="45720" rtlCol="0">
            <a:normAutofit/>
          </a:bodyPr>
          <a:lstStyle/>
          <a:p>
            <a:pPr marL="342900" lvl="0" indent="-342900" defTabSz="457200">
              <a:spcBef>
                <a:spcPts val="1000"/>
              </a:spcBef>
              <a:buClr>
                <a:schemeClr val="accent1"/>
              </a:buClr>
              <a:buFont typeface="Wingdings 3" charset="2"/>
              <a:buChar char=""/>
            </a:pPr>
            <a:r>
              <a:rPr lang="ru-RU" dirty="0" smtClean="0">
                <a:solidFill>
                  <a:schemeClr val="tx1">
                    <a:lumMod val="75000"/>
                    <a:lumOff val="25000"/>
                  </a:schemeClr>
                </a:solidFill>
              </a:rPr>
              <a:t>В </a:t>
            </a:r>
            <a:r>
              <a:rPr lang="ru-RU" dirty="0" err="1" smtClean="0">
                <a:solidFill>
                  <a:schemeClr val="tx1">
                    <a:lumMod val="75000"/>
                    <a:lumOff val="25000"/>
                  </a:schemeClr>
                </a:solidFill>
              </a:rPr>
              <a:t>основі</a:t>
            </a:r>
            <a:r>
              <a:rPr lang="ru-RU" dirty="0" smtClean="0">
                <a:solidFill>
                  <a:schemeClr val="tx1">
                    <a:lumMod val="75000"/>
                    <a:lumOff val="25000"/>
                  </a:schemeClr>
                </a:solidFill>
              </a:rPr>
              <a:t> методу </a:t>
            </a:r>
            <a:r>
              <a:rPr lang="ru-RU" dirty="0" err="1" smtClean="0">
                <a:solidFill>
                  <a:schemeClr val="tx1">
                    <a:lumMod val="75000"/>
                    <a:lumOff val="25000"/>
                  </a:schemeClr>
                </a:solidFill>
              </a:rPr>
              <a:t>лежить</a:t>
            </a:r>
            <a:r>
              <a:rPr lang="ru-RU" dirty="0" smtClean="0">
                <a:solidFill>
                  <a:schemeClr val="tx1">
                    <a:lumMod val="75000"/>
                    <a:lumOff val="25000"/>
                  </a:schemeClr>
                </a:solidFill>
              </a:rPr>
              <a:t> </a:t>
            </a:r>
            <a:r>
              <a:rPr lang="ru-RU" dirty="0" err="1" smtClean="0">
                <a:solidFill>
                  <a:schemeClr val="tx1">
                    <a:lumMod val="75000"/>
                    <a:lumOff val="25000"/>
                  </a:schemeClr>
                </a:solidFill>
              </a:rPr>
              <a:t>унікальна</a:t>
            </a:r>
            <a:r>
              <a:rPr lang="ru-RU" dirty="0" smtClean="0">
                <a:solidFill>
                  <a:schemeClr val="tx1">
                    <a:lumMod val="75000"/>
                    <a:lumOff val="25000"/>
                  </a:schemeClr>
                </a:solidFill>
              </a:rPr>
              <a:t> </a:t>
            </a:r>
            <a:r>
              <a:rPr lang="ru-RU" dirty="0" err="1" smtClean="0">
                <a:solidFill>
                  <a:schemeClr val="tx1">
                    <a:lumMod val="75000"/>
                    <a:lumOff val="25000"/>
                  </a:schemeClr>
                </a:solidFill>
              </a:rPr>
              <a:t>здатність</a:t>
            </a:r>
            <a:r>
              <a:rPr lang="ru-RU" dirty="0" smtClean="0">
                <a:solidFill>
                  <a:schemeClr val="tx1">
                    <a:lumMod val="75000"/>
                    <a:lumOff val="25000"/>
                  </a:schemeClr>
                </a:solidFill>
              </a:rPr>
              <a:t> </a:t>
            </a:r>
            <a:r>
              <a:rPr lang="ru-RU" dirty="0" err="1" smtClean="0">
                <a:solidFill>
                  <a:schemeClr val="tx1">
                    <a:lumMod val="75000"/>
                    <a:lumOff val="25000"/>
                  </a:schemeClr>
                </a:solidFill>
              </a:rPr>
              <a:t>рослинної</a:t>
            </a:r>
            <a:r>
              <a:rPr lang="ru-RU" dirty="0" smtClean="0">
                <a:solidFill>
                  <a:schemeClr val="tx1">
                    <a:lumMod val="75000"/>
                    <a:lumOff val="25000"/>
                  </a:schemeClr>
                </a:solidFill>
              </a:rPr>
              <a:t> </a:t>
            </a:r>
            <a:r>
              <a:rPr lang="ru-RU" dirty="0" err="1" smtClean="0">
                <a:solidFill>
                  <a:schemeClr val="tx1">
                    <a:lumMod val="75000"/>
                    <a:lumOff val="25000"/>
                  </a:schemeClr>
                </a:solidFill>
              </a:rPr>
              <a:t>клітини</a:t>
            </a:r>
            <a:r>
              <a:rPr lang="ru-RU" dirty="0" smtClean="0">
                <a:solidFill>
                  <a:schemeClr val="tx1">
                    <a:lumMod val="75000"/>
                    <a:lumOff val="25000"/>
                  </a:schemeClr>
                </a:solidFill>
              </a:rPr>
              <a:t> </a:t>
            </a:r>
            <a:r>
              <a:rPr lang="ru-RU" dirty="0" err="1" smtClean="0">
                <a:solidFill>
                  <a:schemeClr val="tx1">
                    <a:lumMod val="75000"/>
                    <a:lumOff val="25000"/>
                  </a:schemeClr>
                </a:solidFill>
              </a:rPr>
              <a:t>реалізовувати</a:t>
            </a:r>
            <a:r>
              <a:rPr lang="ru-RU" dirty="0" smtClean="0">
                <a:solidFill>
                  <a:schemeClr val="tx1">
                    <a:lumMod val="75000"/>
                    <a:lumOff val="25000"/>
                  </a:schemeClr>
                </a:solidFill>
              </a:rPr>
              <a:t> </a:t>
            </a:r>
            <a:r>
              <a:rPr lang="ru-RU" dirty="0" err="1" smtClean="0">
                <a:solidFill>
                  <a:schemeClr val="tx1">
                    <a:lumMod val="75000"/>
                    <a:lumOff val="25000"/>
                  </a:schemeClr>
                </a:solidFill>
              </a:rPr>
              <a:t>властиву</a:t>
            </a:r>
            <a:r>
              <a:rPr lang="ru-RU" dirty="0" smtClean="0">
                <a:solidFill>
                  <a:schemeClr val="tx1">
                    <a:lumMod val="75000"/>
                    <a:lumOff val="25000"/>
                  </a:schemeClr>
                </a:solidFill>
              </a:rPr>
              <a:t> </a:t>
            </a:r>
            <a:r>
              <a:rPr lang="ru-RU" dirty="0" err="1" smtClean="0">
                <a:solidFill>
                  <a:schemeClr val="tx1">
                    <a:lumMod val="75000"/>
                    <a:lumOff val="25000"/>
                  </a:schemeClr>
                </a:solidFill>
              </a:rPr>
              <a:t>їй</a:t>
            </a:r>
            <a:r>
              <a:rPr lang="ru-RU" dirty="0" smtClean="0">
                <a:solidFill>
                  <a:schemeClr val="tx1">
                    <a:lumMod val="75000"/>
                    <a:lumOff val="25000"/>
                  </a:schemeClr>
                </a:solidFill>
              </a:rPr>
              <a:t> </a:t>
            </a:r>
            <a:r>
              <a:rPr lang="ru-RU" dirty="0" err="1" smtClean="0">
                <a:solidFill>
                  <a:schemeClr val="tx1">
                    <a:lumMod val="75000"/>
                    <a:lumOff val="25000"/>
                  </a:schemeClr>
                </a:solidFill>
              </a:rPr>
              <a:t>тотипотентність</a:t>
            </a:r>
            <a:r>
              <a:rPr lang="ru-RU" dirty="0" smtClean="0">
                <a:solidFill>
                  <a:schemeClr val="tx1">
                    <a:lumMod val="75000"/>
                    <a:lumOff val="25000"/>
                  </a:schemeClr>
                </a:solidFill>
              </a:rPr>
              <a:t>, </a:t>
            </a:r>
            <a:r>
              <a:rPr lang="ru-RU" dirty="0" err="1" smtClean="0">
                <a:solidFill>
                  <a:schemeClr val="tx1">
                    <a:lumMod val="75000"/>
                    <a:lumOff val="25000"/>
                  </a:schemeClr>
                </a:solidFill>
              </a:rPr>
              <a:t>тобто</a:t>
            </a:r>
            <a:r>
              <a:rPr lang="ru-RU" dirty="0" smtClean="0">
                <a:solidFill>
                  <a:schemeClr val="tx1">
                    <a:lumMod val="75000"/>
                    <a:lumOff val="25000"/>
                  </a:schemeClr>
                </a:solidFill>
              </a:rPr>
              <a:t> </a:t>
            </a:r>
            <a:r>
              <a:rPr lang="ru-RU" dirty="0" err="1" smtClean="0">
                <a:solidFill>
                  <a:schemeClr val="tx1">
                    <a:lumMod val="75000"/>
                    <a:lumOff val="25000"/>
                  </a:schemeClr>
                </a:solidFill>
              </a:rPr>
              <a:t>під</a:t>
            </a:r>
            <a:r>
              <a:rPr lang="ru-RU" dirty="0" smtClean="0">
                <a:solidFill>
                  <a:schemeClr val="tx1">
                    <a:lumMod val="75000"/>
                    <a:lumOff val="25000"/>
                  </a:schemeClr>
                </a:solidFill>
              </a:rPr>
              <a:t> </a:t>
            </a:r>
            <a:r>
              <a:rPr lang="ru-RU" dirty="0" err="1" smtClean="0">
                <a:solidFill>
                  <a:schemeClr val="tx1">
                    <a:lumMod val="75000"/>
                    <a:lumOff val="25000"/>
                  </a:schemeClr>
                </a:solidFill>
              </a:rPr>
              <a:t>впливом</a:t>
            </a:r>
            <a:r>
              <a:rPr lang="ru-RU" dirty="0" smtClean="0">
                <a:solidFill>
                  <a:schemeClr val="tx1">
                    <a:lumMod val="75000"/>
                    <a:lumOff val="25000"/>
                  </a:schemeClr>
                </a:solidFill>
              </a:rPr>
              <a:t> </a:t>
            </a:r>
            <a:r>
              <a:rPr lang="ru-RU" dirty="0" err="1" smtClean="0">
                <a:solidFill>
                  <a:schemeClr val="tx1">
                    <a:lumMod val="75000"/>
                    <a:lumOff val="25000"/>
                  </a:schemeClr>
                </a:solidFill>
              </a:rPr>
              <a:t>екзогенних</a:t>
            </a:r>
            <a:r>
              <a:rPr lang="ru-RU" dirty="0" smtClean="0">
                <a:solidFill>
                  <a:schemeClr val="tx1">
                    <a:lumMod val="75000"/>
                    <a:lumOff val="25000"/>
                  </a:schemeClr>
                </a:solidFill>
              </a:rPr>
              <a:t> </a:t>
            </a:r>
            <a:r>
              <a:rPr lang="ru-RU" dirty="0" err="1" smtClean="0">
                <a:solidFill>
                  <a:schemeClr val="tx1">
                    <a:lumMod val="75000"/>
                    <a:lumOff val="25000"/>
                  </a:schemeClr>
                </a:solidFill>
              </a:rPr>
              <a:t>впливів</a:t>
            </a:r>
            <a:r>
              <a:rPr lang="ru-RU" dirty="0" smtClean="0">
                <a:solidFill>
                  <a:schemeClr val="tx1">
                    <a:lumMod val="75000"/>
                    <a:lumOff val="25000"/>
                  </a:schemeClr>
                </a:solidFill>
              </a:rPr>
              <a:t> </a:t>
            </a:r>
            <a:r>
              <a:rPr lang="ru-RU" dirty="0" err="1" smtClean="0">
                <a:solidFill>
                  <a:schemeClr val="tx1">
                    <a:lumMod val="75000"/>
                    <a:lumOff val="25000"/>
                  </a:schemeClr>
                </a:solidFill>
              </a:rPr>
              <a:t>давати</a:t>
            </a:r>
            <a:r>
              <a:rPr lang="ru-RU" dirty="0" smtClean="0">
                <a:solidFill>
                  <a:schemeClr val="tx1">
                    <a:lumMod val="75000"/>
                    <a:lumOff val="25000"/>
                  </a:schemeClr>
                </a:solidFill>
              </a:rPr>
              <a:t> початок </a:t>
            </a:r>
            <a:r>
              <a:rPr lang="ru-RU" dirty="0" err="1" smtClean="0">
                <a:solidFill>
                  <a:schemeClr val="tx1">
                    <a:lumMod val="75000"/>
                    <a:lumOff val="25000"/>
                  </a:schemeClr>
                </a:solidFill>
              </a:rPr>
              <a:t>цілісному</a:t>
            </a:r>
            <a:r>
              <a:rPr lang="ru-RU" dirty="0" smtClean="0">
                <a:solidFill>
                  <a:schemeClr val="tx1">
                    <a:lumMod val="75000"/>
                    <a:lumOff val="25000"/>
                  </a:schemeClr>
                </a:solidFill>
              </a:rPr>
              <a:t> </a:t>
            </a:r>
            <a:r>
              <a:rPr lang="ru-RU" dirty="0" err="1" smtClean="0">
                <a:solidFill>
                  <a:schemeClr val="tx1">
                    <a:lumMod val="75000"/>
                    <a:lumOff val="25000"/>
                  </a:schemeClr>
                </a:solidFill>
              </a:rPr>
              <a:t>рослинному</a:t>
            </a:r>
            <a:r>
              <a:rPr lang="ru-RU" dirty="0" smtClean="0">
                <a:solidFill>
                  <a:schemeClr val="tx1">
                    <a:lumMod val="75000"/>
                    <a:lumOff val="25000"/>
                  </a:schemeClr>
                </a:solidFill>
              </a:rPr>
              <a:t> </a:t>
            </a:r>
            <a:r>
              <a:rPr lang="ru-RU" dirty="0" err="1" smtClean="0">
                <a:solidFill>
                  <a:schemeClr val="tx1">
                    <a:lumMod val="75000"/>
                    <a:lumOff val="25000"/>
                  </a:schemeClr>
                </a:solidFill>
              </a:rPr>
              <a:t>організму</a:t>
            </a:r>
            <a:r>
              <a:rPr lang="ru-RU" dirty="0" smtClean="0">
                <a:solidFill>
                  <a:schemeClr val="tx1">
                    <a:lumMod val="75000"/>
                    <a:lumOff val="25000"/>
                  </a:schemeClr>
                </a:solidFill>
              </a:rPr>
              <a:t>.</a:t>
            </a:r>
            <a:endParaRPr kumimoji="0" lang="ru-RU"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5" name="Picture 2" descr="C:\zz\Image1.jpg"/>
          <p:cNvPicPr>
            <a:picLocks noChangeAspect="1" noChangeArrowheads="1"/>
          </p:cNvPicPr>
          <p:nvPr/>
        </p:nvPicPr>
        <p:blipFill>
          <a:blip r:embed="rId2" cstate="print"/>
          <a:srcRect/>
          <a:stretch>
            <a:fillRect/>
          </a:stretch>
        </p:blipFill>
        <p:spPr bwMode="auto">
          <a:xfrm>
            <a:off x="5220072" y="3501008"/>
            <a:ext cx="3694115" cy="27725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Запл</a:t>
            </a:r>
            <a:r>
              <a:rPr lang="uk-UA" dirty="0" err="1" smtClean="0"/>
              <a:t>іднення</a:t>
            </a:r>
            <a:r>
              <a:rPr lang="uk-UA" dirty="0" smtClean="0"/>
              <a:t> </a:t>
            </a:r>
            <a:r>
              <a:rPr lang="en-US" dirty="0" smtClean="0"/>
              <a:t>in vitro</a:t>
            </a:r>
            <a:endParaRPr lang="ru-RU" dirty="0"/>
          </a:p>
        </p:txBody>
      </p:sp>
      <p:sp>
        <p:nvSpPr>
          <p:cNvPr id="3" name="Объект 2"/>
          <p:cNvSpPr>
            <a:spLocks noGrp="1"/>
          </p:cNvSpPr>
          <p:nvPr>
            <p:ph idx="1"/>
          </p:nvPr>
        </p:nvSpPr>
        <p:spPr>
          <a:xfrm>
            <a:off x="539552" y="1988840"/>
            <a:ext cx="4752528" cy="4253350"/>
          </a:xfrm>
        </p:spPr>
        <p:txBody>
          <a:bodyPr>
            <a:normAutofit lnSpcReduction="10000"/>
          </a:bodyPr>
          <a:lstStyle/>
          <a:p>
            <a:r>
              <a:rPr lang="en-US" b="1" i="1" dirty="0"/>
              <a:t>In vitro</a:t>
            </a:r>
            <a:r>
              <a:rPr lang="en-US" dirty="0"/>
              <a:t> (</a:t>
            </a:r>
            <a:r>
              <a:rPr lang="ru-RU" dirty="0">
                <a:hlinkClick r:id="rId2" tooltip="Латинська мова"/>
              </a:rPr>
              <a:t>лат.</a:t>
            </a:r>
            <a:r>
              <a:rPr lang="ru-RU" dirty="0"/>
              <a:t> </a:t>
            </a:r>
            <a:r>
              <a:rPr lang="en-US" i="1" dirty="0"/>
              <a:t>in vitro</a:t>
            </a:r>
            <a:r>
              <a:rPr lang="en-US" dirty="0"/>
              <a:t> — «</a:t>
            </a:r>
            <a:r>
              <a:rPr lang="ru-RU" dirty="0"/>
              <a:t>у </a:t>
            </a:r>
            <a:r>
              <a:rPr lang="ru-RU" dirty="0" err="1"/>
              <a:t>склі</a:t>
            </a:r>
            <a:r>
              <a:rPr lang="ru-RU" dirty="0"/>
              <a:t>») — </a:t>
            </a:r>
            <a:r>
              <a:rPr lang="ru-RU" dirty="0" err="1"/>
              <a:t>це</a:t>
            </a:r>
            <a:r>
              <a:rPr lang="ru-RU" dirty="0"/>
              <a:t> </a:t>
            </a:r>
            <a:r>
              <a:rPr lang="ru-RU" dirty="0" err="1"/>
              <a:t>техніка</a:t>
            </a:r>
            <a:r>
              <a:rPr lang="ru-RU" dirty="0"/>
              <a:t> </a:t>
            </a:r>
            <a:r>
              <a:rPr lang="ru-RU" dirty="0" err="1"/>
              <a:t>виконання</a:t>
            </a:r>
            <a:r>
              <a:rPr lang="ru-RU" dirty="0"/>
              <a:t> </a:t>
            </a:r>
            <a:r>
              <a:rPr lang="ru-RU" dirty="0" err="1">
                <a:hlinkClick r:id="rId3" tooltip="Експеримент"/>
              </a:rPr>
              <a:t>експерименту</a:t>
            </a:r>
            <a:r>
              <a:rPr lang="ru-RU" dirty="0"/>
              <a:t> </a:t>
            </a:r>
            <a:r>
              <a:rPr lang="ru-RU" dirty="0" err="1"/>
              <a:t>чи</a:t>
            </a:r>
            <a:r>
              <a:rPr lang="ru-RU" dirty="0"/>
              <a:t> </a:t>
            </a:r>
            <a:r>
              <a:rPr lang="ru-RU" dirty="0" err="1"/>
              <a:t>інших</a:t>
            </a:r>
            <a:r>
              <a:rPr lang="ru-RU" dirty="0"/>
              <a:t> </a:t>
            </a:r>
            <a:r>
              <a:rPr lang="ru-RU" dirty="0" err="1"/>
              <a:t>маніпуляцій</a:t>
            </a:r>
            <a:r>
              <a:rPr lang="ru-RU" dirty="0"/>
              <a:t> у </a:t>
            </a:r>
            <a:r>
              <a:rPr lang="ru-RU" dirty="0" err="1">
                <a:hlinkClick r:id="rId4" tooltip="Пробірка"/>
              </a:rPr>
              <a:t>пробірці</a:t>
            </a:r>
            <a:r>
              <a:rPr lang="ru-RU" dirty="0"/>
              <a:t>, </a:t>
            </a:r>
            <a:r>
              <a:rPr lang="ru-RU" dirty="0" err="1"/>
              <a:t>або</a:t>
            </a:r>
            <a:r>
              <a:rPr lang="ru-RU" dirty="0"/>
              <a:t>, </a:t>
            </a:r>
            <a:r>
              <a:rPr lang="ru-RU" dirty="0" err="1"/>
              <a:t>більш</a:t>
            </a:r>
            <a:r>
              <a:rPr lang="ru-RU" dirty="0"/>
              <a:t> </a:t>
            </a:r>
            <a:r>
              <a:rPr lang="ru-RU" dirty="0" err="1"/>
              <a:t>загально</a:t>
            </a:r>
            <a:r>
              <a:rPr lang="ru-RU" dirty="0"/>
              <a:t>, у </a:t>
            </a:r>
            <a:r>
              <a:rPr lang="ru-RU" dirty="0" err="1"/>
              <a:t>контрольованому</a:t>
            </a:r>
            <a:r>
              <a:rPr lang="ru-RU" dirty="0"/>
              <a:t> </a:t>
            </a:r>
            <a:r>
              <a:rPr lang="ru-RU" dirty="0" err="1"/>
              <a:t>середовищі</a:t>
            </a:r>
            <a:r>
              <a:rPr lang="ru-RU" dirty="0"/>
              <a:t> поза живим </a:t>
            </a:r>
            <a:r>
              <a:rPr lang="ru-RU" dirty="0" err="1"/>
              <a:t>організмом</a:t>
            </a:r>
            <a:r>
              <a:rPr lang="ru-RU" dirty="0"/>
              <a:t>. Добре </a:t>
            </a:r>
            <a:r>
              <a:rPr lang="ru-RU" dirty="0" err="1"/>
              <a:t>відомим</a:t>
            </a:r>
            <a:r>
              <a:rPr lang="ru-RU" dirty="0"/>
              <a:t> прикладом є один </a:t>
            </a:r>
            <a:r>
              <a:rPr lang="ru-RU" dirty="0" err="1"/>
              <a:t>із</a:t>
            </a:r>
            <a:r>
              <a:rPr lang="ru-RU" dirty="0"/>
              <a:t> </a:t>
            </a:r>
            <a:r>
              <a:rPr lang="ru-RU" dirty="0" err="1"/>
              <a:t>способів</a:t>
            </a:r>
            <a:r>
              <a:rPr lang="ru-RU" dirty="0"/>
              <a:t> </a:t>
            </a:r>
            <a:r>
              <a:rPr lang="ru-RU" dirty="0" err="1"/>
              <a:t>лікування</a:t>
            </a:r>
            <a:r>
              <a:rPr lang="ru-RU" dirty="0"/>
              <a:t> </a:t>
            </a:r>
            <a:r>
              <a:rPr lang="ru-RU" dirty="0" err="1"/>
              <a:t>безпліддя</a:t>
            </a:r>
            <a:r>
              <a:rPr lang="ru-RU" dirty="0"/>
              <a:t> — </a:t>
            </a:r>
            <a:r>
              <a:rPr lang="ru-RU" dirty="0" err="1">
                <a:hlinkClick r:id="rId5" tooltip="Екстракорпоральне запліднення"/>
              </a:rPr>
              <a:t>екстракорпоральне</a:t>
            </a:r>
            <a:r>
              <a:rPr lang="ru-RU" dirty="0">
                <a:hlinkClick r:id="rId5" tooltip="Екстракорпоральне запліднення"/>
              </a:rPr>
              <a:t> </a:t>
            </a:r>
            <a:r>
              <a:rPr lang="ru-RU" dirty="0" err="1">
                <a:hlinkClick r:id="rId5" tooltip="Екстракорпоральне запліднення"/>
              </a:rPr>
              <a:t>запліднення</a:t>
            </a:r>
            <a:r>
              <a:rPr lang="ru-RU" dirty="0"/>
              <a:t> у </a:t>
            </a:r>
            <a:r>
              <a:rPr lang="ru-RU" dirty="0" err="1"/>
              <a:t>пробірці</a:t>
            </a:r>
            <a:r>
              <a:rPr lang="ru-RU" dirty="0"/>
              <a:t> (</a:t>
            </a:r>
            <a:r>
              <a:rPr lang="ru-RU" dirty="0" err="1"/>
              <a:t>запліднення</a:t>
            </a:r>
            <a:r>
              <a:rPr lang="ru-RU" dirty="0"/>
              <a:t> </a:t>
            </a:r>
            <a:r>
              <a:rPr lang="en-US" b="1" i="1" dirty="0"/>
              <a:t>In vitro</a:t>
            </a:r>
            <a:r>
              <a:rPr lang="en-US" dirty="0"/>
              <a:t>). </a:t>
            </a:r>
            <a:r>
              <a:rPr lang="ru-RU" dirty="0"/>
              <a:t>Велика </a:t>
            </a:r>
            <a:r>
              <a:rPr lang="ru-RU" dirty="0" err="1"/>
              <a:t>кількість</a:t>
            </a:r>
            <a:r>
              <a:rPr lang="ru-RU" dirty="0"/>
              <a:t> </a:t>
            </a:r>
            <a:r>
              <a:rPr lang="ru-RU" dirty="0" err="1"/>
              <a:t>експериментів</a:t>
            </a:r>
            <a:r>
              <a:rPr lang="ru-RU" dirty="0"/>
              <a:t> у </a:t>
            </a:r>
            <a:r>
              <a:rPr lang="ru-RU" dirty="0" err="1"/>
              <a:t>клітинній</a:t>
            </a:r>
            <a:r>
              <a:rPr lang="ru-RU" dirty="0"/>
              <a:t> </a:t>
            </a:r>
            <a:r>
              <a:rPr lang="ru-RU" dirty="0" err="1"/>
              <a:t>біології</a:t>
            </a:r>
            <a:r>
              <a:rPr lang="ru-RU" dirty="0"/>
              <a:t> </a:t>
            </a:r>
            <a:r>
              <a:rPr lang="ru-RU" dirty="0" err="1"/>
              <a:t>відбувається</a:t>
            </a:r>
            <a:r>
              <a:rPr lang="ru-RU" dirty="0"/>
              <a:t> поза </a:t>
            </a:r>
            <a:r>
              <a:rPr lang="ru-RU" dirty="0" err="1"/>
              <a:t>організмом</a:t>
            </a:r>
            <a:r>
              <a:rPr lang="ru-RU" dirty="0"/>
              <a:t> та поза </a:t>
            </a:r>
            <a:r>
              <a:rPr lang="ru-RU" dirty="0" err="1"/>
              <a:t>клітинами</a:t>
            </a:r>
            <a:r>
              <a:rPr lang="ru-RU" dirty="0"/>
              <a:t>. Таким чином, </a:t>
            </a:r>
            <a:r>
              <a:rPr lang="ru-RU" dirty="0" err="1"/>
              <a:t>ні</a:t>
            </a:r>
            <a:r>
              <a:rPr lang="ru-RU" dirty="0"/>
              <a:t> </a:t>
            </a:r>
            <a:r>
              <a:rPr lang="ru-RU" dirty="0" err="1"/>
              <a:t>умови</a:t>
            </a:r>
            <a:r>
              <a:rPr lang="ru-RU" dirty="0"/>
              <a:t> </a:t>
            </a:r>
            <a:r>
              <a:rPr lang="ru-RU" dirty="0" err="1"/>
              <a:t>експерименту</a:t>
            </a:r>
            <a:r>
              <a:rPr lang="ru-RU" dirty="0"/>
              <a:t>, </a:t>
            </a:r>
            <a:r>
              <a:rPr lang="ru-RU" dirty="0" err="1"/>
              <a:t>ні</a:t>
            </a:r>
            <a:r>
              <a:rPr lang="ru-RU" dirty="0"/>
              <a:t> </a:t>
            </a:r>
            <a:r>
              <a:rPr lang="ru-RU" dirty="0" err="1"/>
              <a:t>результати</a:t>
            </a:r>
            <a:r>
              <a:rPr lang="ru-RU" dirty="0"/>
              <a:t> не </a:t>
            </a:r>
            <a:r>
              <a:rPr lang="ru-RU" dirty="0" err="1"/>
              <a:t>відбивають</a:t>
            </a:r>
            <a:r>
              <a:rPr lang="ru-RU" dirty="0"/>
              <a:t> </a:t>
            </a:r>
            <a:r>
              <a:rPr lang="ru-RU" dirty="0" err="1"/>
              <a:t>усього</a:t>
            </a:r>
            <a:r>
              <a:rPr lang="ru-RU" dirty="0"/>
              <a:t> того, </a:t>
            </a:r>
            <a:r>
              <a:rPr lang="ru-RU" dirty="0" err="1"/>
              <a:t>що</a:t>
            </a:r>
            <a:r>
              <a:rPr lang="ru-RU" dirty="0"/>
              <a:t> </a:t>
            </a:r>
            <a:r>
              <a:rPr lang="ru-RU" dirty="0" err="1"/>
              <a:t>відбувається</a:t>
            </a:r>
            <a:r>
              <a:rPr lang="ru-RU" dirty="0"/>
              <a:t> у </a:t>
            </a:r>
            <a:r>
              <a:rPr lang="ru-RU" dirty="0" err="1"/>
              <a:t>живих</a:t>
            </a:r>
            <a:r>
              <a:rPr lang="ru-RU" dirty="0"/>
              <a:t> </a:t>
            </a:r>
            <a:r>
              <a:rPr lang="ru-RU" dirty="0" err="1"/>
              <a:t>клітинах</a:t>
            </a:r>
            <a:r>
              <a:rPr lang="ru-RU" dirty="0"/>
              <a:t> </a:t>
            </a:r>
            <a:r>
              <a:rPr lang="ru-RU" dirty="0" err="1"/>
              <a:t>чи</a:t>
            </a:r>
            <a:r>
              <a:rPr lang="ru-RU" dirty="0"/>
              <a:t> </a:t>
            </a:r>
            <a:r>
              <a:rPr lang="ru-RU" dirty="0" err="1"/>
              <a:t>усередині</a:t>
            </a:r>
            <a:r>
              <a:rPr lang="ru-RU" dirty="0"/>
              <a:t> </a:t>
            </a:r>
            <a:r>
              <a:rPr lang="ru-RU" dirty="0" err="1"/>
              <a:t>організму</a:t>
            </a:r>
            <a:r>
              <a:rPr lang="ru-RU" dirty="0"/>
              <a:t>.</a:t>
            </a:r>
          </a:p>
        </p:txBody>
      </p:sp>
      <p:pic>
        <p:nvPicPr>
          <p:cNvPr id="7170" name="Picture 2" descr="https://upload.wikimedia.org/wikipedia/commons/thumb/c/c3/%D0%9B%D0%B0%D0%B1%D0%BE%D1%80%D0%B0%D1%82%D0%BE%D1%80%D1%96%D1%8F_%D0%BC%D1%96%D0%BA%D1%80%D0%BE%D0%BA%D0%BB%D0%BE%D0%BD%D0%B0%D0%BB%D1%8C%D0%BD%D0%BE%D0%B3%D0%BE_%D1%80%D0%BE%D0%B7%D0%BC%D0%BD%D0%BE%D0%B6%D0%B5%D0%BD%D0%BD%D1%8F_%D1%80%D0%BE%D1%81%D0%BB%D0%B8%D0%BD.jpg/220px-%D0%9B%D0%B0%D0%B1%D0%BE%D1%80%D0%B0%D1%82%D0%BE%D1%80%D1%96%D1%8F_%D0%BC%D1%96%D0%BA%D1%80%D0%BE%D0%BA%D0%BB%D0%BE%D0%BD%D0%B0%D0%BB%D1%8C%D0%BD%D0%BE%D0%B3%D0%BE_%D1%80%D0%BE%D0%B7%D0%BC%D0%BD%D0%BE%D0%B6%D0%B5%D0%BD%D0%BD%D1%8F_%D1%80%D0%BE%D1%81%D0%BB%D0%B8%D0%BD.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80111" y="2492896"/>
            <a:ext cx="3335817" cy="33358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318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980728"/>
            <a:ext cx="7200800" cy="5722582"/>
          </a:xfrm>
        </p:spPr>
        <p:txBody>
          <a:bodyPr/>
          <a:lstStyle/>
          <a:p>
            <a:r>
              <a:rPr lang="ru-RU" dirty="0" err="1"/>
              <a:t>Цей</a:t>
            </a:r>
            <a:r>
              <a:rPr lang="ru-RU" dirty="0"/>
              <a:t> тип </a:t>
            </a:r>
            <a:r>
              <a:rPr lang="ru-RU" dirty="0" err="1"/>
              <a:t>досліджень</a:t>
            </a:r>
            <a:r>
              <a:rPr lang="ru-RU" dirty="0"/>
              <a:t> </a:t>
            </a:r>
            <a:r>
              <a:rPr lang="ru-RU" dirty="0" err="1"/>
              <a:t>допомагає</a:t>
            </a:r>
            <a:r>
              <a:rPr lang="ru-RU" dirty="0"/>
              <a:t> </a:t>
            </a:r>
            <a:r>
              <a:rPr lang="ru-RU" dirty="0" err="1"/>
              <a:t>описати</a:t>
            </a:r>
            <a:r>
              <a:rPr lang="ru-RU" dirty="0"/>
              <a:t> </a:t>
            </a:r>
            <a:r>
              <a:rPr lang="ru-RU" dirty="0" err="1"/>
              <a:t>ефекти</a:t>
            </a:r>
            <a:r>
              <a:rPr lang="ru-RU" dirty="0"/>
              <a:t>, </a:t>
            </a:r>
            <a:r>
              <a:rPr lang="ru-RU" dirty="0" err="1"/>
              <a:t>що</a:t>
            </a:r>
            <a:r>
              <a:rPr lang="ru-RU" dirty="0"/>
              <a:t> не </a:t>
            </a:r>
            <a:r>
              <a:rPr lang="ru-RU" dirty="0" err="1"/>
              <a:t>можуть</a:t>
            </a:r>
            <a:r>
              <a:rPr lang="ru-RU" dirty="0"/>
              <a:t> бути </a:t>
            </a:r>
            <a:r>
              <a:rPr lang="ru-RU" dirty="0" err="1"/>
              <a:t>постійними</a:t>
            </a:r>
            <a:r>
              <a:rPr lang="ru-RU" dirty="0"/>
              <a:t> </a:t>
            </a:r>
            <a:r>
              <a:rPr lang="ru-RU" dirty="0" err="1"/>
              <a:t>усередині</a:t>
            </a:r>
            <a:r>
              <a:rPr lang="ru-RU" dirty="0"/>
              <a:t> </a:t>
            </a:r>
            <a:r>
              <a:rPr lang="ru-RU" dirty="0" err="1"/>
              <a:t>організму</a:t>
            </a:r>
            <a:r>
              <a:rPr lang="ru-RU" dirty="0"/>
              <a:t>. </a:t>
            </a:r>
            <a:r>
              <a:rPr lang="ru-RU" dirty="0" err="1"/>
              <a:t>Такі</a:t>
            </a:r>
            <a:r>
              <a:rPr lang="ru-RU" dirty="0"/>
              <a:t> </a:t>
            </a:r>
            <a:r>
              <a:rPr lang="ru-RU" dirty="0" err="1"/>
              <a:t>експерименти</a:t>
            </a:r>
            <a:r>
              <a:rPr lang="ru-RU" dirty="0"/>
              <a:t> </a:t>
            </a:r>
            <a:r>
              <a:rPr lang="ru-RU" dirty="0" err="1"/>
              <a:t>дають</a:t>
            </a:r>
            <a:r>
              <a:rPr lang="ru-RU" dirty="0"/>
              <a:t> </a:t>
            </a:r>
            <a:r>
              <a:rPr lang="ru-RU" dirty="0" err="1"/>
              <a:t>можливість</a:t>
            </a:r>
            <a:r>
              <a:rPr lang="ru-RU" dirty="0"/>
              <a:t> </a:t>
            </a:r>
            <a:r>
              <a:rPr lang="ru-RU" dirty="0" err="1"/>
              <a:t>сфокусуватися</a:t>
            </a:r>
            <a:r>
              <a:rPr lang="ru-RU" dirty="0"/>
              <a:t> на </a:t>
            </a:r>
            <a:r>
              <a:rPr lang="ru-RU" dirty="0" err="1"/>
              <a:t>окремих</a:t>
            </a:r>
            <a:r>
              <a:rPr lang="ru-RU" dirty="0"/>
              <a:t> органах, тканинах, </a:t>
            </a:r>
            <a:r>
              <a:rPr lang="ru-RU" dirty="0" err="1"/>
              <a:t>клітинах</a:t>
            </a:r>
            <a:r>
              <a:rPr lang="ru-RU" dirty="0"/>
              <a:t>, </a:t>
            </a:r>
            <a:r>
              <a:rPr lang="ru-RU" dirty="0" err="1"/>
              <a:t>клітинних</a:t>
            </a:r>
            <a:r>
              <a:rPr lang="ru-RU" dirty="0"/>
              <a:t> компонентах, </a:t>
            </a:r>
            <a:r>
              <a:rPr lang="ru-RU" dirty="0" err="1"/>
              <a:t>білках</a:t>
            </a:r>
            <a:r>
              <a:rPr lang="ru-RU" dirty="0"/>
              <a:t>, а </a:t>
            </a:r>
            <a:r>
              <a:rPr lang="ru-RU" dirty="0" err="1"/>
              <a:t>також</a:t>
            </a:r>
            <a:r>
              <a:rPr lang="ru-RU" dirty="0"/>
              <a:t> </a:t>
            </a:r>
            <a:r>
              <a:rPr lang="ru-RU" dirty="0" err="1"/>
              <a:t>інших</a:t>
            </a:r>
            <a:r>
              <a:rPr lang="ru-RU" dirty="0"/>
              <a:t> </a:t>
            </a:r>
            <a:r>
              <a:rPr lang="ru-RU" dirty="0" err="1"/>
              <a:t>біомолекулах</a:t>
            </a:r>
            <a:r>
              <a:rPr lang="ru-RU" dirty="0"/>
              <a:t>. Але </a:t>
            </a:r>
            <a:r>
              <a:rPr lang="ru-RU" dirty="0" err="1"/>
              <a:t>умови</a:t>
            </a:r>
            <a:r>
              <a:rPr lang="ru-RU" dirty="0"/>
              <a:t> </a:t>
            </a:r>
            <a:r>
              <a:rPr lang="ru-RU" dirty="0" err="1"/>
              <a:t>експериментів</a:t>
            </a:r>
            <a:r>
              <a:rPr lang="ru-RU" dirty="0"/>
              <a:t> </a:t>
            </a:r>
            <a:r>
              <a:rPr lang="ru-RU" dirty="0" err="1"/>
              <a:t>зазвичай</a:t>
            </a:r>
            <a:r>
              <a:rPr lang="ru-RU" dirty="0"/>
              <a:t> </a:t>
            </a:r>
            <a:r>
              <a:rPr lang="ru-RU" dirty="0" err="1"/>
              <a:t>досить</a:t>
            </a:r>
            <a:r>
              <a:rPr lang="ru-RU" dirty="0"/>
              <a:t> </a:t>
            </a:r>
            <a:r>
              <a:rPr lang="ru-RU" dirty="0" err="1"/>
              <a:t>однотипні</a:t>
            </a:r>
            <a:r>
              <a:rPr lang="ru-RU" dirty="0"/>
              <a:t>, </a:t>
            </a:r>
            <a:r>
              <a:rPr lang="ru-RU" dirty="0" err="1"/>
              <a:t>із</a:t>
            </a:r>
            <a:r>
              <a:rPr lang="ru-RU" dirty="0"/>
              <a:t> </a:t>
            </a:r>
            <a:r>
              <a:rPr lang="ru-RU" dirty="0" err="1"/>
              <a:t>незначними</a:t>
            </a:r>
            <a:r>
              <a:rPr lang="ru-RU" dirty="0"/>
              <a:t> </a:t>
            </a:r>
            <a:r>
              <a:rPr lang="ru-RU" dirty="0" err="1"/>
              <a:t>відхиленнями</a:t>
            </a:r>
            <a:r>
              <a:rPr lang="ru-RU" dirty="0"/>
              <a:t>. </a:t>
            </a:r>
            <a:r>
              <a:rPr lang="ru-RU" dirty="0" err="1"/>
              <a:t>Це</a:t>
            </a:r>
            <a:r>
              <a:rPr lang="ru-RU" dirty="0"/>
              <a:t> </a:t>
            </a:r>
            <a:r>
              <a:rPr lang="ru-RU" dirty="0" err="1"/>
              <a:t>досить</a:t>
            </a:r>
            <a:r>
              <a:rPr lang="ru-RU" dirty="0"/>
              <a:t> </a:t>
            </a:r>
            <a:r>
              <a:rPr lang="ru-RU" dirty="0" err="1"/>
              <a:t>прості</a:t>
            </a:r>
            <a:r>
              <a:rPr lang="ru-RU" dirty="0"/>
              <a:t> </a:t>
            </a:r>
            <a:r>
              <a:rPr lang="ru-RU" dirty="0" err="1"/>
              <a:t>експерименти</a:t>
            </a:r>
            <a:r>
              <a:rPr lang="ru-RU" dirty="0"/>
              <a:t>. Вони </a:t>
            </a:r>
            <a:r>
              <a:rPr lang="ru-RU" dirty="0" err="1"/>
              <a:t>дають</a:t>
            </a:r>
            <a:r>
              <a:rPr lang="ru-RU" dirty="0"/>
              <a:t> </a:t>
            </a:r>
            <a:r>
              <a:rPr lang="ru-RU" dirty="0" err="1"/>
              <a:t>якесь</a:t>
            </a:r>
            <a:r>
              <a:rPr lang="ru-RU" dirty="0"/>
              <a:t> </a:t>
            </a:r>
            <a:r>
              <a:rPr lang="ru-RU" dirty="0" err="1"/>
              <a:t>уявлення</a:t>
            </a:r>
            <a:r>
              <a:rPr lang="ru-RU" dirty="0"/>
              <a:t> про те, </a:t>
            </a:r>
            <a:r>
              <a:rPr lang="ru-RU" dirty="0" err="1"/>
              <a:t>що</a:t>
            </a:r>
            <a:r>
              <a:rPr lang="ru-RU" dirty="0"/>
              <a:t> </a:t>
            </a:r>
            <a:r>
              <a:rPr lang="ru-RU" dirty="0" err="1"/>
              <a:t>відбувається</a:t>
            </a:r>
            <a:r>
              <a:rPr lang="ru-RU" dirty="0"/>
              <a:t> у </a:t>
            </a:r>
            <a:r>
              <a:rPr lang="ru-RU" dirty="0" err="1"/>
              <a:t>живих</a:t>
            </a:r>
            <a:r>
              <a:rPr lang="ru-RU" dirty="0"/>
              <a:t> </a:t>
            </a:r>
            <a:r>
              <a:rPr lang="ru-RU" dirty="0" err="1"/>
              <a:t>об'єктах</a:t>
            </a:r>
            <a:r>
              <a:rPr lang="ru-RU" dirty="0"/>
              <a:t>, але </a:t>
            </a:r>
            <a:r>
              <a:rPr lang="ru-RU" dirty="0" err="1"/>
              <a:t>самостійно</a:t>
            </a:r>
            <a:r>
              <a:rPr lang="ru-RU" dirty="0"/>
              <a:t> </a:t>
            </a:r>
            <a:r>
              <a:rPr lang="ru-RU" dirty="0" err="1"/>
              <a:t>малоінформативні</a:t>
            </a:r>
            <a:r>
              <a:rPr lang="ru-RU" dirty="0"/>
              <a:t>. </a:t>
            </a:r>
            <a:r>
              <a:rPr lang="en-US" b="1" i="1" dirty="0"/>
              <a:t>In vitro</a:t>
            </a:r>
            <a:r>
              <a:rPr lang="en-US" dirty="0"/>
              <a:t> </a:t>
            </a:r>
            <a:r>
              <a:rPr lang="ru-RU" dirty="0" err="1"/>
              <a:t>експерименти</a:t>
            </a:r>
            <a:r>
              <a:rPr lang="ru-RU" dirty="0"/>
              <a:t> </a:t>
            </a:r>
            <a:r>
              <a:rPr lang="ru-RU" dirty="0" err="1"/>
              <a:t>можуть</a:t>
            </a:r>
            <a:r>
              <a:rPr lang="ru-RU" dirty="0"/>
              <a:t> бути </a:t>
            </a:r>
            <a:r>
              <a:rPr lang="ru-RU" dirty="0" err="1"/>
              <a:t>добрим</a:t>
            </a:r>
            <a:r>
              <a:rPr lang="ru-RU" dirty="0"/>
              <a:t> </a:t>
            </a:r>
            <a:r>
              <a:rPr lang="ru-RU" dirty="0" err="1"/>
              <a:t>доповненням</a:t>
            </a:r>
            <a:r>
              <a:rPr lang="ru-RU" dirty="0"/>
              <a:t> до </a:t>
            </a:r>
            <a:r>
              <a:rPr lang="en-US" b="1" i="1" dirty="0">
                <a:hlinkClick r:id="rId2" tooltip="In vivo"/>
              </a:rPr>
              <a:t>In vivo</a:t>
            </a:r>
            <a:r>
              <a:rPr lang="en-US" dirty="0"/>
              <a:t> </a:t>
            </a:r>
            <a:r>
              <a:rPr lang="ru-RU" dirty="0" err="1"/>
              <a:t>чи</a:t>
            </a:r>
            <a:r>
              <a:rPr lang="ru-RU" dirty="0"/>
              <a:t> </a:t>
            </a:r>
            <a:r>
              <a:rPr lang="en-US" b="1" i="1" dirty="0">
                <a:hlinkClick r:id="rId3" tooltip="In situ"/>
              </a:rPr>
              <a:t>In situ</a:t>
            </a:r>
            <a:r>
              <a:rPr lang="en-US" dirty="0"/>
              <a:t> </a:t>
            </a:r>
            <a:r>
              <a:rPr lang="ru-RU" dirty="0" err="1"/>
              <a:t>експериментів</a:t>
            </a:r>
            <a:r>
              <a:rPr lang="ru-RU" dirty="0" smtClean="0"/>
              <a:t>.</a:t>
            </a:r>
            <a:endParaRPr lang="uk-UA" dirty="0"/>
          </a:p>
          <a:p>
            <a:endParaRPr lang="ru-RU" dirty="0" smtClean="0"/>
          </a:p>
        </p:txBody>
      </p:sp>
    </p:spTree>
    <p:extLst>
      <p:ext uri="{BB962C8B-B14F-4D97-AF65-F5344CB8AC3E}">
        <p14:creationId xmlns="" xmlns:p14="http://schemas.microsoft.com/office/powerpoint/2010/main" val="3326856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E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716</TotalTime>
  <Words>1634</Words>
  <Application>Microsoft Office PowerPoint</Application>
  <PresentationFormat>Экран (4:3)</PresentationFormat>
  <Paragraphs>102</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Легкий дым</vt:lpstr>
      <vt:lpstr>Сучасні біотехнологічні методи </vt:lpstr>
      <vt:lpstr>Дана дисципліна спрямована на </vt:lpstr>
      <vt:lpstr>Метою даного курсу є </vt:lpstr>
      <vt:lpstr>Метод калусної культури</vt:lpstr>
      <vt:lpstr>Слайд 5</vt:lpstr>
      <vt:lpstr>Гаплоїдія</vt:lpstr>
      <vt:lpstr>Мікроклональне розмноження</vt:lpstr>
      <vt:lpstr>Запліднення in vitro</vt:lpstr>
      <vt:lpstr>Слайд 9</vt:lpstr>
      <vt:lpstr>Соматична гібридизація</vt:lpstr>
      <vt:lpstr>Слайд 11</vt:lpstr>
      <vt:lpstr>Кріоконсервація </vt:lpstr>
      <vt:lpstr>Слайд 13</vt:lpstr>
      <vt:lpstr>Методи отримання БАР</vt:lpstr>
      <vt:lpstr>Слайд 15</vt:lpstr>
      <vt:lpstr>Молекулярне маркування</vt:lpstr>
      <vt:lpstr>Слайд 17</vt:lpstr>
      <vt:lpstr>Гіногенез</vt:lpstr>
      <vt:lpstr>Слайд 19</vt:lpstr>
      <vt:lpstr>Очищення стічних вод</vt:lpstr>
      <vt:lpstr>Слайд 21</vt:lpstr>
      <vt:lpstr>Підвищення продуктивності тварин у сільському господарстві</vt:lpstr>
      <vt:lpstr>Слайд 23</vt:lpstr>
      <vt:lpstr>Отримання медпрепаратів</vt:lpstr>
      <vt:lpstr>Слайд 25</vt:lpstr>
      <vt:lpstr>Слайд 26</vt:lpstr>
      <vt:lpstr>Метод виділення загальної ДНК </vt:lpstr>
      <vt:lpstr>Основні етапы екстракції ДНК з клітин чи тканей</vt:lpstr>
      <vt:lpstr>Метод хроматографії</vt:lpstr>
      <vt:lpstr>Слайд 30</vt:lpstr>
      <vt:lpstr>Виділення нуклеїнових кислот</vt:lpstr>
      <vt:lpstr>Слайд 32</vt:lpstr>
      <vt:lpstr>Метод секвенування ДНК</vt:lpstr>
      <vt:lpstr>Слайд 34</vt:lpstr>
      <vt:lpstr>Метод електрофорезу</vt:lpstr>
      <vt:lpstr>Слайд 36</vt:lpstr>
      <vt:lpstr>Електрофорез ДНК </vt:lpstr>
      <vt:lpstr>Слайд 38</vt:lpstr>
      <vt:lpstr> Капілярний  електрофорез</vt:lpstr>
      <vt:lpstr>Слайд 40</vt:lpstr>
      <vt:lpstr>Метод генної терапії</vt:lpstr>
      <vt:lpstr>Слайд 42</vt:lpstr>
      <vt:lpstr>Метод імуноблотингу</vt:lpstr>
      <vt:lpstr>Слайд 44</vt:lpstr>
      <vt:lpstr>Метод CRISPR-Cas9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Биотехнологии</dc:title>
  <dc:creator>Admin </dc:creator>
  <cp:lastModifiedBy>Демонстрационная версия</cp:lastModifiedBy>
  <cp:revision>125</cp:revision>
  <dcterms:created xsi:type="dcterms:W3CDTF">2013-10-27T00:32:47Z</dcterms:created>
  <dcterms:modified xsi:type="dcterms:W3CDTF">2020-09-03T14:40:08Z</dcterms:modified>
</cp:coreProperties>
</file>