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rsiva" panose="020B060402020202020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 rotWithShape="1">
            <a:blip r:embed="rId2">
              <a:alphaModFix amt="43000"/>
            </a:blip>
            <a:tile tx="0" ty="0" sx="50000" sy="5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 rot="-5400000">
            <a:off x="-762000" y="3429000"/>
            <a:ext cx="6858000" cy="0"/>
          </a:xfrm>
          <a:prstGeom prst="straightConnector1">
            <a:avLst/>
          </a:prstGeom>
          <a:noFill/>
          <a:ln w="114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R="0" lvl="0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6"/>
              <a:buFont typeface="Noto Sans Symbols"/>
              <a:buNone/>
              <a:defRPr sz="2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1653540" y="413076"/>
            <a:ext cx="484632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4389437" y="2438718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24281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39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44"/>
              <a:buFont typeface="Noto Sans Symbols"/>
              <a:buChar char="⦿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0519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20039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39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44"/>
              <a:buFont typeface="Noto Sans Symbols"/>
              <a:buChar char="⦿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0519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20039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rot="-36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5"/>
          <p:cNvSpPr/>
          <p:nvPr/>
        </p:nvSpPr>
        <p:spPr>
          <a:xfrm rot="-18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sz="30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22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960"/>
              <a:buFont typeface="Noto Sans Symbols"/>
              <a:buChar char="◼"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667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Noto Sans Symbols"/>
              <a:buChar char="•"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720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6860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630"/>
              <a:buFont typeface="Noto Sans Symbols"/>
              <a:buChar char="◉"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" name="Google Shape;45;p5"/>
          <p:cNvSpPr>
            <a:spLocks noGrp="1"/>
          </p:cNvSpPr>
          <p:nvPr>
            <p:ph type="pic" idx="2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6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724238" y="6556810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733952" y="6555112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314"/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314"/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85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718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988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9972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Char char="◉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85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718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988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9972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Char char="◉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22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693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Char char="⦿"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08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40"/>
              <a:buFont typeface="Noto Sans Symbols"/>
              <a:buChar char="◼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◉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65C8"/>
            </a:gs>
            <a:gs pos="100000">
              <a:srgbClr val="8013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3">
              <a:alphaModFix amt="43000"/>
            </a:blip>
            <a:tile tx="0" ty="0" sx="50000" sy="5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3366868" y="1568944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BFC"/>
              </a:buClr>
              <a:buSzPts val="4800"/>
              <a:buFont typeface="Corsiva"/>
              <a:buNone/>
            </a:pPr>
            <a:r>
              <a:rPr lang="ru-RU" sz="4800" b="1" i="0" u="none" strike="noStrike" cap="none" dirty="0" err="1">
                <a:solidFill>
                  <a:srgbClr val="FFFBFC"/>
                </a:solidFill>
                <a:latin typeface="Corsiva"/>
                <a:ea typeface="Corsiva"/>
                <a:cs typeface="Corsiva"/>
                <a:sym typeface="Corsiva"/>
              </a:rPr>
              <a:t>Історія</a:t>
            </a:r>
            <a:r>
              <a:rPr lang="ru-RU" sz="4800" b="1" i="0" u="none" strike="noStrike" cap="none" dirty="0">
                <a:solidFill>
                  <a:srgbClr val="FFFBFC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ru-RU" sz="4800" b="1" i="0" u="none" strike="noStrike" cap="none" dirty="0" err="1">
                <a:solidFill>
                  <a:srgbClr val="FFFBFC"/>
                </a:solidFill>
                <a:latin typeface="Corsiva"/>
                <a:ea typeface="Corsiva"/>
                <a:cs typeface="Corsiva"/>
                <a:sym typeface="Corsiva"/>
              </a:rPr>
              <a:t>ораторського</a:t>
            </a:r>
            <a:r>
              <a:rPr lang="ru-RU" sz="4800" b="1" i="0" u="none" strike="noStrike" cap="none" dirty="0">
                <a:solidFill>
                  <a:srgbClr val="FFFBFC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ru-RU" sz="4800" b="1" i="0" u="none" strike="noStrike" cap="none" dirty="0" err="1">
                <a:solidFill>
                  <a:srgbClr val="FFFBFC"/>
                </a:solidFill>
                <a:latin typeface="Corsiva"/>
                <a:ea typeface="Corsiva"/>
                <a:cs typeface="Corsiva"/>
                <a:sym typeface="Corsiva"/>
              </a:rPr>
              <a:t>мистецтва</a:t>
            </a:r>
            <a:r>
              <a:rPr lang="ru-RU" sz="4800" b="1" i="0" u="none" strike="noStrike" cap="none" dirty="0">
                <a:solidFill>
                  <a:srgbClr val="FFFBFC"/>
                </a:solidFill>
                <a:latin typeface="Corsiva"/>
                <a:ea typeface="Corsiva"/>
                <a:cs typeface="Corsiva"/>
                <a:sym typeface="Corsiva"/>
              </a:rPr>
              <a:t> в </a:t>
            </a:r>
            <a:r>
              <a:rPr lang="ru-RU" sz="4800" b="1" i="0" u="none" strike="noStrike" cap="none" dirty="0" err="1">
                <a:solidFill>
                  <a:srgbClr val="FFFBFC"/>
                </a:solidFill>
                <a:latin typeface="Corsiva"/>
                <a:ea typeface="Corsiva"/>
                <a:cs typeface="Corsiva"/>
                <a:sym typeface="Corsiva"/>
              </a:rPr>
              <a:t>Україні</a:t>
            </a:r>
            <a:r>
              <a:rPr lang="ru-RU" sz="4800" b="1" i="0" u="none" strike="noStrike" cap="none" dirty="0">
                <a:solidFill>
                  <a:srgbClr val="FFFBFC"/>
                </a:solidFill>
                <a:latin typeface="Corsiva"/>
                <a:ea typeface="Corsiva"/>
                <a:cs typeface="Corsiva"/>
                <a:sym typeface="Corsiva"/>
              </a:rPr>
              <a:t> та </a:t>
            </a:r>
            <a:r>
              <a:rPr lang="ru-RU" sz="4800" b="1" i="0" u="none" strike="noStrike" cap="none" dirty="0" err="1">
                <a:solidFill>
                  <a:srgbClr val="FFFBFC"/>
                </a:solidFill>
                <a:latin typeface="Corsiva"/>
                <a:ea typeface="Corsiva"/>
                <a:cs typeface="Corsiva"/>
                <a:sym typeface="Corsiva"/>
              </a:rPr>
              <a:t>світі</a:t>
            </a:r>
            <a:endParaRPr sz="4800" b="1" i="0" u="none" strike="noStrike" cap="none" dirty="0">
              <a:solidFill>
                <a:srgbClr val="FFFBF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95" name="Google Shape;95;p13" descr="http://yuriykholodenko.net.ua/wp-content/uploads/2013/05/02_%D0%9E%D1%80%D0%B0%D1%82%D0%BE%D1%8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52" y="573806"/>
            <a:ext cx="1905000" cy="1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https://encrypted-tbn1.gstatic.com/images?q=tbn:ANd9GcTDRbk_66jdaYbJkQ4DwDbOde9CXMCG5GVK1puKTuEdX4m5MOp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752" y="2221485"/>
            <a:ext cx="1557722" cy="207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 descr="http://zasgimn.ucoz.ua/konkyrsu/debat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752" y="4671020"/>
            <a:ext cx="19050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ru-RU" sz="342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4. ОРАТОРСЬКЕ МИСТЕЦТВО ДРЕВНЬОЇ РУСІ. </a:t>
            </a: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538736" cy="254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Вже в дофеодальний період поряд із пісенною народною творчістю зустрічаються декілька видів російського красномовства. Досягає високого розвитку політичне красномовство. Ораторська промова звучить на сходках старійшин, народних зборах, віче, що являють собою в древньої Русі вищий орган влади. </a:t>
            </a:r>
            <a:endParaRPr sz="1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2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Вічова промова відрізняється чіткістю композиції, граничною лаконічністю, високою образністю, умінням стиснуто й енергійно висловити політичну програму.</a:t>
            </a:r>
            <a:endParaRPr/>
          </a:p>
          <a:p>
            <a:pPr marL="274320" marR="0" lvl="0" indent="-274320" algn="just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У переговорах російських князів розвивається дипломатичне красномовство. Одна з перших серйозних російських дипломатичних акцій відноситься ще до X ст., коли після знаменитої перемоги князя Олега під Царьградом княжими послами був укладений «Договір росіян із греками».</a:t>
            </a:r>
            <a:endParaRPr/>
          </a:p>
          <a:p>
            <a:pPr marL="274320" marR="0" lvl="0" indent="-200152" algn="just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5" name="Google Shape;175;p22" descr="http://molomo.com.ua/img/d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4581128"/>
            <a:ext cx="3307296" cy="220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457200" y="404664"/>
            <a:ext cx="7283152" cy="27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У Древній Русі надавалося велике значення військовому красномовству. Князі і воєводи зверталися до війська і народу з закликом зробити усе для перемоги над ворогом - «Повість временних літ». Чудовим пам'ятником військово-політичного красномовства Київської Русі є «Слово о полку Игоревім» - твір кількох жанрів: ораторської промови, військової повісті, героїчної пісні.</a:t>
            </a:r>
            <a:endParaRPr/>
          </a:p>
        </p:txBody>
      </p:sp>
      <p:pic>
        <p:nvPicPr>
          <p:cNvPr id="181" name="Google Shape;181;p23" descr="http://i.allday.ru/uploads/posts/thumbs/1193867286_img0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2060848"/>
            <a:ext cx="2668901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 descr="http://e-bookua.org.ua/uploads/posts/2013-12/1386739272_povist_mynulyk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3888" y="2515926"/>
            <a:ext cx="1905000" cy="276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 descr="http://fs102.www.ex.ua/show/88202901/88202901.jpg?8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6136" y="2061220"/>
            <a:ext cx="2592288" cy="368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ru-RU" sz="342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5. БУРЖУАЗНЕ ОРАТОРСЬКЕ МИСТЕЦТВО.</a:t>
            </a:r>
            <a:endParaRPr sz="342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538736" cy="276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 країнах Європи у цей період інтенсивно розвивається судове, парламентське, урочисте красномовство. У Англії в XVI ст. риторику вивчають по працях Квінтіліана і Цицерона, У Кембриджі й Оксфорді. У першій половині сімнадцятого століття вона включається в список навчальних предметів Гарвардського, а потім і інших університетів США</a:t>
            </a:r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2"/>
          </p:nvPr>
        </p:nvSpPr>
        <p:spPr>
          <a:xfrm>
            <a:off x="467544" y="5013176"/>
            <a:ext cx="7305960" cy="161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У теорії ораторського мистецтва кінця двадцятого століття виявляється прагнення з'єднати положення старої риторики з новітніми науковими даними. Усі більше уваги приділяється обліку психології мас, впливу особистості оратора, емоційному впливу слова. Закладаються основи буржуазної теорії і практики маніпулювання свідомістю мас в інтересах влади імущих</a:t>
            </a:r>
            <a:endParaRPr sz="1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1" name="Google Shape;191;p24" descr="http://www.grandars.ru/images/1/review/id/132/cf2d006de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944" y="1054200"/>
            <a:ext cx="2857500" cy="198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 descr="http://www.gordk.com/images/2014/9/e-poha-prosveshheniya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7305" y="2924944"/>
            <a:ext cx="2805135" cy="2150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5364088" y="1628800"/>
            <a:ext cx="3454010" cy="357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14"/>
              <a:buFont typeface="Noto Sans Symbols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Значний крок уперед теорія ораторського мистецтва зробила в працях знаменитого гуманіста Ф. Бекона - родоначальника англійського матеріалізму, що висував основною задачею риторики з'єднання розуму з уявою для кращої реалізації задуму.</a:t>
            </a:r>
            <a:endParaRPr/>
          </a:p>
        </p:txBody>
      </p:sp>
      <p:sp>
        <p:nvSpPr>
          <p:cNvPr id="198" name="Google Shape;198;p25" descr="https://upload.wikimedia.org/wikipedia/commons/thumb/1/11/Francis_Bacon,_Viscount_St_Alban_from_NPG_(2).jpg/220px-Francis_Bacon,_Viscount_St_Alban_from_NPG_(2)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25" descr="https://upload.wikimedia.org/wikipedia/commons/thumb/1/11/Francis_Bacon,_Viscount_St_Alban_from_NPG_(2).jpg/220px-Francis_Bacon,_Viscount_St_Alban_from_NPG_(2).jp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25" descr="https://upload.wikimedia.org/wikipedia/commons/thumb/1/11/Francis_Bacon,_Viscount_St_Alban_from_NPG_(2).jpg/220px-Francis_Bacon,_Viscount_St_Alban_from_NPG_(2).jpg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8902">
            <a:off x="1132202" y="1107283"/>
            <a:ext cx="3289546" cy="409698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7524328" y="4437112"/>
            <a:ext cx="1368152" cy="158417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40000" cap="flat" cmpd="sng">
            <a:solidFill>
              <a:srgbClr val="862C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ru-RU" sz="342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6. РОЗВИТОК ОРАТОРСЬКОГО МИСТЕЦТВА В УКРАЇНІ.</a:t>
            </a:r>
            <a:endParaRPr sz="342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8" name="Google Shape;208;p26"/>
          <p:cNvSpPr txBox="1">
            <a:spLocks noGrp="1"/>
          </p:cNvSpPr>
          <p:nvPr>
            <p:ph type="body" idx="1"/>
          </p:nvPr>
        </p:nvSpPr>
        <p:spPr>
          <a:xfrm>
            <a:off x="467544" y="1600200"/>
            <a:ext cx="4608512" cy="218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Українська риторика має досить глибокі історичні корені. Остаточне формування ораторського мистецтва відбувається вже в епоху Київської Русі. Досить важливим чинником у цьому процесі було, звичайно, прийняття християнства. Разом з ним приходить і мистецтво красномовства, збагачене потужною античною та візантійською традицією.</a:t>
            </a:r>
            <a:endParaRPr sz="1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2"/>
          </p:nvPr>
        </p:nvSpPr>
        <p:spPr>
          <a:xfrm>
            <a:off x="467544" y="3933056"/>
            <a:ext cx="4608512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15"/>
              <a:buFont typeface="Noto Sans Symbols"/>
              <a:buChar char="⦿"/>
            </a:pPr>
            <a:r>
              <a:rPr lang="ru-RU" sz="166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Саме тому Київська Русь залишила видатні пам'ятки насамперед гомілетичного красномовства. Досить відомою є проповідь руського митрополита Іларіона (XI ст.) "Слово про закон і благодать".</a:t>
            </a:r>
            <a:endParaRPr/>
          </a:p>
          <a:p>
            <a:pPr marL="274320" marR="0" lvl="0" indent="-27432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15"/>
              <a:buFont typeface="Noto Sans Symbols"/>
              <a:buChar char="⦿"/>
            </a:pPr>
            <a:r>
              <a:rPr lang="ru-RU" sz="166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Другий період піднесення риторики в Україні припадає на кінець ХУІІ - початок ХУІІ</a:t>
            </a:r>
            <a:endParaRPr sz="1665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0" name="Google Shape;210;p26" descr="http://fs7.www.ex.ua/show/88202253/88202253.jpg?1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1900013"/>
            <a:ext cx="2857500" cy="390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395536" y="260648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На сьогоднішній день збереглося 127 курсів риторики, що були складені й прочитані в Києво-Могилянській академії. Певний розквіт курсів риторики припадає на кінець ХУІІ - початок ХУІІІ ст. Переважна їх більшість мали світський характер. Питання гомілетики, церковно-богословського красномовства розглядались досить побіжно, як правило, наприкінці курсу поряд з іншими типами промов. Зразком для підручників була антична теорія красномовства, насамперед доробок Арістотеля, Цицерона, Квінтіліана.</a:t>
            </a:r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2"/>
          </p:nvPr>
        </p:nvSpPr>
        <p:spPr>
          <a:xfrm>
            <a:off x="4067944" y="332656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Курси риторики складались із п'яти розділів: винахід, розташування, словесне вираження, запам'ятовування і виголошення. Крім того, велика увага приділялась теорії трьох стилів: високого, середнього і простого. Кожним з них рекомендувалось користуватися, виходячи з критерію доречності.</a:t>
            </a:r>
            <a:endParaRPr/>
          </a:p>
        </p:txBody>
      </p:sp>
      <p:pic>
        <p:nvPicPr>
          <p:cNvPr id="217" name="Google Shape;217;p27" descr="http://euroosvita.net/prog/data/upimages/k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944" y="3284984"/>
            <a:ext cx="4602523" cy="24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body" idx="1"/>
          </p:nvPr>
        </p:nvSpPr>
        <p:spPr>
          <a:xfrm>
            <a:off x="5389098" y="1078062"/>
            <a:ext cx="3429000" cy="465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22"/>
              <a:buFont typeface="Noto Sans Symbols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Одним із найвидатніших професорів риторики Києво-Могилянської академії з 1706 р. був </a:t>
            </a:r>
            <a:r>
              <a:rPr lang="ru-RU" sz="1400" b="1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Феофан Прокопович (1677-1736). </a:t>
            </a:r>
            <a:r>
              <a:rPr lang="ru-RU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Слід відмітити, що в Києво-Могилянській академії існували певні традиції, які полягали в тому, що перед початком викладання курсу риторики професори виголошували вступні промови перед студентами. В них вони, як правило, торкались загальних питань риторики, а також демонстрували її користь у повсякденному житті. Свій риторичний курс Ф. Прокопович розпочинає з таких настанов студентам: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22"/>
              <a:buFont typeface="Noto Sans Symbols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"Молоді оратори! Поступивши до школи красномовства, знайте, що ви прагнете до такої почесної справи, яка сама по собі справді настільки корисна, що її належить викладати не лише для вашого добра, а й на благо релігії і батьківщини. »</a:t>
            </a: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3" name="Google Shape;223;p28" descr="http://writerstob.narod.ru/images/prokopovic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0492">
            <a:off x="1269164" y="1205456"/>
            <a:ext cx="3123141" cy="3890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251520" y="260648"/>
            <a:ext cx="763284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29"/>
              <a:buFont typeface="Noto Sans Symbols"/>
              <a:buChar char="⦿"/>
            </a:pPr>
            <a:r>
              <a:rPr lang="ru-RU" sz="18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Розвиток риторики в Україні в ХІХ - поч. ХХ ст. являє собою доволі строкату картину. Перебування нашої країни в складі Російської та Австро-Угорської імперій не давало можливості розвитку навіть української мови. Як відмічають дослідники:"...мовами освіти, церкви, юриспруденції була російська, німецька, польська чи церковнослов'янська".</a:t>
            </a:r>
            <a:endParaRPr/>
          </a:p>
          <a:p>
            <a:pPr marL="274320" marR="0" lvl="0" indent="-27432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329"/>
              <a:buFont typeface="Noto Sans Symbols"/>
              <a:buChar char="⦿"/>
            </a:pPr>
            <a:r>
              <a:rPr lang="ru-RU" sz="18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Тобто у цей період красномовство розвивається не рідною мовою. Варто відмітити певне піднесення судового ораторства, особливо після судової реформи в Російській імперії 1864 р. Після запровадження суду присяжних відповідно до цієї реформи значно зростає інтерес до публічних змагань між прокурорами та адвокатами. </a:t>
            </a:r>
            <a:endParaRPr/>
          </a:p>
          <a:p>
            <a:pPr marL="274320" marR="0" lvl="0" indent="-189953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329"/>
              <a:buFont typeface="Noto Sans Symbols"/>
              <a:buNone/>
            </a:pPr>
            <a:endParaRPr sz="182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9" name="Google Shape;229;p29" descr="http://shkola.ostriv.in.ua/images/publications/4/13029/134908407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380" y="3043385"/>
            <a:ext cx="2857500" cy="340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 descr="http://nashaplaneta.su/_bl/365/7673412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6688" y="2876499"/>
            <a:ext cx="4952785" cy="3743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395536" y="548680"/>
            <a:ext cx="7571184" cy="268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56"/>
              <a:buFont typeface="Noto Sans Symbols"/>
              <a:buChar char="⦿"/>
            </a:pPr>
            <a:r>
              <a:rPr lang="ru-RU" sz="240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Наступним періодом піднесення ораторського мистецтва можна вважати відкриття у 1919 р. у Петрограді унікального навчального закладу - Інституту Живого Слова. Очолив його професор В. Всеволодський-Гернгрос. До складу викладачів цього інституту ввійшли відомі діячі того часу Ф. Зелінський, А. Коні, А. Луначарський та ін</a:t>
            </a:r>
            <a:endParaRPr sz="2405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6" name="Google Shape;236;p30" descr="http://www.litmir.co/BookBinary/157164/1362441292/i_05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3140968"/>
            <a:ext cx="38100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/>
          <p:nvPr/>
        </p:nvSpPr>
        <p:spPr>
          <a:xfrm>
            <a:off x="5724128" y="3140968"/>
            <a:ext cx="1728192" cy="266429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40000" cap="flat" cmpd="sng">
            <a:solidFill>
              <a:srgbClr val="862C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467544" y="404664"/>
            <a:ext cx="7488832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29"/>
              <a:buFont typeface="Noto Sans Symbols"/>
              <a:buChar char="⦿"/>
            </a:pPr>
            <a:r>
              <a:rPr lang="ru-RU" sz="182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Новий спалах у розвитку української риторики відбувається вже в період розбудови нашої незалежної держави. Останнім часом інтерес до даної науки в Україні все більше зростає. Володіння навичками ораторського мистецтва на сьогоднішній день є необхідною умовою сучасного фахівця в будь-якій сфері. Опануванню риторики сприяють підручники С. Д. Абрамовича, Л. І. Мацько, В. В. Молдована, Г. М. Сагач та інших авторів, що вийшли друком наприкінці XX - початку XXI ст.</a:t>
            </a:r>
            <a:endParaRPr/>
          </a:p>
        </p:txBody>
      </p:sp>
      <p:pic>
        <p:nvPicPr>
          <p:cNvPr id="243" name="Google Shape;243;p31" descr="http://relax.com.ua/wp-content/media/kiew/2013/09/%D0%A1%D1%82%D0%B5%D0%BB%D0%B0-%D0%9D%D0%B5%D0%B7%D0%B0%D0%B2%D0%B8%D1%81%D0%B8%D0%BC%D0%BE%D1%81%D1%82%D0%B8-%D0%B2-%D0%9A%D0%B8%D0%B5%D0%B2%D0%B5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2276872"/>
            <a:ext cx="6858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Corsiva"/>
              <a:buNone/>
            </a:pPr>
            <a:r>
              <a:rPr lang="ru-RU" sz="5400" b="1" i="0" u="none" strike="noStrike" cap="none">
                <a:solidFill>
                  <a:schemeClr val="accent3"/>
                </a:solidFill>
                <a:latin typeface="Corsiva"/>
                <a:ea typeface="Corsiva"/>
                <a:cs typeface="Corsiva"/>
                <a:sym typeface="Corsiva"/>
              </a:rPr>
              <a:t>План</a:t>
            </a:r>
            <a:endParaRPr sz="5400" b="1" i="0" u="none" strike="noStrike" cap="none">
              <a:solidFill>
                <a:schemeClr val="accent3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11144" cy="297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" marR="0" lvl="0" indent="-685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Trebuchet MS"/>
              <a:buAutoNum type="arabicPeriod"/>
            </a:pPr>
            <a:r>
              <a:rPr lang="ru-RU"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Ораторське мистецтво в древньому світі. </a:t>
            </a:r>
            <a:endParaRPr sz="2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" marR="0" lvl="0" indent="-6858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Trebuchet MS"/>
              <a:buAutoNum type="arabicPeriod"/>
            </a:pPr>
            <a:r>
              <a:rPr lang="ru-RU"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Риторика середніх віків. </a:t>
            </a:r>
            <a:endParaRPr sz="2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" marR="0" lvl="0" indent="-6858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Trebuchet MS"/>
              <a:buAutoNum type="arabicPeriod"/>
            </a:pPr>
            <a:r>
              <a:rPr lang="ru-RU"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Ораторське мистецтво епохи відродження. </a:t>
            </a:r>
            <a:endParaRPr sz="2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" marR="0" lvl="0" indent="-6858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Trebuchet MS"/>
              <a:buAutoNum type="arabicPeriod"/>
            </a:pPr>
            <a:r>
              <a:rPr lang="ru-RU"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Ораторське мистецтво древньої Русі. </a:t>
            </a:r>
            <a:endParaRPr sz="2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" marR="0" lvl="0" indent="-6858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Trebuchet MS"/>
              <a:buAutoNum type="arabicPeriod"/>
            </a:pPr>
            <a:r>
              <a:rPr lang="ru-RU"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Буржуазне ораторське мистецтво</a:t>
            </a:r>
            <a:endParaRPr sz="2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" marR="0" lvl="0" indent="-6858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Trebuchet MS"/>
              <a:buAutoNum type="arabicPeriod"/>
            </a:pPr>
            <a:r>
              <a:rPr lang="ru-RU"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Розвиток ораторського мистецтва в Україні</a:t>
            </a:r>
            <a:endParaRPr sz="2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4" name="Google Shape;104;p14" descr="http://wiki.kspu.kr.ua/images/thumb/0/03/%D0%A1%D1%82%D0%B0%D1%80%D0%BE%D0%B4%D0%B0%D0%B2%D0%BD%D1%96%D0%B9_%D1%81%D0%B2%D1%96%D1%82.jpg/300px-%D0%A1%D1%82%D0%B0%D1%80%D0%BE%D0%B4%D0%B0%D0%B2%D0%BD%D1%96%D0%B9_%D1%81%D0%B2%D1%96%D1%8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4617293"/>
            <a:ext cx="285750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 descr="https://upload.wikimedia.org/wikipedia/uk/0/0a/%D0%9E%D0%B4%D1%8F%D0%B3_%D0%B2_%D0%A1%D0%B5%D1%80%D0%B5%D0%B4%D0%BD%D1%96_%D1%81%D1%82%D0%BE%D0%BB%D1%96%D1%82%D1%82%D1%8F.P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5" y="4737040"/>
            <a:ext cx="4035827" cy="193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264B8"/>
              </a:buClr>
              <a:buSzPts val="4800"/>
              <a:buFont typeface="Corsiva"/>
              <a:buNone/>
            </a:pPr>
            <a:r>
              <a:rPr lang="ru-RU" sz="4800" b="1" i="0" u="none" strike="noStrike" cap="none">
                <a:solidFill>
                  <a:srgbClr val="D264B8"/>
                </a:solidFill>
                <a:latin typeface="Corsiva"/>
                <a:ea typeface="Corsiva"/>
                <a:cs typeface="Corsiva"/>
                <a:sym typeface="Corsiva"/>
              </a:rPr>
              <a:t>Вступ</a:t>
            </a:r>
            <a:endParaRPr sz="4800" b="1" i="0" u="none" strike="noStrike" cap="none">
              <a:solidFill>
                <a:srgbClr val="D264B8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7547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78"/>
              <a:buFont typeface="Noto Sans Symbols"/>
              <a:buChar char="⦿"/>
            </a:pPr>
            <a:r>
              <a:rPr lang="ru-RU" sz="17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Історія ораторського мистецтва береже чудові зразки і прийоми красномовства, багатющі революційні традиції усної політичної пропаганди й агітації.</a:t>
            </a:r>
            <a:endParaRPr/>
          </a:p>
          <a:p>
            <a:pPr marL="274320" marR="0" lvl="0" indent="-193198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78"/>
              <a:buFont typeface="Noto Sans Symbols"/>
              <a:buNone/>
            </a:pPr>
            <a:endParaRPr sz="175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2"/>
          </p:nvPr>
        </p:nvSpPr>
        <p:spPr>
          <a:xfrm>
            <a:off x="4178808" y="1600201"/>
            <a:ext cx="3777568" cy="370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78"/>
              <a:buFont typeface="Noto Sans Symbols"/>
              <a:buChar char="⦿"/>
            </a:pPr>
            <a:r>
              <a:rPr lang="ru-RU" sz="17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Кожна епоха характерна своїм стилем і методом у красномовстві, не говорячи вже про розходження їх політичних спрямованостей. Але протягом ряду епох, особливо в періоди революційних потрясінь і прогресивного розвитку різних країн, в ораторському мистецтві, як і в інших сферах людської культури, формувалися деякі основні принципи, що мають визначену соціальну цінність і зараз</a:t>
            </a:r>
            <a:endParaRPr/>
          </a:p>
          <a:p>
            <a:pPr marL="274320" marR="0" lvl="0" indent="-193198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78"/>
              <a:buFont typeface="Noto Sans Symbols"/>
              <a:buNone/>
            </a:pPr>
            <a:endParaRPr sz="175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4" name="Google Shape;114;p15" descr="http://www.grandars.ru/images/1/review/id/132/cf2d006de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428" y="3536031"/>
            <a:ext cx="2857500" cy="198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5364088" y="5373216"/>
            <a:ext cx="1800200" cy="6480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40000" cap="flat" cmpd="sng">
            <a:solidFill>
              <a:srgbClr val="862C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4860032" y="6021288"/>
            <a:ext cx="1800200" cy="6480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40000" cap="flat" cmpd="sng">
            <a:solidFill>
              <a:srgbClr val="862C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ru-RU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1. ОРАТОРСЬКЕ МИСТЕЦТВО В </a:t>
            </a:r>
            <a:r>
              <a:rPr lang="ru-RU" sz="3420" b="1" i="0" u="none" strike="noStrike" cap="none" dirty="0" smtClean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ДАВНЬОМУ </a:t>
            </a:r>
            <a:r>
              <a:rPr lang="ru-RU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СВІТІ</a:t>
            </a:r>
            <a:endParaRPr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7283152" cy="233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Ораторське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мистецтво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знали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ще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Древньому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Єгипті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Ассирії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Вавилоні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Індії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Китаї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Однак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безупинна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історія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його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починається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античній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Греції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dirty="0"/>
          </a:p>
          <a:p>
            <a:pPr marL="274320" marR="0" lvl="0" indent="-274320" algn="just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Учитися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ораторському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мистецтву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володіти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їм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стало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необхідністю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для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всіх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грецьких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громадян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Саме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цей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період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і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виникає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теорія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красномовства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- риторика, як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теоретичне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узагальнення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практики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ораторського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мистецтва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а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також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збори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правил і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методичних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прийомів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навчання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красномовству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З'явилася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і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професія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ритора - учителя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красномовства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Першими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викладачами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красномовства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були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софісти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- «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мандрівні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вчителі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600" b="0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мудрості</a:t>
            </a:r>
            <a:r>
              <a:rPr lang="ru-RU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»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3563888" y="4149080"/>
            <a:ext cx="4135360" cy="197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Найбільшим політичним оратором Древньої Греції був Демосфен (384 р. до н.е). Як свідчать сучасники, першу промову Демосфена публіка зустріла градом глузувань : гаркавість і слабкий від природи голос оратора не імпонували темпераментним афінянам. Але в цьому кволому на вид юнаку жив воістину могутній дух.</a:t>
            </a:r>
            <a:endParaRPr/>
          </a:p>
        </p:txBody>
      </p:sp>
      <p:pic>
        <p:nvPicPr>
          <p:cNvPr id="124" name="Google Shape;124;p16" descr="http://dergachev.ru/images/Landscapes/Greece/04-image0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715" y="4254692"/>
            <a:ext cx="2849181" cy="234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395536" y="404665"/>
            <a:ext cx="3528392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14"/>
              <a:buFont typeface="Noto Sans Symbols"/>
              <a:buChar char="⦿"/>
            </a:pPr>
            <a:r>
              <a:rPr lang="ru-RU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Підсумок древньогрецького періоду в розвитку ораторського мистецтва підвів у своїх роботах найбільший мислитель древності - Аристотель (384 р. до н.е.). Найважливіша його праця по теорії красномовства - «Риторика», написана біля 330 р. до н.е., представляє першу справді наукову розробку ораторського мистецтва.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2"/>
          </p:nvPr>
        </p:nvSpPr>
        <p:spPr>
          <a:xfrm>
            <a:off x="3851920" y="1600200"/>
            <a:ext cx="410445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У витоків римського красномовства стояли такі чудові оратори, як Катон Старший, брати Гракхи, Марк Антоній, Красс, Гортензій. Гай Кракх був першим у Древньому Римі, хто в буквальному значенні повернувся обличчям до народу: до нього оратори виступали, звертаючись до сенату, суддів - їхні промови не були призначені для людей на площі. Повернувшись до народу обличчям, Гай Гракх показав, що шукає в нього підтримки і правосуддя, визнає його силу, вважає його думку вирішальною. Багато римських ораторів почали звертатися до своїх слухачів, вивчати їхню психологію, інтереси, смаки. Відтепер ораторське мистецтво означало вже не тільки що і як сказати, але і кому, якій аудиторії.</a:t>
            </a:r>
            <a:endParaRPr/>
          </a:p>
        </p:txBody>
      </p:sp>
      <p:pic>
        <p:nvPicPr>
          <p:cNvPr id="131" name="Google Shape;131;p17" descr="http://www.astra-lit.com/ukr-ment-ru/gr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4509120"/>
            <a:ext cx="3614246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/>
          <p:nvPr/>
        </p:nvSpPr>
        <p:spPr>
          <a:xfrm>
            <a:off x="5508104" y="476672"/>
            <a:ext cx="936104" cy="93610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40000" cap="flat" cmpd="sng">
            <a:solidFill>
              <a:srgbClr val="862C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7020272" y="620688"/>
            <a:ext cx="648072" cy="64807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40000" cap="flat" cmpd="sng">
            <a:solidFill>
              <a:srgbClr val="862C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4283968" y="620688"/>
            <a:ext cx="648072" cy="64807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40000" cap="flat" cmpd="sng">
            <a:solidFill>
              <a:srgbClr val="862C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5364088" y="548680"/>
            <a:ext cx="3454010" cy="149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</a:pPr>
            <a:r>
              <a:rPr lang="ru-RU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Видатний римський оратор</a:t>
            </a:r>
            <a:endParaRPr sz="3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5389098" y="2132856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Видатною особистістю республіканського Риму був значний державний і політичний діяч, філософ і літератор Марк Тулій Цицерон (106-43 р. до н.е.), що ввійшов в історію світової культури як блискучий оратор. Являючись найбільшим теоретиком ораторського мистецтва, він вважав, що красномовство володіє винятковою силою впливу, що цілком необхідно в справі керування державою і, отже, їм повинний володіти кожний, що вступив на поприще суспільної діяльності.</a:t>
            </a:r>
            <a:endParaRPr/>
          </a:p>
        </p:txBody>
      </p:sp>
      <p:pic>
        <p:nvPicPr>
          <p:cNvPr id="141" name="Google Shape;141;p18" descr="http://www.hrono.ru/biograf/bio_c/cicero_marcu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55388">
            <a:off x="1435100" y="1156691"/>
            <a:ext cx="2819400" cy="40005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2. РИТОРИКА СЕРЕДНІХ ВІКІВ. 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690864" cy="110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Офіційна ідеологія феодалізму, змикаючись із теологічною концепцією християнської церкви, проголосила непорушність існуючого порядку, божественну обумовленість феодальної нерівності. Традиції Демосфена, Аристотеля, Цицерона і Квінтіліана, що бачили в ораторському мистецтві засіб переконання і політичної боротьби, виявляються несумісними з християнськими догмами смиренності і беззаперечної віри.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2"/>
          </p:nvPr>
        </p:nvSpPr>
        <p:spPr>
          <a:xfrm>
            <a:off x="467544" y="4476253"/>
            <a:ext cx="7231704" cy="183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Середньовічному оратору, церковному проповіднику не доводилося складати власні промови. Його задача зводилася до переказу догматів віри і тлумаченню біблійних легенд. Через бідність утримання в церковній проповіді на перше місце виступають форма, зовнішня красивість і пишномовність, що посилено підкріплюються музичними, світловими й іншими ефектами. Головним принципом церковного проповідництва стає не переконання, а вселяння.</a:t>
            </a:r>
            <a:endParaRPr/>
          </a:p>
        </p:txBody>
      </p:sp>
      <p:pic>
        <p:nvPicPr>
          <p:cNvPr id="150" name="Google Shape;150;p19" descr="http://hotinfest.com.ua/wp-content/uploads/2014/10/base_b6282786c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2" y="1844824"/>
            <a:ext cx="2880320" cy="2057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323528" y="404664"/>
            <a:ext cx="7488832" cy="225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Починаючи з ХI ст. схоластична риторика активно включається в шкільну освіту поряд із граматикою і діалектикою, складаючи трівіум - «верхній поверх» семи мистецтв середньовіччя («нижній поверх» - квадріум включав арифметику, геометрію, астрономію, музику). Для схоластичної риторики характерні формалізм, абстрактність, багатослівність, зубріння готових формул.</a:t>
            </a:r>
            <a:endParaRPr/>
          </a:p>
          <a:p>
            <a:pPr marL="274320" marR="0" lvl="0" indent="-274320" algn="just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 середні віка відбувається переродження і навіть повне виродження класичної риторики, що приймає форму церковного проповідництва.</a:t>
            </a:r>
            <a:endParaRPr/>
          </a:p>
          <a:p>
            <a:pPr marL="274320" marR="0" lvl="0" indent="-200152" algn="just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6" name="Google Shape;156;p20" descr="http://s018.radikal.ru/i519/1202/9c/81a8b645624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840" y="2636912"/>
            <a:ext cx="3024336" cy="233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 descr="http://s017.radikal.ru/i401/1211/71/649f07553fe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2931368"/>
            <a:ext cx="252028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 descr="http://www.bibliotekar.ru/Kartiny1/4.files/image0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532" y="2931368"/>
            <a:ext cx="2808312" cy="356937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3707904" y="5373216"/>
            <a:ext cx="1944216" cy="9630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31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000" dir="5400000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ru-RU" sz="342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3. ОРАТОРСЬКЕ МИСТЕЦТВО ЕПОХИ ВІДРОДЖЕННЯ</a:t>
            </a:r>
            <a:endParaRPr sz="342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5194920" cy="262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Створювались твори літератури і мистецтва гуманізму, що оспівують людину і її право на земне щастя. Вперше за багато сторіч можливість звернутися до земних проблем сучасності, виступити проти засилля католицької церкви й аскетичної моралі одержав і оратор. Красномовство стає засобом консолідації антифеодальних сил і революційної боротьби. Цей час висуває таких народних трибунів як, Гільом Каль - вождь Жакерії у Франції, Джон Болл і Уот Тайлер - керівники селянських повстань в Англії, Ян Гус і Ян Жижка - у Чехії.</a:t>
            </a:r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2"/>
          </p:nvPr>
        </p:nvSpPr>
        <p:spPr>
          <a:xfrm>
            <a:off x="436640" y="4365104"/>
            <a:ext cx="7303712" cy="240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 Італії в XIV ст. процвітає дипломатичне й урочисте красномовство. Успішно розвивається в цей час академічне, судове і військове красномовство, а світське робить сильний вплив на церковну проповідь, що нерідко наповняється філософським і навіть мирським змістом.</a:t>
            </a:r>
            <a:endParaRPr/>
          </a:p>
          <a:p>
            <a:pPr marL="274320" marR="0" lvl="0" indent="-274320" algn="just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Char char="⦿"/>
            </a:pPr>
            <a:r>
              <a:rPr lang="ru-RU"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 усіх країнах Європи ораторське мистецтво стає невід'ємним елементом культури нового часу, безсумнівним кроком вперед у порівнянні зі схоластичною риторикою середньовіччя, висловлюючи класові інтереси підіймаючоюся буржуазії.</a:t>
            </a:r>
            <a:endParaRPr/>
          </a:p>
          <a:p>
            <a:pPr marL="274320" marR="0" lvl="0" indent="-200152" algn="just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68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7" name="Google Shape;167;p21" descr="http://anysite.ru/img/publication/fenix/fenix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0552" y="1700808"/>
            <a:ext cx="3233936" cy="2570979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</Words>
  <Application>Microsoft Office PowerPoint</Application>
  <PresentationFormat>Экран (4:3)</PresentationFormat>
  <Paragraphs>50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Noto Sans Symbols</vt:lpstr>
      <vt:lpstr>Calibri</vt:lpstr>
      <vt:lpstr>Corsiva</vt:lpstr>
      <vt:lpstr>Arial</vt:lpstr>
      <vt:lpstr>Trebuchet MS</vt:lpstr>
      <vt:lpstr>Изящная</vt:lpstr>
      <vt:lpstr>Історія ораторського мистецтва в Україні та світі</vt:lpstr>
      <vt:lpstr>План</vt:lpstr>
      <vt:lpstr>Вступ</vt:lpstr>
      <vt:lpstr>1. ОРАТОРСЬКЕ МИСТЕЦТВО В ДАВНЬОМУ СВІТІ</vt:lpstr>
      <vt:lpstr>Презентация PowerPoint</vt:lpstr>
      <vt:lpstr>Видатний римський оратор</vt:lpstr>
      <vt:lpstr>2. РИТОРИКА СЕРЕДНІХ ВІКІВ. </vt:lpstr>
      <vt:lpstr>Презентация PowerPoint</vt:lpstr>
      <vt:lpstr>3. ОРАТОРСЬКЕ МИСТЕЦТВО ЕПОХИ ВІДРОДЖЕННЯ</vt:lpstr>
      <vt:lpstr>4. ОРАТОРСЬКЕ МИСТЕЦТВО ДРЕВНЬОЇ РУСІ. </vt:lpstr>
      <vt:lpstr>Презентация PowerPoint</vt:lpstr>
      <vt:lpstr>5. БУРЖУАЗНЕ ОРАТОРСЬКЕ МИСТЕЦТВО.</vt:lpstr>
      <vt:lpstr>Презентация PowerPoint</vt:lpstr>
      <vt:lpstr>6. РОЗВИТОК ОРАТОРСЬКОГО МИСТЕЦТВА В УКРАЇНІ.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ораторського мистецтва в Україні та світі</dc:title>
  <cp:lastModifiedBy>Иван</cp:lastModifiedBy>
  <cp:revision>1</cp:revision>
  <dcterms:modified xsi:type="dcterms:W3CDTF">2022-09-05T10:02:34Z</dcterms:modified>
</cp:coreProperties>
</file>