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298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№ </a:t>
            </a:r>
            <a:r>
              <a:rPr lang="uk-UA" b="1" i="1" u="sng" dirty="0" smtClean="0">
                <a:latin typeface="Book Antiqua" panose="02040602050305030304" pitchFamily="18" charset="0"/>
              </a:rPr>
              <a:t>8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Параметрична оптим</a:t>
            </a:r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ізація конструкцій машин</a:t>
            </a:r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20688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Синтез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метод </a:t>
            </a:r>
            <a:r>
              <a:rPr lang="ru-RU" sz="2800" dirty="0" err="1" smtClean="0"/>
              <a:t>вивчення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грунтується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розгляді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</a:t>
            </a:r>
            <a:r>
              <a:rPr lang="ru-RU" sz="2800" dirty="0" smtClean="0"/>
              <a:t> у </a:t>
            </a:r>
            <a:r>
              <a:rPr lang="ru-RU" sz="2800" dirty="0" err="1" smtClean="0"/>
              <a:t>взаємодії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собою,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зв‘язках</a:t>
            </a:r>
            <a:r>
              <a:rPr lang="ru-RU" sz="2800" dirty="0" smtClean="0"/>
              <a:t>. Синтез </a:t>
            </a:r>
            <a:r>
              <a:rPr lang="ru-RU" sz="2800" dirty="0" err="1" smtClean="0"/>
              <a:t>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повне</a:t>
            </a:r>
            <a:r>
              <a:rPr lang="ru-RU" sz="2800" dirty="0" smtClean="0"/>
              <a:t> </a:t>
            </a:r>
            <a:r>
              <a:rPr lang="ru-RU" sz="2800" dirty="0" err="1" smtClean="0"/>
              <a:t>уявлення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об‘єкт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дослідження</a:t>
            </a:r>
            <a:r>
              <a:rPr lang="ru-RU" sz="2800" dirty="0" smtClean="0"/>
              <a:t> як </a:t>
            </a:r>
            <a:r>
              <a:rPr lang="ru-RU" sz="2800" dirty="0" err="1" smtClean="0"/>
              <a:t>цілісну</a:t>
            </a:r>
            <a:r>
              <a:rPr lang="ru-RU" sz="2800" dirty="0" smtClean="0"/>
              <a:t> систему. При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за­да­чі</a:t>
            </a:r>
            <a:r>
              <a:rPr lang="ru-RU" sz="2800" dirty="0" smtClean="0"/>
              <a:t> синтезу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 в </a:t>
            </a:r>
            <a:r>
              <a:rPr lang="ru-RU" sz="2800" dirty="0" err="1" smtClean="0"/>
              <a:t>порівнянні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задачами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значно</a:t>
            </a:r>
            <a:r>
              <a:rPr lang="ru-RU" sz="2800" dirty="0" smtClean="0"/>
              <a:t> </a:t>
            </a:r>
            <a:r>
              <a:rPr lang="ru-RU" sz="2800" dirty="0" err="1" smtClean="0"/>
              <a:t>усклад­нюються</a:t>
            </a:r>
            <a:r>
              <a:rPr lang="ru-RU" sz="2800" dirty="0" smtClean="0"/>
              <a:t>. 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 синтезу ТС </a:t>
            </a:r>
            <a:r>
              <a:rPr lang="ru-RU" sz="2800" dirty="0" err="1" smtClean="0"/>
              <a:t>полягає</a:t>
            </a:r>
            <a:r>
              <a:rPr lang="ru-RU" sz="2800" dirty="0" smtClean="0"/>
              <a:t> в </a:t>
            </a:r>
            <a:r>
              <a:rPr lang="ru-RU" sz="2800" dirty="0" err="1" smtClean="0"/>
              <a:t>знаходженні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структури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визна­ченні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пара­мерів</a:t>
            </a:r>
            <a:r>
              <a:rPr lang="ru-RU" sz="2800" dirty="0" smtClean="0"/>
              <a:t> за </a:t>
            </a:r>
            <a:r>
              <a:rPr lang="ru-RU" sz="2800" dirty="0" err="1" smtClean="0"/>
              <a:t>заданими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властивостями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35846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Постановка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синтезу  в </a:t>
            </a:r>
            <a:r>
              <a:rPr lang="ru-RU" sz="2400" dirty="0" err="1" smtClean="0"/>
              <a:t>певній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мірі</a:t>
            </a:r>
            <a:r>
              <a:rPr lang="ru-RU" sz="2400" dirty="0" smtClean="0"/>
              <a:t> </a:t>
            </a:r>
            <a:r>
              <a:rPr lang="ru-RU" sz="2400" dirty="0" err="1" smtClean="0"/>
              <a:t>зворотня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постановці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аналізу</a:t>
            </a:r>
            <a:r>
              <a:rPr lang="ru-RU" sz="2400" dirty="0" smtClean="0"/>
              <a:t>. В </a:t>
            </a:r>
            <a:r>
              <a:rPr lang="ru-RU" sz="2400" dirty="0" err="1" smtClean="0"/>
              <a:t>процесі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задаються</a:t>
            </a:r>
            <a:r>
              <a:rPr lang="ru-RU" sz="2400" dirty="0" smtClean="0"/>
              <a:t> описи </a:t>
            </a:r>
            <a:r>
              <a:rPr lang="ru-RU" sz="2400" dirty="0" err="1" smtClean="0"/>
              <a:t>вхідних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дій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описи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, характеристики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майбутньої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. </a:t>
            </a:r>
            <a:r>
              <a:rPr lang="ru-RU" sz="2400" dirty="0" err="1" smtClean="0"/>
              <a:t>Досить</a:t>
            </a:r>
            <a:r>
              <a:rPr lang="ru-RU" sz="2400" dirty="0" smtClean="0"/>
              <a:t> часто в описи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входять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описи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виходів</a:t>
            </a:r>
            <a:r>
              <a:rPr lang="ru-RU" sz="2400" dirty="0" smtClean="0"/>
              <a:t>. </a:t>
            </a:r>
            <a:r>
              <a:rPr lang="ru-RU" sz="2400" dirty="0" err="1" smtClean="0"/>
              <a:t>Ці</a:t>
            </a:r>
            <a:r>
              <a:rPr lang="ru-RU" sz="2400" dirty="0" smtClean="0"/>
              <a:t> описи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частина</a:t>
            </a:r>
            <a:r>
              <a:rPr lang="ru-RU" sz="2400" dirty="0" smtClean="0"/>
              <a:t> в </a:t>
            </a:r>
            <a:r>
              <a:rPr lang="ru-RU" sz="2400" dirty="0" err="1" smtClean="0"/>
              <a:t>аналізі</a:t>
            </a:r>
            <a:r>
              <a:rPr lang="ru-RU" sz="2400" dirty="0" smtClean="0"/>
              <a:t> не задавались, а </a:t>
            </a:r>
            <a:r>
              <a:rPr lang="ru-RU" sz="2400" dirty="0" err="1" smtClean="0"/>
              <a:t>шукались</a:t>
            </a:r>
            <a:r>
              <a:rPr lang="ru-RU" sz="2400" dirty="0" smtClean="0"/>
              <a:t>. В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необхідно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знайти</a:t>
            </a:r>
            <a:r>
              <a:rPr lang="ru-RU" sz="2400" dirty="0" smtClean="0"/>
              <a:t> </a:t>
            </a:r>
            <a:r>
              <a:rPr lang="ru-RU" sz="2400" dirty="0" err="1" smtClean="0"/>
              <a:t>опис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стани</a:t>
            </a:r>
            <a:r>
              <a:rPr lang="ru-RU" sz="2400" dirty="0" smtClean="0"/>
              <a:t>, в той час як в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аналізу</a:t>
            </a:r>
            <a:r>
              <a:rPr lang="ru-RU" sz="2400" dirty="0" smtClean="0"/>
              <a:t> </a:t>
            </a:r>
            <a:r>
              <a:rPr lang="ru-RU" sz="2400" dirty="0" err="1" smtClean="0"/>
              <a:t>опис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заданий. Таким чином, </a:t>
            </a:r>
            <a:r>
              <a:rPr lang="ru-RU" sz="2400" dirty="0" err="1" smtClean="0"/>
              <a:t>розв‘язування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являє</a:t>
            </a:r>
            <a:r>
              <a:rPr lang="ru-RU" sz="2400" dirty="0" smtClean="0"/>
              <a:t> собою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перетворення</a:t>
            </a:r>
            <a:r>
              <a:rPr lang="ru-RU" sz="2400" dirty="0" smtClean="0"/>
              <a:t> одних </a:t>
            </a:r>
            <a:r>
              <a:rPr lang="ru-RU" sz="2400" dirty="0" err="1" smtClean="0"/>
              <a:t>описів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. </a:t>
            </a:r>
            <a:r>
              <a:rPr lang="ru-RU" sz="2400" dirty="0" err="1" smtClean="0"/>
              <a:t>Ця</a:t>
            </a:r>
            <a:r>
              <a:rPr lang="ru-RU" sz="2400" dirty="0" smtClean="0"/>
              <a:t> задача </a:t>
            </a:r>
            <a:r>
              <a:rPr lang="ru-RU" sz="2400" dirty="0" err="1" smtClean="0"/>
              <a:t>аналогічна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аналізу</a:t>
            </a:r>
            <a:r>
              <a:rPr lang="ru-RU" sz="2400" dirty="0" smtClean="0"/>
              <a:t>,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вхідні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вихідні</a:t>
            </a:r>
            <a:r>
              <a:rPr lang="ru-RU" sz="2400" dirty="0" smtClean="0"/>
              <a:t> описи тут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сам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описів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інший</a:t>
            </a:r>
            <a:r>
              <a:rPr lang="ru-RU" sz="2400" dirty="0" smtClean="0"/>
              <a:t>.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принципові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різниці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роблять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творчим</a:t>
            </a:r>
            <a:r>
              <a:rPr lang="ru-RU" sz="2400" dirty="0" smtClean="0"/>
              <a:t>, де </a:t>
            </a:r>
            <a:r>
              <a:rPr lang="ru-RU" sz="2400" dirty="0" err="1" smtClean="0"/>
              <a:t>головну</a:t>
            </a:r>
            <a:r>
              <a:rPr lang="ru-RU" sz="2400" dirty="0" smtClean="0"/>
              <a:t> роль </a:t>
            </a:r>
            <a:r>
              <a:rPr lang="ru-RU" sz="2400" dirty="0" err="1" smtClean="0"/>
              <a:t>відіграє</a:t>
            </a:r>
            <a:r>
              <a:rPr lang="ru-RU" sz="2400" dirty="0" smtClean="0"/>
              <a:t> </a:t>
            </a:r>
            <a:r>
              <a:rPr lang="ru-RU" sz="2400" dirty="0" err="1" smtClean="0"/>
              <a:t>кваліфікований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спеціаліст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764704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Одним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шляхів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технічних</a:t>
            </a:r>
            <a:r>
              <a:rPr lang="ru-RU" sz="2400" dirty="0" smtClean="0"/>
              <a:t> систем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вибір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структури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базисних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розв‘язування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аналізу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здійснення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зондування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параметрів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вибір</a:t>
            </a:r>
            <a:r>
              <a:rPr lang="ru-RU" sz="2400" dirty="0" smtClean="0"/>
              <a:t> таких </a:t>
            </a:r>
            <a:r>
              <a:rPr lang="ru-RU" sz="2400" dirty="0" err="1" smtClean="0"/>
              <a:t>з</a:t>
            </a:r>
            <a:r>
              <a:rPr lang="ru-RU" sz="2400" dirty="0" smtClean="0"/>
              <a:t> них,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задовольняють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бажаним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властивостям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</a:t>
            </a:r>
            <a:r>
              <a:rPr lang="ru-RU" sz="2400" dirty="0" smtClean="0"/>
              <a:t> направлений, то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будувати</a:t>
            </a:r>
            <a:r>
              <a:rPr lang="ru-RU" sz="2400" dirty="0" smtClean="0"/>
              <a:t> таким чином,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наблизитись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бажаних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. Так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інакше</a:t>
            </a:r>
            <a:r>
              <a:rPr lang="ru-RU" sz="2400" dirty="0" smtClean="0"/>
              <a:t> нам </a:t>
            </a:r>
            <a:r>
              <a:rPr lang="ru-RU" sz="2400" dirty="0" err="1" smtClean="0"/>
              <a:t>вдається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залежність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характеристиками </a:t>
            </a:r>
            <a:r>
              <a:rPr lang="ru-RU" sz="2400" dirty="0" err="1" smtClean="0"/>
              <a:t>властивостей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параметрами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базисних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елементів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764704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Основне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протиріччя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пов‘язане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іншими</a:t>
            </a:r>
            <a:r>
              <a:rPr lang="ru-RU" sz="2400" dirty="0" smtClean="0"/>
              <a:t>,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достатньо</a:t>
            </a:r>
            <a:r>
              <a:rPr lang="ru-RU" sz="2400" dirty="0" smtClean="0"/>
              <a:t> </a:t>
            </a:r>
            <a:r>
              <a:rPr lang="ru-RU" sz="2400" dirty="0" err="1" smtClean="0"/>
              <a:t>суттєвими</a:t>
            </a:r>
            <a:r>
              <a:rPr lang="ru-RU" sz="2400" dirty="0" smtClean="0"/>
              <a:t> причинами.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охарактеризувати</a:t>
            </a:r>
            <a:r>
              <a:rPr lang="ru-RU" sz="2400" dirty="0" smtClean="0"/>
              <a:t> таким чином: </a:t>
            </a:r>
            <a:r>
              <a:rPr lang="ru-RU" sz="2400" dirty="0" err="1" smtClean="0"/>
              <a:t>створити</a:t>
            </a:r>
            <a:r>
              <a:rPr lang="ru-RU" sz="2400" dirty="0" smtClean="0"/>
              <a:t> систему </a:t>
            </a:r>
            <a:r>
              <a:rPr lang="ru-RU" sz="2400" dirty="0" err="1" smtClean="0"/>
              <a:t>вдається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тоді</a:t>
            </a:r>
            <a:r>
              <a:rPr lang="ru-RU" sz="2400" dirty="0" smtClean="0"/>
              <a:t>, коли ми </a:t>
            </a:r>
            <a:r>
              <a:rPr lang="ru-RU" sz="2400" dirty="0" err="1" smtClean="0"/>
              <a:t>знаємо</a:t>
            </a:r>
            <a:r>
              <a:rPr lang="ru-RU" sz="2400" dirty="0" smtClean="0"/>
              <a:t>, яку систему ми </a:t>
            </a:r>
            <a:r>
              <a:rPr lang="ru-RU" sz="2400" dirty="0" err="1" smtClean="0"/>
              <a:t>хочемо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створити</a:t>
            </a:r>
            <a:r>
              <a:rPr lang="ru-RU" sz="2400" dirty="0" smtClean="0"/>
              <a:t>. </a:t>
            </a:r>
            <a:r>
              <a:rPr lang="ru-RU" sz="2400" dirty="0" err="1" smtClean="0"/>
              <a:t>Однак</a:t>
            </a:r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 приходить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процесі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знаходження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необхідної</a:t>
            </a:r>
            <a:r>
              <a:rPr lang="ru-RU" sz="2400" dirty="0" smtClean="0"/>
              <a:t> нам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, по </a:t>
            </a:r>
            <a:r>
              <a:rPr lang="ru-RU" sz="2400" dirty="0" err="1" smtClean="0"/>
              <a:t>суті</a:t>
            </a:r>
            <a:r>
              <a:rPr lang="ru-RU" sz="2400" dirty="0" smtClean="0"/>
              <a:t>,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питань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неясними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того, як </a:t>
            </a:r>
            <a:r>
              <a:rPr lang="ru-RU" sz="2400" dirty="0" err="1" smtClean="0"/>
              <a:t>опис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знайдено</a:t>
            </a:r>
            <a:r>
              <a:rPr lang="ru-RU" sz="2400" dirty="0" smtClean="0"/>
              <a:t>, а сама вона </a:t>
            </a:r>
            <a:r>
              <a:rPr lang="ru-RU" sz="2400" dirty="0" err="1" smtClean="0"/>
              <a:t>реалізована</a:t>
            </a:r>
            <a:r>
              <a:rPr lang="ru-RU" sz="2400" dirty="0" smtClean="0"/>
              <a:t>. </a:t>
            </a:r>
            <a:r>
              <a:rPr lang="ru-RU" sz="2400" dirty="0" err="1" smtClean="0"/>
              <a:t>Бувають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випадки</a:t>
            </a:r>
            <a:r>
              <a:rPr lang="ru-RU" sz="2400" dirty="0" smtClean="0"/>
              <a:t>, коли постановка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проявляється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довгої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екплуатації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коли сама проблема синтезу, </a:t>
            </a:r>
            <a:r>
              <a:rPr lang="ru-RU" sz="2400" dirty="0" err="1" smtClean="0"/>
              <a:t>можливо</a:t>
            </a:r>
            <a:r>
              <a:rPr lang="ru-RU" sz="2400" dirty="0" smtClean="0"/>
              <a:t>,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викликає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інтересу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80728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Досвід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складних</a:t>
            </a:r>
            <a:r>
              <a:rPr lang="ru-RU" sz="2400" dirty="0" smtClean="0"/>
              <a:t>  </a:t>
            </a:r>
            <a:r>
              <a:rPr lang="ru-RU" sz="2400" dirty="0" err="1" smtClean="0"/>
              <a:t>технічних</a:t>
            </a:r>
            <a:r>
              <a:rPr lang="ru-RU" sz="2400" dirty="0" smtClean="0"/>
              <a:t> систем </a:t>
            </a:r>
            <a:r>
              <a:rPr lang="ru-RU" sz="2400" dirty="0" err="1" smtClean="0"/>
              <a:t>показує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на початку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неможливо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формалізувати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вважати</a:t>
            </a:r>
            <a:r>
              <a:rPr lang="ru-RU" sz="2400" dirty="0" smtClean="0"/>
              <a:t> систему </a:t>
            </a:r>
            <a:r>
              <a:rPr lang="ru-RU" sz="2400" dirty="0" err="1" smtClean="0"/>
              <a:t>задовільною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, </a:t>
            </a:r>
            <a:r>
              <a:rPr lang="ru-RU" sz="2400" dirty="0" err="1" smtClean="0"/>
              <a:t>тим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найкращою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можливих</a:t>
            </a:r>
            <a:r>
              <a:rPr lang="ru-RU" sz="2400" dirty="0" smtClean="0"/>
              <a:t>. </a:t>
            </a:r>
            <a:r>
              <a:rPr lang="ru-RU" sz="2400" dirty="0" err="1" smtClean="0"/>
              <a:t>Визначеність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заданні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вимог</a:t>
            </a:r>
            <a:r>
              <a:rPr lang="ru-RU" sz="2400" dirty="0" smtClean="0"/>
              <a:t> приходить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, характеристик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— </a:t>
            </a:r>
            <a:r>
              <a:rPr lang="ru-RU" sz="2400" dirty="0" err="1" smtClean="0"/>
              <a:t>тієї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, </a:t>
            </a:r>
            <a:r>
              <a:rPr lang="ru-RU" sz="2400" dirty="0" err="1" smtClean="0"/>
              <a:t>опис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невідомий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знайти</a:t>
            </a:r>
            <a:r>
              <a:rPr lang="ru-RU" sz="2400" dirty="0" smtClean="0"/>
              <a:t>. </a:t>
            </a:r>
            <a:r>
              <a:rPr lang="ru-RU" sz="2400" dirty="0" err="1" smtClean="0"/>
              <a:t>Звичайно</a:t>
            </a:r>
            <a:r>
              <a:rPr lang="ru-RU" sz="2400" dirty="0" smtClean="0"/>
              <a:t>,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протиріччя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проявляються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випадку</a:t>
            </a:r>
            <a:r>
              <a:rPr lang="ru-RU" sz="2400" dirty="0" smtClean="0"/>
              <a:t> </a:t>
            </a:r>
            <a:r>
              <a:rPr lang="ru-RU" sz="2400" dirty="0" err="1" smtClean="0"/>
              <a:t>нескладних</a:t>
            </a:r>
            <a:r>
              <a:rPr lang="ru-RU" sz="2400" dirty="0" smtClean="0"/>
              <a:t> систем, </a:t>
            </a:r>
            <a:r>
              <a:rPr lang="ru-RU" sz="2400" dirty="0" err="1" smtClean="0"/>
              <a:t>поведінка</a:t>
            </a:r>
            <a:r>
              <a:rPr lang="ru-RU" sz="2400" dirty="0" smtClean="0"/>
              <a:t>, характеристики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по </a:t>
            </a:r>
            <a:r>
              <a:rPr lang="ru-RU" sz="2400" dirty="0" err="1" smtClean="0"/>
              <a:t>суті</a:t>
            </a:r>
            <a:r>
              <a:rPr lang="ru-RU" sz="2400" dirty="0" smtClean="0"/>
              <a:t> легко </a:t>
            </a:r>
            <a:r>
              <a:rPr lang="ru-RU" sz="2400" dirty="0" err="1" smtClean="0"/>
              <a:t>передбачувані</a:t>
            </a:r>
            <a:r>
              <a:rPr lang="ru-RU" sz="2400" dirty="0" smtClean="0"/>
              <a:t>, </a:t>
            </a:r>
            <a:r>
              <a:rPr lang="ru-RU" sz="2400" dirty="0" err="1" smtClean="0"/>
              <a:t>хоча</a:t>
            </a:r>
            <a:r>
              <a:rPr lang="ru-RU" sz="2400" dirty="0" smtClean="0"/>
              <a:t> б </a:t>
            </a:r>
            <a:r>
              <a:rPr lang="ru-RU" sz="2400" dirty="0" err="1" smtClean="0"/>
              <a:t>якісно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23528" y="445314"/>
            <a:ext cx="842493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3060700" algn="ctr"/>
                <a:tab pos="6030913" algn="r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Принципові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труднощі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процесу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синтезу 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незнання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того,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можливо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неможливо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створюваній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невміння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формалізувати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побажання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проектувальника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можуть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бути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зняті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проаналізувати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деякий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варіант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Виходячи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запропонувати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структуру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процесу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  <a:tab pos="3060700" algn="ctr"/>
                <a:tab pos="6030913" algn="r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Запропонувати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варіант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опису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технічної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задовольняє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початковим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вимогам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синтезу.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  <a:tab pos="3060700" algn="ctr"/>
                <a:tab pos="6030913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Провести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грунтовний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аналіз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запропонованої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цьому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етапі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запропонувати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варіант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опису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технічної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задовольняє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початковим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вимогам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синтезу.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  <a:tab pos="3060700" algn="ctr"/>
                <a:tab pos="6030913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Провести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грунтовний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аналіз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запропонованої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цьому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етапі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бажано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використати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ЕОМ.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3060700" algn="ctr"/>
                <a:tab pos="6030913" algn="r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Оцінити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переваги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запропонованої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основі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отриманої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ін­формації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про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її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поведінку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характеристики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властивості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200800" cy="4752528"/>
          </a:xfrm>
          <a:prstGeom prst="rect">
            <a:avLst/>
          </a:prstGeom>
          <a:noFill/>
          <a:ln>
            <a:noFill/>
          </a:ln>
        </p:spPr>
      </p:pic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530120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Можливі варіанти характеристики системи, що синтезується: 1 - ідеальна; 2 - з піковим виступом; 3 - з плавною зміною параметра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48680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розглянутого</a:t>
            </a:r>
            <a:r>
              <a:rPr lang="ru-RU" sz="2400" dirty="0" smtClean="0"/>
              <a:t> прикладу </a:t>
            </a:r>
            <a:r>
              <a:rPr lang="ru-RU" sz="2400" dirty="0" err="1" smtClean="0"/>
              <a:t>приходимо</a:t>
            </a:r>
            <a:r>
              <a:rPr lang="ru-RU" sz="2400" dirty="0" smtClean="0"/>
              <a:t> до таких </a:t>
            </a:r>
            <a:r>
              <a:rPr lang="ru-RU" sz="2400" dirty="0" err="1" smtClean="0"/>
              <a:t>важливих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висновків</a:t>
            </a:r>
            <a:r>
              <a:rPr lang="ru-RU" sz="2400" dirty="0" smtClean="0"/>
              <a:t>: 1) </a:t>
            </a:r>
            <a:r>
              <a:rPr lang="ru-RU" sz="2400" dirty="0" err="1" smtClean="0"/>
              <a:t>початково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сформульована</a:t>
            </a:r>
            <a:r>
              <a:rPr lang="ru-RU" sz="2400" dirty="0" smtClean="0"/>
              <a:t> (до </a:t>
            </a:r>
            <a:r>
              <a:rPr lang="ru-RU" sz="2400" dirty="0" err="1" smtClean="0"/>
              <a:t>розв‘язування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) постановка </a:t>
            </a:r>
            <a:r>
              <a:rPr lang="ru-RU" sz="2400" dirty="0" err="1" smtClean="0"/>
              <a:t>проблеми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включати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важливих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вимог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пізніше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очевидними</a:t>
            </a:r>
            <a:r>
              <a:rPr lang="ru-RU" sz="2400" dirty="0" smtClean="0"/>
              <a:t>; 2)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постановки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неминучі</a:t>
            </a:r>
            <a:r>
              <a:rPr lang="ru-RU" sz="2400" dirty="0" smtClean="0"/>
              <a:t> в </a:t>
            </a:r>
            <a:r>
              <a:rPr lang="ru-RU" sz="2400" dirty="0" err="1" smtClean="0"/>
              <a:t>ході</a:t>
            </a:r>
            <a:r>
              <a:rPr lang="ru-RU" sz="2400" dirty="0" smtClean="0"/>
              <a:t> синтезу </a:t>
            </a:r>
            <a:r>
              <a:rPr lang="ru-RU" sz="2400" dirty="0" err="1" smtClean="0"/>
              <a:t>складних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технічних</a:t>
            </a:r>
            <a:r>
              <a:rPr lang="ru-RU" sz="2400" dirty="0" smtClean="0"/>
              <a:t> систем; 3) в </a:t>
            </a:r>
            <a:r>
              <a:rPr lang="ru-RU" sz="2400" dirty="0" err="1" smtClean="0"/>
              <a:t>багатьох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випадках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оцінку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переваг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, </a:t>
            </a:r>
            <a:r>
              <a:rPr lang="ru-RU" sz="2400" dirty="0" err="1" smtClean="0"/>
              <a:t>знайденого</a:t>
            </a:r>
            <a:r>
              <a:rPr lang="ru-RU" sz="2400" dirty="0" smtClean="0"/>
              <a:t> проектного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неможливо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недоцільно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формалізувати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зводити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перевірки</a:t>
            </a:r>
            <a:r>
              <a:rPr lang="ru-RU" sz="2400" dirty="0" smtClean="0"/>
              <a:t> чисто </a:t>
            </a:r>
            <a:r>
              <a:rPr lang="ru-RU" sz="2400" dirty="0" err="1" smtClean="0"/>
              <a:t>кількісних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вимог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510</TotalTime>
  <Words>658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Лекція № 8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52</cp:revision>
  <dcterms:created xsi:type="dcterms:W3CDTF">2014-05-12T08:14:55Z</dcterms:created>
  <dcterms:modified xsi:type="dcterms:W3CDTF">2016-01-25T18:32:56Z</dcterms:modified>
</cp:coreProperties>
</file>