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oloda.kiev.ua/number/p-0/a-446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800" dirty="0" smtClean="0"/>
              <a:t>ТЕМА </a:t>
            </a:r>
            <a:br>
              <a:rPr lang="uk-UA" sz="4800" dirty="0" smtClean="0"/>
            </a:br>
            <a:r>
              <a:rPr lang="uk-UA" sz="4800" dirty="0" smtClean="0"/>
              <a:t>ЖУРНАЛІСТСЬКОГО ТВОРУ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90954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587023" cy="5326528"/>
          </a:xfrm>
        </p:spPr>
        <p:txBody>
          <a:bodyPr/>
          <a:lstStyle/>
          <a:p>
            <a:pPr algn="just"/>
            <a:r>
              <a:rPr lang="uk-UA" sz="2800" dirty="0">
                <a:effectLst/>
              </a:rPr>
              <a:t>Тема журналістського твору (погляди науковців</a:t>
            </a:r>
            <a:r>
              <a:rPr lang="uk-UA" sz="2400" dirty="0">
                <a:effectLst/>
              </a:rPr>
              <a:t>)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65174319"/>
              </p:ext>
            </p:extLst>
          </p:nvPr>
        </p:nvGraphicFramePr>
        <p:xfrm>
          <a:off x="1547813" y="1557338"/>
          <a:ext cx="64008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АВТОР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Що таке тема?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+mn-lt"/>
                        </a:rPr>
                        <a:t>- СЛОВНИК ЖУРНАЛІСТА (ЗА РЕД. Ю.БІДЗІЛІ)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Основна думка, предмет розповіді у творі; зміст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- В.Й. ЗДОРОВЕГА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Певне коло життєвих явищ і проблем;</a:t>
                      </a:r>
                    </a:p>
                    <a:p>
                      <a:pPr algn="just"/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формула, яка допомагає зробити журналістський матеріал значимим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- А. СОКІВ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Інформаційний привід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- Г. ВАРТАНОВ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Основне питання, що висвітлюється у творі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142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2292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764704"/>
            <a:ext cx="6400800" cy="3474720"/>
          </a:xfrm>
        </p:spPr>
        <p:txBody>
          <a:bodyPr>
            <a:normAutofit fontScale="25000" lnSpcReduction="20000"/>
          </a:bodyPr>
          <a:lstStyle/>
          <a:p>
            <a:pPr algn="ctr" fontAlgn="base"/>
            <a:r>
              <a:rPr lang="ru-RU" sz="7200" b="1" cap="all" dirty="0"/>
              <a:t>НОВИЙ РІК ДО БЕРЕЗНЯ</a:t>
            </a:r>
            <a:endParaRPr lang="ru-RU" sz="7200" dirty="0"/>
          </a:p>
          <a:p>
            <a:pPr algn="ctr" fontAlgn="base"/>
            <a:r>
              <a:rPr lang="ru-RU" sz="5600" b="1" dirty="0"/>
              <a:t>08.02.2012</a:t>
            </a:r>
            <a:endParaRPr lang="ru-RU" sz="5600" dirty="0"/>
          </a:p>
          <a:p>
            <a:pPr algn="ctr" fontAlgn="base"/>
            <a:r>
              <a:rPr lang="ru-RU" sz="5600" b="1" u="sng" dirty="0" err="1">
                <a:hlinkClick r:id="rId2"/>
              </a:rPr>
              <a:t>Ірина</a:t>
            </a:r>
            <a:r>
              <a:rPr lang="ru-RU" sz="5600" b="1" u="sng" dirty="0">
                <a:hlinkClick r:id="rId2"/>
              </a:rPr>
              <a:t> КИРПА</a:t>
            </a:r>
            <a:r>
              <a:rPr lang="uk-UA" sz="5600" dirty="0"/>
              <a:t>, УКРАЇНА МОЛОДА</a:t>
            </a:r>
            <a:endParaRPr lang="ru-RU" sz="5600" dirty="0"/>
          </a:p>
          <a:p>
            <a:pPr fontAlgn="base"/>
            <a:r>
              <a:rPr lang="ru-RU" sz="8000" dirty="0"/>
              <a:t>Херсон </a:t>
            </a:r>
            <a:r>
              <a:rPr lang="ru-RU" sz="8000" dirty="0" err="1"/>
              <a:t>ризикує</a:t>
            </a:r>
            <a:r>
              <a:rPr lang="ru-RU" sz="8000" dirty="0"/>
              <a:t> </a:t>
            </a:r>
            <a:r>
              <a:rPr lang="ru-RU" sz="8000" dirty="0" err="1"/>
              <a:t>потрапити</a:t>
            </a:r>
            <a:r>
              <a:rPr lang="ru-RU" sz="8000" dirty="0"/>
              <a:t> до Книги </a:t>
            </a:r>
            <a:r>
              <a:rPr lang="ru-RU" sz="8000" dirty="0" err="1"/>
              <a:t>рекордів</a:t>
            </a:r>
            <a:r>
              <a:rPr lang="ru-RU" sz="8000" dirty="0"/>
              <a:t> </a:t>
            </a:r>
            <a:r>
              <a:rPr lang="ru-RU" sz="8000" dirty="0" err="1"/>
              <a:t>України</a:t>
            </a:r>
            <a:r>
              <a:rPr lang="ru-RU" sz="8000" dirty="0"/>
              <a:t> як </a:t>
            </a:r>
            <a:r>
              <a:rPr lang="ru-RU" sz="8000" dirty="0" err="1"/>
              <a:t>місто</a:t>
            </a:r>
            <a:r>
              <a:rPr lang="ru-RU" sz="8000" dirty="0"/>
              <a:t>, де </a:t>
            </a:r>
            <a:r>
              <a:rPr lang="ru-RU" sz="8000" dirty="0" err="1"/>
              <a:t>новорічне</a:t>
            </a:r>
            <a:r>
              <a:rPr lang="ru-RU" sz="8000" dirty="0"/>
              <a:t> дерево простояло </a:t>
            </a:r>
            <a:r>
              <a:rPr lang="ru-RU" sz="8000" dirty="0" err="1"/>
              <a:t>найдовше</a:t>
            </a:r>
            <a:r>
              <a:rPr lang="ru-RU" sz="8000" dirty="0"/>
              <a:t>. Як </a:t>
            </a:r>
            <a:r>
              <a:rPr lang="ru-RU" sz="8000" dirty="0" err="1"/>
              <a:t>розповіли</a:t>
            </a:r>
            <a:r>
              <a:rPr lang="ru-RU" sz="8000" dirty="0"/>
              <a:t> «УМ» в </a:t>
            </a:r>
            <a:r>
              <a:rPr lang="ru-RU" sz="8000" dirty="0" err="1"/>
              <a:t>управлінні</a:t>
            </a:r>
            <a:r>
              <a:rPr lang="ru-RU" sz="8000" dirty="0"/>
              <a:t> </a:t>
            </a:r>
            <a:r>
              <a:rPr lang="ru-RU" sz="8000" dirty="0" err="1"/>
              <a:t>громадських</a:t>
            </a:r>
            <a:r>
              <a:rPr lang="ru-RU" sz="8000" dirty="0"/>
              <a:t> </a:t>
            </a:r>
            <a:r>
              <a:rPr lang="ru-RU" sz="8000" dirty="0" err="1"/>
              <a:t>зв’язків</a:t>
            </a:r>
            <a:r>
              <a:rPr lang="ru-RU" sz="8000" dirty="0"/>
              <a:t> </a:t>
            </a:r>
            <a:r>
              <a:rPr lang="ru-RU" sz="8000" dirty="0" err="1"/>
              <a:t>міської</a:t>
            </a:r>
            <a:r>
              <a:rPr lang="ru-RU" sz="8000" dirty="0"/>
              <a:t> ради, </a:t>
            </a:r>
            <a:r>
              <a:rPr lang="ru-RU" sz="8000" dirty="0" err="1"/>
              <a:t>демонтувати</a:t>
            </a:r>
            <a:r>
              <a:rPr lang="ru-RU" sz="8000" dirty="0"/>
              <a:t> </a:t>
            </a:r>
            <a:r>
              <a:rPr lang="ru-RU" sz="8000" dirty="0" err="1"/>
              <a:t>головну</a:t>
            </a:r>
            <a:r>
              <a:rPr lang="ru-RU" sz="8000" dirty="0"/>
              <a:t> </a:t>
            </a:r>
            <a:r>
              <a:rPr lang="ru-RU" sz="8000" dirty="0" err="1"/>
              <a:t>ялинку</a:t>
            </a:r>
            <a:r>
              <a:rPr lang="ru-RU" sz="8000" dirty="0"/>
              <a:t> Херсона не </a:t>
            </a:r>
            <a:r>
              <a:rPr lang="ru-RU" sz="8000" dirty="0" err="1"/>
              <a:t>можуть</a:t>
            </a:r>
            <a:r>
              <a:rPr lang="ru-RU" sz="8000" dirty="0"/>
              <a:t> через </a:t>
            </a:r>
            <a:r>
              <a:rPr lang="ru-RU" sz="8000" dirty="0" err="1"/>
              <a:t>надзвичайні</a:t>
            </a:r>
            <a:r>
              <a:rPr lang="ru-RU" sz="8000" dirty="0"/>
              <a:t> холоди. «Наша </a:t>
            </a:r>
            <a:r>
              <a:rPr lang="ru-RU" sz="8000" dirty="0" err="1"/>
              <a:t>ялинка</a:t>
            </a:r>
            <a:r>
              <a:rPr lang="ru-RU" sz="8000" dirty="0"/>
              <a:t> </a:t>
            </a:r>
            <a:r>
              <a:rPr lang="ru-RU" sz="8000" dirty="0" err="1"/>
              <a:t>має</a:t>
            </a:r>
            <a:r>
              <a:rPr lang="ru-RU" sz="8000" dirty="0"/>
              <a:t> 22–</a:t>
            </a:r>
            <a:r>
              <a:rPr lang="ru-RU" sz="8000" dirty="0" err="1"/>
              <a:t>метрову</a:t>
            </a:r>
            <a:r>
              <a:rPr lang="ru-RU" sz="8000" dirty="0"/>
              <a:t> </a:t>
            </a:r>
            <a:r>
              <a:rPr lang="ru-RU" sz="8000" dirty="0" err="1"/>
              <a:t>висоту</a:t>
            </a:r>
            <a:r>
              <a:rPr lang="ru-RU" sz="8000" dirty="0"/>
              <a:t>, </a:t>
            </a:r>
            <a:r>
              <a:rPr lang="ru-RU" sz="8000" dirty="0" err="1"/>
              <a:t>тож</a:t>
            </a:r>
            <a:r>
              <a:rPr lang="ru-RU" sz="8000" dirty="0"/>
              <a:t> для </a:t>
            </a:r>
            <a:r>
              <a:rPr lang="ru-RU" sz="8000" dirty="0" err="1"/>
              <a:t>її</a:t>
            </a:r>
            <a:r>
              <a:rPr lang="ru-RU" sz="8000" dirty="0"/>
              <a:t> демонтажу </a:t>
            </a:r>
            <a:r>
              <a:rPr lang="ru-RU" sz="8000" dirty="0" err="1"/>
              <a:t>необхідно</a:t>
            </a:r>
            <a:r>
              <a:rPr lang="ru-RU" sz="8000" dirty="0"/>
              <a:t> </a:t>
            </a:r>
            <a:r>
              <a:rPr lang="ru-RU" sz="8000" dirty="0" err="1"/>
              <a:t>застосувати</a:t>
            </a:r>
            <a:r>
              <a:rPr lang="ru-RU" sz="8000" dirty="0"/>
              <a:t> </a:t>
            </a:r>
            <a:r>
              <a:rPr lang="ru-RU" sz="8000" dirty="0" err="1"/>
              <a:t>спеціальну</a:t>
            </a:r>
            <a:r>
              <a:rPr lang="ru-RU" sz="8000" dirty="0"/>
              <a:t> </a:t>
            </a:r>
            <a:r>
              <a:rPr lang="ru-RU" sz="8000" dirty="0" err="1"/>
              <a:t>автовишку</a:t>
            </a:r>
            <a:r>
              <a:rPr lang="ru-RU" sz="8000" dirty="0"/>
              <a:t>, яка не </a:t>
            </a:r>
            <a:r>
              <a:rPr lang="ru-RU" sz="8000" dirty="0" err="1"/>
              <a:t>може</a:t>
            </a:r>
            <a:r>
              <a:rPr lang="ru-RU" sz="8000" dirty="0"/>
              <a:t> </a:t>
            </a:r>
            <a:r>
              <a:rPr lang="ru-RU" sz="8000" dirty="0" err="1"/>
              <a:t>працювати</a:t>
            </a:r>
            <a:r>
              <a:rPr lang="ru-RU" sz="8000" dirty="0"/>
              <a:t> при </a:t>
            </a:r>
            <a:r>
              <a:rPr lang="ru-RU" sz="8000" dirty="0" err="1"/>
              <a:t>сильних</a:t>
            </a:r>
            <a:r>
              <a:rPr lang="ru-RU" sz="8000" dirty="0"/>
              <a:t> </a:t>
            </a:r>
            <a:r>
              <a:rPr lang="ru-RU" sz="8000" dirty="0" err="1"/>
              <a:t>поривах</a:t>
            </a:r>
            <a:r>
              <a:rPr lang="ru-RU" sz="8000" dirty="0"/>
              <a:t> </a:t>
            </a:r>
            <a:r>
              <a:rPr lang="ru-RU" sz="8000" dirty="0" err="1"/>
              <a:t>вітру</a:t>
            </a:r>
            <a:r>
              <a:rPr lang="ru-RU" sz="8000" dirty="0"/>
              <a:t> і в </a:t>
            </a:r>
            <a:r>
              <a:rPr lang="ru-RU" sz="8000" dirty="0" err="1"/>
              <a:t>умовах</a:t>
            </a:r>
            <a:r>
              <a:rPr lang="ru-RU" sz="8000" dirty="0"/>
              <a:t> </a:t>
            </a:r>
            <a:r>
              <a:rPr lang="ru-RU" sz="8000" dirty="0" err="1"/>
              <a:t>поганої</a:t>
            </a:r>
            <a:r>
              <a:rPr lang="ru-RU" sz="8000" dirty="0"/>
              <a:t> </a:t>
            </a:r>
            <a:r>
              <a:rPr lang="ru-RU" sz="8000" dirty="0" err="1"/>
              <a:t>видимості</a:t>
            </a:r>
            <a:r>
              <a:rPr lang="ru-RU" sz="8000" dirty="0"/>
              <a:t>, — пояснив директор Державного </a:t>
            </a:r>
            <a:r>
              <a:rPr lang="ru-RU" sz="8000" dirty="0" err="1"/>
              <a:t>комунального</a:t>
            </a:r>
            <a:r>
              <a:rPr lang="ru-RU" sz="8000" dirty="0"/>
              <a:t> </a:t>
            </a:r>
            <a:r>
              <a:rPr lang="ru-RU" sz="8000" dirty="0" err="1"/>
              <a:t>підприємства</a:t>
            </a:r>
            <a:r>
              <a:rPr lang="ru-RU" sz="8000" dirty="0"/>
              <a:t> «</a:t>
            </a:r>
            <a:r>
              <a:rPr lang="ru-RU" sz="8000" dirty="0" err="1"/>
              <a:t>Херсонміськсвітло</a:t>
            </a:r>
            <a:r>
              <a:rPr lang="ru-RU" sz="8000" dirty="0"/>
              <a:t>» </a:t>
            </a:r>
            <a:r>
              <a:rPr lang="ru-RU" sz="8000" dirty="0" err="1"/>
              <a:t>Олександр</a:t>
            </a:r>
            <a:r>
              <a:rPr lang="ru-RU" sz="8000" dirty="0"/>
              <a:t> Ткач. — При таких </a:t>
            </a:r>
            <a:r>
              <a:rPr lang="ru-RU" sz="8000" dirty="0" err="1"/>
              <a:t>штормових</a:t>
            </a:r>
            <a:r>
              <a:rPr lang="ru-RU" sz="8000" dirty="0"/>
              <a:t> </a:t>
            </a:r>
            <a:r>
              <a:rPr lang="ru-RU" sz="8000" dirty="0" err="1"/>
              <a:t>вітрах</a:t>
            </a:r>
            <a:r>
              <a:rPr lang="ru-RU" sz="8000" dirty="0"/>
              <a:t> </a:t>
            </a:r>
            <a:r>
              <a:rPr lang="ru-RU" sz="8000" dirty="0" err="1"/>
              <a:t>виконати</a:t>
            </a:r>
            <a:r>
              <a:rPr lang="ru-RU" sz="8000" dirty="0"/>
              <a:t> </a:t>
            </a:r>
            <a:r>
              <a:rPr lang="ru-RU" sz="8000" dirty="0" err="1"/>
              <a:t>роботи</a:t>
            </a:r>
            <a:r>
              <a:rPr lang="ru-RU" sz="8000" dirty="0"/>
              <a:t> з демонтажу </a:t>
            </a:r>
            <a:r>
              <a:rPr lang="ru-RU" sz="8000" dirty="0" err="1"/>
              <a:t>ілюмінаційних</a:t>
            </a:r>
            <a:r>
              <a:rPr lang="ru-RU" sz="8000" dirty="0"/>
              <a:t> </a:t>
            </a:r>
            <a:r>
              <a:rPr lang="ru-RU" sz="8000" dirty="0" err="1"/>
              <a:t>пристроїв</a:t>
            </a:r>
            <a:r>
              <a:rPr lang="ru-RU" sz="8000" dirty="0"/>
              <a:t> </a:t>
            </a:r>
            <a:r>
              <a:rPr lang="ru-RU" sz="8000" dirty="0" err="1"/>
              <a:t>неможливо</a:t>
            </a:r>
            <a:r>
              <a:rPr lang="ru-RU" sz="8000" dirty="0" smtClean="0"/>
              <a:t>».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810935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15719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ПРО ЩО ТУТ МОВА?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sz="2600" dirty="0"/>
              <a:t>Для того</a:t>
            </a:r>
            <a:r>
              <a:rPr lang="uk-UA" sz="2600" dirty="0"/>
              <a:t>,</a:t>
            </a:r>
            <a:r>
              <a:rPr lang="ru-RU" sz="2600" dirty="0"/>
              <a:t> </a:t>
            </a:r>
            <a:r>
              <a:rPr lang="ru-RU" sz="2600" dirty="0" err="1"/>
              <a:t>щоб</a:t>
            </a:r>
            <a:r>
              <a:rPr lang="ru-RU" sz="2600" dirty="0"/>
              <a:t> </a:t>
            </a:r>
            <a:r>
              <a:rPr lang="ru-RU" sz="2600" dirty="0" err="1"/>
              <a:t>повністю</a:t>
            </a:r>
            <a:r>
              <a:rPr lang="ru-RU" sz="2600" dirty="0"/>
              <a:t> </a:t>
            </a:r>
            <a:r>
              <a:rPr lang="ru-RU" sz="2600" dirty="0" err="1"/>
              <a:t>зібрати</a:t>
            </a:r>
            <a:r>
              <a:rPr lang="ru-RU" sz="2600" dirty="0"/>
              <a:t> </a:t>
            </a:r>
            <a:r>
              <a:rPr lang="ru-RU" sz="2600" dirty="0" err="1"/>
              <a:t>всі</a:t>
            </a:r>
            <a:r>
              <a:rPr lang="ru-RU" sz="2600" dirty="0"/>
              <a:t> </a:t>
            </a:r>
            <a:r>
              <a:rPr lang="ru-RU" sz="2600" dirty="0" err="1"/>
              <a:t>іграшки</a:t>
            </a:r>
            <a:r>
              <a:rPr lang="ru-RU" sz="2600" dirty="0"/>
              <a:t> та </a:t>
            </a:r>
            <a:r>
              <a:rPr lang="ru-RU" sz="2600" dirty="0" err="1"/>
              <a:t>гірлянди</a:t>
            </a:r>
            <a:r>
              <a:rPr lang="ru-RU" sz="2600" dirty="0"/>
              <a:t>, а </a:t>
            </a:r>
            <a:r>
              <a:rPr lang="ru-RU" sz="2600" dirty="0" err="1"/>
              <a:t>також</a:t>
            </a:r>
            <a:r>
              <a:rPr lang="ru-RU" sz="2600" dirty="0"/>
              <a:t> </a:t>
            </a:r>
            <a:r>
              <a:rPr lang="ru-RU" sz="2600" dirty="0" err="1"/>
              <a:t>упакувати</a:t>
            </a:r>
            <a:r>
              <a:rPr lang="ru-RU" sz="2600" dirty="0"/>
              <a:t> в ящики каркас </a:t>
            </a:r>
            <a:r>
              <a:rPr lang="ru-RU" sz="2600" dirty="0" err="1"/>
              <a:t>ялинки</a:t>
            </a:r>
            <a:r>
              <a:rPr lang="ru-RU" sz="2600" dirty="0"/>
              <a:t>, </a:t>
            </a:r>
            <a:r>
              <a:rPr lang="ru-RU" sz="2600" dirty="0" err="1"/>
              <a:t>фахівцям</a:t>
            </a:r>
            <a:r>
              <a:rPr lang="ru-RU" sz="2600" dirty="0"/>
              <a:t> </a:t>
            </a:r>
            <a:r>
              <a:rPr lang="ru-RU" sz="2600" dirty="0" err="1"/>
              <a:t>фірми</a:t>
            </a:r>
            <a:r>
              <a:rPr lang="ru-RU" sz="2600" dirty="0"/>
              <a:t>–монтажника,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спеціалізується</a:t>
            </a:r>
            <a:r>
              <a:rPr lang="ru-RU" sz="2600" dirty="0"/>
              <a:t> на </a:t>
            </a:r>
            <a:r>
              <a:rPr lang="ru-RU" sz="2600" dirty="0" err="1"/>
              <a:t>святковій</a:t>
            </a:r>
            <a:r>
              <a:rPr lang="ru-RU" sz="2600" dirty="0"/>
              <a:t> </a:t>
            </a:r>
            <a:r>
              <a:rPr lang="ru-RU" sz="2600" dirty="0" err="1"/>
              <a:t>ілюмінації</a:t>
            </a:r>
            <a:r>
              <a:rPr lang="ru-RU" sz="2600" dirty="0"/>
              <a:t>, </a:t>
            </a:r>
            <a:r>
              <a:rPr lang="ru-RU" sz="2600" dirty="0" err="1"/>
              <a:t>необхідні</a:t>
            </a:r>
            <a:r>
              <a:rPr lang="ru-RU" sz="2600" dirty="0"/>
              <a:t> </a:t>
            </a:r>
            <a:r>
              <a:rPr lang="ru-RU" sz="2600" dirty="0" err="1"/>
              <a:t>хоча</a:t>
            </a:r>
            <a:r>
              <a:rPr lang="ru-RU" sz="2600" dirty="0"/>
              <a:t> б </a:t>
            </a:r>
            <a:r>
              <a:rPr lang="ru-RU" sz="2600" dirty="0" err="1"/>
              <a:t>п’ять</a:t>
            </a:r>
            <a:r>
              <a:rPr lang="ru-RU" sz="2600" dirty="0"/>
              <a:t> </a:t>
            </a:r>
            <a:r>
              <a:rPr lang="ru-RU" sz="2600" dirty="0" err="1"/>
              <a:t>днів</a:t>
            </a:r>
            <a:r>
              <a:rPr lang="ru-RU" sz="2600" dirty="0"/>
              <a:t> </a:t>
            </a:r>
            <a:r>
              <a:rPr lang="ru-RU" sz="2600" dirty="0" err="1"/>
              <a:t>безвiтряної</a:t>
            </a:r>
            <a:r>
              <a:rPr lang="ru-RU" sz="2600" dirty="0"/>
              <a:t> погоди. Зараз </a:t>
            </a:r>
            <a:r>
              <a:rPr lang="ru-RU" sz="2600" dirty="0" err="1"/>
              <a:t>можна</a:t>
            </a:r>
            <a:r>
              <a:rPr lang="ru-RU" sz="2600" dirty="0"/>
              <a:t> провести </a:t>
            </a:r>
            <a:r>
              <a:rPr lang="ru-RU" sz="2600" dirty="0" err="1"/>
              <a:t>відповідні</a:t>
            </a:r>
            <a:r>
              <a:rPr lang="ru-RU" sz="2600" dirty="0"/>
              <a:t> </a:t>
            </a:r>
            <a:r>
              <a:rPr lang="ru-RU" sz="2600" dirty="0" err="1"/>
              <a:t>роботи</a:t>
            </a:r>
            <a:r>
              <a:rPr lang="ru-RU" sz="2600" dirty="0"/>
              <a:t> </a:t>
            </a:r>
            <a:r>
              <a:rPr lang="ru-RU" sz="2600" dirty="0" err="1"/>
              <a:t>тільки</a:t>
            </a:r>
            <a:r>
              <a:rPr lang="ru-RU" sz="2600" dirty="0"/>
              <a:t> на </a:t>
            </a:r>
            <a:r>
              <a:rPr lang="ru-RU" sz="2600" dirty="0" err="1"/>
              <a:t>нижніх</a:t>
            </a:r>
            <a:r>
              <a:rPr lang="ru-RU" sz="2600" dirty="0"/>
              <a:t> ярусах дерева</a:t>
            </a:r>
            <a:r>
              <a:rPr lang="ru-RU" sz="2600" dirty="0" smtClean="0"/>
              <a:t>.</a:t>
            </a:r>
          </a:p>
          <a:p>
            <a:pPr marL="45720" indent="0" fontAlgn="base">
              <a:buNone/>
            </a:pPr>
            <a:endParaRPr lang="ru-RU" sz="2600" dirty="0"/>
          </a:p>
          <a:p>
            <a:pPr marL="45720" indent="0" fontAlgn="base">
              <a:buNone/>
            </a:pPr>
            <a:r>
              <a:rPr lang="ru-RU" sz="2600" dirty="0" err="1"/>
              <a:t>Слід</a:t>
            </a:r>
            <a:r>
              <a:rPr lang="ru-RU" sz="2600" dirty="0"/>
              <a:t> </a:t>
            </a:r>
            <a:r>
              <a:rPr lang="ru-RU" sz="2600" dirty="0" err="1"/>
              <a:t>зазначити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розібрати</a:t>
            </a:r>
            <a:r>
              <a:rPr lang="ru-RU" sz="2600" dirty="0"/>
              <a:t> </a:t>
            </a:r>
            <a:r>
              <a:rPr lang="ru-RU" sz="2600" dirty="0" err="1"/>
              <a:t>ялинку</a:t>
            </a:r>
            <a:r>
              <a:rPr lang="ru-RU" sz="2600" dirty="0"/>
              <a:t> — </a:t>
            </a:r>
            <a:r>
              <a:rPr lang="ru-RU" sz="2600" dirty="0" err="1"/>
              <a:t>досить</a:t>
            </a:r>
            <a:r>
              <a:rPr lang="ru-RU" sz="2600" dirty="0"/>
              <a:t> дорога процедура. Так, </a:t>
            </a:r>
            <a:r>
              <a:rPr lang="ru-RU" sz="2600" dirty="0" err="1"/>
              <a:t>щоб</a:t>
            </a:r>
            <a:r>
              <a:rPr lang="ru-RU" sz="2600" dirty="0"/>
              <a:t> </a:t>
            </a:r>
            <a:r>
              <a:rPr lang="ru-RU" sz="2600" dirty="0" err="1"/>
              <a:t>нарядити</a:t>
            </a:r>
            <a:r>
              <a:rPr lang="ru-RU" sz="2600" dirty="0"/>
              <a:t> </a:t>
            </a:r>
            <a:r>
              <a:rPr lang="ru-RU" sz="2600" dirty="0" err="1"/>
              <a:t>громіздку</a:t>
            </a:r>
            <a:r>
              <a:rPr lang="ru-RU" sz="2600" dirty="0"/>
              <a:t> </a:t>
            </a:r>
            <a:r>
              <a:rPr lang="ru-RU" sz="2600" dirty="0" err="1"/>
              <a:t>лісову</a:t>
            </a:r>
            <a:r>
              <a:rPr lang="ru-RU" sz="2600" dirty="0"/>
              <a:t> </a:t>
            </a:r>
            <a:r>
              <a:rPr lang="ru-RU" sz="2600" dirty="0" err="1"/>
              <a:t>красуню</a:t>
            </a:r>
            <a:r>
              <a:rPr lang="ru-RU" sz="2600" dirty="0"/>
              <a:t>, </a:t>
            </a:r>
            <a:r>
              <a:rPr lang="ru-RU" sz="2600" dirty="0" err="1"/>
              <a:t>херсонським</a:t>
            </a:r>
            <a:r>
              <a:rPr lang="ru-RU" sz="2600" dirty="0"/>
              <a:t> чиновникам </a:t>
            </a:r>
            <a:r>
              <a:rPr lang="ru-RU" sz="2600" dirty="0" err="1"/>
              <a:t>довелося</a:t>
            </a:r>
            <a:r>
              <a:rPr lang="ru-RU" sz="2600" dirty="0"/>
              <a:t> </a:t>
            </a:r>
            <a:r>
              <a:rPr lang="ru-RU" sz="2600" dirty="0" err="1"/>
              <a:t>знайти</a:t>
            </a:r>
            <a:r>
              <a:rPr lang="ru-RU" sz="2600" dirty="0"/>
              <a:t> в </a:t>
            </a:r>
            <a:r>
              <a:rPr lang="ru-RU" sz="2600" dirty="0" err="1"/>
              <a:t>бюджеті</a:t>
            </a:r>
            <a:r>
              <a:rPr lang="ru-RU" sz="2600" dirty="0"/>
              <a:t> </a:t>
            </a:r>
            <a:r>
              <a:rPr lang="ru-RU" sz="2600" dirty="0" err="1"/>
              <a:t>приблизно</a:t>
            </a:r>
            <a:r>
              <a:rPr lang="ru-RU" sz="2600" dirty="0"/>
              <a:t> 15 </a:t>
            </a:r>
            <a:r>
              <a:rPr lang="ru-RU" sz="2600" dirty="0" err="1"/>
              <a:t>тисяч</a:t>
            </a:r>
            <a:r>
              <a:rPr lang="ru-RU" sz="2600" dirty="0"/>
              <a:t> </a:t>
            </a:r>
            <a:r>
              <a:rPr lang="ru-RU" sz="2600" dirty="0" err="1"/>
              <a:t>гривень</a:t>
            </a:r>
            <a:r>
              <a:rPr lang="ru-RU" sz="2600" dirty="0"/>
              <a:t>. А от </a:t>
            </a:r>
            <a:r>
              <a:rPr lang="ru-RU" sz="2600" dirty="0" err="1"/>
              <a:t>щоб</a:t>
            </a:r>
            <a:r>
              <a:rPr lang="ru-RU" sz="2600" dirty="0"/>
              <a:t> </a:t>
            </a:r>
            <a:r>
              <a:rPr lang="ru-RU" sz="2600" dirty="0" err="1"/>
              <a:t>зібрати</a:t>
            </a:r>
            <a:r>
              <a:rPr lang="ru-RU" sz="2600" dirty="0"/>
              <a:t> </a:t>
            </a:r>
            <a:r>
              <a:rPr lang="ru-RU" sz="2600" dirty="0" err="1"/>
              <a:t>її</a:t>
            </a:r>
            <a:r>
              <a:rPr lang="ru-RU" sz="2600" dirty="0"/>
              <a:t>, </a:t>
            </a:r>
            <a:r>
              <a:rPr lang="ru-RU" sz="2600" dirty="0" err="1"/>
              <a:t>необхідно</a:t>
            </a:r>
            <a:r>
              <a:rPr lang="ru-RU" sz="2600" dirty="0"/>
              <a:t> </a:t>
            </a:r>
            <a:r>
              <a:rPr lang="ru-RU" sz="2600" dirty="0" err="1"/>
              <a:t>ще</a:t>
            </a:r>
            <a:r>
              <a:rPr lang="ru-RU" sz="2600" dirty="0"/>
              <a:t> 6—8 </a:t>
            </a:r>
            <a:r>
              <a:rPr lang="ru-RU" sz="2600" dirty="0" err="1"/>
              <a:t>тисяч</a:t>
            </a:r>
            <a:r>
              <a:rPr lang="ru-RU" sz="2600" dirty="0"/>
              <a:t> </a:t>
            </a:r>
            <a:r>
              <a:rPr lang="ru-RU" sz="2600" dirty="0" err="1"/>
              <a:t>гривень</a:t>
            </a:r>
            <a:r>
              <a:rPr lang="ru-RU" sz="2600" dirty="0"/>
              <a:t>. </a:t>
            </a:r>
            <a:r>
              <a:rPr lang="ru-RU" sz="2600" dirty="0" err="1"/>
              <a:t>Якщо</a:t>
            </a:r>
            <a:r>
              <a:rPr lang="ru-RU" sz="2600" dirty="0"/>
              <a:t> </a:t>
            </a:r>
            <a:r>
              <a:rPr lang="ru-RU" sz="2600" dirty="0" err="1"/>
              <a:t>такої</a:t>
            </a:r>
            <a:r>
              <a:rPr lang="ru-RU" sz="2600" dirty="0"/>
              <a:t> </a:t>
            </a:r>
            <a:r>
              <a:rPr lang="ru-RU" sz="2600" dirty="0" err="1"/>
              <a:t>суми</a:t>
            </a:r>
            <a:r>
              <a:rPr lang="ru-RU" sz="2600" dirty="0"/>
              <a:t> не «</a:t>
            </a:r>
            <a:r>
              <a:rPr lang="ru-RU" sz="2600" dirty="0" err="1"/>
              <a:t>нашкребуть</a:t>
            </a:r>
            <a:r>
              <a:rPr lang="ru-RU" sz="2600" dirty="0"/>
              <a:t>» у </a:t>
            </a:r>
            <a:r>
              <a:rPr lang="ru-RU" sz="2600" dirty="0" err="1"/>
              <a:t>міському</a:t>
            </a:r>
            <a:r>
              <a:rPr lang="ru-RU" sz="2600" dirty="0"/>
              <a:t> </a:t>
            </a:r>
            <a:r>
              <a:rPr lang="ru-RU" sz="2600" dirty="0" err="1"/>
              <a:t>бюджеті</a:t>
            </a:r>
            <a:r>
              <a:rPr lang="ru-RU" sz="2600" dirty="0"/>
              <a:t>, </a:t>
            </a:r>
            <a:r>
              <a:rPr lang="ru-RU" sz="2600" dirty="0" err="1"/>
              <a:t>новорічна</a:t>
            </a:r>
            <a:r>
              <a:rPr lang="ru-RU" sz="2600" dirty="0"/>
              <a:t> </a:t>
            </a:r>
            <a:r>
              <a:rPr lang="ru-RU" sz="2600" dirty="0" err="1"/>
              <a:t>красуня</a:t>
            </a:r>
            <a:r>
              <a:rPr lang="ru-RU" sz="2600" dirty="0"/>
              <a:t> </a:t>
            </a:r>
            <a:r>
              <a:rPr lang="ru-RU" sz="2600" dirty="0" err="1"/>
              <a:t>простоїть</a:t>
            </a:r>
            <a:r>
              <a:rPr lang="ru-RU" sz="2600" dirty="0"/>
              <a:t> у </a:t>
            </a:r>
            <a:r>
              <a:rPr lang="ru-RU" sz="2600" dirty="0" err="1"/>
              <a:t>центрі</a:t>
            </a:r>
            <a:r>
              <a:rPr lang="ru-RU" sz="2600" dirty="0"/>
              <a:t> </a:t>
            </a:r>
            <a:r>
              <a:rPr lang="ru-RU" sz="2600" dirty="0" err="1"/>
              <a:t>міста</a:t>
            </a:r>
            <a:r>
              <a:rPr lang="ru-RU" sz="2600" dirty="0"/>
              <a:t> аж до </a:t>
            </a:r>
            <a:r>
              <a:rPr lang="ru-RU" sz="2600" dirty="0" err="1"/>
              <a:t>березня</a:t>
            </a:r>
            <a:r>
              <a:rPr lang="ru-RU" sz="2600" dirty="0"/>
              <a:t>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647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algn="ctr"/>
            <a:r>
              <a:rPr lang="uk-UA" dirty="0" smtClean="0"/>
              <a:t>ТЕМА ПУБЛІКАЦІЇ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780928"/>
            <a:ext cx="6400800" cy="3474720"/>
          </a:xfrm>
        </p:spPr>
        <p:txBody>
          <a:bodyPr/>
          <a:lstStyle/>
          <a:p>
            <a:r>
              <a:rPr lang="uk-UA" dirty="0" smtClean="0"/>
              <a:t>НЕМОЖЛИВІСТЬ ДЕМОНТАЖУ НОВОРІЧНОЇ ЯЛИНКИ У ХЕРСОНІ </a:t>
            </a:r>
            <a:r>
              <a:rPr lang="uk-UA" dirty="0" smtClean="0">
                <a:solidFill>
                  <a:srgbClr val="FF0000"/>
                </a:solidFill>
              </a:rPr>
              <a:t>(СИТУАЦІЯ) </a:t>
            </a:r>
            <a:r>
              <a:rPr lang="uk-UA" dirty="0" smtClean="0"/>
              <a:t>ЧЕРЕЗ НАДЗВИЧАЙНІ ПОГОДНІ УМОВИ ТА БІДНІСТЬ МІСЬКОГО БЮДЖЕТУ </a:t>
            </a:r>
            <a:r>
              <a:rPr lang="uk-UA" dirty="0" smtClean="0">
                <a:solidFill>
                  <a:srgbClr val="FF0000"/>
                </a:solidFill>
              </a:rPr>
              <a:t>(ПРОБЛЕМА)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961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6512511" cy="1143000"/>
          </a:xfrm>
        </p:spPr>
        <p:txBody>
          <a:bodyPr/>
          <a:lstStyle/>
          <a:p>
            <a:pPr algn="ctr"/>
            <a:r>
              <a:rPr lang="uk-UA" dirty="0" smtClean="0"/>
              <a:t>ФАКТ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492896"/>
            <a:ext cx="6400800" cy="3474720"/>
          </a:xfrm>
        </p:spPr>
        <p:txBody>
          <a:bodyPr/>
          <a:lstStyle/>
          <a:p>
            <a:r>
              <a:rPr lang="uk-UA" dirty="0" smtClean="0"/>
              <a:t>ФАКТ (ЛАТ. </a:t>
            </a:r>
            <a:r>
              <a:rPr lang="en-US" dirty="0" smtClean="0"/>
              <a:t>FACTUM </a:t>
            </a:r>
            <a:r>
              <a:rPr lang="uk-UA" dirty="0" smtClean="0"/>
              <a:t>) – ЗРОБЛЕНЕ; ТЕ, ЩО СТАЛОСЬ</a:t>
            </a:r>
          </a:p>
          <a:p>
            <a:r>
              <a:rPr lang="uk-UA" dirty="0" smtClean="0"/>
              <a:t>- ДІЙСНА, НЕВИГАДАНА ПОДІЯ, ДІЙСНЕ ЯВИЩЕ; ТЕ, ЩО СТАЛОСЬ, ВІДБУЛОСЬ НАСПРАВДІ (ТЛУМАЧНИЙ СЛОВНИК УКРАЇНСЬКОЇ МОВИ)</a:t>
            </a:r>
          </a:p>
          <a:p>
            <a:pPr marL="45720" indent="0">
              <a:buNone/>
            </a:pPr>
            <a:r>
              <a:rPr lang="uk-UA" dirty="0" smtClean="0"/>
              <a:t>(назвіть факти)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145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512511" cy="1143000"/>
          </a:xfrm>
        </p:spPr>
        <p:txBody>
          <a:bodyPr/>
          <a:lstStyle/>
          <a:p>
            <a:pPr algn="ctr"/>
            <a:r>
              <a:rPr lang="uk-UA" dirty="0" smtClean="0"/>
              <a:t>СИТУАЦІЯ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772816"/>
            <a:ext cx="6400800" cy="3474720"/>
          </a:xfrm>
        </p:spPr>
        <p:txBody>
          <a:bodyPr/>
          <a:lstStyle/>
          <a:p>
            <a:r>
              <a:rPr lang="uk-UA" dirty="0" smtClean="0"/>
              <a:t>- ФАКТ+ ФАКТ;</a:t>
            </a:r>
          </a:p>
          <a:p>
            <a:pPr algn="just"/>
            <a:r>
              <a:rPr lang="uk-UA" dirty="0" smtClean="0"/>
              <a:t>- СУКУПНІСТЬ УМОВ І ОБСТАВИН, ЩО  СТВОРЮЮТЬ ПЕВНЕ СТАНОВИЩЕ, ВИКЛИКАЮТЬ ТІ ЧИ ІНШІ ВЗАЄМИНИ ЛЮДЕЙ (</a:t>
            </a:r>
            <a:r>
              <a:rPr lang="uk-UA" sz="1800" dirty="0" smtClean="0"/>
              <a:t>СТАН, ОБСТАНОВКА ПРОЯВЛЯЮТЬСЯ САМЕ ЧЕРЕЗ ФАКТИ</a:t>
            </a:r>
            <a:r>
              <a:rPr lang="uk-UA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37677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algn="ctr"/>
            <a:r>
              <a:rPr lang="uk-UA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420888"/>
            <a:ext cx="6400800" cy="3474720"/>
          </a:xfrm>
        </p:spPr>
        <p:txBody>
          <a:bodyPr/>
          <a:lstStyle/>
          <a:p>
            <a:r>
              <a:rPr lang="uk-UA" dirty="0" smtClean="0"/>
              <a:t>ЦЕ ЗАВДАННЯ, ТРУДНІСТЬ, ЯКІ ПОТРІБНО ВИКОНАТИ (ПОДОЛАТИ)</a:t>
            </a:r>
          </a:p>
          <a:p>
            <a:endParaRPr lang="uk-UA" dirty="0"/>
          </a:p>
          <a:p>
            <a:pPr algn="ctr"/>
            <a:r>
              <a:rPr lang="uk-UA" dirty="0" smtClean="0"/>
              <a:t>ТИПИ ПРОБЛЕМ</a:t>
            </a:r>
          </a:p>
          <a:p>
            <a:r>
              <a:rPr lang="uk-UA" dirty="0" smtClean="0"/>
              <a:t>- ВІЧНІ;</a:t>
            </a:r>
          </a:p>
          <a:p>
            <a:r>
              <a:rPr lang="uk-UA" dirty="0" smtClean="0"/>
              <a:t>- ПОРОДЖЕНІ ЧАСОМ І ОБСТАВИНАМИ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040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6512511" cy="1143000"/>
          </a:xfrm>
        </p:spPr>
        <p:txBody>
          <a:bodyPr/>
          <a:lstStyle/>
          <a:p>
            <a:pPr algn="ctr"/>
            <a:r>
              <a:rPr lang="uk-UA" dirty="0" smtClean="0"/>
              <a:t>ТИПИ ЗВ</a:t>
            </a:r>
            <a:r>
              <a:rPr lang="en-US" dirty="0" smtClean="0"/>
              <a:t>’</a:t>
            </a:r>
            <a:r>
              <a:rPr lang="uk-UA" dirty="0" smtClean="0"/>
              <a:t>ЯЗКУ РКС І МСП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348880"/>
            <a:ext cx="6400800" cy="3474720"/>
          </a:xfrm>
        </p:spPr>
        <p:txBody>
          <a:bodyPr/>
          <a:lstStyle/>
          <a:p>
            <a:r>
              <a:rPr lang="uk-UA" dirty="0" smtClean="0"/>
              <a:t>РКС НЕСЕ В СОБІ МСП;</a:t>
            </a:r>
          </a:p>
          <a:p>
            <a:pPr marL="45720" indent="0">
              <a:buNone/>
            </a:pPr>
            <a:endParaRPr lang="uk-UA" dirty="0" smtClean="0"/>
          </a:p>
          <a:p>
            <a:r>
              <a:rPr lang="uk-UA" dirty="0" smtClean="0"/>
              <a:t>РКС НЕСЕ В СОБІ ДОСВІД ВИРІШЕННЯ МСП;</a:t>
            </a:r>
          </a:p>
          <a:p>
            <a:pPr marL="45720" indent="0">
              <a:buNone/>
            </a:pPr>
            <a:endParaRPr lang="uk-UA" dirty="0" smtClean="0"/>
          </a:p>
          <a:p>
            <a:r>
              <a:rPr lang="uk-UA" dirty="0" smtClean="0"/>
              <a:t>РКС ІЛЮСТРУЄ НАСЛІДОК ВЧАСНО НЕВИРІШЕНОЇ ПРОБЛЕМИ</a:t>
            </a:r>
          </a:p>
          <a:p>
            <a:pPr marL="45720" indent="0" algn="r">
              <a:buNone/>
            </a:pPr>
            <a:r>
              <a:rPr lang="uk-UA" dirty="0" smtClean="0"/>
              <a:t>(за Г. </a:t>
            </a:r>
            <a:r>
              <a:rPr lang="uk-UA" dirty="0" err="1" smtClean="0"/>
              <a:t>Лазутіною</a:t>
            </a:r>
            <a:r>
              <a:rPr lang="uk-UA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156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6512511" cy="1143000"/>
          </a:xfrm>
        </p:spPr>
        <p:txBody>
          <a:bodyPr/>
          <a:lstStyle/>
          <a:p>
            <a:pPr algn="ctr"/>
            <a:r>
              <a:rPr lang="uk-UA" sz="2800" dirty="0" smtClean="0"/>
              <a:t>ТЕМА ЖУРНАЛІСТСЬКОГО ТВОРУ МАЄ СТІЙКУ ОЗНАКУ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060848"/>
            <a:ext cx="6400800" cy="347472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Т = РКС / МСП;</a:t>
            </a:r>
          </a:p>
          <a:p>
            <a:endParaRPr lang="uk-UA" sz="2800" dirty="0"/>
          </a:p>
          <a:p>
            <a:r>
              <a:rPr lang="uk-UA" sz="2800" dirty="0" smtClean="0"/>
              <a:t>ЗНАЙТИ ВДАЛУ ТЕМУ – ЦЕ ОЗНАЧАЄ ВИЯВИТИ ЯСКРАВУ РКС, ЩО ІЛЮСТРУЄ МСП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55429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530120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196752"/>
            <a:ext cx="6400800" cy="347472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uk-UA" sz="11200" dirty="0" smtClean="0"/>
              <a:t>План</a:t>
            </a:r>
          </a:p>
          <a:p>
            <a:r>
              <a:rPr lang="uk-UA" sz="11200" dirty="0" smtClean="0"/>
              <a:t>1.Професійні переконання журналіста – основа його творчості</a:t>
            </a:r>
          </a:p>
          <a:p>
            <a:r>
              <a:rPr lang="uk-UA" sz="11200" dirty="0" smtClean="0"/>
              <a:t>2.Параметри, за якими </a:t>
            </a:r>
            <a:r>
              <a:rPr lang="uk-UA" sz="11200" dirty="0" err="1" smtClean="0"/>
              <a:t>співставляються</a:t>
            </a:r>
            <a:r>
              <a:rPr lang="uk-UA" sz="11200" dirty="0" smtClean="0"/>
              <a:t> тексти масової інформації (повторення)</a:t>
            </a:r>
          </a:p>
          <a:p>
            <a:r>
              <a:rPr lang="uk-UA" sz="11200" dirty="0" smtClean="0"/>
              <a:t>3. Специфіка журналістського твору виявляється в особливому характері теми та ідеї</a:t>
            </a:r>
          </a:p>
          <a:p>
            <a:r>
              <a:rPr lang="uk-UA" sz="11200" dirty="0"/>
              <a:t>4</a:t>
            </a:r>
            <a:r>
              <a:rPr lang="uk-UA" sz="11200" dirty="0" smtClean="0"/>
              <a:t>.Тема твору – що це?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96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157192"/>
            <a:ext cx="6512511" cy="1143000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uk-UA" sz="2800" dirty="0"/>
              <a:t>5.Погляди дослідників на поняття </a:t>
            </a:r>
            <a:r>
              <a:rPr lang="uk-UA" sz="2800" dirty="0" smtClean="0"/>
              <a:t>«тема </a:t>
            </a:r>
            <a:r>
              <a:rPr lang="uk-UA" sz="2800" dirty="0"/>
              <a:t>журналістського </a:t>
            </a:r>
            <a:r>
              <a:rPr lang="uk-UA" sz="2800" dirty="0" smtClean="0"/>
              <a:t>твору» </a:t>
            </a:r>
            <a:endParaRPr lang="uk-UA" sz="2800" dirty="0"/>
          </a:p>
          <a:p>
            <a:r>
              <a:rPr lang="uk-UA" sz="2800" dirty="0" smtClean="0"/>
              <a:t>6. Реальна конкретна ситуація (РКС) та масштабна суспільна проблема (МСП) – компоненти теми твору</a:t>
            </a:r>
          </a:p>
          <a:p>
            <a:r>
              <a:rPr lang="uk-UA" sz="2800" dirty="0" smtClean="0"/>
              <a:t>7.Поняття «факт», «ситуація», «проблема»</a:t>
            </a:r>
          </a:p>
          <a:p>
            <a:r>
              <a:rPr lang="uk-UA" sz="2800" dirty="0" smtClean="0"/>
              <a:t>8. Типи </a:t>
            </a:r>
            <a:r>
              <a:rPr lang="uk-UA" sz="2800" dirty="0" err="1" smtClean="0"/>
              <a:t>зв</a:t>
            </a:r>
            <a:r>
              <a:rPr lang="en-US" sz="2800" dirty="0" smtClean="0"/>
              <a:t>’</a:t>
            </a:r>
            <a:r>
              <a:rPr lang="uk-UA" sz="2800" dirty="0" err="1" smtClean="0"/>
              <a:t>язку</a:t>
            </a:r>
            <a:r>
              <a:rPr lang="uk-UA" sz="2800" dirty="0" smtClean="0"/>
              <a:t> РКС та МСП у журналістському творі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0015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7" y="4869160"/>
            <a:ext cx="5976664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476672"/>
            <a:ext cx="6863273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6000" b="1" dirty="0" smtClean="0"/>
              <a:t>ЯК ВИЯВЛЯЄТЬСЯ</a:t>
            </a:r>
          </a:p>
          <a:p>
            <a:pPr marL="45720" indent="0">
              <a:buNone/>
            </a:pPr>
            <a:r>
              <a:rPr lang="uk-UA" sz="6000" b="1" dirty="0" smtClean="0"/>
              <a:t> ЖУРНАЛІСТСЬКА</a:t>
            </a:r>
          </a:p>
          <a:p>
            <a:pPr marL="45720" indent="0">
              <a:buNone/>
            </a:pPr>
            <a:r>
              <a:rPr lang="uk-UA" sz="6000" b="1" dirty="0" smtClean="0"/>
              <a:t> ТВОРЧІСТЬ?</a:t>
            </a:r>
          </a:p>
        </p:txBody>
      </p:sp>
    </p:spTree>
    <p:extLst>
      <p:ext uri="{BB962C8B-B14F-4D97-AF65-F5344CB8AC3E}">
        <p14:creationId xmlns:p14="http://schemas.microsoft.com/office/powerpoint/2010/main" val="214484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692696"/>
            <a:ext cx="6400800" cy="3474720"/>
          </a:xfrm>
        </p:spPr>
        <p:txBody>
          <a:bodyPr>
            <a:normAutofit fontScale="62500" lnSpcReduction="20000"/>
          </a:bodyPr>
          <a:lstStyle/>
          <a:p>
            <a:r>
              <a:rPr lang="uk-UA" sz="4000" dirty="0" smtClean="0"/>
              <a:t>СПЕЦИФІКА ЖУРНАЛІСТИКИ ЯК ТВОРЧОСТІ ВИЯВЛЯЄТЬСЯ В ОСОБЛИВОСТЯХ МАТЕРІАЛІЗОВАНОГО РЕЗУЛЬТАТУ ЇЇ ДІЯЛЬНОСТІ – ТВОРУ. САМЕ ТВІР НАЙПОВНІШЕ ВИЯВЛЯЄ ОСОБЛИВОСТІ ЖУРНАЛІСТСЬКОЇ ТВОРЧОСТІ</a:t>
            </a:r>
          </a:p>
          <a:p>
            <a:r>
              <a:rPr lang="uk-UA" sz="4000" dirty="0" smtClean="0"/>
              <a:t>РОЗУМІННЯ СПЕЦИФІКИ ТВОРУ ФОРМУЄ ОСНОВУ ПРОФЕСІЙНОГО ПЕРЕКОНАННЯ ЖУРНАЛІСТА</a:t>
            </a:r>
          </a:p>
          <a:p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73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512511" cy="1143000"/>
          </a:xfrm>
        </p:spPr>
        <p:txBody>
          <a:bodyPr/>
          <a:lstStyle/>
          <a:p>
            <a:r>
              <a:rPr lang="uk-UA" sz="3200" dirty="0" smtClean="0"/>
              <a:t>ПАРАМЕТРИ ТЕКСТОВОЇ ДІЯЛЬНОСТІ ЖУРНАЛІСТА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780928"/>
            <a:ext cx="6400800" cy="3474720"/>
          </a:xfrm>
        </p:spPr>
        <p:txBody>
          <a:bodyPr/>
          <a:lstStyle/>
          <a:p>
            <a:r>
              <a:rPr lang="uk-UA" dirty="0" smtClean="0"/>
              <a:t>ЖУРНАЛІСТСЬКІ ТЕКСТИ ОЦІНЮЮТЬСЯ ЗА ТАКИМИ ПОКАЗНИКАМИ</a:t>
            </a:r>
            <a:r>
              <a:rPr lang="ru-RU" dirty="0" smtClean="0"/>
              <a:t>:</a:t>
            </a:r>
          </a:p>
          <a:p>
            <a:r>
              <a:rPr lang="uk-UA" dirty="0" smtClean="0"/>
              <a:t>СЕМАНТИКА (ЗМІСТ) – ТЕМА;</a:t>
            </a:r>
          </a:p>
          <a:p>
            <a:r>
              <a:rPr lang="uk-UA" dirty="0" smtClean="0"/>
              <a:t>ПРАГМАТИКА (ЦІННІСТЬ, ЗНАЧИМІСТЬ) – ІДЕЯ;</a:t>
            </a:r>
          </a:p>
          <a:p>
            <a:r>
              <a:rPr lang="uk-UA" dirty="0" smtClean="0"/>
              <a:t>СИНТАКТИКА (ПОБУДОВА) - ФОРМА</a:t>
            </a:r>
          </a:p>
        </p:txBody>
      </p:sp>
    </p:spTree>
    <p:extLst>
      <p:ext uri="{BB962C8B-B14F-4D97-AF65-F5344CB8AC3E}">
        <p14:creationId xmlns:p14="http://schemas.microsoft.com/office/powerpoint/2010/main" val="918257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157192"/>
            <a:ext cx="6944559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ОСОБЛИВІСТЬ ЖУРНАЛІСТСЬКОГО ТВОРУ ВИЯВЛЯЄТЬСЯ У СПЕЦИФІЦІ ЙОГО ТЕМИ ТА ІДЕЇ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48461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6512511" cy="1143000"/>
          </a:xfrm>
        </p:spPr>
        <p:txBody>
          <a:bodyPr/>
          <a:lstStyle/>
          <a:p>
            <a:pPr algn="ctr"/>
            <a:r>
              <a:rPr lang="uk-UA" dirty="0" smtClean="0"/>
              <a:t>ЩО ТАКЕ ТЕМА ТВОРУ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3140968"/>
            <a:ext cx="6400800" cy="3474720"/>
          </a:xfrm>
        </p:spPr>
        <p:txBody>
          <a:bodyPr/>
          <a:lstStyle/>
          <a:p>
            <a:r>
              <a:rPr lang="uk-UA" dirty="0" smtClean="0"/>
              <a:t>У ХУДОЖНІЙ ЛІТЕРАТУРІ – ТЕ, ПРО ЩО РОЗПОВІДАЄТЬСЯ У ТВОРІ</a:t>
            </a:r>
          </a:p>
          <a:p>
            <a:pPr marL="45720" indent="0">
              <a:buNone/>
            </a:pPr>
            <a:r>
              <a:rPr lang="uk-UA" dirty="0" smtClean="0"/>
              <a:t>(І.С. НЕЧУЙ-ЛЕВИЦЬКИЙ – «МИКОЛА ДЖЕРЯ»,  ПАНАС МИРНИЙ ТА І.БІЛИК – «ХІБА РЕВУТЬ      ВОЛИ, ЯК ЯСЛА ПОВНІ?»)</a:t>
            </a:r>
          </a:p>
          <a:p>
            <a:pPr marL="45720" indent="0">
              <a:buNone/>
            </a:pPr>
            <a:endParaRPr lang="uk-UA" dirty="0"/>
          </a:p>
          <a:p>
            <a:pPr marL="45720" indent="0">
              <a:buNone/>
            </a:pPr>
            <a:r>
              <a:rPr lang="uk-UA" dirty="0" smtClean="0"/>
              <a:t>ЧИ ПРИЙНЯТНИЙ ТАКИЙ ПІДХІД У ЖУРНАЛІСТИЦІ?</a:t>
            </a:r>
          </a:p>
          <a:p>
            <a:pPr marL="4572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1938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just"/>
            <a:r>
              <a:rPr lang="uk-UA" sz="2400" dirty="0" smtClean="0"/>
              <a:t>ПОГЛЯДИ ЖУРНАЛІСТИКОЗНАВЦІВ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700808"/>
            <a:ext cx="6400800" cy="34747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/>
              <a:t>ОСНОВНА ДУМКА, ПРЕДМЕТ РОЗПОВІДІ ПУБЛІЦИСТИЧНОГО ТВОРУ, КОЛО ЯВИЩ І ПРОБЛЕМ, ЩО СТАНОВЛЯТЬ ЙОГО ЗМІСТ (СЛОВНИК ЖУРНАЛІСТА ЗА РЕД. Ю.БІДЗІЛІ)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ФІКСУЮЧИ ПЕВНІ ПОДІЇ, ФАКТИ, ЖУРНАЛІСТ МУСИТЬ ЗНАЙТИ </a:t>
            </a:r>
            <a:r>
              <a:rPr lang="uk-UA" dirty="0" smtClean="0">
                <a:solidFill>
                  <a:srgbClr val="FF0000"/>
                </a:solidFill>
              </a:rPr>
              <a:t>ТАКУ ФОРМУЛУ</a:t>
            </a:r>
            <a:r>
              <a:rPr lang="uk-UA" dirty="0" smtClean="0">
                <a:solidFill>
                  <a:schemeClr val="tx1"/>
                </a:solidFill>
              </a:rPr>
              <a:t>, ЯКА Б ДОПОМОГЛА ПОДАТИ МАТЕРІАЛ ТАК, ЩОБ </a:t>
            </a:r>
            <a:r>
              <a:rPr lang="uk-UA" dirty="0" smtClean="0">
                <a:solidFill>
                  <a:srgbClr val="FF0000"/>
                </a:solidFill>
              </a:rPr>
              <a:t>ВІН БУВ ЗНАЧИМИМ </a:t>
            </a:r>
            <a:r>
              <a:rPr lang="uk-UA" dirty="0" smtClean="0">
                <a:solidFill>
                  <a:schemeClr val="tx1"/>
                </a:solidFill>
              </a:rPr>
              <a:t>(В. ЗДОРОВЕГА)</a:t>
            </a: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uk-UA" dirty="0" smtClean="0"/>
              <a:t>   ТЕМА </a:t>
            </a:r>
            <a:r>
              <a:rPr lang="uk-UA" dirty="0"/>
              <a:t>– ЦЕ ІНФОРМАЦІЙНИЙ </a:t>
            </a:r>
            <a:r>
              <a:rPr lang="uk-UA" dirty="0" smtClean="0"/>
              <a:t>ПРИВІД  (А</a:t>
            </a:r>
            <a:r>
              <a:rPr lang="uk-UA" dirty="0"/>
              <a:t>. СОКІВ</a:t>
            </a:r>
            <a:r>
              <a:rPr lang="uk-UA" dirty="0" smtClean="0"/>
              <a:t>)</a:t>
            </a:r>
          </a:p>
          <a:p>
            <a:pPr marL="45720" indent="0" algn="just">
              <a:buNone/>
            </a:pPr>
            <a:endParaRPr lang="uk-UA" dirty="0"/>
          </a:p>
          <a:p>
            <a:pPr marL="45720" indent="0" algn="just">
              <a:buNone/>
            </a:pPr>
            <a:r>
              <a:rPr lang="uk-UA" dirty="0" smtClean="0"/>
              <a:t>   ЦЕ </a:t>
            </a:r>
            <a:r>
              <a:rPr lang="uk-UA" dirty="0"/>
              <a:t>ОСНОВНЕ ПИТАННЯ, ЩО ВИСВІТЛЮЄТЬСЯ В ТВОРІ (Г. ВАРТАНОВ</a:t>
            </a:r>
            <a:r>
              <a:rPr lang="uk-UA" dirty="0" smtClean="0"/>
              <a:t>)</a:t>
            </a:r>
          </a:p>
          <a:p>
            <a:pPr marL="45720" indent="0" algn="just">
              <a:buNone/>
            </a:pPr>
            <a:endParaRPr lang="uk-UA" dirty="0"/>
          </a:p>
          <a:p>
            <a:pPr marL="45720" indent="0" algn="just">
              <a:buNone/>
            </a:pPr>
            <a:r>
              <a:rPr lang="uk-UA" dirty="0" smtClean="0"/>
              <a:t>   Г.ЛАЗУТІНА - ?</a:t>
            </a:r>
            <a:endParaRPr lang="uk-UA" dirty="0"/>
          </a:p>
          <a:p>
            <a:endParaRPr lang="uk-UA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7644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201</TotalTime>
  <Words>754</Words>
  <Application>Microsoft Office PowerPoint</Application>
  <PresentationFormat>Екран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1" baseType="lpstr">
      <vt:lpstr>Georgia</vt:lpstr>
      <vt:lpstr>Trebuchet MS</vt:lpstr>
      <vt:lpstr>Воздушный поток</vt:lpstr>
      <vt:lpstr>ТЕМА  ЖУРНАЛІСТСЬКОГО ТВОРУ</vt:lpstr>
      <vt:lpstr>     </vt:lpstr>
      <vt:lpstr> </vt:lpstr>
      <vt:lpstr>   </vt:lpstr>
      <vt:lpstr>Презентація PowerPoint</vt:lpstr>
      <vt:lpstr>ПАРАМЕТРИ ТЕКСТОВОЇ ДІЯЛЬНОСТІ ЖУРНАЛІСТА</vt:lpstr>
      <vt:lpstr>   </vt:lpstr>
      <vt:lpstr>ЩО ТАКЕ ТЕМА ТВОРУ</vt:lpstr>
      <vt:lpstr>ПОГЛЯДИ ЖУРНАЛІСТИКОЗНАВЦІВ</vt:lpstr>
      <vt:lpstr>Тема журналістського твору (погляди науковців) </vt:lpstr>
      <vt:lpstr>     </vt:lpstr>
      <vt:lpstr>ПРО ЩО ТУТ МОВА? </vt:lpstr>
      <vt:lpstr>ТЕМА ПУБЛІКАЦІЇ</vt:lpstr>
      <vt:lpstr>ФАКТ</vt:lpstr>
      <vt:lpstr>СИТУАЦІЯ</vt:lpstr>
      <vt:lpstr>ПРОБЛЕМА</vt:lpstr>
      <vt:lpstr>ТИПИ ЗВ’ЯЗКУ РКС І МСП</vt:lpstr>
      <vt:lpstr>ТЕМА ЖУРНАЛІСТСЬКОГО ТВОРУ МАЄ СТІЙКУ ОЗНАКУ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ЖУРНАЛІСТСЬКОГО ТВОРУ</dc:title>
  <dc:creator>Asus</dc:creator>
  <cp:lastModifiedBy>Виктор Костюк</cp:lastModifiedBy>
  <cp:revision>44</cp:revision>
  <dcterms:created xsi:type="dcterms:W3CDTF">2017-03-08T16:56:33Z</dcterms:created>
  <dcterms:modified xsi:type="dcterms:W3CDTF">2020-02-17T16:18:39Z</dcterms:modified>
</cp:coreProperties>
</file>