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озділ за промовчанням" id="{D70C7D6B-FD3A-4A74-86DE-F7AD18B37CFD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</p14:sldIdLst>
        </p14:section>
        <p14:section name="2.2.СПІВВІДНОШЕННЯ ТЕРМІНІВ" id="{7DD5DC3E-6003-4328-9A55-F86C483C3B02}">
          <p14:sldIdLst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74" d="100"/>
          <a:sy n="74" d="100"/>
        </p:scale>
        <p:origin x="-223" y="3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4/7/2021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4/7/2021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4/7/2021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4/7/2021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4/7/2021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4/7/2021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4/7/2021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1708" y="2091262"/>
            <a:ext cx="9068586" cy="3048001"/>
          </a:xfrm>
        </p:spPr>
        <p:txBody>
          <a:bodyPr/>
          <a:lstStyle/>
          <a:p>
            <a:r>
              <a:rPr lang="ru-RU" sz="4600" b="1" dirty="0">
                <a:solidFill>
                  <a:schemeClr val="accent3"/>
                </a:solidFill>
              </a:rPr>
              <a:t>ПОНЯТІЙНО- ТЕРМІНОЛОГІЧНИЙ</a:t>
            </a:r>
            <a:br>
              <a:rPr lang="ru-RU" sz="4600" b="1" dirty="0">
                <a:solidFill>
                  <a:schemeClr val="accent3"/>
                </a:solidFill>
              </a:rPr>
            </a:br>
            <a:r>
              <a:rPr lang="ru-RU" sz="4600" b="1" dirty="0">
                <a:solidFill>
                  <a:schemeClr val="accent3"/>
                </a:solidFill>
              </a:rPr>
              <a:t>І МЕТОДИЧНИЙ АПАРАТ СУЧАСНОЇ КОГНІТИВНОЇ</a:t>
            </a:r>
            <a:br>
              <a:rPr lang="ru-RU" sz="4600" b="1" dirty="0">
                <a:solidFill>
                  <a:schemeClr val="accent3"/>
                </a:solidFill>
              </a:rPr>
            </a:br>
            <a:r>
              <a:rPr lang="ru-RU" sz="4600" b="1" dirty="0">
                <a:solidFill>
                  <a:schemeClr val="accent3"/>
                </a:solidFill>
              </a:rPr>
              <a:t>ЛІНГВІСТИКИ</a:t>
            </a:r>
            <a:br>
              <a:rPr lang="ru-RU" sz="4600" b="1" dirty="0">
                <a:solidFill>
                  <a:schemeClr val="accent3"/>
                </a:solidFill>
              </a:rPr>
            </a:br>
            <a:r>
              <a:rPr lang="ru-RU" sz="4600" b="1" dirty="0">
                <a:solidFill>
                  <a:schemeClr val="accent3"/>
                </a:solidFill>
              </a:rPr>
              <a:t> 	ТА ЛІНГВОКУЛЬТУРОЛОГІЇ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cxnSp>
        <p:nvCxnSpPr>
          <p:cNvPr id="5" name="Line 29"/>
          <p:cNvCxnSpPr>
            <a:cxnSpLocks noChangeShapeType="1"/>
          </p:cNvCxnSpPr>
          <p:nvPr/>
        </p:nvCxnSpPr>
        <p:spPr bwMode="auto">
          <a:xfrm>
            <a:off x="701040" y="3008630"/>
            <a:ext cx="3926840" cy="0"/>
          </a:xfrm>
          <a:prstGeom prst="line">
            <a:avLst/>
          </a:prstGeom>
          <a:noFill/>
          <a:ln w="1905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98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"/>
    </mc:Choice>
    <mc:Fallback>
      <p:transition spd="slow" advTm="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7923" y="516194"/>
            <a:ext cx="10736825" cy="6479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200" b="1" dirty="0">
                <a:solidFill>
                  <a:srgbClr val="FFC000"/>
                </a:solidFill>
              </a:rPr>
              <a:t>СПІВВІДНОШЕННЯ </a:t>
            </a:r>
            <a:r>
              <a:rPr lang="en-US" sz="2200" b="1" dirty="0" smtClean="0">
                <a:solidFill>
                  <a:srgbClr val="FFC000"/>
                </a:solidFill>
              </a:rPr>
              <a:t>ТЕРМІНІВ</a:t>
            </a:r>
            <a:r>
              <a:rPr lang="uk-UA" sz="2200" b="1" dirty="0" smtClean="0">
                <a:solidFill>
                  <a:srgbClr val="FFC000"/>
                </a:solidFill>
              </a:rPr>
              <a:t> </a:t>
            </a:r>
            <a:r>
              <a:rPr lang="en-US" sz="2200" b="1" dirty="0" smtClean="0">
                <a:solidFill>
                  <a:srgbClr val="FFC000"/>
                </a:solidFill>
              </a:rPr>
              <a:t>"</a:t>
            </a:r>
            <a:r>
              <a:rPr lang="en-US" sz="2200" b="1" dirty="0">
                <a:solidFill>
                  <a:srgbClr val="FFC000"/>
                </a:solidFill>
              </a:rPr>
              <a:t>КОНЦЕПТ", "ПОНЯТТЯ", "ЗНАЧЕННЯ"</a:t>
            </a:r>
            <a:endParaRPr lang="en-US" sz="2200" dirty="0">
              <a:solidFill>
                <a:srgbClr val="FFC000"/>
              </a:solidFill>
            </a:endParaRPr>
          </a:p>
          <a:p>
            <a:pPr algn="just"/>
            <a:r>
              <a:rPr lang="ru-RU" sz="2400" b="1" dirty="0" smtClean="0"/>
              <a:t>Проблема </a:t>
            </a:r>
            <a:r>
              <a:rPr lang="ru-RU" sz="2400" b="1" dirty="0" err="1"/>
              <a:t>диференціації</a:t>
            </a:r>
            <a:r>
              <a:rPr lang="ru-RU" sz="2400" b="1" dirty="0"/>
              <a:t> </a:t>
            </a:r>
            <a:r>
              <a:rPr lang="ru-RU" sz="2400" b="1" dirty="0" err="1"/>
              <a:t>цих</a:t>
            </a:r>
            <a:r>
              <a:rPr lang="ru-RU" sz="2400" b="1" dirty="0"/>
              <a:t> </a:t>
            </a:r>
            <a:r>
              <a:rPr lang="ru-RU" sz="2400" b="1" dirty="0" err="1"/>
              <a:t>термінів</a:t>
            </a:r>
            <a:r>
              <a:rPr lang="ru-RU" sz="2400" b="1" dirty="0"/>
              <a:t> </a:t>
            </a:r>
            <a:r>
              <a:rPr lang="ru-RU" sz="2400" b="1" dirty="0" err="1" smtClean="0"/>
              <a:t>вважається</a:t>
            </a:r>
            <a:r>
              <a:rPr lang="ru-RU" sz="2400" b="1" dirty="0" smtClean="0"/>
              <a:t> </a:t>
            </a:r>
            <a:r>
              <a:rPr lang="ru-RU" sz="2400" b="1" dirty="0" err="1"/>
              <a:t>однією</a:t>
            </a:r>
            <a:r>
              <a:rPr lang="ru-RU" sz="2400" b="1" dirty="0"/>
              <a:t> з "…</a:t>
            </a:r>
            <a:r>
              <a:rPr lang="ru-RU" sz="2400" b="1" dirty="0" err="1"/>
              <a:t>найскладніших</a:t>
            </a:r>
            <a:r>
              <a:rPr lang="ru-RU" sz="2400" b="1" dirty="0"/>
              <a:t> і </a:t>
            </a:r>
            <a:r>
              <a:rPr lang="ru-RU" sz="2400" b="1" dirty="0" err="1"/>
              <a:t>найдискусійніших</a:t>
            </a:r>
            <a:r>
              <a:rPr lang="ru-RU" sz="2400" b="1" dirty="0"/>
              <a:t> у теоретичному </a:t>
            </a:r>
            <a:r>
              <a:rPr lang="ru-RU" sz="2400" b="1" dirty="0" err="1"/>
              <a:t>мовознавстві</a:t>
            </a:r>
            <a:r>
              <a:rPr lang="ru-RU" sz="2400" b="1" dirty="0"/>
              <a:t> </a:t>
            </a:r>
            <a:r>
              <a:rPr lang="ru-RU" sz="2400" b="1" dirty="0" err="1" smtClean="0"/>
              <a:t>сьогодення</a:t>
            </a:r>
            <a:r>
              <a:rPr lang="ru-RU" sz="2400" b="1" dirty="0" smtClean="0"/>
              <a:t>«</a:t>
            </a:r>
          </a:p>
          <a:p>
            <a:pPr algn="just"/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Перша </a:t>
            </a:r>
            <a:r>
              <a:rPr lang="ru-RU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відмінність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u="sng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«</a:t>
            </a:r>
            <a:r>
              <a:rPr lang="ru-RU" sz="2400" b="1" i="1" u="sng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поняття</a:t>
            </a:r>
            <a:r>
              <a:rPr lang="ru-RU" sz="2400" b="1" i="1" u="sng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// концепт»:</a:t>
            </a:r>
          </a:p>
          <a:p>
            <a:pPr algn="just"/>
            <a:r>
              <a:rPr lang="ru-RU" sz="2400" b="1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П</a:t>
            </a:r>
            <a:r>
              <a:rPr lang="ru-RU" sz="24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оняття</a:t>
            </a:r>
            <a:r>
              <a:rPr lang="ru-RU" sz="2400" b="1" dirty="0"/>
              <a:t>, будучи </a:t>
            </a:r>
            <a:r>
              <a:rPr lang="ru-RU" sz="2400" b="1" dirty="0" err="1"/>
              <a:t>сукупністю</a:t>
            </a:r>
            <a:r>
              <a:rPr lang="ru-RU" sz="2400" b="1" dirty="0"/>
              <a:t> </a:t>
            </a:r>
            <a:r>
              <a:rPr lang="ru-RU" sz="2400" b="1" dirty="0" err="1"/>
              <a:t>суттєвих</a:t>
            </a:r>
            <a:r>
              <a:rPr lang="ru-RU" sz="2400" b="1" dirty="0"/>
              <a:t> </a:t>
            </a:r>
            <a:r>
              <a:rPr lang="ru-RU" sz="2400" b="1" dirty="0" err="1"/>
              <a:t>ознак</a:t>
            </a:r>
            <a:r>
              <a:rPr lang="ru-RU" sz="2400" b="1" dirty="0"/>
              <a:t> </a:t>
            </a:r>
            <a:r>
              <a:rPr lang="ru-RU" sz="2400" b="1" dirty="0" err="1"/>
              <a:t>пізнаваного</a:t>
            </a:r>
            <a:r>
              <a:rPr lang="ru-RU" sz="2400" b="1" dirty="0"/>
              <a:t> </a:t>
            </a:r>
            <a:r>
              <a:rPr lang="ru-RU" sz="2400" b="1" dirty="0" err="1"/>
              <a:t>об'єкта</a:t>
            </a:r>
            <a:r>
              <a:rPr lang="ru-RU" sz="2400" b="1" dirty="0"/>
              <a:t> </a:t>
            </a:r>
            <a:r>
              <a:rPr lang="ru-RU" sz="2400" b="1" dirty="0" err="1"/>
              <a:t>дійсності</a:t>
            </a:r>
            <a:r>
              <a:rPr lang="ru-RU" sz="2400" b="1" dirty="0"/>
              <a:t>, є </a:t>
            </a:r>
            <a:r>
              <a:rPr lang="ru-RU" sz="2400" b="1" dirty="0" err="1"/>
              <a:t>універсальними</a:t>
            </a:r>
            <a:r>
              <a:rPr lang="ru-RU" sz="2400" b="1" dirty="0"/>
              <a:t> </a:t>
            </a:r>
            <a:r>
              <a:rPr lang="ru-RU" sz="2400" b="1" dirty="0" err="1"/>
              <a:t>логічними</a:t>
            </a:r>
            <a:r>
              <a:rPr lang="ru-RU" sz="2400" b="1" dirty="0"/>
              <a:t> </a:t>
            </a:r>
            <a:r>
              <a:rPr lang="ru-RU" sz="2400" b="1" dirty="0" err="1"/>
              <a:t>категоріями</a:t>
            </a:r>
            <a:r>
              <a:rPr lang="ru-RU" sz="2400" b="1" dirty="0"/>
              <a:t>. </a:t>
            </a:r>
            <a:endParaRPr lang="ru-RU" sz="2400" b="1" dirty="0" smtClean="0"/>
          </a:p>
          <a:p>
            <a:pPr algn="just"/>
            <a:r>
              <a:rPr lang="ru-RU" sz="24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Концепти</a:t>
            </a:r>
            <a:r>
              <a:rPr lang="ru-RU" sz="2400" b="1" dirty="0" smtClean="0"/>
              <a:t>  </a:t>
            </a:r>
            <a:r>
              <a:rPr lang="ru-RU" sz="2400" b="1" dirty="0"/>
              <a:t>як </a:t>
            </a:r>
            <a:r>
              <a:rPr lang="ru-RU" sz="2400" b="1" dirty="0" err="1"/>
              <a:t>ментальні</a:t>
            </a:r>
            <a:r>
              <a:rPr lang="ru-RU" sz="2400" b="1" dirty="0"/>
              <a:t> </a:t>
            </a:r>
            <a:r>
              <a:rPr lang="ru-RU" sz="2400" b="1" dirty="0" err="1"/>
              <a:t>утворення</a:t>
            </a:r>
            <a:r>
              <a:rPr lang="ru-RU" sz="2400" b="1" dirty="0"/>
              <a:t> </a:t>
            </a:r>
            <a:r>
              <a:rPr lang="ru-RU" sz="2400" b="1" dirty="0" err="1"/>
              <a:t>можуть</a:t>
            </a:r>
            <a:r>
              <a:rPr lang="ru-RU" sz="2400" b="1" dirty="0"/>
              <a:t> </a:t>
            </a:r>
            <a:r>
              <a:rPr lang="ru-RU" sz="2400" b="1" dirty="0" err="1"/>
              <a:t>містити</a:t>
            </a:r>
            <a:r>
              <a:rPr lang="ru-RU" sz="2400" b="1" dirty="0"/>
              <a:t> не </a:t>
            </a:r>
            <a:r>
              <a:rPr lang="ru-RU" sz="2400" b="1" dirty="0" err="1"/>
              <a:t>тільки</a:t>
            </a:r>
            <a:r>
              <a:rPr lang="ru-RU" sz="2400" b="1" dirty="0"/>
              <a:t> </a:t>
            </a:r>
            <a:r>
              <a:rPr lang="ru-RU" sz="2400" b="1" dirty="0" err="1"/>
              <a:t>суттєві</a:t>
            </a:r>
            <a:r>
              <a:rPr lang="ru-RU" sz="2400" b="1" dirty="0"/>
              <a:t>, а й </a:t>
            </a:r>
            <a:r>
              <a:rPr lang="ru-RU" sz="2400" b="1" dirty="0" err="1"/>
              <a:t>несуттєві</a:t>
            </a:r>
            <a:r>
              <a:rPr lang="ru-RU" sz="2400" b="1" dirty="0"/>
              <a:t> </a:t>
            </a:r>
            <a:r>
              <a:rPr lang="ru-RU" sz="2400" b="1" dirty="0" err="1"/>
              <a:t>ознаки</a:t>
            </a:r>
            <a:r>
              <a:rPr lang="ru-RU" sz="2400" b="1" dirty="0"/>
              <a:t>, </a:t>
            </a:r>
            <a:r>
              <a:rPr lang="ru-RU" sz="2400" b="1" dirty="0" err="1"/>
              <a:t>окрім</a:t>
            </a:r>
            <a:r>
              <a:rPr lang="ru-RU" sz="2400" b="1" dirty="0"/>
              <a:t> того, </a:t>
            </a:r>
            <a:r>
              <a:rPr lang="ru-RU" sz="2400" b="1" dirty="0" err="1"/>
              <a:t>це</a:t>
            </a:r>
            <a:r>
              <a:rPr lang="ru-RU" sz="2400" b="1" dirty="0"/>
              <a:t>, на </a:t>
            </a:r>
            <a:r>
              <a:rPr lang="ru-RU" sz="2400" b="1" dirty="0" err="1"/>
              <a:t>відміну</a:t>
            </a:r>
            <a:r>
              <a:rPr lang="ru-RU" sz="2400" b="1" dirty="0"/>
              <a:t> </a:t>
            </a:r>
            <a:r>
              <a:rPr lang="ru-RU" sz="2400" b="1" dirty="0" err="1"/>
              <a:t>від</a:t>
            </a:r>
            <a:r>
              <a:rPr lang="ru-RU" sz="2400" b="1" dirty="0"/>
              <a:t> понять, </a:t>
            </a:r>
            <a:r>
              <a:rPr lang="ru-RU" sz="2400" b="1" dirty="0" err="1" smtClean="0"/>
              <a:t>національно-специфічні</a:t>
            </a:r>
            <a:r>
              <a:rPr lang="ru-RU" sz="2400" b="1" dirty="0" smtClean="0"/>
              <a:t> </a:t>
            </a:r>
            <a:r>
              <a:rPr lang="ru-RU" sz="2400" b="1" dirty="0" err="1"/>
              <a:t>утворення</a:t>
            </a:r>
            <a:r>
              <a:rPr lang="ru-RU" sz="2400" b="1" dirty="0"/>
              <a:t>, </a:t>
            </a:r>
            <a:r>
              <a:rPr lang="ru-RU" sz="2400" b="1" dirty="0" err="1"/>
              <a:t>зміст</a:t>
            </a:r>
            <a:r>
              <a:rPr lang="ru-RU" sz="2400" b="1" dirty="0"/>
              <a:t> </a:t>
            </a:r>
            <a:r>
              <a:rPr lang="ru-RU" sz="2400" b="1" dirty="0" err="1"/>
              <a:t>яких</a:t>
            </a:r>
            <a:r>
              <a:rPr lang="ru-RU" sz="2400" b="1" dirty="0"/>
              <a:t> </a:t>
            </a:r>
            <a:r>
              <a:rPr lang="ru-RU" sz="2400" b="1" dirty="0" err="1"/>
              <a:t>складається</a:t>
            </a:r>
            <a:r>
              <a:rPr lang="ru-RU" sz="2400" b="1" dirty="0"/>
              <a:t> з </a:t>
            </a:r>
            <a:r>
              <a:rPr lang="ru-RU" sz="2400" b="1" dirty="0" err="1"/>
              <a:t>усіх</a:t>
            </a:r>
            <a:r>
              <a:rPr lang="ru-RU" sz="2400" b="1" dirty="0"/>
              <a:t> </a:t>
            </a:r>
            <a:r>
              <a:rPr lang="ru-RU" sz="2400" b="1" dirty="0" err="1" smtClean="0"/>
              <a:t>наявних</a:t>
            </a:r>
            <a:r>
              <a:rPr lang="ru-RU" sz="2400" b="1" dirty="0" smtClean="0"/>
              <a:t> </a:t>
            </a:r>
            <a:r>
              <a:rPr lang="ru-RU" sz="2400" b="1" dirty="0" err="1"/>
              <a:t>знань</a:t>
            </a:r>
            <a:r>
              <a:rPr lang="ru-RU" sz="2400" b="1" dirty="0"/>
              <a:t> про </a:t>
            </a:r>
            <a:r>
              <a:rPr lang="ru-RU" sz="2400" b="1" dirty="0" err="1"/>
              <a:t>певний</a:t>
            </a:r>
            <a:r>
              <a:rPr lang="ru-RU" sz="2400" b="1" dirty="0"/>
              <a:t> </a:t>
            </a:r>
            <a:r>
              <a:rPr lang="ru-RU" sz="2400" b="1" dirty="0" err="1"/>
              <a:t>об'єкт</a:t>
            </a:r>
            <a:r>
              <a:rPr lang="ru-RU" sz="2400" b="1" dirty="0"/>
              <a:t> </a:t>
            </a:r>
            <a:r>
              <a:rPr lang="ru-RU" sz="2400" b="1" dirty="0" err="1"/>
              <a:t>дійсності</a:t>
            </a:r>
            <a:r>
              <a:rPr lang="ru-RU" sz="2400" b="1" dirty="0"/>
              <a:t>.</a:t>
            </a:r>
            <a:endParaRPr lang="en-US" sz="2400" b="1" dirty="0"/>
          </a:p>
          <a:p>
            <a:pPr algn="just"/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Друга відмінність: </a:t>
            </a:r>
            <a:r>
              <a:rPr lang="ru-RU" sz="2400" b="1" dirty="0" err="1"/>
              <a:t>засоби</a:t>
            </a:r>
            <a:r>
              <a:rPr lang="ru-RU" sz="2400" b="1" dirty="0"/>
              <a:t> </a:t>
            </a:r>
            <a:r>
              <a:rPr lang="ru-RU" sz="2400" b="1" dirty="0" err="1"/>
              <a:t>експлікації</a:t>
            </a:r>
            <a:r>
              <a:rPr lang="ru-RU" sz="2400" b="1" dirty="0"/>
              <a:t> (</a:t>
            </a:r>
            <a:r>
              <a:rPr lang="ru-RU" sz="2400" b="1" dirty="0" err="1"/>
              <a:t>маніфестації</a:t>
            </a:r>
            <a:r>
              <a:rPr lang="ru-RU" sz="2400" b="1" dirty="0"/>
              <a:t>, </a:t>
            </a:r>
            <a:r>
              <a:rPr lang="ru-RU" sz="2400" b="1" dirty="0" err="1"/>
              <a:t>вербалізації</a:t>
            </a:r>
            <a:r>
              <a:rPr lang="ru-RU" sz="2400" b="1" dirty="0"/>
              <a:t>). </a:t>
            </a:r>
            <a:r>
              <a:rPr lang="ru-RU" sz="2400" b="1" dirty="0" err="1"/>
              <a:t>Поняття</a:t>
            </a:r>
            <a:r>
              <a:rPr lang="ru-RU" sz="2400" b="1" dirty="0"/>
              <a:t> </a:t>
            </a:r>
            <a:r>
              <a:rPr lang="ru-RU" sz="2400" b="1" dirty="0" err="1"/>
              <a:t>передається</a:t>
            </a:r>
            <a:r>
              <a:rPr lang="ru-RU" sz="2400" b="1" dirty="0"/>
              <a:t> </a:t>
            </a:r>
            <a:r>
              <a:rPr lang="ru-RU" sz="2400" b="1" dirty="0"/>
              <a:t>словом </a:t>
            </a:r>
            <a:r>
              <a:rPr lang="ru-RU" sz="2400" b="1" dirty="0"/>
              <a:t>// </a:t>
            </a:r>
            <a:r>
              <a:rPr lang="ru-RU" sz="2400" b="1" dirty="0" err="1"/>
              <a:t>сталим</a:t>
            </a:r>
            <a:r>
              <a:rPr lang="ru-RU" sz="2400" b="1" dirty="0"/>
              <a:t> </a:t>
            </a:r>
            <a:r>
              <a:rPr lang="ru-RU" sz="2400" b="1" dirty="0" err="1"/>
              <a:t>словосполученням</a:t>
            </a:r>
            <a:r>
              <a:rPr lang="ru-RU" sz="2400" b="1" dirty="0"/>
              <a:t> (</a:t>
            </a:r>
            <a:r>
              <a:rPr lang="ru-RU" sz="2400" b="1" dirty="0" err="1"/>
              <a:t>пральна</a:t>
            </a:r>
            <a:r>
              <a:rPr lang="ru-RU" sz="2400" b="1" dirty="0"/>
              <a:t> </a:t>
            </a:r>
            <a:r>
              <a:rPr lang="ru-RU" sz="2400" b="1" dirty="0"/>
              <a:t>маши-на</a:t>
            </a:r>
            <a:r>
              <a:rPr lang="ru-RU" sz="2400" b="1" dirty="0"/>
              <a:t>). </a:t>
            </a:r>
            <a:r>
              <a:rPr lang="ru-RU" sz="2400" b="1" dirty="0"/>
              <a:t>«</a:t>
            </a:r>
            <a:r>
              <a:rPr lang="ru-RU" sz="2400" b="1" dirty="0" err="1"/>
              <a:t>Мовне</a:t>
            </a:r>
            <a:r>
              <a:rPr lang="ru-RU" sz="2400" b="1" dirty="0"/>
              <a:t> </a:t>
            </a:r>
            <a:r>
              <a:rPr lang="ru-RU" sz="2400" b="1" dirty="0" err="1"/>
              <a:t>покриття</a:t>
            </a:r>
            <a:r>
              <a:rPr lang="ru-RU" sz="2400" b="1" dirty="0"/>
              <a:t>" </a:t>
            </a:r>
            <a:r>
              <a:rPr lang="ru-RU" sz="2400" b="1" dirty="0" err="1"/>
              <a:t>концептів</a:t>
            </a:r>
            <a:r>
              <a:rPr lang="ru-RU" sz="2400" b="1" dirty="0"/>
              <a:t> </a:t>
            </a:r>
            <a:r>
              <a:rPr lang="ru-RU" sz="2400" b="1" dirty="0"/>
              <a:t>- </a:t>
            </a:r>
            <a:r>
              <a:rPr lang="ru-RU" sz="2400" b="1" dirty="0" err="1"/>
              <a:t>одиниці</a:t>
            </a:r>
            <a:r>
              <a:rPr lang="ru-RU" sz="2400" b="1" dirty="0"/>
              <a:t> </a:t>
            </a:r>
            <a:r>
              <a:rPr lang="ru-RU" sz="2400" b="1" dirty="0"/>
              <a:t>не </a:t>
            </a:r>
            <a:r>
              <a:rPr lang="ru-RU" sz="2400" b="1" dirty="0" err="1"/>
              <a:t>тільки</a:t>
            </a:r>
            <a:r>
              <a:rPr lang="ru-RU" sz="2400" b="1" dirty="0"/>
              <a:t> </a:t>
            </a:r>
            <a:r>
              <a:rPr lang="ru-RU" sz="2400" b="1" dirty="0" err="1"/>
              <a:t>лексичного</a:t>
            </a:r>
            <a:r>
              <a:rPr lang="ru-RU" sz="2400" b="1" dirty="0"/>
              <a:t>, а й морфемного, </a:t>
            </a:r>
            <a:r>
              <a:rPr lang="ru-RU" sz="2400" b="1" dirty="0" err="1"/>
              <a:t>фразеологічного</a:t>
            </a:r>
            <a:r>
              <a:rPr lang="ru-RU" sz="2400" b="1" dirty="0"/>
              <a:t>, </a:t>
            </a:r>
            <a:r>
              <a:rPr lang="ru-RU" sz="2400" b="1" dirty="0" err="1"/>
              <a:t>синтаксичного</a:t>
            </a:r>
            <a:r>
              <a:rPr lang="ru-RU" sz="2400" b="1" dirty="0"/>
              <a:t> </a:t>
            </a:r>
            <a:r>
              <a:rPr lang="ru-RU" sz="2400" b="1" dirty="0" err="1"/>
              <a:t>мовних</a:t>
            </a:r>
            <a:r>
              <a:rPr lang="ru-RU" sz="2400" b="1" dirty="0"/>
              <a:t> </a:t>
            </a:r>
            <a:r>
              <a:rPr lang="ru-RU" sz="2400" b="1" dirty="0" err="1"/>
              <a:t>стратумів</a:t>
            </a:r>
            <a:r>
              <a:rPr lang="ru-RU" sz="2400" b="1" dirty="0"/>
              <a:t>.</a:t>
            </a:r>
            <a:endParaRPr lang="en-US" sz="2400" b="1" dirty="0"/>
          </a:p>
          <a:p>
            <a:pPr algn="just"/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50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161"/>
    </mc:Choice>
    <mc:Fallback>
      <p:transition spd="slow" advTm="176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7530" y="1025013"/>
            <a:ext cx="106925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Третя </a:t>
            </a:r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відмінність: </a:t>
            </a:r>
            <a:r>
              <a:rPr lang="ru-RU" sz="2400" b="1" dirty="0"/>
              <a:t>не </a:t>
            </a:r>
            <a:r>
              <a:rPr lang="ru-RU" sz="2400" b="1" dirty="0" err="1"/>
              <a:t>кожне</a:t>
            </a:r>
            <a:r>
              <a:rPr lang="ru-RU" sz="2400" b="1" dirty="0"/>
              <a:t> </a:t>
            </a:r>
            <a:r>
              <a:rPr lang="ru-RU" sz="2400" b="1" dirty="0" err="1"/>
              <a:t>поняття</a:t>
            </a:r>
            <a:r>
              <a:rPr lang="ru-RU" sz="2400" b="1" dirty="0"/>
              <a:t> є </a:t>
            </a:r>
            <a:r>
              <a:rPr lang="ru-RU" sz="2400" b="1" dirty="0"/>
              <a:t>концептом</a:t>
            </a:r>
            <a:r>
              <a:rPr lang="ru-RU" sz="2400" b="1" dirty="0"/>
              <a:t>. </a:t>
            </a:r>
            <a:r>
              <a:rPr lang="ru-RU" sz="2400" b="1" dirty="0" err="1"/>
              <a:t>Можливість</a:t>
            </a:r>
            <a:r>
              <a:rPr lang="ru-RU" sz="2400" b="1" dirty="0"/>
              <a:t> стати концептами </a:t>
            </a:r>
            <a:r>
              <a:rPr lang="ru-RU" sz="2400" b="1" dirty="0" err="1"/>
              <a:t>надається</a:t>
            </a:r>
            <a:r>
              <a:rPr lang="ru-RU" sz="2400" b="1" dirty="0"/>
              <a:t> </a:t>
            </a:r>
            <a:r>
              <a:rPr lang="ru-RU" sz="2400" b="1" dirty="0" err="1"/>
              <a:t>виключно</a:t>
            </a:r>
            <a:r>
              <a:rPr lang="ru-RU" sz="2400" b="1" dirty="0"/>
              <a:t> </a:t>
            </a:r>
            <a:r>
              <a:rPr lang="ru-RU" sz="2400" b="1" dirty="0" err="1"/>
              <a:t>тим</a:t>
            </a:r>
            <a:r>
              <a:rPr lang="ru-RU" sz="2400" b="1" dirty="0"/>
              <a:t> </a:t>
            </a:r>
            <a:r>
              <a:rPr lang="ru-RU" sz="2400" b="1" dirty="0" err="1"/>
              <a:t>поняттям</a:t>
            </a:r>
            <a:r>
              <a:rPr lang="ru-RU" sz="2400" b="1" dirty="0"/>
              <a:t>, </a:t>
            </a:r>
            <a:r>
              <a:rPr lang="ru-RU" sz="2400" b="1" dirty="0" err="1"/>
              <a:t>які</a:t>
            </a:r>
            <a:r>
              <a:rPr lang="ru-RU" sz="2400" b="1" dirty="0"/>
              <a:t> є </a:t>
            </a:r>
            <a:r>
              <a:rPr lang="ru-RU" sz="2400" b="1" dirty="0" err="1"/>
              <a:t>значущими</a:t>
            </a:r>
            <a:r>
              <a:rPr lang="ru-RU" sz="2400" b="1" dirty="0"/>
              <a:t> для </a:t>
            </a:r>
            <a:r>
              <a:rPr lang="ru-RU" sz="2400" b="1" dirty="0" err="1"/>
              <a:t>певної</a:t>
            </a:r>
            <a:r>
              <a:rPr lang="ru-RU" sz="2400" b="1" dirty="0"/>
              <a:t> </a:t>
            </a:r>
            <a:r>
              <a:rPr lang="ru-RU" sz="2400" b="1" dirty="0" err="1"/>
              <a:t>культури</a:t>
            </a:r>
            <a:r>
              <a:rPr lang="ru-RU" sz="2400" b="1" dirty="0"/>
              <a:t>, у </a:t>
            </a:r>
            <a:r>
              <a:rPr lang="ru-RU" sz="2400" b="1" dirty="0" err="1"/>
              <a:t>яких</a:t>
            </a:r>
            <a:r>
              <a:rPr lang="ru-RU" sz="2400" b="1" dirty="0"/>
              <a:t> </a:t>
            </a:r>
            <a:r>
              <a:rPr lang="ru-RU" sz="2400" b="1" dirty="0" err="1"/>
              <a:t>сконцен</a:t>
            </a:r>
            <a:r>
              <a:rPr lang="ru-RU" sz="2400" b="1" dirty="0"/>
              <a:t>- </a:t>
            </a:r>
            <a:r>
              <a:rPr lang="ru-RU" sz="2400" b="1" dirty="0" err="1"/>
              <a:t>трована</a:t>
            </a:r>
            <a:r>
              <a:rPr lang="ru-RU" sz="2400" b="1" dirty="0"/>
              <a:t> культурна </a:t>
            </a:r>
            <a:r>
              <a:rPr lang="ru-RU" sz="2400" b="1" dirty="0" err="1"/>
              <a:t>пам'ять</a:t>
            </a:r>
            <a:r>
              <a:rPr lang="ru-RU" sz="2400" b="1" dirty="0"/>
              <a:t> народу</a:t>
            </a:r>
            <a:r>
              <a:rPr lang="ru-RU" sz="2400" b="1" dirty="0"/>
              <a:t>.</a:t>
            </a:r>
          </a:p>
          <a:p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Четверта </a:t>
            </a:r>
            <a:r>
              <a:rPr lang="uk-UA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відмінність: </a:t>
            </a:r>
            <a:r>
              <a:rPr lang="en-US" sz="2400" b="1" dirty="0" err="1" smtClean="0"/>
              <a:t>концепт</a:t>
            </a:r>
            <a:r>
              <a:rPr lang="en-US" sz="2400" b="1" dirty="0" smtClean="0"/>
              <a:t> </a:t>
            </a:r>
            <a:r>
              <a:rPr lang="en-US" sz="2400" b="1" dirty="0"/>
              <a:t>і </a:t>
            </a:r>
            <a:r>
              <a:rPr lang="en-US" sz="2400" b="1" dirty="0" err="1"/>
              <a:t>поняття</a:t>
            </a:r>
            <a:r>
              <a:rPr lang="en-US" sz="2400" b="1" dirty="0"/>
              <a:t> </a:t>
            </a:r>
            <a:r>
              <a:rPr lang="en-US" sz="2400" b="1" dirty="0" err="1" smtClean="0"/>
              <a:t>терміни</a:t>
            </a:r>
            <a:r>
              <a:rPr lang="en-US" sz="2400" b="1" dirty="0" smtClean="0"/>
              <a:t> </a:t>
            </a:r>
            <a:r>
              <a:rPr lang="en-US" sz="2400" b="1" dirty="0" err="1"/>
              <a:t>різних</a:t>
            </a:r>
            <a:r>
              <a:rPr lang="en-US" sz="2400" b="1" dirty="0"/>
              <a:t> </a:t>
            </a:r>
            <a:r>
              <a:rPr lang="en-US" sz="2400" b="1" dirty="0" err="1"/>
              <a:t>наук</a:t>
            </a:r>
            <a:r>
              <a:rPr lang="en-US" sz="2400" b="1" dirty="0"/>
              <a:t>: </a:t>
            </a:r>
            <a:r>
              <a:rPr lang="en-US" sz="2400" b="1" dirty="0" err="1"/>
              <a:t>термін</a:t>
            </a:r>
            <a:r>
              <a:rPr lang="en-US" sz="2400" b="1" dirty="0"/>
              <a:t> "</a:t>
            </a:r>
            <a:r>
              <a:rPr lang="en-US" sz="2400" b="1" dirty="0" err="1"/>
              <a:t>поняття</a:t>
            </a:r>
            <a:r>
              <a:rPr lang="en-US" sz="2400" b="1" dirty="0"/>
              <a:t>" </a:t>
            </a:r>
            <a:r>
              <a:rPr lang="en-US" sz="2400" b="1" dirty="0" err="1"/>
              <a:t>традиційно</a:t>
            </a:r>
            <a:r>
              <a:rPr lang="en-US" sz="2400" b="1" dirty="0"/>
              <a:t> </a:t>
            </a:r>
            <a:r>
              <a:rPr lang="en-US" sz="2400" b="1" dirty="0" err="1"/>
              <a:t>використовується</a:t>
            </a:r>
            <a:r>
              <a:rPr lang="en-US" sz="2400" b="1" dirty="0"/>
              <a:t> у </a:t>
            </a:r>
            <a:r>
              <a:rPr lang="en-US" sz="2400" b="1" dirty="0" err="1"/>
              <a:t>формальній</a:t>
            </a:r>
            <a:r>
              <a:rPr lang="en-US" sz="2400" b="1" dirty="0"/>
              <a:t> </a:t>
            </a:r>
            <a:r>
              <a:rPr lang="en-US" sz="2400" b="1" dirty="0" err="1"/>
              <a:t>логіці</a:t>
            </a:r>
            <a:r>
              <a:rPr lang="en-US" sz="2400" b="1" dirty="0"/>
              <a:t> </a:t>
            </a:r>
            <a:r>
              <a:rPr lang="en-US" sz="2400" b="1" dirty="0" err="1"/>
              <a:t>та</a:t>
            </a:r>
            <a:r>
              <a:rPr lang="en-US" sz="2400" b="1" dirty="0"/>
              <a:t> </a:t>
            </a:r>
            <a:r>
              <a:rPr lang="en-US" sz="2400" b="1" dirty="0" err="1"/>
              <a:t>філософії</a:t>
            </a:r>
            <a:r>
              <a:rPr lang="en-US" sz="2400" b="1" dirty="0"/>
              <a:t>, </a:t>
            </a:r>
            <a:r>
              <a:rPr lang="en-US" sz="2400" b="1" dirty="0" smtClean="0"/>
              <a:t>"</a:t>
            </a:r>
            <a:r>
              <a:rPr lang="en-US" sz="2400" b="1" dirty="0" err="1"/>
              <a:t>концепт</a:t>
            </a:r>
            <a:r>
              <a:rPr lang="en-US" sz="2400" b="1" dirty="0"/>
              <a:t>" є </a:t>
            </a:r>
            <a:r>
              <a:rPr lang="en-US" sz="2400" b="1" dirty="0" err="1"/>
              <a:t>терміном</a:t>
            </a:r>
            <a:r>
              <a:rPr lang="en-US" sz="2400" b="1" dirty="0"/>
              <a:t> </a:t>
            </a:r>
            <a:r>
              <a:rPr lang="en-US" sz="2400" b="1" dirty="0" err="1"/>
              <a:t>математичної</a:t>
            </a:r>
            <a:r>
              <a:rPr lang="en-US" sz="2400" b="1" dirty="0"/>
              <a:t> </a:t>
            </a:r>
            <a:r>
              <a:rPr lang="en-US" sz="2400" b="1" dirty="0" err="1"/>
              <a:t>логіки</a:t>
            </a:r>
            <a:r>
              <a:rPr lang="en-US" sz="2400" b="1" dirty="0"/>
              <a:t>, а в </a:t>
            </a:r>
            <a:r>
              <a:rPr lang="en-US" sz="2400" b="1" dirty="0" err="1"/>
              <a:t>науці</a:t>
            </a:r>
            <a:r>
              <a:rPr lang="en-US" sz="2400" b="1" dirty="0"/>
              <a:t> </a:t>
            </a:r>
            <a:r>
              <a:rPr lang="en-US" sz="2400" b="1" dirty="0" err="1"/>
              <a:t>сьогодення</a:t>
            </a:r>
            <a:r>
              <a:rPr lang="en-US" sz="2400" b="1" dirty="0"/>
              <a:t> </a:t>
            </a:r>
            <a:r>
              <a:rPr lang="en-US" sz="2400" b="1" dirty="0" err="1"/>
              <a:t>поширив</a:t>
            </a:r>
            <a:r>
              <a:rPr lang="en-US" sz="2400" b="1" dirty="0"/>
              <a:t> </a:t>
            </a:r>
            <a:r>
              <a:rPr lang="en-US" sz="2400" b="1" dirty="0" err="1"/>
              <a:t>своє</a:t>
            </a:r>
            <a:r>
              <a:rPr lang="en-US" sz="2400" b="1" dirty="0"/>
              <a:t> </a:t>
            </a:r>
            <a:r>
              <a:rPr lang="en-US" sz="2400" b="1" dirty="0" err="1"/>
              <a:t>функціонування</a:t>
            </a:r>
            <a:r>
              <a:rPr lang="en-US" sz="2400" b="1" dirty="0"/>
              <a:t> </a:t>
            </a:r>
            <a:r>
              <a:rPr lang="en-US" sz="2400" b="1" dirty="0" err="1"/>
              <a:t>на</a:t>
            </a:r>
            <a:r>
              <a:rPr lang="en-US" sz="2400" b="1" dirty="0"/>
              <a:t> </a:t>
            </a:r>
            <a:r>
              <a:rPr lang="en-US" sz="2400" b="1" dirty="0" err="1"/>
              <a:t>культурологію</a:t>
            </a:r>
            <a:r>
              <a:rPr lang="en-US" sz="2400" b="1" dirty="0"/>
              <a:t> </a:t>
            </a:r>
            <a:r>
              <a:rPr lang="en-US" sz="2400" b="1" dirty="0" err="1"/>
              <a:t>та</a:t>
            </a:r>
            <a:r>
              <a:rPr lang="en-US" sz="2400" b="1" dirty="0"/>
              <a:t> </a:t>
            </a:r>
            <a:r>
              <a:rPr lang="en-US" sz="2400" b="1" dirty="0" err="1"/>
              <a:t>лінгвістику</a:t>
            </a:r>
            <a:r>
              <a:rPr lang="en-US" sz="2400" b="1" dirty="0"/>
              <a:t> [</a:t>
            </a:r>
            <a:r>
              <a:rPr lang="en-US" sz="2400" b="1" dirty="0" err="1"/>
              <a:t>Степанов</a:t>
            </a:r>
            <a:r>
              <a:rPr lang="en-US" sz="2400" b="1" dirty="0"/>
              <a:t> 1997, с. 40].</a:t>
            </a:r>
          </a:p>
          <a:p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89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893"/>
    </mc:Choice>
    <mc:Fallback>
      <p:transition spd="slow" advTm="110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3393" y="1548581"/>
            <a:ext cx="105303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 </a:t>
            </a:r>
            <a:r>
              <a:rPr lang="en-US" sz="2600" b="1" dirty="0" smtClean="0">
                <a:solidFill>
                  <a:srgbClr val="FFC000"/>
                </a:solidFill>
              </a:rPr>
              <a:t>«</a:t>
            </a:r>
            <a:r>
              <a:rPr lang="uk-UA" sz="2600" b="1" dirty="0" smtClean="0">
                <a:solidFill>
                  <a:srgbClr val="FFC000"/>
                </a:solidFill>
              </a:rPr>
              <a:t>З</a:t>
            </a:r>
            <a:r>
              <a:rPr lang="en-US" sz="2600" b="1" dirty="0" err="1" smtClean="0">
                <a:solidFill>
                  <a:srgbClr val="FFC000"/>
                </a:solidFill>
              </a:rPr>
              <a:t>начення</a:t>
            </a:r>
            <a:r>
              <a:rPr lang="uk-UA" sz="2600" b="1" dirty="0" smtClean="0">
                <a:solidFill>
                  <a:srgbClr val="FFC000"/>
                </a:solidFill>
              </a:rPr>
              <a:t>»</a:t>
            </a:r>
            <a:r>
              <a:rPr lang="en-US" sz="2600" b="1" dirty="0" smtClean="0">
                <a:solidFill>
                  <a:srgbClr val="FFC000"/>
                </a:solidFill>
              </a:rPr>
              <a:t> </a:t>
            </a:r>
            <a:r>
              <a:rPr lang="uk-UA" sz="2600" b="1" dirty="0" smtClean="0">
                <a:solidFill>
                  <a:srgbClr val="FFC000"/>
                </a:solidFill>
              </a:rPr>
              <a:t>//</a:t>
            </a:r>
            <a:r>
              <a:rPr lang="en-US" sz="2600" b="1" dirty="0" smtClean="0">
                <a:solidFill>
                  <a:srgbClr val="FFC000"/>
                </a:solidFill>
              </a:rPr>
              <a:t> </a:t>
            </a:r>
            <a:r>
              <a:rPr lang="uk-UA" sz="2600" b="1" dirty="0" smtClean="0">
                <a:solidFill>
                  <a:srgbClr val="FFC000"/>
                </a:solidFill>
              </a:rPr>
              <a:t>«</a:t>
            </a:r>
            <a:r>
              <a:rPr lang="en-US" sz="2600" b="1" dirty="0" err="1" smtClean="0">
                <a:solidFill>
                  <a:srgbClr val="FFC000"/>
                </a:solidFill>
              </a:rPr>
              <a:t>концепт</a:t>
            </a:r>
            <a:r>
              <a:rPr lang="uk-UA" sz="2600" b="1" dirty="0" smtClean="0">
                <a:solidFill>
                  <a:srgbClr val="FFC000"/>
                </a:solidFill>
              </a:rPr>
              <a:t>»</a:t>
            </a:r>
          </a:p>
          <a:p>
            <a:r>
              <a:rPr lang="uk-UA" sz="2600" b="1" dirty="0" smtClean="0"/>
              <a:t>Ці поняття</a:t>
            </a:r>
            <a:r>
              <a:rPr lang="en-US" sz="2600" b="1" dirty="0" smtClean="0"/>
              <a:t> </a:t>
            </a:r>
            <a:r>
              <a:rPr lang="en-US" sz="2600" b="1" dirty="0" err="1"/>
              <a:t>тяжіють</a:t>
            </a:r>
            <a:r>
              <a:rPr lang="en-US" sz="2600" b="1" dirty="0"/>
              <a:t> </a:t>
            </a:r>
            <a:r>
              <a:rPr lang="en-US" sz="2600" b="1" dirty="0" err="1"/>
              <a:t>до</a:t>
            </a:r>
            <a:r>
              <a:rPr lang="en-US" sz="2600" b="1" dirty="0"/>
              <a:t> </a:t>
            </a:r>
            <a:r>
              <a:rPr lang="en-US" sz="2600" b="1" dirty="0" err="1"/>
              <a:t>різних</a:t>
            </a:r>
            <a:r>
              <a:rPr lang="en-US" sz="2600" b="1" dirty="0"/>
              <a:t> </a:t>
            </a:r>
            <a:r>
              <a:rPr lang="en-US" sz="2600" b="1" dirty="0" err="1"/>
              <a:t>усвідомлень</a:t>
            </a:r>
            <a:r>
              <a:rPr lang="en-US" sz="2600" b="1" dirty="0"/>
              <a:t> </a:t>
            </a:r>
            <a:r>
              <a:rPr lang="en-US" sz="2600" b="1" dirty="0" err="1"/>
              <a:t>природи</a:t>
            </a:r>
            <a:r>
              <a:rPr lang="en-US" sz="2600" b="1" dirty="0"/>
              <a:t> й </a:t>
            </a:r>
            <a:r>
              <a:rPr lang="en-US" sz="2600" b="1" dirty="0" err="1"/>
              <a:t>функцій</a:t>
            </a:r>
            <a:r>
              <a:rPr lang="en-US" sz="2600" b="1" dirty="0"/>
              <a:t> </a:t>
            </a:r>
            <a:r>
              <a:rPr lang="en-US" sz="2600" b="1" dirty="0" err="1"/>
              <a:t>мови</a:t>
            </a:r>
            <a:r>
              <a:rPr lang="en-US" sz="2600" b="1" dirty="0"/>
              <a:t> у </a:t>
            </a:r>
            <a:r>
              <a:rPr lang="en-US" sz="2600" b="1" dirty="0" err="1" smtClean="0"/>
              <a:t>рамках</a:t>
            </a:r>
            <a:r>
              <a:rPr lang="en-US" sz="2600" b="1" dirty="0" smtClean="0"/>
              <a:t> </a:t>
            </a:r>
            <a:r>
              <a:rPr lang="en-US" sz="2600" b="1" dirty="0" err="1"/>
              <a:t>структурної</a:t>
            </a:r>
            <a:r>
              <a:rPr lang="en-US" sz="2600" b="1" dirty="0"/>
              <a:t> (</a:t>
            </a:r>
            <a:r>
              <a:rPr lang="en-US" sz="2600" b="1" dirty="0" err="1"/>
              <a:t>внутрішня</a:t>
            </a:r>
            <a:r>
              <a:rPr lang="en-US" sz="2600" b="1" dirty="0"/>
              <a:t> </a:t>
            </a:r>
            <a:r>
              <a:rPr lang="en-US" sz="2600" b="1" dirty="0" err="1"/>
              <a:t>лінгвістика</a:t>
            </a:r>
            <a:r>
              <a:rPr lang="en-US" sz="2600" b="1" dirty="0"/>
              <a:t>) </a:t>
            </a:r>
            <a:r>
              <a:rPr lang="en-US" sz="2600" b="1" dirty="0" err="1"/>
              <a:t>та</a:t>
            </a:r>
            <a:r>
              <a:rPr lang="en-US" sz="2600" b="1" dirty="0"/>
              <a:t> </a:t>
            </a:r>
            <a:r>
              <a:rPr lang="en-US" sz="2600" b="1" dirty="0" err="1"/>
              <a:t>антропологічної</a:t>
            </a:r>
            <a:r>
              <a:rPr lang="en-US" sz="2600" b="1" dirty="0"/>
              <a:t> </a:t>
            </a:r>
            <a:r>
              <a:rPr lang="en-US" sz="2600" b="1" dirty="0" err="1" smtClean="0"/>
              <a:t>мовознавчих</a:t>
            </a:r>
            <a:r>
              <a:rPr lang="en-US" sz="2600" b="1" dirty="0" smtClean="0"/>
              <a:t> </a:t>
            </a:r>
            <a:r>
              <a:rPr lang="en-US" sz="2600" b="1" dirty="0" err="1"/>
              <a:t>парадигм</a:t>
            </a:r>
            <a:r>
              <a:rPr lang="en-US" sz="2600" b="1" dirty="0"/>
              <a:t> (</a:t>
            </a:r>
            <a:r>
              <a:rPr lang="en-US" sz="2600" b="1" dirty="0" err="1"/>
              <a:t>зовнішня</a:t>
            </a:r>
            <a:r>
              <a:rPr lang="en-US" sz="2600" b="1" dirty="0"/>
              <a:t> </a:t>
            </a:r>
            <a:r>
              <a:rPr lang="en-US" sz="2600" b="1" dirty="0" err="1"/>
              <a:t>лінгвістика</a:t>
            </a:r>
            <a:r>
              <a:rPr lang="en-US" sz="2600" b="1" dirty="0"/>
              <a:t>) з </a:t>
            </a:r>
            <a:r>
              <a:rPr lang="en-US" sz="2600" b="1" dirty="0" err="1"/>
              <a:t>їх</a:t>
            </a:r>
            <a:r>
              <a:rPr lang="en-US" sz="2600" b="1" dirty="0"/>
              <a:t> </a:t>
            </a:r>
            <a:r>
              <a:rPr lang="en-US" sz="2600" b="1" dirty="0" err="1"/>
              <a:t>принципово</a:t>
            </a:r>
            <a:r>
              <a:rPr lang="en-US" sz="2600" b="1" dirty="0"/>
              <a:t> </a:t>
            </a:r>
            <a:r>
              <a:rPr lang="en-US" sz="2600" b="1" dirty="0" err="1" smtClean="0"/>
              <a:t>відмінним</a:t>
            </a:r>
            <a:r>
              <a:rPr lang="en-US" sz="2600" b="1" dirty="0" smtClean="0"/>
              <a:t> </a:t>
            </a:r>
            <a:r>
              <a:rPr lang="en-US" sz="2600" b="1" dirty="0" err="1"/>
              <a:t>категоріальним</a:t>
            </a:r>
            <a:r>
              <a:rPr lang="en-US" sz="2600" b="1" dirty="0"/>
              <a:t> </a:t>
            </a:r>
            <a:r>
              <a:rPr lang="en-US" sz="2600" b="1" dirty="0" err="1"/>
              <a:t>апаратом</a:t>
            </a:r>
            <a:r>
              <a:rPr lang="en-US" sz="2600" b="1" dirty="0"/>
              <a:t>, </a:t>
            </a:r>
            <a:r>
              <a:rPr lang="en-US" sz="2600" b="1" dirty="0" err="1"/>
              <a:t>внаслідок</a:t>
            </a:r>
            <a:r>
              <a:rPr lang="en-US" sz="2600" b="1" dirty="0"/>
              <a:t> </a:t>
            </a:r>
            <a:r>
              <a:rPr lang="en-US" sz="2600" b="1" dirty="0" err="1"/>
              <a:t>чого</a:t>
            </a:r>
            <a:r>
              <a:rPr lang="en-US" sz="2600" b="1" dirty="0"/>
              <a:t> </a:t>
            </a:r>
            <a:r>
              <a:rPr lang="en-US" sz="2600" b="1" dirty="0" err="1"/>
              <a:t>порівняння</a:t>
            </a:r>
            <a:r>
              <a:rPr lang="en-US" sz="2600" b="1" dirty="0"/>
              <a:t> </a:t>
            </a:r>
            <a:r>
              <a:rPr lang="en-US" sz="2600" b="1" dirty="0" err="1"/>
              <a:t>цих</a:t>
            </a:r>
            <a:r>
              <a:rPr lang="en-US" sz="2600" b="1" dirty="0"/>
              <a:t> </a:t>
            </a:r>
            <a:r>
              <a:rPr lang="en-US" sz="2600" b="1" dirty="0" err="1"/>
              <a:t>термінів</a:t>
            </a:r>
            <a:r>
              <a:rPr lang="en-US" sz="2600" b="1" dirty="0"/>
              <a:t> </a:t>
            </a:r>
            <a:r>
              <a:rPr lang="en-US" sz="2600" b="1" dirty="0" err="1"/>
              <a:t>видається</a:t>
            </a:r>
            <a:r>
              <a:rPr lang="en-US" sz="2600" b="1" dirty="0"/>
              <a:t> </a:t>
            </a:r>
            <a:r>
              <a:rPr lang="en-US" sz="2600" b="1" dirty="0" err="1"/>
              <a:t>не</a:t>
            </a:r>
            <a:r>
              <a:rPr lang="en-US" sz="2600" b="1" dirty="0"/>
              <a:t> </a:t>
            </a:r>
            <a:r>
              <a:rPr lang="en-US" sz="2600" b="1" dirty="0" err="1"/>
              <a:t>зовсім</a:t>
            </a:r>
            <a:r>
              <a:rPr lang="en-US" sz="2600" b="1" dirty="0"/>
              <a:t> </a:t>
            </a:r>
            <a:r>
              <a:rPr lang="en-US" sz="2600" b="1" dirty="0" err="1"/>
              <a:t>коректним</a:t>
            </a:r>
            <a:r>
              <a:rPr lang="en-US" sz="2600" b="1" dirty="0"/>
              <a:t>, </a:t>
            </a:r>
            <a:r>
              <a:rPr lang="en-US" sz="2600" b="1" dirty="0" err="1"/>
              <a:t>хоча</a:t>
            </a:r>
            <a:r>
              <a:rPr lang="en-US" sz="2600" b="1" dirty="0"/>
              <a:t> й </a:t>
            </a:r>
            <a:r>
              <a:rPr lang="en-US" sz="2600" b="1" dirty="0" err="1" smtClean="0"/>
              <a:t>можливим</a:t>
            </a:r>
            <a:endParaRPr lang="uk-UA" sz="2600" b="1" dirty="0" smtClean="0"/>
          </a:p>
          <a:p>
            <a:r>
              <a:rPr lang="ru-RU" sz="2600" b="1" dirty="0"/>
              <a:t>Р. </a:t>
            </a:r>
            <a:r>
              <a:rPr lang="ru-RU" sz="2600" b="1" dirty="0" err="1" smtClean="0"/>
              <a:t>Фрумкіна</a:t>
            </a:r>
            <a:r>
              <a:rPr lang="ru-RU" sz="2600" b="1" dirty="0" smtClean="0"/>
              <a:t>: «</a:t>
            </a:r>
            <a:r>
              <a:rPr lang="ru-RU" sz="2600" b="1" dirty="0" err="1" smtClean="0"/>
              <a:t>Концептуальний</a:t>
            </a:r>
            <a:r>
              <a:rPr lang="ru-RU" sz="2600" b="1" dirty="0" smtClean="0"/>
              <a:t> </a:t>
            </a:r>
            <a:r>
              <a:rPr lang="ru-RU" sz="2600" b="1" dirty="0" err="1"/>
              <a:t>рівень</a:t>
            </a:r>
            <a:r>
              <a:rPr lang="ru-RU" sz="2600" b="1" dirty="0"/>
              <a:t> </a:t>
            </a:r>
            <a:r>
              <a:rPr lang="ru-RU" sz="2600" b="1" dirty="0" err="1"/>
              <a:t>має</a:t>
            </a:r>
            <a:r>
              <a:rPr lang="ru-RU" sz="2600" b="1" dirty="0"/>
              <a:t> бути </a:t>
            </a:r>
            <a:r>
              <a:rPr lang="ru-RU" sz="2600" b="1" dirty="0" err="1" smtClean="0"/>
              <a:t>чітко</a:t>
            </a:r>
            <a:r>
              <a:rPr lang="ru-RU" sz="2600" b="1" dirty="0" smtClean="0"/>
              <a:t> </a:t>
            </a:r>
            <a:r>
              <a:rPr lang="ru-RU" sz="2600" b="1" dirty="0" err="1"/>
              <a:t>протиставленим</a:t>
            </a:r>
            <a:r>
              <a:rPr lang="ru-RU" sz="2600" b="1" dirty="0"/>
              <a:t> </a:t>
            </a:r>
            <a:r>
              <a:rPr lang="ru-RU" sz="2600" b="1" dirty="0" err="1"/>
              <a:t>семантичному</a:t>
            </a:r>
            <a:r>
              <a:rPr lang="ru-RU" sz="2600" b="1" dirty="0"/>
              <a:t>,  </a:t>
            </a:r>
            <a:r>
              <a:rPr lang="ru-RU" sz="2600" b="1" dirty="0" err="1" smtClean="0"/>
              <a:t>мовному</a:t>
            </a:r>
            <a:r>
              <a:rPr lang="ru-RU" sz="2600" b="1" dirty="0" smtClean="0"/>
              <a:t>.</a:t>
            </a: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2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7"/>
    </mc:Choice>
    <mc:Fallback>
      <p:transition spd="slow" advTm="5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342103"/>
            <a:ext cx="102870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 smtClean="0">
                <a:solidFill>
                  <a:srgbClr val="FFC000"/>
                </a:solidFill>
              </a:rPr>
              <a:t>Концепт </a:t>
            </a:r>
            <a:r>
              <a:rPr lang="ru-RU" sz="2600" b="1" i="1" dirty="0">
                <a:solidFill>
                  <a:srgbClr val="FFC000"/>
                </a:solidFill>
              </a:rPr>
              <a:t>– </a:t>
            </a:r>
            <a:r>
              <a:rPr lang="ru-RU" sz="2600" b="1" i="1" dirty="0" err="1">
                <a:solidFill>
                  <a:srgbClr val="FFC000"/>
                </a:solidFill>
              </a:rPr>
              <a:t>це</a:t>
            </a:r>
            <a:r>
              <a:rPr lang="ru-RU" sz="2600" b="1" i="1" dirty="0">
                <a:solidFill>
                  <a:srgbClr val="FFC000"/>
                </a:solidFill>
              </a:rPr>
              <a:t> культурно </a:t>
            </a:r>
            <a:r>
              <a:rPr lang="ru-RU" sz="2600" b="1" i="1" dirty="0" err="1">
                <a:solidFill>
                  <a:srgbClr val="FFC000"/>
                </a:solidFill>
              </a:rPr>
              <a:t>марковане</a:t>
            </a:r>
            <a:r>
              <a:rPr lang="ru-RU" sz="2600" b="1" i="1" dirty="0">
                <a:solidFill>
                  <a:srgbClr val="FFC000"/>
                </a:solidFill>
              </a:rPr>
              <a:t> </a:t>
            </a:r>
            <a:r>
              <a:rPr lang="ru-RU" sz="2600" b="1" i="1" dirty="0" err="1">
                <a:solidFill>
                  <a:srgbClr val="FFC000"/>
                </a:solidFill>
              </a:rPr>
              <a:t>багатомірне</a:t>
            </a:r>
            <a:r>
              <a:rPr lang="ru-RU" sz="2600" b="1" i="1" dirty="0">
                <a:solidFill>
                  <a:srgbClr val="FFC000"/>
                </a:solidFill>
              </a:rPr>
              <a:t> </a:t>
            </a:r>
            <a:r>
              <a:rPr lang="ru-RU" sz="2600" b="1" i="1" dirty="0" err="1">
                <a:solidFill>
                  <a:srgbClr val="FFC000"/>
                </a:solidFill>
              </a:rPr>
              <a:t>поняття</a:t>
            </a:r>
            <a:r>
              <a:rPr lang="ru-RU" sz="2600" b="1" i="1" dirty="0">
                <a:solidFill>
                  <a:srgbClr val="FFC000"/>
                </a:solidFill>
              </a:rPr>
              <a:t>, яке </a:t>
            </a:r>
            <a:r>
              <a:rPr lang="ru-RU" sz="2600" b="1" i="1" dirty="0" err="1" smtClean="0">
                <a:solidFill>
                  <a:srgbClr val="FFC000"/>
                </a:solidFill>
              </a:rPr>
              <a:t>об'єктивується</a:t>
            </a:r>
            <a:r>
              <a:rPr lang="ru-RU" sz="2600" b="1" i="1" dirty="0" smtClean="0">
                <a:solidFill>
                  <a:srgbClr val="FFC000"/>
                </a:solidFill>
              </a:rPr>
              <a:t> </a:t>
            </a:r>
            <a:r>
              <a:rPr lang="ru-RU" sz="2600" b="1" i="1" dirty="0" err="1">
                <a:solidFill>
                  <a:srgbClr val="FFC000"/>
                </a:solidFill>
              </a:rPr>
              <a:t>різноярусними</a:t>
            </a:r>
            <a:r>
              <a:rPr lang="ru-RU" sz="2600" b="1" i="1" dirty="0">
                <a:solidFill>
                  <a:srgbClr val="FFC000"/>
                </a:solidFill>
              </a:rPr>
              <a:t> </a:t>
            </a:r>
            <a:r>
              <a:rPr lang="ru-RU" sz="2600" b="1" i="1" dirty="0" err="1">
                <a:solidFill>
                  <a:srgbClr val="FFC000"/>
                </a:solidFill>
              </a:rPr>
              <a:t>мовними</a:t>
            </a:r>
            <a:r>
              <a:rPr lang="ru-RU" sz="2600" b="1" i="1" dirty="0">
                <a:solidFill>
                  <a:srgbClr val="FFC000"/>
                </a:solidFill>
              </a:rPr>
              <a:t> </a:t>
            </a:r>
            <a:r>
              <a:rPr lang="ru-RU" sz="2600" b="1" i="1" dirty="0" err="1">
                <a:solidFill>
                  <a:srgbClr val="FFC000"/>
                </a:solidFill>
              </a:rPr>
              <a:t>засобами</a:t>
            </a:r>
            <a:r>
              <a:rPr lang="ru-RU" sz="2600" b="1" i="1" dirty="0">
                <a:solidFill>
                  <a:srgbClr val="FFC000"/>
                </a:solidFill>
              </a:rPr>
              <a:t>. </a:t>
            </a:r>
            <a:r>
              <a:rPr lang="ru-RU" sz="2600" b="1" i="1" dirty="0" err="1">
                <a:solidFill>
                  <a:srgbClr val="FFC000"/>
                </a:solidFill>
              </a:rPr>
              <a:t>Частина</a:t>
            </a:r>
            <a:r>
              <a:rPr lang="ru-RU" sz="2600" b="1" i="1" dirty="0">
                <a:solidFill>
                  <a:srgbClr val="FFC000"/>
                </a:solidFill>
              </a:rPr>
              <a:t> </a:t>
            </a:r>
            <a:r>
              <a:rPr lang="ru-RU" sz="2600" b="1" i="1" dirty="0" err="1" smtClean="0">
                <a:solidFill>
                  <a:srgbClr val="FFC000"/>
                </a:solidFill>
              </a:rPr>
              <a:t>концептуальної</a:t>
            </a:r>
            <a:r>
              <a:rPr lang="ru-RU" sz="2600" b="1" i="1" dirty="0" smtClean="0">
                <a:solidFill>
                  <a:srgbClr val="FFC000"/>
                </a:solidFill>
              </a:rPr>
              <a:t> </a:t>
            </a:r>
            <a:r>
              <a:rPr lang="ru-RU" sz="2600" b="1" i="1" dirty="0" err="1">
                <a:solidFill>
                  <a:srgbClr val="FFC000"/>
                </a:solidFill>
              </a:rPr>
              <a:t>інформації</a:t>
            </a:r>
            <a:r>
              <a:rPr lang="ru-RU" sz="2600" b="1" i="1" dirty="0">
                <a:solidFill>
                  <a:srgbClr val="FFC000"/>
                </a:solidFill>
              </a:rPr>
              <a:t> </a:t>
            </a:r>
            <a:r>
              <a:rPr lang="ru-RU" sz="2600" b="1" i="1" dirty="0" err="1">
                <a:solidFill>
                  <a:srgbClr val="FFC000"/>
                </a:solidFill>
              </a:rPr>
              <a:t>може</a:t>
            </a:r>
            <a:r>
              <a:rPr lang="ru-RU" sz="2600" b="1" i="1" dirty="0">
                <a:solidFill>
                  <a:srgbClr val="FFC000"/>
                </a:solidFill>
              </a:rPr>
              <a:t> </a:t>
            </a:r>
            <a:r>
              <a:rPr lang="ru-RU" sz="2600" b="1" i="1" dirty="0" err="1">
                <a:solidFill>
                  <a:srgbClr val="FFC000"/>
                </a:solidFill>
              </a:rPr>
              <a:t>залишатися</a:t>
            </a:r>
            <a:r>
              <a:rPr lang="ru-RU" sz="2600" b="1" i="1" dirty="0">
                <a:solidFill>
                  <a:srgbClr val="FFC000"/>
                </a:solidFill>
              </a:rPr>
              <a:t> не </a:t>
            </a:r>
            <a:r>
              <a:rPr lang="ru-RU" sz="2600" b="1" i="1" dirty="0" err="1">
                <a:solidFill>
                  <a:srgbClr val="FFC000"/>
                </a:solidFill>
              </a:rPr>
              <a:t>експлікованою</a:t>
            </a:r>
            <a:r>
              <a:rPr lang="ru-RU" sz="2600" b="1" i="1" dirty="0">
                <a:solidFill>
                  <a:srgbClr val="FFC000"/>
                </a:solidFill>
              </a:rPr>
              <a:t> на </a:t>
            </a:r>
            <a:r>
              <a:rPr lang="ru-RU" sz="2600" b="1" i="1" dirty="0" err="1">
                <a:solidFill>
                  <a:srgbClr val="FFC000"/>
                </a:solidFill>
              </a:rPr>
              <a:t>мовному</a:t>
            </a:r>
            <a:r>
              <a:rPr lang="ru-RU" sz="2600" b="1" i="1" dirty="0">
                <a:solidFill>
                  <a:srgbClr val="FFC000"/>
                </a:solidFill>
              </a:rPr>
              <a:t> </a:t>
            </a:r>
            <a:r>
              <a:rPr lang="ru-RU" sz="2600" b="1" i="1" dirty="0" err="1">
                <a:solidFill>
                  <a:srgbClr val="FFC000"/>
                </a:solidFill>
              </a:rPr>
              <a:t>рівні</a:t>
            </a:r>
            <a:r>
              <a:rPr lang="ru-RU" sz="2600" b="1" i="1" dirty="0">
                <a:solidFill>
                  <a:srgbClr val="FFC000"/>
                </a:solidFill>
              </a:rPr>
              <a:t>, </a:t>
            </a:r>
            <a:r>
              <a:rPr lang="ru-RU" sz="2600" b="1" i="1" dirty="0" err="1">
                <a:solidFill>
                  <a:srgbClr val="FFC000"/>
                </a:solidFill>
              </a:rPr>
              <a:t>існуючи</a:t>
            </a:r>
            <a:r>
              <a:rPr lang="ru-RU" sz="2600" b="1" i="1" dirty="0">
                <a:solidFill>
                  <a:srgbClr val="FFC000"/>
                </a:solidFill>
              </a:rPr>
              <a:t> у </a:t>
            </a:r>
            <a:r>
              <a:rPr lang="ru-RU" sz="2600" b="1" i="1" dirty="0" err="1">
                <a:solidFill>
                  <a:srgbClr val="FFC000"/>
                </a:solidFill>
              </a:rPr>
              <a:t>психіці</a:t>
            </a:r>
            <a:r>
              <a:rPr lang="ru-RU" sz="2600" b="1" i="1" dirty="0">
                <a:solidFill>
                  <a:srgbClr val="FFC000"/>
                </a:solidFill>
              </a:rPr>
              <a:t> </a:t>
            </a:r>
            <a:r>
              <a:rPr lang="ru-RU" sz="2600" b="1" i="1" dirty="0" err="1">
                <a:solidFill>
                  <a:srgbClr val="FFC000"/>
                </a:solidFill>
              </a:rPr>
              <a:t>людини</a:t>
            </a:r>
            <a:r>
              <a:rPr lang="ru-RU" sz="2600" b="1" i="1" dirty="0">
                <a:solidFill>
                  <a:srgbClr val="FFC000"/>
                </a:solidFill>
              </a:rPr>
              <a:t> у </a:t>
            </a:r>
            <a:r>
              <a:rPr lang="ru-RU" sz="2600" b="1" i="1" dirty="0" err="1">
                <a:solidFill>
                  <a:srgbClr val="FFC000"/>
                </a:solidFill>
              </a:rPr>
              <a:t>вигляді</a:t>
            </a:r>
            <a:r>
              <a:rPr lang="ru-RU" sz="2600" b="1" i="1" dirty="0">
                <a:solidFill>
                  <a:srgbClr val="FFC000"/>
                </a:solidFill>
              </a:rPr>
              <a:t> </a:t>
            </a:r>
            <a:r>
              <a:rPr lang="ru-RU" sz="2600" b="1" i="1" dirty="0" err="1">
                <a:solidFill>
                  <a:srgbClr val="FFC000"/>
                </a:solidFill>
              </a:rPr>
              <a:t>образів</a:t>
            </a:r>
            <a:r>
              <a:rPr lang="ru-RU" sz="2600" b="1" i="1" dirty="0">
                <a:solidFill>
                  <a:srgbClr val="FFC000"/>
                </a:solidFill>
              </a:rPr>
              <a:t>, картин, схем – </a:t>
            </a:r>
            <a:r>
              <a:rPr lang="ru-RU" sz="2600" b="1" i="1" dirty="0" err="1">
                <a:solidFill>
                  <a:srgbClr val="FFC000"/>
                </a:solidFill>
              </a:rPr>
              <a:t>невербальних</a:t>
            </a:r>
            <a:r>
              <a:rPr lang="ru-RU" sz="2600" b="1" i="1" dirty="0">
                <a:solidFill>
                  <a:srgbClr val="FFC000"/>
                </a:solidFill>
              </a:rPr>
              <a:t> </a:t>
            </a:r>
            <a:r>
              <a:rPr lang="ru-RU" sz="2600" b="1" i="1" dirty="0" err="1">
                <a:solidFill>
                  <a:srgbClr val="FFC000"/>
                </a:solidFill>
              </a:rPr>
              <a:t>ментальних</a:t>
            </a:r>
            <a:r>
              <a:rPr lang="ru-RU" sz="2600" b="1" i="1" dirty="0">
                <a:solidFill>
                  <a:srgbClr val="FFC000"/>
                </a:solidFill>
              </a:rPr>
              <a:t> структур, </a:t>
            </a:r>
            <a:r>
              <a:rPr lang="ru-RU" sz="2600" b="1" i="1" dirty="0" err="1">
                <a:solidFill>
                  <a:srgbClr val="FFC000"/>
                </a:solidFill>
              </a:rPr>
              <a:t>одиниць</a:t>
            </a:r>
            <a:r>
              <a:rPr lang="ru-RU" sz="2600" b="1" i="1" dirty="0">
                <a:solidFill>
                  <a:srgbClr val="FFC000"/>
                </a:solidFill>
              </a:rPr>
              <a:t> </a:t>
            </a:r>
            <a:r>
              <a:rPr lang="ru-RU" sz="2600" b="1" i="1" dirty="0" err="1">
                <a:solidFill>
                  <a:srgbClr val="FFC000"/>
                </a:solidFill>
              </a:rPr>
              <a:t>універсального</a:t>
            </a:r>
            <a:r>
              <a:rPr lang="ru-RU" sz="2600" b="1" i="1" dirty="0">
                <a:solidFill>
                  <a:srgbClr val="FFC000"/>
                </a:solidFill>
              </a:rPr>
              <a:t> предметного </a:t>
            </a:r>
            <a:r>
              <a:rPr lang="ru-RU" sz="2600" b="1" i="1" dirty="0" smtClean="0">
                <a:solidFill>
                  <a:srgbClr val="FFC000"/>
                </a:solidFill>
              </a:rPr>
              <a:t>коду.</a:t>
            </a:r>
          </a:p>
          <a:p>
            <a:r>
              <a:rPr lang="ru-RU" sz="2200" b="1" dirty="0" err="1"/>
              <a:t>Під</a:t>
            </a:r>
            <a:r>
              <a:rPr lang="ru-RU" sz="2200" b="1" dirty="0"/>
              <a:t> </a:t>
            </a:r>
            <a:r>
              <a:rPr lang="ru-RU" sz="2200" b="1" dirty="0" err="1" smtClean="0"/>
              <a:t>універсально-предметним</a:t>
            </a:r>
            <a:r>
              <a:rPr lang="ru-RU" sz="2200" b="1" dirty="0" smtClean="0"/>
              <a:t> кодом </a:t>
            </a:r>
            <a:r>
              <a:rPr lang="ru-RU" sz="2200" b="1" dirty="0" err="1"/>
              <a:t>розуміють</a:t>
            </a:r>
            <a:r>
              <a:rPr lang="ru-RU" sz="2200" b="1" dirty="0"/>
              <a:t> </a:t>
            </a:r>
            <a:r>
              <a:rPr lang="ru-RU" sz="2200" b="1" dirty="0" err="1"/>
              <a:t>набір</a:t>
            </a:r>
            <a:r>
              <a:rPr lang="ru-RU" sz="2200" b="1" dirty="0"/>
              <a:t> </a:t>
            </a:r>
            <a:r>
              <a:rPr lang="ru-RU" sz="2200" b="1" dirty="0" err="1"/>
              <a:t>різноякісних</a:t>
            </a:r>
            <a:r>
              <a:rPr lang="ru-RU" sz="2200" b="1" dirty="0"/>
              <a:t> </a:t>
            </a:r>
            <a:r>
              <a:rPr lang="ru-RU" sz="2200" b="1" dirty="0" err="1"/>
              <a:t>відбитків</a:t>
            </a:r>
            <a:r>
              <a:rPr lang="ru-RU" sz="2200" b="1" dirty="0"/>
              <a:t> </a:t>
            </a:r>
            <a:r>
              <a:rPr lang="ru-RU" sz="2200" b="1" dirty="0" err="1"/>
              <a:t>дійсності</a:t>
            </a:r>
            <a:r>
              <a:rPr lang="ru-RU" sz="2200" b="1" dirty="0"/>
              <a:t> у </a:t>
            </a:r>
            <a:r>
              <a:rPr lang="ru-RU" sz="2200" b="1" dirty="0" err="1"/>
              <a:t>свідомості</a:t>
            </a:r>
            <a:r>
              <a:rPr lang="ru-RU" sz="2200" b="1" dirty="0"/>
              <a:t> </a:t>
            </a:r>
            <a:r>
              <a:rPr lang="ru-RU" sz="2200" b="1" dirty="0" err="1"/>
              <a:t>людини</a:t>
            </a:r>
            <a:r>
              <a:rPr lang="ru-RU" sz="2200" b="1" dirty="0"/>
              <a:t>, </a:t>
            </a:r>
            <a:r>
              <a:rPr lang="ru-RU" sz="2200" b="1" dirty="0" err="1"/>
              <a:t>які</a:t>
            </a:r>
            <a:r>
              <a:rPr lang="ru-RU" sz="2200" b="1" dirty="0"/>
              <a:t>, </a:t>
            </a:r>
            <a:r>
              <a:rPr lang="ru-RU" sz="2200" b="1" dirty="0" err="1"/>
              <a:t>маючи</a:t>
            </a:r>
            <a:r>
              <a:rPr lang="ru-RU" sz="2200" b="1" dirty="0"/>
              <a:t> як </a:t>
            </a:r>
            <a:r>
              <a:rPr lang="ru-RU" sz="2200" b="1" dirty="0" err="1"/>
              <a:t>невербальний</a:t>
            </a:r>
            <a:r>
              <a:rPr lang="ru-RU" sz="2200" b="1" dirty="0"/>
              <a:t>, так і </a:t>
            </a:r>
            <a:r>
              <a:rPr lang="ru-RU" sz="2200" b="1" dirty="0" err="1"/>
              <a:t>вербальний</a:t>
            </a:r>
            <a:r>
              <a:rPr lang="ru-RU" sz="2200" b="1" dirty="0"/>
              <a:t> характер, </a:t>
            </a:r>
            <a:r>
              <a:rPr lang="ru-RU" sz="2200" b="1" dirty="0" err="1"/>
              <a:t>забезпечують</a:t>
            </a:r>
            <a:r>
              <a:rPr lang="ru-RU" sz="2200" b="1" dirty="0"/>
              <a:t> </a:t>
            </a:r>
            <a:r>
              <a:rPr lang="ru-RU" sz="2200" b="1" dirty="0" err="1"/>
              <a:t>реалізацію</a:t>
            </a:r>
            <a:r>
              <a:rPr lang="ru-RU" sz="2200" b="1" dirty="0"/>
              <a:t> </a:t>
            </a:r>
            <a:r>
              <a:rPr lang="en-US" sz="2200" b="1" dirty="0"/>
              <a:t>"</a:t>
            </a:r>
            <a:r>
              <a:rPr lang="en-US" sz="2200" b="1" dirty="0" err="1"/>
              <a:t>мови</a:t>
            </a:r>
            <a:r>
              <a:rPr lang="en-US" sz="2200" b="1" dirty="0"/>
              <a:t> </a:t>
            </a:r>
            <a:r>
              <a:rPr lang="en-US" sz="2200" b="1" dirty="0" err="1"/>
              <a:t>думки</a:t>
            </a:r>
            <a:r>
              <a:rPr lang="en-US" sz="2200" b="1" dirty="0"/>
              <a:t>" </a:t>
            </a:r>
            <a:r>
              <a:rPr lang="en-US" sz="2200" b="1" dirty="0" err="1"/>
              <a:t>на</a:t>
            </a:r>
            <a:r>
              <a:rPr lang="en-US" sz="2200" b="1" dirty="0"/>
              <a:t> </a:t>
            </a:r>
            <a:r>
              <a:rPr lang="en-US" sz="2200" b="1" dirty="0" err="1"/>
              <a:t>першій</a:t>
            </a:r>
            <a:r>
              <a:rPr lang="en-US" sz="2200" b="1" dirty="0"/>
              <a:t> </a:t>
            </a:r>
            <a:r>
              <a:rPr lang="en-US" sz="2200" b="1" dirty="0" err="1"/>
              <a:t>фазі</a:t>
            </a:r>
            <a:r>
              <a:rPr lang="en-US" sz="2200" b="1" dirty="0"/>
              <a:t> </a:t>
            </a:r>
            <a:r>
              <a:rPr lang="en-US" sz="2200" b="1" dirty="0" err="1"/>
              <a:t>внутрішнього</a:t>
            </a:r>
            <a:r>
              <a:rPr lang="en-US" sz="2200" b="1" dirty="0"/>
              <a:t> </a:t>
            </a:r>
            <a:r>
              <a:rPr lang="en-US" sz="2200" b="1" dirty="0" err="1"/>
              <a:t>мовлення</a:t>
            </a:r>
            <a:r>
              <a:rPr lang="en-US" sz="2200" b="1" dirty="0"/>
              <a:t> </a:t>
            </a:r>
            <a:r>
              <a:rPr lang="en-US" sz="2200" b="1" dirty="0" err="1"/>
              <a:t>людини</a:t>
            </a:r>
            <a:endParaRPr lang="en-US" sz="2200" b="1" i="1" dirty="0">
              <a:solidFill>
                <a:srgbClr val="FFC000"/>
              </a:solidFill>
            </a:endParaRPr>
          </a:p>
          <a:p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37040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1271" y="2138516"/>
            <a:ext cx="102575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dirty="0">
                <a:solidFill>
                  <a:schemeClr val="accent6"/>
                </a:solidFill>
              </a:rPr>
              <a:t>СТРУКТУРА </a:t>
            </a:r>
            <a:r>
              <a:rPr lang="en-US" sz="2400" b="1" dirty="0" smtClean="0">
                <a:solidFill>
                  <a:schemeClr val="accent6"/>
                </a:solidFill>
              </a:rPr>
              <a:t>КОНЦЕПТУ</a:t>
            </a:r>
            <a:r>
              <a:rPr lang="uk-UA" sz="2400" b="1" dirty="0" smtClean="0">
                <a:solidFill>
                  <a:schemeClr val="accent6"/>
                </a:solidFill>
              </a:rPr>
              <a:t> </a:t>
            </a:r>
            <a:r>
              <a:rPr lang="en-US" sz="2400" b="1" dirty="0" smtClean="0">
                <a:solidFill>
                  <a:schemeClr val="accent6"/>
                </a:solidFill>
              </a:rPr>
              <a:t>ЯК </a:t>
            </a:r>
            <a:r>
              <a:rPr lang="en-US" sz="2400" b="1" dirty="0">
                <a:solidFill>
                  <a:schemeClr val="accent6"/>
                </a:solidFill>
              </a:rPr>
              <a:t>ГЕТЕРОГЕННОГО МЕНТАЛЬНОГО </a:t>
            </a:r>
            <a:r>
              <a:rPr lang="en-US" sz="2400" b="1" dirty="0" smtClean="0">
                <a:solidFill>
                  <a:schemeClr val="accent6"/>
                </a:solidFill>
              </a:rPr>
              <a:t>УТВОРЕННЯ</a:t>
            </a:r>
            <a:endParaRPr lang="uk-UA" sz="2400" b="1" dirty="0" smtClean="0">
              <a:solidFill>
                <a:schemeClr val="accent6"/>
              </a:solidFill>
            </a:endParaRPr>
          </a:p>
          <a:p>
            <a:pPr lvl="1" algn="just"/>
            <a:r>
              <a:rPr lang="ru-RU" sz="2400" b="1" dirty="0" smtClean="0">
                <a:solidFill>
                  <a:srgbClr val="FFFF00"/>
                </a:solidFill>
              </a:rPr>
              <a:t>Ю.С</a:t>
            </a:r>
            <a:r>
              <a:rPr lang="ru-RU" sz="2400" b="1" dirty="0">
                <a:solidFill>
                  <a:srgbClr val="FFFF00"/>
                </a:solidFill>
              </a:rPr>
              <a:t>. </a:t>
            </a:r>
            <a:r>
              <a:rPr lang="ru-RU" sz="2400" b="1" dirty="0" smtClean="0">
                <a:solidFill>
                  <a:srgbClr val="FFFF00"/>
                </a:solidFill>
              </a:rPr>
              <a:t>Степанов:</a:t>
            </a:r>
          </a:p>
          <a:p>
            <a:pPr lvl="1" algn="just"/>
            <a:r>
              <a:rPr lang="ru-RU" sz="2400" b="1" dirty="0" smtClean="0">
                <a:solidFill>
                  <a:srgbClr val="FFFF00"/>
                </a:solidFill>
              </a:rPr>
              <a:t>Концепт </a:t>
            </a:r>
            <a:r>
              <a:rPr lang="ru-RU" sz="2400" b="1" dirty="0" err="1">
                <a:solidFill>
                  <a:srgbClr val="FFFF00"/>
                </a:solidFill>
              </a:rPr>
              <a:t>виділяє</a:t>
            </a:r>
            <a:r>
              <a:rPr lang="ru-RU" sz="2400" b="1" dirty="0">
                <a:solidFill>
                  <a:srgbClr val="FFFF00"/>
                </a:solidFill>
              </a:rPr>
              <a:t> у </a:t>
            </a:r>
            <a:r>
              <a:rPr lang="ru-RU" sz="2400" b="1" dirty="0" err="1">
                <a:solidFill>
                  <a:srgbClr val="FFFF00"/>
                </a:solidFill>
              </a:rPr>
              <a:t>своїй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структурі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такі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ознаки</a:t>
            </a:r>
            <a:r>
              <a:rPr lang="ru-RU" sz="2400" b="1" dirty="0">
                <a:solidFill>
                  <a:srgbClr val="FFFF00"/>
                </a:solidFill>
              </a:rPr>
              <a:t>: 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 marL="800100" lvl="1" indent="-342900" algn="just">
              <a:buAutoNum type="arabicParenR"/>
            </a:pPr>
            <a:r>
              <a:rPr lang="ru-RU" sz="2400" b="1" dirty="0" err="1" smtClean="0">
                <a:solidFill>
                  <a:srgbClr val="FFFF00"/>
                </a:solidFill>
              </a:rPr>
              <a:t>основна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>
                <a:solidFill>
                  <a:srgbClr val="FFFF00"/>
                </a:solidFill>
              </a:rPr>
              <a:t>(актуальна </a:t>
            </a:r>
            <a:r>
              <a:rPr lang="ru-RU" sz="2400" b="1" dirty="0" err="1">
                <a:solidFill>
                  <a:srgbClr val="FFFF00"/>
                </a:solidFill>
              </a:rPr>
              <a:t>ознака</a:t>
            </a:r>
            <a:r>
              <a:rPr lang="ru-RU" sz="2400" b="1" dirty="0">
                <a:solidFill>
                  <a:srgbClr val="FFFF00"/>
                </a:solidFill>
              </a:rPr>
              <a:t>); 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 marL="800100" lvl="1" indent="-342900" algn="just">
              <a:buAutoNum type="arabicParenR"/>
            </a:pPr>
            <a:r>
              <a:rPr lang="ru-RU" sz="2400" b="1" dirty="0" err="1" smtClean="0">
                <a:solidFill>
                  <a:srgbClr val="FFFF00"/>
                </a:solidFill>
              </a:rPr>
              <a:t>додаткова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>
                <a:solidFill>
                  <a:srgbClr val="FFFF00"/>
                </a:solidFill>
              </a:rPr>
              <a:t>(</a:t>
            </a:r>
            <a:r>
              <a:rPr lang="ru-RU" sz="2400" b="1" dirty="0" err="1">
                <a:solidFill>
                  <a:srgbClr val="FFFF00"/>
                </a:solidFill>
              </a:rPr>
              <a:t>пасивна</a:t>
            </a:r>
            <a:r>
              <a:rPr lang="ru-RU" sz="2400" b="1" dirty="0">
                <a:solidFill>
                  <a:srgbClr val="FFFF00"/>
                </a:solidFill>
              </a:rPr>
              <a:t>, </a:t>
            </a:r>
            <a:r>
              <a:rPr lang="ru-RU" sz="2400" b="1" dirty="0" err="1">
                <a:solidFill>
                  <a:srgbClr val="FFFF00"/>
                </a:solidFill>
              </a:rPr>
              <a:t>історична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ознака</a:t>
            </a:r>
            <a:r>
              <a:rPr lang="ru-RU" sz="2400" b="1" dirty="0">
                <a:solidFill>
                  <a:srgbClr val="FFFF00"/>
                </a:solidFill>
              </a:rPr>
              <a:t>); 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 marL="800100" lvl="1" indent="-342900" algn="just">
              <a:buAutoNum type="arabicParenR"/>
            </a:pPr>
            <a:r>
              <a:rPr lang="ru-RU" sz="2400" b="1" dirty="0" err="1" smtClean="0">
                <a:solidFill>
                  <a:srgbClr val="FFFF00"/>
                </a:solidFill>
              </a:rPr>
              <a:t>внутрішня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>
                <a:solidFill>
                  <a:srgbClr val="FFFF00"/>
                </a:solidFill>
              </a:rPr>
              <a:t>форма (яка, як правило, не </a:t>
            </a:r>
            <a:r>
              <a:rPr lang="ru-RU" sz="2400" b="1" dirty="0" err="1" smtClean="0">
                <a:solidFill>
                  <a:srgbClr val="FFFF00"/>
                </a:solidFill>
              </a:rPr>
              <a:t>усвідомлюється</a:t>
            </a:r>
            <a:r>
              <a:rPr lang="ru-RU" sz="2400" b="1" dirty="0">
                <a:solidFill>
                  <a:srgbClr val="FFFF00"/>
                </a:solidFill>
              </a:rPr>
              <a:t>) [Степанов 1997, с. 21].</a:t>
            </a:r>
            <a:endParaRPr lang="en-US" sz="2400" b="1" dirty="0">
              <a:solidFill>
                <a:srgbClr val="FFFF00"/>
              </a:solidFill>
            </a:endParaRPr>
          </a:p>
          <a:p>
            <a:pPr lvl="1" algn="ctr"/>
            <a:endParaRPr lang="en-US" sz="2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09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781" y="884903"/>
            <a:ext cx="1032387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rgbClr val="FFFF00"/>
              </a:solidFill>
            </a:endParaRPr>
          </a:p>
          <a:p>
            <a:r>
              <a:rPr lang="ru-RU" sz="2400" b="1" dirty="0" err="1" smtClean="0">
                <a:solidFill>
                  <a:srgbClr val="FFFF00"/>
                </a:solidFill>
              </a:rPr>
              <a:t>В.А.Маслова</a:t>
            </a:r>
            <a:r>
              <a:rPr lang="ru-RU" sz="2400" b="1" dirty="0" smtClean="0">
                <a:solidFill>
                  <a:srgbClr val="FFFF00"/>
                </a:solidFill>
              </a:rPr>
              <a:t>: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>
                <a:solidFill>
                  <a:srgbClr val="FFFF00"/>
                </a:solidFill>
              </a:rPr>
              <a:t>концепт </a:t>
            </a:r>
            <a:r>
              <a:rPr lang="ru-RU" sz="2400" b="1" dirty="0" err="1">
                <a:solidFill>
                  <a:srgbClr val="FFFF00"/>
                </a:solidFill>
              </a:rPr>
              <a:t>містить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такі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компоненти</a:t>
            </a:r>
            <a:r>
              <a:rPr lang="ru-RU" sz="2400" b="1" dirty="0">
                <a:solidFill>
                  <a:srgbClr val="FFFF00"/>
                </a:solidFill>
              </a:rPr>
              <a:t>: 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 marL="457200" indent="-457200">
              <a:buAutoNum type="arabicParenR"/>
            </a:pPr>
            <a:r>
              <a:rPr lang="ru-RU" sz="2400" b="1" dirty="0" err="1" smtClean="0">
                <a:solidFill>
                  <a:srgbClr val="FFFF00"/>
                </a:solidFill>
              </a:rPr>
              <a:t>універсальний</a:t>
            </a:r>
            <a:r>
              <a:rPr lang="ru-RU" sz="2400" b="1" dirty="0">
                <a:solidFill>
                  <a:srgbClr val="FFFF00"/>
                </a:solidFill>
              </a:rPr>
              <a:t>, </a:t>
            </a:r>
            <a:r>
              <a:rPr lang="ru-RU" sz="2400" b="1" dirty="0" err="1">
                <a:solidFill>
                  <a:srgbClr val="FFFF00"/>
                </a:solidFill>
              </a:rPr>
              <a:t>загальнолюдський</a:t>
            </a:r>
            <a:r>
              <a:rPr lang="ru-RU" sz="2400" b="1" dirty="0">
                <a:solidFill>
                  <a:srgbClr val="FFFF00"/>
                </a:solidFill>
              </a:rPr>
              <a:t>; 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 marL="457200" indent="-457200">
              <a:buAutoNum type="arabicParenR"/>
            </a:pPr>
            <a:r>
              <a:rPr lang="ru-RU" sz="2400" b="1" dirty="0" err="1" smtClean="0">
                <a:solidFill>
                  <a:srgbClr val="FFFF00"/>
                </a:solidFill>
              </a:rPr>
              <a:t>національно-культурний</a:t>
            </a:r>
            <a:r>
              <a:rPr lang="ru-RU" sz="2400" b="1" dirty="0">
                <a:solidFill>
                  <a:srgbClr val="FFFF00"/>
                </a:solidFill>
              </a:rPr>
              <a:t>; 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 marL="457200" indent="-457200">
              <a:buAutoNum type="arabicParenR"/>
            </a:pPr>
            <a:r>
              <a:rPr lang="ru-RU" sz="2400" b="1" dirty="0" err="1" smtClean="0">
                <a:solidFill>
                  <a:srgbClr val="FFFF00"/>
                </a:solidFill>
              </a:rPr>
              <a:t>соціальний</a:t>
            </a:r>
            <a:r>
              <a:rPr lang="ru-RU" sz="2400" b="1" dirty="0">
                <a:solidFill>
                  <a:srgbClr val="FFFF00"/>
                </a:solidFill>
              </a:rPr>
              <a:t>, </a:t>
            </a:r>
            <a:r>
              <a:rPr lang="ru-RU" sz="2400" b="1" dirty="0" err="1">
                <a:solidFill>
                  <a:srgbClr val="FFFF00"/>
                </a:solidFill>
              </a:rPr>
              <a:t>зумовлений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належністю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людини</a:t>
            </a:r>
            <a:r>
              <a:rPr lang="ru-RU" sz="2400" b="1" dirty="0">
                <a:solidFill>
                  <a:srgbClr val="FFFF00"/>
                </a:solidFill>
              </a:rPr>
              <a:t> до </a:t>
            </a:r>
            <a:r>
              <a:rPr lang="ru-RU" sz="2400" b="1" dirty="0" err="1">
                <a:solidFill>
                  <a:srgbClr val="FFFF00"/>
                </a:solidFill>
              </a:rPr>
              <a:t>певного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</a:rPr>
              <a:t>соціального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прошарку</a:t>
            </a:r>
            <a:r>
              <a:rPr lang="ru-RU" sz="2400" b="1" dirty="0">
                <a:solidFill>
                  <a:srgbClr val="FFFF00"/>
                </a:solidFill>
              </a:rPr>
              <a:t>; 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 marL="457200" indent="-457200">
              <a:buAutoNum type="arabicParenR"/>
            </a:pPr>
            <a:r>
              <a:rPr lang="ru-RU" sz="2400" b="1" dirty="0" err="1" smtClean="0">
                <a:solidFill>
                  <a:srgbClr val="FFFF00"/>
                </a:solidFill>
              </a:rPr>
              <a:t>груповий</a:t>
            </a:r>
            <a:r>
              <a:rPr lang="ru-RU" sz="2400" b="1" dirty="0">
                <a:solidFill>
                  <a:srgbClr val="FFFF00"/>
                </a:solidFill>
              </a:rPr>
              <a:t>, </a:t>
            </a:r>
            <a:r>
              <a:rPr lang="ru-RU" sz="2400" b="1" dirty="0" err="1">
                <a:solidFill>
                  <a:srgbClr val="FFFF00"/>
                </a:solidFill>
              </a:rPr>
              <a:t>зумовлений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належністю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людини</a:t>
            </a:r>
            <a:r>
              <a:rPr lang="ru-RU" sz="2400" b="1" dirty="0">
                <a:solidFill>
                  <a:srgbClr val="FFFF00"/>
                </a:solidFill>
              </a:rPr>
              <a:t> до </a:t>
            </a:r>
            <a:r>
              <a:rPr lang="ru-RU" sz="2400" b="1" dirty="0" err="1">
                <a:solidFill>
                  <a:srgbClr val="FFFF00"/>
                </a:solidFill>
              </a:rPr>
              <a:t>певної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вікової</a:t>
            </a:r>
            <a:r>
              <a:rPr lang="ru-RU" sz="2400" b="1" dirty="0">
                <a:solidFill>
                  <a:srgbClr val="FFFF00"/>
                </a:solidFill>
              </a:rPr>
              <a:t> і </a:t>
            </a:r>
            <a:r>
              <a:rPr lang="ru-RU" sz="2400" b="1" dirty="0" err="1">
                <a:solidFill>
                  <a:srgbClr val="FFFF00"/>
                </a:solidFill>
              </a:rPr>
              <a:t>статевої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групи</a:t>
            </a:r>
            <a:r>
              <a:rPr lang="ru-RU" sz="2400" b="1" dirty="0">
                <a:solidFill>
                  <a:srgbClr val="FFFF00"/>
                </a:solidFill>
              </a:rPr>
              <a:t>; </a:t>
            </a:r>
            <a:endParaRPr lang="ru-RU" sz="2400" b="1" dirty="0" smtClean="0">
              <a:solidFill>
                <a:srgbClr val="FFFF00"/>
              </a:solidFill>
            </a:endParaRPr>
          </a:p>
          <a:p>
            <a:pPr marL="457200" indent="-457200">
              <a:buAutoNum type="arabicParenR"/>
            </a:pPr>
            <a:r>
              <a:rPr lang="ru-RU" sz="2400" b="1" dirty="0" err="1" smtClean="0">
                <a:solidFill>
                  <a:srgbClr val="FFFF00"/>
                </a:solidFill>
              </a:rPr>
              <a:t>індивідуально-особистісний</a:t>
            </a:r>
            <a:r>
              <a:rPr lang="ru-RU" sz="2400" b="1" dirty="0">
                <a:solidFill>
                  <a:srgbClr val="FFFF00"/>
                </a:solidFill>
              </a:rPr>
              <a:t>, </a:t>
            </a:r>
            <a:r>
              <a:rPr lang="ru-RU" sz="2400" b="1" dirty="0" err="1">
                <a:solidFill>
                  <a:srgbClr val="FFFF00"/>
                </a:solidFill>
              </a:rPr>
              <a:t>що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формується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під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впливом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виховання</a:t>
            </a:r>
            <a:r>
              <a:rPr lang="ru-RU" sz="2400" b="1" dirty="0">
                <a:solidFill>
                  <a:srgbClr val="FFFF00"/>
                </a:solidFill>
              </a:rPr>
              <a:t>, </a:t>
            </a:r>
            <a:r>
              <a:rPr lang="ru-RU" sz="2400" b="1" dirty="0" err="1">
                <a:solidFill>
                  <a:srgbClr val="FFFF00"/>
                </a:solidFill>
              </a:rPr>
              <a:t>індивідуального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 smtClean="0">
                <a:solidFill>
                  <a:srgbClr val="FFFF00"/>
                </a:solidFill>
              </a:rPr>
              <a:t>досвіду</a:t>
            </a:r>
            <a:r>
              <a:rPr lang="ru-RU" sz="2400" b="1" dirty="0">
                <a:solidFill>
                  <a:srgbClr val="FFFF00"/>
                </a:solidFill>
              </a:rPr>
              <a:t>, </a:t>
            </a:r>
            <a:r>
              <a:rPr lang="ru-RU" sz="2400" b="1" dirty="0" err="1">
                <a:solidFill>
                  <a:srgbClr val="FFFF00"/>
                </a:solidFill>
              </a:rPr>
              <a:t>психофізіологічних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400" b="1" dirty="0" err="1">
                <a:solidFill>
                  <a:srgbClr val="FFFF00"/>
                </a:solidFill>
              </a:rPr>
              <a:t>особливостей</a:t>
            </a:r>
            <a:r>
              <a:rPr lang="ru-RU" sz="2400" b="1" dirty="0">
                <a:solidFill>
                  <a:srgbClr val="FFFF00"/>
                </a:solidFill>
              </a:rPr>
              <a:t> [Маслова 2004, с. 55].</a:t>
            </a:r>
            <a:endParaRPr lang="en-US" sz="2400" b="1" dirty="0">
              <a:solidFill>
                <a:srgbClr val="FFFF00"/>
              </a:solidFill>
            </a:endParaRPr>
          </a:p>
          <a:p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46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0877" y="818535"/>
            <a:ext cx="1022800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FFFF00"/>
                </a:solidFill>
              </a:rPr>
              <a:t>Приходько </a:t>
            </a:r>
            <a:r>
              <a:rPr lang="ru-RU" sz="2800" b="1" dirty="0" smtClean="0">
                <a:solidFill>
                  <a:srgbClr val="FFFF00"/>
                </a:solidFill>
              </a:rPr>
              <a:t>А.М.:</a:t>
            </a:r>
          </a:p>
          <a:p>
            <a:pPr marL="342900" indent="-342900">
              <a:buAutoNum type="arabicParenR"/>
            </a:pPr>
            <a:r>
              <a:rPr lang="ru-RU" sz="2800" b="1" dirty="0" err="1" smtClean="0"/>
              <a:t>понятійна</a:t>
            </a:r>
            <a:r>
              <a:rPr lang="ru-RU" sz="2800" b="1" dirty="0" smtClean="0"/>
              <a:t> </a:t>
            </a:r>
            <a:r>
              <a:rPr lang="ru-RU" sz="2800" b="1" dirty="0" err="1"/>
              <a:t>складова</a:t>
            </a:r>
            <a:r>
              <a:rPr lang="ru-RU" sz="2800" b="1" dirty="0" smtClean="0"/>
              <a:t>;</a:t>
            </a:r>
          </a:p>
          <a:p>
            <a:pPr marL="342900" indent="-342900">
              <a:buAutoNum type="arabicParenR"/>
            </a:pPr>
            <a:r>
              <a:rPr lang="ru-RU" sz="2800" b="1" dirty="0" smtClean="0"/>
              <a:t>перцептивно-образна </a:t>
            </a:r>
            <a:r>
              <a:rPr lang="ru-RU" sz="2800" b="1" dirty="0" err="1"/>
              <a:t>складова</a:t>
            </a:r>
            <a:r>
              <a:rPr lang="ru-RU" sz="2800" b="1" dirty="0"/>
              <a:t>; </a:t>
            </a:r>
            <a:endParaRPr lang="ru-RU" sz="2800" b="1" dirty="0" smtClean="0"/>
          </a:p>
          <a:p>
            <a:pPr marL="342900" indent="-342900">
              <a:buAutoNum type="arabicParenR"/>
            </a:pPr>
            <a:r>
              <a:rPr lang="ru-RU" sz="2800" b="1" dirty="0" err="1" smtClean="0"/>
              <a:t>ціннісна</a:t>
            </a:r>
            <a:r>
              <a:rPr lang="ru-RU" sz="2800" b="1" dirty="0" smtClean="0"/>
              <a:t> сторона.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При </a:t>
            </a:r>
            <a:r>
              <a:rPr lang="ru-RU" sz="2800" b="1" dirty="0" err="1"/>
              <a:t>цьому</a:t>
            </a:r>
            <a:r>
              <a:rPr lang="ru-RU" sz="2800" b="1" dirty="0"/>
              <a:t> </a:t>
            </a:r>
            <a:r>
              <a:rPr lang="ru-RU" sz="2800" b="1" dirty="0" err="1"/>
              <a:t>понятійна</a:t>
            </a:r>
            <a:r>
              <a:rPr lang="ru-RU" sz="2800" b="1" dirty="0"/>
              <a:t> </a:t>
            </a:r>
            <a:r>
              <a:rPr lang="ru-RU" sz="2800" b="1" dirty="0" err="1"/>
              <a:t>складова</a:t>
            </a:r>
            <a:r>
              <a:rPr lang="ru-RU" sz="2800" b="1" dirty="0"/>
              <a:t> </a:t>
            </a:r>
            <a:r>
              <a:rPr lang="ru-RU" sz="2800" b="1" dirty="0" err="1"/>
              <a:t>має</a:t>
            </a:r>
            <a:r>
              <a:rPr lang="ru-RU" sz="2800" b="1" dirty="0"/>
              <a:t> </a:t>
            </a:r>
            <a:r>
              <a:rPr lang="ru-RU" sz="2800" b="1" dirty="0" err="1"/>
              <a:t>константний</a:t>
            </a:r>
            <a:r>
              <a:rPr lang="ru-RU" sz="2800" b="1" dirty="0"/>
              <a:t>, </a:t>
            </a:r>
            <a:r>
              <a:rPr lang="ru-RU" sz="2800" b="1" dirty="0" err="1"/>
              <a:t>незмінний</a:t>
            </a:r>
            <a:r>
              <a:rPr lang="ru-RU" sz="2800" b="1" dirty="0"/>
              <a:t> характер, а образна та </a:t>
            </a:r>
            <a:r>
              <a:rPr lang="ru-RU" sz="2800" b="1" dirty="0" err="1"/>
              <a:t>ціннісна</a:t>
            </a:r>
            <a:r>
              <a:rPr lang="ru-RU" sz="2800" b="1" dirty="0"/>
              <a:t> є </a:t>
            </a:r>
            <a:r>
              <a:rPr lang="ru-RU" sz="2800" b="1" dirty="0" err="1"/>
              <a:t>перемінними</a:t>
            </a:r>
            <a:r>
              <a:rPr lang="ru-RU" sz="2800" b="1" dirty="0"/>
              <a:t>.</a:t>
            </a:r>
            <a:endParaRPr lang="en-US" sz="2800" b="1" dirty="0"/>
          </a:p>
          <a:p>
            <a:r>
              <a:rPr lang="ru-RU" sz="2800" b="1" dirty="0"/>
              <a:t>Таким чином, концепт </a:t>
            </a:r>
            <a:r>
              <a:rPr lang="ru-RU" sz="2800" b="1" dirty="0" err="1"/>
              <a:t>дійсно</a:t>
            </a:r>
            <a:r>
              <a:rPr lang="ru-RU" sz="2800" b="1" dirty="0"/>
              <a:t> </a:t>
            </a:r>
            <a:r>
              <a:rPr lang="ru-RU" sz="2800" b="1" dirty="0" err="1"/>
              <a:t>виступає</a:t>
            </a:r>
            <a:r>
              <a:rPr lang="ru-RU" sz="2800" b="1" dirty="0"/>
              <a:t> </a:t>
            </a:r>
            <a:r>
              <a:rPr lang="ru-RU" sz="2800" b="1" dirty="0" err="1"/>
              <a:t>аксіологічним</a:t>
            </a:r>
            <a:r>
              <a:rPr lang="ru-RU" sz="2800" b="1" dirty="0"/>
              <a:t> </a:t>
            </a:r>
            <a:r>
              <a:rPr lang="ru-RU" sz="2800" b="1" dirty="0" err="1" smtClean="0"/>
              <a:t>поняттям</a:t>
            </a:r>
            <a:r>
              <a:rPr lang="ru-RU" sz="2800" b="1" dirty="0" smtClean="0"/>
              <a:t> </a:t>
            </a:r>
            <a:r>
              <a:rPr lang="ru-RU" sz="2800" b="1" dirty="0"/>
              <a:t>"</a:t>
            </a:r>
            <a:r>
              <a:rPr lang="ru-RU" sz="2800" b="1" dirty="0" err="1"/>
              <a:t>етно</a:t>
            </a:r>
            <a:r>
              <a:rPr lang="ru-RU" sz="2800" b="1" dirty="0"/>
              <a:t>-</a:t>
            </a:r>
            <a:r>
              <a:rPr lang="ru-RU" sz="2800" b="1" dirty="0" err="1"/>
              <a:t>соціо</a:t>
            </a:r>
            <a:r>
              <a:rPr lang="ru-RU" sz="2800" b="1" dirty="0"/>
              <a:t>-</a:t>
            </a:r>
            <a:r>
              <a:rPr lang="ru-RU" sz="2800" b="1" dirty="0" err="1"/>
              <a:t>психо</a:t>
            </a:r>
            <a:r>
              <a:rPr lang="ru-RU" sz="2800" b="1" dirty="0"/>
              <a:t>-</a:t>
            </a:r>
            <a:r>
              <a:rPr lang="ru-RU" sz="2800" b="1" dirty="0" err="1"/>
              <a:t>лінгво</a:t>
            </a:r>
            <a:r>
              <a:rPr lang="ru-RU" sz="2800" b="1" dirty="0"/>
              <a:t>-культурного </a:t>
            </a:r>
            <a:r>
              <a:rPr lang="ru-RU" sz="2800" b="1" dirty="0" smtClean="0"/>
              <a:t>порядку"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95163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3503" y="626806"/>
            <a:ext cx="10073149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C000"/>
                </a:solidFill>
              </a:rPr>
              <a:t>МЕТОДИКА ОПИСУ КОНЦЕПТУ В НАУКОВОМУ </a:t>
            </a:r>
            <a:r>
              <a:rPr lang="ru-RU" sz="2400" b="1" dirty="0" smtClean="0">
                <a:solidFill>
                  <a:srgbClr val="FFC000"/>
                </a:solidFill>
              </a:rPr>
              <a:t>ДОСЛІДЖЕННІ</a:t>
            </a:r>
          </a:p>
          <a:p>
            <a:pPr algn="just"/>
            <a:r>
              <a:rPr lang="ru-RU" sz="2400" b="1" dirty="0" err="1" smtClean="0"/>
              <a:t>Лінгвісти-когнітологи</a:t>
            </a:r>
            <a:r>
              <a:rPr lang="ru-RU" sz="2400" b="1" dirty="0" smtClean="0"/>
              <a:t> </a:t>
            </a:r>
            <a:r>
              <a:rPr lang="ru-RU" sz="2400" b="1" dirty="0" err="1"/>
              <a:t>погоджуються</a:t>
            </a:r>
            <a:r>
              <a:rPr lang="ru-RU" sz="2400" b="1" dirty="0"/>
              <a:t> з </a:t>
            </a:r>
            <a:r>
              <a:rPr lang="ru-RU" sz="2400" b="1" dirty="0" err="1"/>
              <a:t>тим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принципово</a:t>
            </a:r>
            <a:r>
              <a:rPr lang="ru-RU" sz="2400" b="1" dirty="0"/>
              <a:t> </a:t>
            </a:r>
            <a:r>
              <a:rPr lang="ru-RU" sz="2400" b="1" dirty="0" err="1"/>
              <a:t>нових</a:t>
            </a:r>
            <a:r>
              <a:rPr lang="ru-RU" sz="2400" b="1" dirty="0"/>
              <a:t> </a:t>
            </a:r>
            <a:r>
              <a:rPr lang="ru-RU" sz="2400" b="1" dirty="0" err="1"/>
              <a:t>методів</a:t>
            </a:r>
            <a:r>
              <a:rPr lang="ru-RU" sz="2400" b="1" dirty="0"/>
              <a:t> </a:t>
            </a:r>
            <a:r>
              <a:rPr lang="ru-RU" sz="2400" b="1" dirty="0" err="1"/>
              <a:t>дослідження</a:t>
            </a:r>
            <a:r>
              <a:rPr lang="ru-RU" sz="2400" b="1" dirty="0"/>
              <a:t> у </a:t>
            </a:r>
            <a:r>
              <a:rPr lang="ru-RU" sz="2400" b="1" dirty="0" err="1"/>
              <a:t>лінгвістичній</a:t>
            </a:r>
            <a:r>
              <a:rPr lang="ru-RU" sz="2400" b="1" dirty="0"/>
              <a:t> </a:t>
            </a:r>
            <a:r>
              <a:rPr lang="ru-RU" sz="2400" b="1" dirty="0" err="1" smtClean="0"/>
              <a:t>когнітивістиці</a:t>
            </a:r>
            <a:r>
              <a:rPr lang="ru-RU" sz="2400" b="1" dirty="0" smtClean="0"/>
              <a:t> </a:t>
            </a:r>
            <a:r>
              <a:rPr lang="ru-RU" sz="2400" b="1" dirty="0"/>
              <a:t>не </a:t>
            </a:r>
            <a:r>
              <a:rPr lang="ru-RU" sz="2400" b="1" dirty="0" err="1"/>
              <a:t>вироблено</a:t>
            </a:r>
            <a:r>
              <a:rPr lang="ru-RU" sz="2400" b="1" dirty="0"/>
              <a:t>.</a:t>
            </a:r>
            <a:endParaRPr lang="ru-RU" sz="2400" b="1" dirty="0" smtClean="0">
              <a:solidFill>
                <a:srgbClr val="FFC000"/>
              </a:solidFill>
            </a:endParaRPr>
          </a:p>
          <a:p>
            <a:pPr algn="just"/>
            <a:r>
              <a:rPr lang="en-US" sz="2400" b="1" dirty="0"/>
              <a:t>В.А. </a:t>
            </a:r>
            <a:r>
              <a:rPr lang="en-US" sz="2400" b="1" dirty="0" err="1"/>
              <a:t>Маслова</a:t>
            </a:r>
            <a:r>
              <a:rPr lang="en-US" sz="2400" b="1" dirty="0"/>
              <a:t> </a:t>
            </a:r>
            <a:r>
              <a:rPr lang="en-US" sz="2400" b="1" dirty="0" err="1"/>
              <a:t>вважає</a:t>
            </a:r>
            <a:r>
              <a:rPr lang="en-US" sz="2400" b="1" dirty="0"/>
              <a:t> </a:t>
            </a:r>
            <a:r>
              <a:rPr lang="en-US" sz="2400" b="1" dirty="0" err="1"/>
              <a:t>таким</a:t>
            </a:r>
            <a:r>
              <a:rPr lang="en-US" sz="2400" b="1" dirty="0"/>
              <a:t> </a:t>
            </a:r>
            <a:r>
              <a:rPr lang="en-US" sz="2400" b="1" dirty="0" err="1" smtClean="0"/>
              <a:t>метафоричний</a:t>
            </a:r>
            <a:r>
              <a:rPr lang="uk-UA" sz="2400" b="1" dirty="0" smtClean="0"/>
              <a:t> </a:t>
            </a:r>
            <a:r>
              <a:rPr lang="en-US" sz="2400" b="1" dirty="0" err="1" smtClean="0"/>
              <a:t>аналіз</a:t>
            </a:r>
            <a:r>
              <a:rPr lang="en-US" sz="2400" b="1" dirty="0"/>
              <a:t>, </a:t>
            </a:r>
            <a:r>
              <a:rPr lang="en-US" sz="2400" b="1" dirty="0" err="1"/>
              <a:t>запропонований</a:t>
            </a:r>
            <a:r>
              <a:rPr lang="en-US" sz="2400" b="1" dirty="0"/>
              <a:t> </a:t>
            </a:r>
            <a:r>
              <a:rPr lang="en-US" sz="2400" b="1" dirty="0" err="1"/>
              <a:t>Дж</a:t>
            </a:r>
            <a:r>
              <a:rPr lang="en-US" sz="2400" b="1" dirty="0"/>
              <a:t>. </a:t>
            </a:r>
            <a:r>
              <a:rPr lang="en-US" sz="2400" b="1" dirty="0" err="1"/>
              <a:t>Лакоффом</a:t>
            </a:r>
            <a:r>
              <a:rPr lang="en-US" sz="2400" b="1" dirty="0"/>
              <a:t> </a:t>
            </a:r>
            <a:r>
              <a:rPr lang="en-US" sz="2400" b="1" dirty="0" err="1"/>
              <a:t>та</a:t>
            </a:r>
            <a:r>
              <a:rPr lang="en-US" sz="2400" b="1" dirty="0"/>
              <a:t> М. </a:t>
            </a:r>
            <a:r>
              <a:rPr lang="en-US" sz="2400" b="1" dirty="0" err="1"/>
              <a:t>Джонсоном</a:t>
            </a:r>
            <a:r>
              <a:rPr lang="en-US" sz="2400" b="1" dirty="0"/>
              <a:t> [</a:t>
            </a:r>
            <a:r>
              <a:rPr lang="en-US" sz="2400" b="1" dirty="0" err="1" smtClean="0"/>
              <a:t>Лакофф</a:t>
            </a:r>
            <a:r>
              <a:rPr lang="en-US" sz="2400" b="1" dirty="0"/>
              <a:t>, </a:t>
            </a:r>
            <a:r>
              <a:rPr lang="en-US" sz="2400" b="1" dirty="0" err="1"/>
              <a:t>Джонсон</a:t>
            </a:r>
            <a:r>
              <a:rPr lang="en-US" sz="2400" b="1" dirty="0"/>
              <a:t> 1987], у </a:t>
            </a:r>
            <a:r>
              <a:rPr lang="en-US" sz="2400" b="1" dirty="0" err="1"/>
              <a:t>рамках</a:t>
            </a:r>
            <a:r>
              <a:rPr lang="en-US" sz="2400" b="1" dirty="0"/>
              <a:t> </a:t>
            </a:r>
            <a:r>
              <a:rPr lang="en-US" sz="2400" b="1" dirty="0" err="1"/>
              <a:t>якого</a:t>
            </a:r>
            <a:r>
              <a:rPr lang="en-US" sz="2400" b="1" dirty="0"/>
              <a:t> </a:t>
            </a:r>
            <a:r>
              <a:rPr lang="en-US" sz="2400" b="1" dirty="0" err="1"/>
              <a:t>метафора</a:t>
            </a:r>
            <a:r>
              <a:rPr lang="en-US" sz="2400" b="1" dirty="0"/>
              <a:t> </a:t>
            </a:r>
            <a:r>
              <a:rPr lang="en-US" sz="2400" b="1" dirty="0" err="1"/>
              <a:t>розглядалася</a:t>
            </a:r>
            <a:r>
              <a:rPr lang="en-US" sz="2400" b="1" dirty="0"/>
              <a:t> </a:t>
            </a:r>
            <a:r>
              <a:rPr lang="en-US" sz="2400" b="1" dirty="0" err="1"/>
              <a:t>як</a:t>
            </a:r>
            <a:r>
              <a:rPr lang="en-US" sz="2400" b="1" dirty="0"/>
              <a:t> </a:t>
            </a:r>
            <a:r>
              <a:rPr lang="en-US" sz="2400" b="1" dirty="0" err="1"/>
              <a:t>фундаментальна</a:t>
            </a:r>
            <a:r>
              <a:rPr lang="en-US" sz="2400" b="1" dirty="0"/>
              <a:t> </a:t>
            </a:r>
            <a:r>
              <a:rPr lang="en-US" sz="2400" b="1" dirty="0" err="1"/>
              <a:t>когнітивна</a:t>
            </a:r>
            <a:r>
              <a:rPr lang="en-US" sz="2400" b="1" dirty="0"/>
              <a:t> </a:t>
            </a:r>
            <a:r>
              <a:rPr lang="en-US" sz="2400" b="1" dirty="0" err="1"/>
              <a:t>операція</a:t>
            </a:r>
            <a:r>
              <a:rPr lang="en-US" sz="2400" b="1" dirty="0"/>
              <a:t> </a:t>
            </a:r>
            <a:r>
              <a:rPr lang="en-US" sz="2400" b="1" dirty="0" err="1"/>
              <a:t>людської</a:t>
            </a:r>
            <a:r>
              <a:rPr lang="en-US" sz="2400" b="1" dirty="0"/>
              <a:t> </a:t>
            </a:r>
            <a:r>
              <a:rPr lang="en-US" sz="2400" b="1" dirty="0" err="1"/>
              <a:t>психіки</a:t>
            </a:r>
            <a:r>
              <a:rPr lang="en-US" sz="2400" b="1" dirty="0"/>
              <a:t>, </a:t>
            </a:r>
            <a:r>
              <a:rPr lang="en-US" sz="2400" b="1" dirty="0" err="1"/>
              <a:t>що</a:t>
            </a:r>
            <a:r>
              <a:rPr lang="en-US" sz="2400" b="1" dirty="0"/>
              <a:t> </a:t>
            </a:r>
            <a:r>
              <a:rPr lang="en-US" sz="2400" b="1" dirty="0" err="1" smtClean="0"/>
              <a:t>полягає</a:t>
            </a:r>
            <a:r>
              <a:rPr lang="en-US" sz="2400" b="1" dirty="0" smtClean="0"/>
              <a:t> </a:t>
            </a:r>
            <a:r>
              <a:rPr lang="en-US" sz="2400" b="1" dirty="0"/>
              <a:t>у </a:t>
            </a:r>
            <a:r>
              <a:rPr lang="en-US" sz="2400" b="1" dirty="0" err="1"/>
              <a:t>переносі</a:t>
            </a:r>
            <a:r>
              <a:rPr lang="en-US" sz="2400" b="1" dirty="0"/>
              <a:t> </a:t>
            </a:r>
            <a:r>
              <a:rPr lang="en-US" sz="2400" b="1" dirty="0" err="1"/>
              <a:t>образних</a:t>
            </a:r>
            <a:r>
              <a:rPr lang="en-US" sz="2400" b="1" dirty="0"/>
              <a:t> </a:t>
            </a:r>
            <a:r>
              <a:rPr lang="en-US" sz="2400" b="1" dirty="0" err="1"/>
              <a:t>схем</a:t>
            </a:r>
            <a:r>
              <a:rPr lang="en-US" sz="2400" b="1" dirty="0"/>
              <a:t> з </a:t>
            </a:r>
            <a:r>
              <a:rPr lang="en-US" sz="2400" b="1" dirty="0" err="1"/>
              <a:t>однієї</a:t>
            </a:r>
            <a:r>
              <a:rPr lang="en-US" sz="2400" b="1" dirty="0"/>
              <a:t> </a:t>
            </a:r>
            <a:r>
              <a:rPr lang="en-US" sz="2400" b="1" dirty="0" err="1"/>
              <a:t>концептуальної</a:t>
            </a:r>
            <a:r>
              <a:rPr lang="en-US" sz="2400" b="1" dirty="0"/>
              <a:t> </a:t>
            </a:r>
            <a:r>
              <a:rPr lang="en-US" sz="2400" b="1" dirty="0" err="1"/>
              <a:t>ділянки</a:t>
            </a:r>
            <a:r>
              <a:rPr lang="en-US" sz="2400" b="1" dirty="0"/>
              <a:t> </a:t>
            </a:r>
            <a:r>
              <a:rPr lang="en-US" sz="2400" b="1" dirty="0" err="1"/>
              <a:t>до</a:t>
            </a:r>
            <a:r>
              <a:rPr lang="en-US" sz="2400" b="1" dirty="0"/>
              <a:t> </a:t>
            </a:r>
            <a:r>
              <a:rPr lang="en-US" sz="2400" b="1" dirty="0" err="1"/>
              <a:t>іншої</a:t>
            </a:r>
            <a:r>
              <a:rPr lang="en-US" sz="2400" b="1" dirty="0"/>
              <a:t> [</a:t>
            </a:r>
            <a:r>
              <a:rPr lang="en-US" sz="2400" b="1" dirty="0" err="1"/>
              <a:t>Маслова</a:t>
            </a:r>
            <a:r>
              <a:rPr lang="en-US" sz="2400" b="1" dirty="0"/>
              <a:t> 2004, с. 57</a:t>
            </a:r>
            <a:r>
              <a:rPr lang="en-US" sz="2400" b="1" dirty="0" smtClean="0"/>
              <a:t>].</a:t>
            </a:r>
            <a:endParaRPr lang="uk-UA" sz="2400" b="1" dirty="0" smtClean="0"/>
          </a:p>
          <a:p>
            <a:pPr algn="just"/>
            <a:r>
              <a:rPr lang="en-US" sz="2400" b="1" dirty="0" err="1"/>
              <a:t>Неоднозначність</a:t>
            </a:r>
            <a:r>
              <a:rPr lang="en-US" sz="2400" b="1" dirty="0"/>
              <a:t> </a:t>
            </a:r>
            <a:r>
              <a:rPr lang="en-US" sz="2400" b="1" dirty="0" err="1"/>
              <a:t>терміна</a:t>
            </a:r>
            <a:r>
              <a:rPr lang="en-US" sz="2400" b="1" dirty="0"/>
              <a:t> </a:t>
            </a:r>
            <a:r>
              <a:rPr lang="en-US" sz="2400" b="1" dirty="0" err="1">
                <a:solidFill>
                  <a:srgbClr val="FFC000"/>
                </a:solidFill>
              </a:rPr>
              <a:t>концепт</a:t>
            </a:r>
            <a:r>
              <a:rPr lang="en-US" sz="2400" b="1" dirty="0"/>
              <a:t> </a:t>
            </a:r>
            <a:r>
              <a:rPr lang="en-US" sz="2400" b="1" dirty="0" err="1"/>
              <a:t>породжує</a:t>
            </a:r>
            <a:r>
              <a:rPr lang="en-US" sz="2400" b="1" dirty="0"/>
              <a:t> і </a:t>
            </a:r>
            <a:r>
              <a:rPr lang="en-US" sz="2400" b="1" dirty="0" err="1"/>
              <a:t>амбівалент</a:t>
            </a:r>
            <a:r>
              <a:rPr lang="en-US" sz="2400" b="1" dirty="0"/>
              <a:t>- </a:t>
            </a:r>
            <a:r>
              <a:rPr lang="en-US" sz="2400" b="1" dirty="0" err="1"/>
              <a:t>ність</a:t>
            </a:r>
            <a:r>
              <a:rPr lang="en-US" sz="2400" b="1" dirty="0"/>
              <a:t> </a:t>
            </a:r>
            <a:r>
              <a:rPr lang="en-US" sz="2400" b="1" dirty="0" err="1"/>
              <a:t>термінологічного</a:t>
            </a:r>
            <a:r>
              <a:rPr lang="en-US" sz="2400" b="1" dirty="0"/>
              <a:t> </a:t>
            </a:r>
            <a:r>
              <a:rPr lang="en-US" sz="2400" b="1" dirty="0" err="1"/>
              <a:t>сполучення</a:t>
            </a:r>
            <a:r>
              <a:rPr lang="en-US" sz="2400" b="1" dirty="0"/>
              <a:t> </a:t>
            </a:r>
            <a:r>
              <a:rPr lang="en-US" sz="2400" b="1" dirty="0" err="1"/>
              <a:t>концептуальний</a:t>
            </a:r>
            <a:r>
              <a:rPr lang="en-US" sz="2400" b="1" dirty="0"/>
              <a:t> </a:t>
            </a:r>
            <a:r>
              <a:rPr lang="en-US" sz="2400" b="1" dirty="0" err="1"/>
              <a:t>аналіз</a:t>
            </a:r>
            <a:r>
              <a:rPr lang="en-US" sz="2400" b="1" dirty="0"/>
              <a:t>, </a:t>
            </a:r>
            <a:r>
              <a:rPr lang="en-US" sz="2400" b="1" dirty="0" err="1"/>
              <a:t>яке</a:t>
            </a:r>
            <a:r>
              <a:rPr lang="en-US" sz="2400" b="1" dirty="0"/>
              <a:t>, </a:t>
            </a:r>
            <a:r>
              <a:rPr lang="en-US" sz="2400" b="1" dirty="0" err="1"/>
              <a:t>на</a:t>
            </a:r>
            <a:r>
              <a:rPr lang="en-US" sz="2400" b="1" dirty="0"/>
              <a:t> </a:t>
            </a:r>
            <a:r>
              <a:rPr lang="en-US" sz="2400" b="1" dirty="0" err="1"/>
              <a:t>думку</a:t>
            </a:r>
            <a:r>
              <a:rPr lang="en-US" sz="2400" b="1" dirty="0"/>
              <a:t> С.Є. </a:t>
            </a:r>
            <a:r>
              <a:rPr lang="en-US" sz="2400" b="1" dirty="0" err="1"/>
              <a:t>Нікітіної</a:t>
            </a:r>
            <a:r>
              <a:rPr lang="en-US" sz="2400" b="1" dirty="0"/>
              <a:t>, </a:t>
            </a:r>
            <a:r>
              <a:rPr lang="en-US" sz="2400" b="1" dirty="0" err="1"/>
              <a:t>може</a:t>
            </a:r>
            <a:r>
              <a:rPr lang="en-US" sz="2400" b="1" dirty="0"/>
              <a:t> </a:t>
            </a:r>
            <a:r>
              <a:rPr lang="en-US" sz="2400" b="1" dirty="0" err="1"/>
              <a:t>означати</a:t>
            </a:r>
            <a:r>
              <a:rPr lang="en-US" sz="2400" b="1" dirty="0"/>
              <a:t> </a:t>
            </a:r>
            <a:r>
              <a:rPr lang="en-US" sz="2400" b="1" dirty="0" err="1"/>
              <a:t>як</a:t>
            </a:r>
            <a:r>
              <a:rPr lang="en-US" sz="2400" b="1" dirty="0"/>
              <a:t> </a:t>
            </a:r>
            <a:r>
              <a:rPr lang="en-US" sz="2400" b="1" dirty="0" err="1"/>
              <a:t>аналіз</a:t>
            </a:r>
            <a:r>
              <a:rPr lang="en-US" sz="2400" b="1" dirty="0"/>
              <a:t> </a:t>
            </a:r>
            <a:r>
              <a:rPr lang="en-US" sz="2400" b="1" dirty="0" err="1"/>
              <a:t>загального</a:t>
            </a:r>
            <a:r>
              <a:rPr lang="en-US" sz="2400" b="1" dirty="0"/>
              <a:t> </a:t>
            </a:r>
            <a:r>
              <a:rPr lang="en-US" sz="2400" b="1" dirty="0" err="1" smtClean="0"/>
              <a:t>поняття</a:t>
            </a:r>
            <a:r>
              <a:rPr lang="en-US" sz="2400" b="1" dirty="0"/>
              <a:t>, </a:t>
            </a:r>
            <a:r>
              <a:rPr lang="en-US" sz="2400" b="1" dirty="0" err="1"/>
              <a:t>так</a:t>
            </a:r>
            <a:r>
              <a:rPr lang="en-US" sz="2400" b="1" dirty="0"/>
              <a:t> і </a:t>
            </a:r>
            <a:r>
              <a:rPr lang="en-US" sz="2400" b="1" dirty="0" err="1"/>
              <a:t>спосіб</a:t>
            </a:r>
            <a:r>
              <a:rPr lang="en-US" sz="2400" b="1" dirty="0"/>
              <a:t> </a:t>
            </a:r>
            <a:r>
              <a:rPr lang="en-US" sz="2400" b="1" dirty="0" err="1"/>
              <a:t>дослідження</a:t>
            </a:r>
            <a:r>
              <a:rPr lang="en-US" sz="2400" b="1" dirty="0"/>
              <a:t> </a:t>
            </a:r>
            <a:r>
              <a:rPr lang="en-US" sz="2400" b="1" dirty="0" err="1"/>
              <a:t>за</a:t>
            </a:r>
            <a:r>
              <a:rPr lang="en-US" sz="2400" b="1" dirty="0"/>
              <a:t> </a:t>
            </a:r>
            <a:r>
              <a:rPr lang="en-US" sz="2400" b="1" dirty="0" err="1"/>
              <a:t>допомогою</a:t>
            </a:r>
            <a:r>
              <a:rPr lang="en-US" sz="2400" b="1" dirty="0"/>
              <a:t> </a:t>
            </a:r>
            <a:r>
              <a:rPr lang="en-US" sz="2400" b="1" dirty="0" err="1"/>
              <a:t>концептів</a:t>
            </a:r>
            <a:r>
              <a:rPr lang="en-US" sz="2400" b="1" dirty="0"/>
              <a:t> [</a:t>
            </a:r>
            <a:r>
              <a:rPr lang="en-US" sz="2400" b="1" dirty="0" err="1" smtClean="0"/>
              <a:t>Никитина</a:t>
            </a:r>
            <a:r>
              <a:rPr lang="en-US" sz="2400" b="1" dirty="0" smtClean="0"/>
              <a:t> </a:t>
            </a:r>
            <a:r>
              <a:rPr lang="en-US" sz="2400" b="1" dirty="0"/>
              <a:t>1991, с. </a:t>
            </a:r>
            <a:r>
              <a:rPr lang="en-US" sz="2400" b="1" dirty="0"/>
              <a:t>117].</a:t>
            </a:r>
          </a:p>
          <a:p>
            <a:pPr algn="ctr"/>
            <a:endParaRPr lang="en-US" sz="2400" b="1" dirty="0">
              <a:solidFill>
                <a:srgbClr val="FFC000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91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026" y="693174"/>
            <a:ext cx="1056721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Найзагальніший</a:t>
            </a:r>
            <a:r>
              <a:rPr lang="ru-RU" sz="24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спосіб</a:t>
            </a:r>
            <a:r>
              <a:rPr lang="ru-RU" sz="24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u="sng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опису</a:t>
            </a:r>
            <a:r>
              <a:rPr lang="ru-RU" sz="2400" b="1" i="1" u="sng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концепту:</a:t>
            </a:r>
          </a:p>
          <a:p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І </a:t>
            </a:r>
            <a:r>
              <a:rPr lang="ru-RU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етап</a:t>
            </a:r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smtClean="0"/>
              <a:t>-  </a:t>
            </a:r>
            <a:r>
              <a:rPr lang="ru-RU" sz="2400" dirty="0" err="1"/>
              <a:t>встановлюється</a:t>
            </a:r>
            <a:r>
              <a:rPr lang="ru-RU" sz="2400" dirty="0"/>
              <a:t> </a:t>
            </a:r>
            <a:r>
              <a:rPr lang="ru-RU" sz="2400" dirty="0" err="1"/>
              <a:t>референтна</a:t>
            </a:r>
            <a:r>
              <a:rPr lang="ru-RU" sz="2400" dirty="0"/>
              <a:t> </a:t>
            </a:r>
            <a:r>
              <a:rPr lang="ru-RU" sz="2400" dirty="0" err="1" smtClean="0"/>
              <a:t>ситуація</a:t>
            </a:r>
            <a:r>
              <a:rPr lang="ru-RU" sz="2400" dirty="0"/>
              <a:t>, до </a:t>
            </a:r>
            <a:r>
              <a:rPr lang="ru-RU" sz="2400" dirty="0" err="1"/>
              <a:t>якої</a:t>
            </a:r>
            <a:r>
              <a:rPr lang="ru-RU" sz="2400" dirty="0"/>
              <a:t> </a:t>
            </a:r>
            <a:r>
              <a:rPr lang="ru-RU" sz="2400" dirty="0" err="1"/>
              <a:t>належить</a:t>
            </a:r>
            <a:r>
              <a:rPr lang="ru-RU" sz="2400" dirty="0"/>
              <a:t> концепт </a:t>
            </a:r>
            <a:r>
              <a:rPr lang="ru-RU" sz="2400" dirty="0" smtClean="0"/>
              <a:t>(</a:t>
            </a:r>
            <a:r>
              <a:rPr lang="ru-RU" sz="2400" dirty="0" err="1" smtClean="0"/>
              <a:t>типи</a:t>
            </a:r>
            <a:r>
              <a:rPr lang="ru-RU" sz="2400" dirty="0" smtClean="0"/>
              <a:t> </a:t>
            </a:r>
            <a:r>
              <a:rPr lang="ru-RU" sz="2400" dirty="0" err="1"/>
              <a:t>концептів</a:t>
            </a:r>
            <a:r>
              <a:rPr lang="ru-RU" sz="2400" dirty="0"/>
              <a:t>). </a:t>
            </a:r>
            <a:endParaRPr lang="ru-RU" sz="2400" dirty="0" smtClean="0"/>
          </a:p>
          <a:p>
            <a:r>
              <a:rPr lang="ru-RU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ІІ </a:t>
            </a:r>
            <a:r>
              <a:rPr lang="ru-RU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етап</a:t>
            </a:r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/>
              <a:t>за </a:t>
            </a:r>
            <a:r>
              <a:rPr lang="ru-RU" sz="2400" dirty="0" err="1"/>
              <a:t>допомогою</a:t>
            </a:r>
            <a:r>
              <a:rPr lang="ru-RU" sz="2400" dirty="0"/>
              <a:t> </a:t>
            </a:r>
            <a:r>
              <a:rPr lang="ru-RU" sz="2400" dirty="0" err="1"/>
              <a:t>тлумачних</a:t>
            </a:r>
            <a:r>
              <a:rPr lang="ru-RU" sz="2400" dirty="0"/>
              <a:t> та </a:t>
            </a:r>
            <a:r>
              <a:rPr lang="ru-RU" sz="2400" dirty="0" err="1"/>
              <a:t>енциклопедичних</a:t>
            </a:r>
            <a:r>
              <a:rPr lang="ru-RU" sz="2400" dirty="0"/>
              <a:t> </a:t>
            </a:r>
            <a:r>
              <a:rPr lang="ru-RU" sz="2400" dirty="0" err="1" smtClean="0"/>
              <a:t>словників</a:t>
            </a:r>
            <a:r>
              <a:rPr lang="ru-RU" sz="2400" dirty="0" smtClean="0"/>
              <a:t> </a:t>
            </a:r>
            <a:r>
              <a:rPr lang="ru-RU" sz="2400" dirty="0" err="1"/>
              <a:t>досліджується</a:t>
            </a:r>
            <a:r>
              <a:rPr lang="ru-RU" sz="2400" dirty="0"/>
              <a:t> </a:t>
            </a:r>
            <a:r>
              <a:rPr lang="ru-RU" sz="2400" dirty="0" err="1"/>
              <a:t>понятійне</a:t>
            </a:r>
            <a:r>
              <a:rPr lang="ru-RU" sz="2400" dirty="0"/>
              <a:t> ядро концепту, </a:t>
            </a:r>
            <a:r>
              <a:rPr lang="ru-RU" sz="2400" dirty="0" err="1"/>
              <a:t>експліковане</a:t>
            </a:r>
            <a:r>
              <a:rPr lang="ru-RU" sz="2400" dirty="0"/>
              <a:t> </a:t>
            </a:r>
            <a:r>
              <a:rPr lang="ru-RU" sz="2400" dirty="0" err="1"/>
              <a:t>словниковими</a:t>
            </a:r>
            <a:r>
              <a:rPr lang="ru-RU" sz="2400" dirty="0"/>
              <a:t> </a:t>
            </a:r>
            <a:r>
              <a:rPr lang="ru-RU" sz="2400" dirty="0" err="1"/>
              <a:t>дефініціями</a:t>
            </a:r>
            <a:r>
              <a:rPr lang="ru-RU" sz="2400" dirty="0"/>
              <a:t>. </a:t>
            </a:r>
            <a:endParaRPr lang="ru-RU" sz="2400" dirty="0" smtClean="0"/>
          </a:p>
          <a:p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ІІІ </a:t>
            </a:r>
            <a:r>
              <a:rPr lang="ru-RU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етап</a:t>
            </a:r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 smtClean="0"/>
              <a:t>- </a:t>
            </a:r>
            <a:r>
              <a:rPr lang="ru-RU" sz="2400" dirty="0" err="1" smtClean="0"/>
              <a:t>вивчаються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ети</a:t>
            </a:r>
            <a:r>
              <a:rPr lang="ru-RU" sz="2400" dirty="0" err="1"/>
              <a:t>мологічні</a:t>
            </a:r>
            <a:r>
              <a:rPr lang="ru-RU" sz="2400" dirty="0"/>
              <a:t> </a:t>
            </a:r>
            <a:r>
              <a:rPr lang="ru-RU" sz="2400" dirty="0" err="1"/>
              <a:t>особливості</a:t>
            </a:r>
            <a:r>
              <a:rPr lang="ru-RU" sz="2400" dirty="0"/>
              <a:t> концепту. </a:t>
            </a:r>
            <a:endParaRPr lang="ru-RU" sz="2400" dirty="0" smtClean="0"/>
          </a:p>
          <a:p>
            <a:r>
              <a:rPr lang="fr-FR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IV </a:t>
            </a:r>
            <a:r>
              <a:rPr lang="ru-RU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етап</a:t>
            </a:r>
            <a:r>
              <a:rPr lang="fr-FR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2400" dirty="0" smtClean="0"/>
              <a:t>– </a:t>
            </a:r>
            <a:r>
              <a:rPr lang="uk-UA" sz="2400" dirty="0" smtClean="0"/>
              <a:t>до </a:t>
            </a:r>
            <a:r>
              <a:rPr lang="ru-RU" sz="2400" dirty="0" err="1" smtClean="0"/>
              <a:t>аналізу</a:t>
            </a:r>
            <a:r>
              <a:rPr lang="ru-RU" sz="2400" dirty="0" smtClean="0"/>
              <a:t> </a:t>
            </a:r>
            <a:r>
              <a:rPr lang="ru-RU" sz="2400" dirty="0" err="1" smtClean="0"/>
              <a:t>залучаються</a:t>
            </a:r>
            <a:r>
              <a:rPr lang="ru-RU" sz="2400" dirty="0" smtClean="0"/>
              <a:t> </a:t>
            </a:r>
            <a:r>
              <a:rPr lang="ru-RU" sz="2400" dirty="0" err="1"/>
              <a:t>різноманітні</a:t>
            </a:r>
            <a:r>
              <a:rPr lang="ru-RU" sz="2400" dirty="0"/>
              <a:t> </a:t>
            </a:r>
            <a:r>
              <a:rPr lang="ru-RU" sz="2400" dirty="0" err="1"/>
              <a:t>контексти</a:t>
            </a:r>
            <a:r>
              <a:rPr lang="ru-RU" sz="2400" dirty="0"/>
              <a:t> </a:t>
            </a:r>
            <a:r>
              <a:rPr lang="ru-RU" sz="2400" dirty="0" err="1"/>
              <a:t>функціонування</a:t>
            </a:r>
            <a:r>
              <a:rPr lang="ru-RU" sz="2400" dirty="0"/>
              <a:t> </a:t>
            </a:r>
            <a:r>
              <a:rPr lang="ru-RU" sz="2400" dirty="0" err="1"/>
              <a:t>імені</a:t>
            </a:r>
            <a:r>
              <a:rPr lang="ru-RU" sz="2400" dirty="0"/>
              <a:t> концепту: </a:t>
            </a:r>
            <a:r>
              <a:rPr lang="ru-RU" sz="2400" dirty="0" err="1"/>
              <a:t>філософські</a:t>
            </a:r>
            <a:r>
              <a:rPr lang="ru-RU" sz="2400" dirty="0"/>
              <a:t>, </a:t>
            </a:r>
            <a:r>
              <a:rPr lang="ru-RU" sz="2400" dirty="0" err="1"/>
              <a:t>культурологічні</a:t>
            </a:r>
            <a:r>
              <a:rPr lang="ru-RU" sz="2400" dirty="0"/>
              <a:t>, </a:t>
            </a:r>
            <a:r>
              <a:rPr lang="ru-RU" sz="2400" dirty="0" err="1"/>
              <a:t>наукові</a:t>
            </a:r>
            <a:r>
              <a:rPr lang="ru-RU" sz="2400" dirty="0"/>
              <a:t>, </a:t>
            </a:r>
            <a:r>
              <a:rPr lang="ru-RU" sz="2400" dirty="0" err="1"/>
              <a:t>публіцистичні</a:t>
            </a:r>
            <a:r>
              <a:rPr lang="ru-RU" sz="2400" dirty="0"/>
              <a:t>, </a:t>
            </a:r>
            <a:r>
              <a:rPr lang="ru-RU" sz="2400" dirty="0" err="1" smtClean="0"/>
              <a:t>художньо-поетичні</a:t>
            </a:r>
            <a:r>
              <a:rPr lang="ru-RU" sz="2400" dirty="0"/>
              <a:t>, </a:t>
            </a:r>
            <a:r>
              <a:rPr lang="ru-RU" sz="2400" dirty="0" err="1"/>
              <a:t>фольклорні</a:t>
            </a:r>
            <a:r>
              <a:rPr lang="ru-RU" sz="2400" dirty="0"/>
              <a:t> </a:t>
            </a:r>
            <a:r>
              <a:rPr lang="ru-RU" sz="2400" dirty="0" err="1"/>
              <a:t>тощо</a:t>
            </a:r>
            <a:r>
              <a:rPr lang="ru-RU" sz="2400" dirty="0"/>
              <a:t>. </a:t>
            </a:r>
            <a:endParaRPr lang="ru-RU" sz="2400" dirty="0" smtClean="0"/>
          </a:p>
          <a:p>
            <a:r>
              <a:rPr lang="fr-FR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V</a:t>
            </a:r>
            <a:r>
              <a:rPr lang="uk-UA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етап</a:t>
            </a:r>
            <a:r>
              <a:rPr lang="ru-RU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400" dirty="0"/>
              <a:t>з метою </a:t>
            </a:r>
            <a:r>
              <a:rPr lang="ru-RU" sz="2400" dirty="0" err="1" smtClean="0"/>
              <a:t>верифікації</a:t>
            </a:r>
            <a:r>
              <a:rPr lang="ru-RU" sz="2400" dirty="0" smtClean="0"/>
              <a:t> </a:t>
            </a:r>
            <a:r>
              <a:rPr lang="ru-RU" sz="2400" dirty="0" err="1"/>
              <a:t>вже</a:t>
            </a:r>
            <a:r>
              <a:rPr lang="ru-RU" sz="2400" dirty="0"/>
              <a:t> </a:t>
            </a:r>
            <a:r>
              <a:rPr lang="ru-RU" sz="2400" dirty="0" err="1"/>
              <a:t>одержаних</a:t>
            </a:r>
            <a:r>
              <a:rPr lang="ru-RU" sz="2400" dirty="0"/>
              <a:t> </a:t>
            </a:r>
            <a:r>
              <a:rPr lang="ru-RU" sz="2400" dirty="0" err="1"/>
              <a:t>даних</a:t>
            </a:r>
            <a:r>
              <a:rPr lang="ru-RU" sz="2400" dirty="0"/>
              <a:t> </a:t>
            </a:r>
            <a:r>
              <a:rPr lang="ru-RU" sz="2400" dirty="0" err="1" smtClean="0"/>
              <a:t>може</a:t>
            </a:r>
            <a:r>
              <a:rPr lang="ru-RU" sz="2400" dirty="0" smtClean="0"/>
              <a:t> </a:t>
            </a:r>
            <a:r>
              <a:rPr lang="ru-RU" sz="2400" dirty="0" err="1" smtClean="0"/>
              <a:t>залучатись</a:t>
            </a:r>
            <a:r>
              <a:rPr lang="ru-RU" sz="2400" dirty="0" smtClean="0"/>
              <a:t> </a:t>
            </a:r>
            <a:r>
              <a:rPr lang="ru-RU" sz="2400" dirty="0" err="1" smtClean="0"/>
              <a:t>психолінгвістичний</a:t>
            </a:r>
            <a:r>
              <a:rPr lang="ru-RU" sz="2400" dirty="0" smtClean="0"/>
              <a:t> </a:t>
            </a:r>
            <a:r>
              <a:rPr lang="ru-RU" sz="2400" dirty="0" err="1"/>
              <a:t>аналіз</a:t>
            </a:r>
            <a:r>
              <a:rPr lang="ru-RU" sz="2400" dirty="0"/>
              <a:t> з </a:t>
            </a:r>
            <a:r>
              <a:rPr lang="ru-RU" sz="2400" dirty="0" err="1"/>
              <a:t>використанням</a:t>
            </a:r>
            <a:r>
              <a:rPr lang="ru-RU" sz="2400" dirty="0"/>
              <a:t> </a:t>
            </a:r>
            <a:r>
              <a:rPr lang="ru-RU" sz="2400" dirty="0" err="1"/>
              <a:t>вільного</a:t>
            </a:r>
            <a:r>
              <a:rPr lang="ru-RU" sz="2400" dirty="0"/>
              <a:t>/</a:t>
            </a:r>
            <a:r>
              <a:rPr lang="ru-RU" sz="2400" dirty="0" err="1"/>
              <a:t>скерованого</a:t>
            </a:r>
            <a:r>
              <a:rPr lang="ru-RU" sz="2400" dirty="0"/>
              <a:t> </a:t>
            </a:r>
            <a:r>
              <a:rPr lang="ru-RU" sz="2400" dirty="0" err="1"/>
              <a:t>асоціативного</a:t>
            </a:r>
            <a:r>
              <a:rPr lang="ru-RU" sz="2400" dirty="0"/>
              <a:t> </a:t>
            </a:r>
            <a:r>
              <a:rPr lang="ru-RU" sz="2400" dirty="0" err="1"/>
              <a:t>експерименту</a:t>
            </a:r>
            <a:r>
              <a:rPr lang="ru-RU" sz="2400" dirty="0"/>
              <a:t>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семантичного</a:t>
            </a:r>
            <a:r>
              <a:rPr lang="ru-RU" sz="2400" dirty="0"/>
              <a:t> </a:t>
            </a:r>
            <a:r>
              <a:rPr lang="ru-RU" sz="2400" dirty="0" err="1"/>
              <a:t>шкалування</a:t>
            </a:r>
            <a:r>
              <a:rPr lang="ru-RU" sz="2400" dirty="0"/>
              <a:t>.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727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51113" y="1401417"/>
            <a:ext cx="98794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</a:t>
            </a:r>
          </a:p>
          <a:p>
            <a:endParaRPr lang="ru-RU" sz="2400" dirty="0"/>
          </a:p>
          <a:p>
            <a:r>
              <a:rPr lang="ru-RU" sz="2400" dirty="0"/>
              <a:t>1.	Концепт як </a:t>
            </a:r>
            <a:r>
              <a:rPr lang="ru-RU" sz="2400" dirty="0" err="1"/>
              <a:t>центральне</a:t>
            </a:r>
            <a:r>
              <a:rPr lang="ru-RU" sz="2400" dirty="0"/>
              <a:t> </a:t>
            </a:r>
            <a:r>
              <a:rPr lang="ru-RU" sz="2400" dirty="0" err="1"/>
              <a:t>поняття</a:t>
            </a:r>
            <a:r>
              <a:rPr lang="ru-RU" sz="2400" dirty="0"/>
              <a:t> </a:t>
            </a:r>
            <a:r>
              <a:rPr lang="ru-RU" sz="2400" dirty="0" err="1"/>
              <a:t>сучасної</a:t>
            </a:r>
            <a:r>
              <a:rPr lang="ru-RU" sz="2400" dirty="0"/>
              <a:t> </a:t>
            </a:r>
            <a:r>
              <a:rPr lang="ru-RU" sz="2400" dirty="0" err="1"/>
              <a:t>антропологічної</a:t>
            </a:r>
            <a:r>
              <a:rPr lang="ru-RU" sz="2400" dirty="0"/>
              <a:t> </a:t>
            </a:r>
            <a:r>
              <a:rPr lang="ru-RU" sz="2400" dirty="0" err="1"/>
              <a:t>лінгвістики</a:t>
            </a:r>
            <a:r>
              <a:rPr lang="ru-RU" sz="2400" dirty="0"/>
              <a:t>. </a:t>
            </a:r>
            <a:r>
              <a:rPr lang="ru-RU" sz="2400" dirty="0" err="1"/>
              <a:t>Лінгвокультурологічне</a:t>
            </a:r>
            <a:r>
              <a:rPr lang="ru-RU" sz="2400" dirty="0"/>
              <a:t> </a:t>
            </a:r>
            <a:r>
              <a:rPr lang="ru-RU" sz="2400" dirty="0" err="1"/>
              <a:t>витлумачення</a:t>
            </a:r>
            <a:r>
              <a:rPr lang="ru-RU" sz="2400" dirty="0"/>
              <a:t> концепту.</a:t>
            </a:r>
          </a:p>
          <a:p>
            <a:r>
              <a:rPr lang="ru-RU" sz="2400" dirty="0"/>
              <a:t>2.	</a:t>
            </a:r>
            <a:r>
              <a:rPr lang="ru-RU" sz="2400" dirty="0" err="1"/>
              <a:t>Співвідношення</a:t>
            </a:r>
            <a:r>
              <a:rPr lang="ru-RU" sz="2400" dirty="0"/>
              <a:t> </a:t>
            </a:r>
            <a:r>
              <a:rPr lang="ru-RU" sz="2400" dirty="0" err="1"/>
              <a:t>термінів</a:t>
            </a:r>
            <a:r>
              <a:rPr lang="ru-RU" sz="2400" dirty="0"/>
              <a:t> "концепт", "</a:t>
            </a:r>
            <a:r>
              <a:rPr lang="ru-RU" sz="2400" dirty="0" err="1"/>
              <a:t>поняття</a:t>
            </a:r>
            <a:r>
              <a:rPr lang="ru-RU" sz="2400" dirty="0"/>
              <a:t>", "</a:t>
            </a:r>
            <a:r>
              <a:rPr lang="ru-RU" sz="2400" dirty="0" err="1"/>
              <a:t>значення</a:t>
            </a:r>
            <a:r>
              <a:rPr lang="ru-RU" sz="2400" dirty="0"/>
              <a:t>".</a:t>
            </a:r>
          </a:p>
          <a:p>
            <a:r>
              <a:rPr lang="ru-RU" sz="2400" dirty="0"/>
              <a:t>3.	Структура концепту як гетерогенного ментального </a:t>
            </a:r>
            <a:r>
              <a:rPr lang="ru-RU" sz="2400" dirty="0" err="1"/>
              <a:t>утво</a:t>
            </a:r>
            <a:r>
              <a:rPr lang="ru-RU" sz="2400" dirty="0"/>
              <a:t>- </a:t>
            </a:r>
            <a:r>
              <a:rPr lang="ru-RU" sz="2400" dirty="0" err="1"/>
              <a:t>рення</a:t>
            </a:r>
            <a:r>
              <a:rPr lang="ru-RU" sz="2400" dirty="0"/>
              <a:t>.</a:t>
            </a:r>
          </a:p>
          <a:p>
            <a:r>
              <a:rPr lang="ru-RU" sz="2400" dirty="0"/>
              <a:t>4.	Методика </a:t>
            </a:r>
            <a:r>
              <a:rPr lang="ru-RU" sz="2400" dirty="0" err="1"/>
              <a:t>опису</a:t>
            </a:r>
            <a:r>
              <a:rPr lang="ru-RU" sz="2400" dirty="0"/>
              <a:t> концепту в </a:t>
            </a:r>
            <a:r>
              <a:rPr lang="ru-RU" sz="2400" dirty="0" err="1"/>
              <a:t>науковому</a:t>
            </a:r>
            <a:r>
              <a:rPr lang="ru-RU" sz="2400" dirty="0"/>
              <a:t> </a:t>
            </a:r>
            <a:r>
              <a:rPr lang="ru-RU" sz="2400" dirty="0" err="1"/>
              <a:t>дослідженні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77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269"/>
    </mc:Choice>
    <mc:Fallback>
      <p:transition spd="slow" advTm="86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2986" y="775252"/>
            <a:ext cx="10446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ХIV </a:t>
            </a:r>
            <a:r>
              <a:rPr lang="en-US" sz="2400" b="1" dirty="0" err="1" smtClean="0">
                <a:solidFill>
                  <a:srgbClr val="FFFF00"/>
                </a:solidFill>
              </a:rPr>
              <a:t>століття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71800" y="854765"/>
            <a:ext cx="86470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/>
              <a:t>Уперше</a:t>
            </a:r>
            <a:r>
              <a:rPr lang="en-US" sz="2400" b="1" i="1" dirty="0"/>
              <a:t> </a:t>
            </a:r>
            <a:r>
              <a:rPr lang="en-US" sz="2400" b="1" i="1" dirty="0" err="1"/>
              <a:t>поняття</a:t>
            </a:r>
            <a:r>
              <a:rPr lang="en-US" sz="2400" b="1" i="1" dirty="0"/>
              <a:t> </a:t>
            </a:r>
            <a:r>
              <a:rPr lang="en-US" sz="2400" b="1" i="1" dirty="0" err="1"/>
              <a:t>концепту</a:t>
            </a:r>
            <a:r>
              <a:rPr lang="en-US" sz="2400" b="1" i="1" dirty="0"/>
              <a:t> </a:t>
            </a:r>
            <a:r>
              <a:rPr lang="en-US" sz="2400" b="1" i="1" dirty="0" err="1"/>
              <a:t>виникає</a:t>
            </a:r>
            <a:r>
              <a:rPr lang="en-US" sz="2400" b="1" i="1" dirty="0"/>
              <a:t> у </a:t>
            </a:r>
            <a:r>
              <a:rPr lang="en-US" sz="2400" b="1" i="1" dirty="0" err="1"/>
              <a:t>філософських</a:t>
            </a:r>
            <a:r>
              <a:rPr lang="en-US" sz="2400" b="1" i="1" dirty="0"/>
              <a:t> </a:t>
            </a:r>
            <a:r>
              <a:rPr lang="en-US" sz="2400" b="1" i="1" dirty="0" err="1"/>
              <a:t>дискусіях</a:t>
            </a:r>
            <a:r>
              <a:rPr lang="en-US" sz="2400" b="1" i="1" dirty="0"/>
              <a:t> </a:t>
            </a:r>
            <a:r>
              <a:rPr lang="en-US" sz="2400" b="1" i="1" dirty="0" err="1"/>
              <a:t>реалістів</a:t>
            </a:r>
            <a:r>
              <a:rPr lang="en-US" sz="2400" b="1" i="1" dirty="0"/>
              <a:t> </a:t>
            </a:r>
            <a:r>
              <a:rPr lang="en-US" sz="2400" b="1" i="1" dirty="0" err="1"/>
              <a:t>та</a:t>
            </a:r>
            <a:r>
              <a:rPr lang="en-US" sz="2400" b="1" i="1" dirty="0"/>
              <a:t> </a:t>
            </a:r>
            <a:r>
              <a:rPr lang="en-US" sz="2400" b="1" i="1" dirty="0" err="1"/>
              <a:t>номіналістів</a:t>
            </a:r>
            <a:endParaRPr lang="en-US" sz="2400" b="1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65922" y="1765274"/>
            <a:ext cx="1077948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Джакендофф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монографі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Семантичні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структури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(1990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uk-U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оняття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концепту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об'єкта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концепту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руху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дії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простору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часу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ознаки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ставило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виділювані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ним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концепти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певну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відповідність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мови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uk-U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Акад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Д.С.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Лихачов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Концептосфера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російської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мови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[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Лихачёв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1993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базується на роботах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Аскольдова-Алєксєєва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стаття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"Концепт і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слово»,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1928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Д.С. 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Лихачов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концепт  - "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алгебраїчне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вираження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значення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яким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оперуємо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усному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писемному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мовленні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«Концепт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існує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для самого слова, а … для кожного основного (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словникового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значення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окремо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[Лихачёв 1993, с. 5].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844"/>
    </mc:Choice>
    <mc:Fallback>
      <p:transition spd="slow" advTm="184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5901" y="616450"/>
            <a:ext cx="1064402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600" b="1" dirty="0"/>
              <a:t>К</a:t>
            </a:r>
            <a:r>
              <a:rPr lang="ru-RU" sz="2600" b="1" dirty="0" smtClean="0"/>
              <a:t>онцепт </a:t>
            </a:r>
            <a:r>
              <a:rPr lang="ru-RU" sz="2600" b="1" dirty="0"/>
              <a:t>не </a:t>
            </a:r>
            <a:r>
              <a:rPr lang="ru-RU" sz="2600" b="1" dirty="0" err="1"/>
              <a:t>виникає</a:t>
            </a:r>
            <a:r>
              <a:rPr lang="ru-RU" sz="2600" b="1" dirty="0"/>
              <a:t> </a:t>
            </a:r>
            <a:r>
              <a:rPr lang="ru-RU" sz="2600" b="1" dirty="0" err="1" smtClean="0"/>
              <a:t>безпосередньо</a:t>
            </a:r>
            <a:r>
              <a:rPr lang="ru-RU" sz="2600" b="1" dirty="0" smtClean="0"/>
              <a:t> </a:t>
            </a:r>
            <a:r>
              <a:rPr lang="ru-RU" sz="2600" b="1" dirty="0" err="1"/>
              <a:t>зі</a:t>
            </a:r>
            <a:r>
              <a:rPr lang="ru-RU" sz="2600" b="1" dirty="0"/>
              <a:t> </a:t>
            </a:r>
            <a:r>
              <a:rPr lang="ru-RU" sz="2600" b="1" dirty="0" err="1"/>
              <a:t>значення</a:t>
            </a:r>
            <a:r>
              <a:rPr lang="ru-RU" sz="2600" b="1" dirty="0"/>
              <a:t> слова, а </a:t>
            </a:r>
            <a:r>
              <a:rPr lang="ru-RU" sz="2600" b="1" dirty="0" err="1"/>
              <a:t>породжується</a:t>
            </a:r>
            <a:r>
              <a:rPr lang="ru-RU" sz="2600" b="1" dirty="0"/>
              <a:t> </a:t>
            </a:r>
            <a:r>
              <a:rPr lang="ru-RU" sz="2600" b="1" dirty="0" err="1"/>
              <a:t>внаслідок</a:t>
            </a:r>
            <a:r>
              <a:rPr lang="ru-RU" sz="2600" b="1" dirty="0"/>
              <a:t> </a:t>
            </a:r>
            <a:r>
              <a:rPr lang="ru-RU" sz="2600" b="1" dirty="0" err="1"/>
              <a:t>зіткнення</a:t>
            </a:r>
            <a:r>
              <a:rPr lang="ru-RU" sz="2600" b="1" dirty="0"/>
              <a:t> </a:t>
            </a:r>
            <a:r>
              <a:rPr lang="ru-RU" sz="2600" b="1" dirty="0" err="1"/>
              <a:t>цього</a:t>
            </a:r>
            <a:r>
              <a:rPr lang="ru-RU" sz="2600" b="1" dirty="0"/>
              <a:t> </a:t>
            </a:r>
            <a:r>
              <a:rPr lang="ru-RU" sz="2600" b="1" dirty="0" err="1"/>
              <a:t>значення</a:t>
            </a:r>
            <a:r>
              <a:rPr lang="ru-RU" sz="2600" b="1" dirty="0"/>
              <a:t> з </a:t>
            </a:r>
            <a:r>
              <a:rPr lang="ru-RU" sz="2600" b="1" dirty="0" err="1"/>
              <a:t>особистим</a:t>
            </a:r>
            <a:r>
              <a:rPr lang="ru-RU" sz="2600" b="1" dirty="0"/>
              <a:t> та </a:t>
            </a:r>
            <a:r>
              <a:rPr lang="ru-RU" sz="2600" b="1" dirty="0" err="1"/>
              <a:t>народним</a:t>
            </a:r>
            <a:r>
              <a:rPr lang="ru-RU" sz="2600" b="1" dirty="0"/>
              <a:t> </a:t>
            </a:r>
            <a:r>
              <a:rPr lang="ru-RU" sz="2600" b="1" dirty="0" err="1"/>
              <a:t>досвідом</a:t>
            </a:r>
            <a:r>
              <a:rPr lang="ru-RU" sz="2600" b="1" dirty="0"/>
              <a:t> </a:t>
            </a:r>
            <a:r>
              <a:rPr lang="ru-RU" sz="2600" b="1" dirty="0" err="1"/>
              <a:t>людини</a:t>
            </a:r>
            <a:r>
              <a:rPr lang="ru-RU" sz="2600" b="1" dirty="0"/>
              <a:t>: "</a:t>
            </a:r>
            <a:r>
              <a:rPr lang="ru-RU" sz="2600" b="1" dirty="0" err="1" smtClean="0"/>
              <a:t>Потенції</a:t>
            </a:r>
            <a:r>
              <a:rPr lang="ru-RU" sz="2600" b="1" dirty="0" smtClean="0"/>
              <a:t> </a:t>
            </a:r>
            <a:r>
              <a:rPr lang="ru-RU" sz="2600" b="1" dirty="0"/>
              <a:t>концепту </a:t>
            </a:r>
            <a:r>
              <a:rPr lang="ru-RU" sz="2600" b="1" dirty="0" err="1"/>
              <a:t>тим</a:t>
            </a:r>
            <a:r>
              <a:rPr lang="ru-RU" sz="2600" b="1" dirty="0"/>
              <a:t> </a:t>
            </a:r>
            <a:r>
              <a:rPr lang="ru-RU" sz="2600" b="1" dirty="0" err="1"/>
              <a:t>ширші</a:t>
            </a:r>
            <a:r>
              <a:rPr lang="ru-RU" sz="2600" b="1" dirty="0"/>
              <a:t> й </a:t>
            </a:r>
            <a:r>
              <a:rPr lang="ru-RU" sz="2600" b="1" dirty="0" err="1"/>
              <a:t>багатші</a:t>
            </a:r>
            <a:r>
              <a:rPr lang="ru-RU" sz="2600" b="1" dirty="0"/>
              <a:t>, </a:t>
            </a:r>
            <a:r>
              <a:rPr lang="ru-RU" sz="2600" b="1" dirty="0" err="1"/>
              <a:t>чим</a:t>
            </a:r>
            <a:r>
              <a:rPr lang="ru-RU" sz="2600" b="1" dirty="0"/>
              <a:t> </a:t>
            </a:r>
            <a:r>
              <a:rPr lang="ru-RU" sz="2600" b="1" dirty="0" err="1"/>
              <a:t>ширший</a:t>
            </a:r>
            <a:r>
              <a:rPr lang="ru-RU" sz="2600" b="1" dirty="0"/>
              <a:t> й </a:t>
            </a:r>
            <a:r>
              <a:rPr lang="ru-RU" sz="2600" b="1" dirty="0" err="1"/>
              <a:t>багатший</a:t>
            </a:r>
            <a:r>
              <a:rPr lang="ru-RU" sz="2600" b="1" dirty="0"/>
              <a:t> </a:t>
            </a:r>
            <a:r>
              <a:rPr lang="ru-RU" sz="2600" b="1" dirty="0" err="1"/>
              <a:t>культурний</a:t>
            </a:r>
            <a:r>
              <a:rPr lang="ru-RU" sz="2600" b="1" dirty="0"/>
              <a:t> </a:t>
            </a:r>
            <a:r>
              <a:rPr lang="ru-RU" sz="2600" b="1" dirty="0" err="1"/>
              <a:t>досвід</a:t>
            </a:r>
            <a:r>
              <a:rPr lang="ru-RU" sz="2600" b="1" dirty="0"/>
              <a:t> </a:t>
            </a:r>
            <a:r>
              <a:rPr lang="ru-RU" sz="2600" b="1" dirty="0" err="1" smtClean="0"/>
              <a:t>людини</a:t>
            </a:r>
            <a:r>
              <a:rPr lang="ru-RU" sz="2600" b="1" dirty="0" smtClean="0"/>
              <a:t>»</a:t>
            </a:r>
          </a:p>
          <a:p>
            <a:pPr algn="just"/>
            <a:r>
              <a:rPr lang="ru-RU" sz="2600" b="1" dirty="0" smtClean="0"/>
              <a:t>«</a:t>
            </a:r>
            <a:r>
              <a:rPr lang="ru-RU" sz="2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Взаємодія</a:t>
            </a:r>
            <a:r>
              <a:rPr lang="ru-RU" sz="2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значення</a:t>
            </a:r>
            <a:r>
              <a:rPr lang="ru-RU" sz="2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слова з </a:t>
            </a:r>
            <a:r>
              <a:rPr lang="ru-RU" sz="2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екстралінгвістичними</a:t>
            </a:r>
            <a:r>
              <a:rPr lang="ru-RU" sz="2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характеристиками </a:t>
            </a:r>
            <a:r>
              <a:rPr lang="ru-RU" sz="2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людини</a:t>
            </a:r>
            <a:r>
              <a:rPr lang="ru-RU" sz="2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</a:t>
            </a:r>
            <a:r>
              <a:rPr lang="ru-RU" sz="2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вік</a:t>
            </a:r>
            <a:r>
              <a:rPr lang="ru-RU" sz="2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2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освіта</a:t>
            </a:r>
            <a:r>
              <a:rPr lang="ru-RU" sz="2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ru-RU" sz="2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соціальний</a:t>
            </a:r>
            <a:r>
              <a:rPr lang="ru-RU" sz="2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статус, </a:t>
            </a:r>
            <a:r>
              <a:rPr lang="ru-RU" sz="2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професія</a:t>
            </a:r>
            <a:r>
              <a:rPr lang="ru-RU" sz="2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) </a:t>
            </a:r>
            <a:r>
              <a:rPr lang="ru-RU" sz="2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зумовлює</a:t>
            </a:r>
            <a:r>
              <a:rPr lang="ru-RU" sz="2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природу </a:t>
            </a:r>
            <a:r>
              <a:rPr lang="ru-RU" sz="2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концепту як </a:t>
            </a:r>
            <a:r>
              <a:rPr lang="ru-RU" sz="26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ментальної</a:t>
            </a:r>
            <a:r>
              <a:rPr lang="ru-RU" sz="26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2600" b="1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одиниці</a:t>
            </a:r>
            <a:r>
              <a:rPr lang="ru-RU" sz="26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». </a:t>
            </a:r>
            <a:r>
              <a:rPr lang="ru-RU" sz="2600" b="1" dirty="0" smtClean="0"/>
              <a:t>(</a:t>
            </a:r>
            <a:r>
              <a:rPr lang="ru-RU" sz="2600" b="1" dirty="0"/>
              <a:t>Д.С</a:t>
            </a:r>
            <a:r>
              <a:rPr lang="ru-RU" sz="2600" b="1" dirty="0"/>
              <a:t>. </a:t>
            </a:r>
            <a:r>
              <a:rPr lang="ru-RU" sz="2600" b="1" dirty="0"/>
              <a:t>Лихачов).</a:t>
            </a:r>
          </a:p>
          <a:p>
            <a:pPr algn="just"/>
            <a:r>
              <a:rPr lang="ru-RU" sz="2600" b="1" dirty="0"/>
              <a:t>О.С. </a:t>
            </a:r>
            <a:r>
              <a:rPr lang="ru-RU" sz="2600" b="1" dirty="0" err="1" smtClean="0"/>
              <a:t>Кубрякова</a:t>
            </a:r>
            <a:r>
              <a:rPr lang="ru-RU" sz="2600" b="1" dirty="0" smtClean="0"/>
              <a:t>: </a:t>
            </a:r>
            <a:r>
              <a:rPr lang="ru-RU" sz="2600" b="1" dirty="0" smtClean="0">
                <a:solidFill>
                  <a:srgbClr val="FFFF00"/>
                </a:solidFill>
              </a:rPr>
              <a:t>Концепт </a:t>
            </a:r>
            <a:r>
              <a:rPr lang="ru-RU" sz="2600" b="1" dirty="0">
                <a:solidFill>
                  <a:srgbClr val="FFFF00"/>
                </a:solidFill>
              </a:rPr>
              <a:t>- </a:t>
            </a:r>
            <a:r>
              <a:rPr lang="ru-RU" sz="2600" b="1" dirty="0" err="1">
                <a:solidFill>
                  <a:srgbClr val="FFFF00"/>
                </a:solidFill>
              </a:rPr>
              <a:t>одиниця</a:t>
            </a:r>
            <a:r>
              <a:rPr lang="ru-RU" sz="2600" b="1" dirty="0">
                <a:solidFill>
                  <a:srgbClr val="FFFF00"/>
                </a:solidFill>
              </a:rPr>
              <a:t> </a:t>
            </a:r>
            <a:r>
              <a:rPr lang="ru-RU" sz="2600" b="1" dirty="0">
                <a:solidFill>
                  <a:srgbClr val="FFFF00"/>
                </a:solidFill>
              </a:rPr>
              <a:t>ментального лексикону (</a:t>
            </a:r>
            <a:r>
              <a:rPr lang="en-US" sz="2600" b="1" dirty="0">
                <a:solidFill>
                  <a:srgbClr val="FFFF00"/>
                </a:solidFill>
              </a:rPr>
              <a:t>lingua mentalis</a:t>
            </a:r>
            <a:r>
              <a:rPr lang="ru-RU" sz="2600" b="1" dirty="0">
                <a:solidFill>
                  <a:srgbClr val="FFFF00"/>
                </a:solidFill>
              </a:rPr>
              <a:t>) </a:t>
            </a:r>
            <a:r>
              <a:rPr lang="ru-RU" sz="2600" b="1" dirty="0" err="1">
                <a:solidFill>
                  <a:srgbClr val="FFFF00"/>
                </a:solidFill>
              </a:rPr>
              <a:t>людини</a:t>
            </a:r>
            <a:r>
              <a:rPr lang="ru-RU" sz="2600" b="1" dirty="0">
                <a:solidFill>
                  <a:srgbClr val="FFFF00"/>
                </a:solidFill>
              </a:rPr>
              <a:t>, </a:t>
            </a:r>
            <a:r>
              <a:rPr lang="ru-RU" sz="2600" b="1" dirty="0" err="1">
                <a:solidFill>
                  <a:srgbClr val="FFFF00"/>
                </a:solidFill>
              </a:rPr>
              <a:t>що</a:t>
            </a:r>
            <a:r>
              <a:rPr lang="ru-RU" sz="2600" b="1" dirty="0">
                <a:solidFill>
                  <a:srgbClr val="FFFF00"/>
                </a:solidFill>
              </a:rPr>
              <a:t> </a:t>
            </a:r>
            <a:r>
              <a:rPr lang="ru-RU" sz="2600" b="1" dirty="0" err="1">
                <a:solidFill>
                  <a:srgbClr val="FFFF00"/>
                </a:solidFill>
              </a:rPr>
              <a:t>виступає</a:t>
            </a:r>
            <a:r>
              <a:rPr lang="ru-RU" sz="2600" b="1" dirty="0">
                <a:solidFill>
                  <a:srgbClr val="FFFF00"/>
                </a:solidFill>
              </a:rPr>
              <a:t> </a:t>
            </a:r>
            <a:r>
              <a:rPr lang="ru-RU" sz="2600" b="1" dirty="0" err="1">
                <a:solidFill>
                  <a:srgbClr val="FFFF00"/>
                </a:solidFill>
              </a:rPr>
              <a:t>своєрідним</a:t>
            </a:r>
            <a:r>
              <a:rPr lang="ru-RU" sz="2600" b="1" dirty="0">
                <a:solidFill>
                  <a:srgbClr val="FFFF00"/>
                </a:solidFill>
              </a:rPr>
              <a:t> </a:t>
            </a:r>
            <a:r>
              <a:rPr lang="ru-RU" sz="2600" b="1" dirty="0" err="1">
                <a:solidFill>
                  <a:srgbClr val="FFFF00"/>
                </a:solidFill>
              </a:rPr>
              <a:t>посередником</a:t>
            </a:r>
            <a:r>
              <a:rPr lang="ru-RU" sz="2600" b="1" dirty="0">
                <a:solidFill>
                  <a:srgbClr val="FFFF00"/>
                </a:solidFill>
              </a:rPr>
              <a:t> </a:t>
            </a:r>
            <a:r>
              <a:rPr lang="ru-RU" sz="2600" b="1" dirty="0" err="1">
                <a:solidFill>
                  <a:srgbClr val="FFFF00"/>
                </a:solidFill>
              </a:rPr>
              <a:t>між</a:t>
            </a:r>
            <a:r>
              <a:rPr lang="ru-RU" sz="2600" b="1" dirty="0">
                <a:solidFill>
                  <a:srgbClr val="FFFF00"/>
                </a:solidFill>
              </a:rPr>
              <a:t> словами та </a:t>
            </a:r>
            <a:r>
              <a:rPr lang="ru-RU" sz="2600" b="1" dirty="0" err="1">
                <a:solidFill>
                  <a:srgbClr val="FFFF00"/>
                </a:solidFill>
              </a:rPr>
              <a:t>навколишньою</a:t>
            </a:r>
            <a:r>
              <a:rPr lang="ru-RU" sz="2600" b="1" dirty="0">
                <a:solidFill>
                  <a:srgbClr val="FFFF00"/>
                </a:solidFill>
              </a:rPr>
              <a:t> </a:t>
            </a:r>
            <a:r>
              <a:rPr lang="ru-RU" sz="2600" b="1" dirty="0" err="1">
                <a:solidFill>
                  <a:srgbClr val="FFFF00"/>
                </a:solidFill>
              </a:rPr>
              <a:t>дійсністю</a:t>
            </a:r>
            <a:r>
              <a:rPr lang="ru-RU" sz="2600" b="1" dirty="0">
                <a:solidFill>
                  <a:srgbClr val="FFFF00"/>
                </a:solidFill>
              </a:rPr>
              <a:t> – </a:t>
            </a:r>
            <a:r>
              <a:rPr lang="ru-RU" sz="2600" b="1" dirty="0" err="1">
                <a:solidFill>
                  <a:srgbClr val="FFFF00"/>
                </a:solidFill>
              </a:rPr>
              <a:t>культурним</a:t>
            </a:r>
            <a:r>
              <a:rPr lang="ru-RU" sz="2600" b="1" dirty="0">
                <a:solidFill>
                  <a:srgbClr val="FFFF00"/>
                </a:solidFill>
              </a:rPr>
              <a:t> </a:t>
            </a:r>
            <a:r>
              <a:rPr lang="ru-RU" sz="2600" b="1" dirty="0" err="1">
                <a:solidFill>
                  <a:srgbClr val="FFFF00"/>
                </a:solidFill>
              </a:rPr>
              <a:t>середовищем</a:t>
            </a:r>
            <a:r>
              <a:rPr lang="ru-RU" sz="2600" b="1" dirty="0">
                <a:solidFill>
                  <a:srgbClr val="FFFF00"/>
                </a:solidFill>
              </a:rPr>
              <a:t> </a:t>
            </a:r>
            <a:r>
              <a:rPr lang="ru-RU" sz="2600" b="1" dirty="0" err="1">
                <a:solidFill>
                  <a:srgbClr val="FFFF00"/>
                </a:solidFill>
              </a:rPr>
              <a:t>існування</a:t>
            </a:r>
            <a:r>
              <a:rPr lang="ru-RU" sz="2600" b="1" dirty="0">
                <a:solidFill>
                  <a:srgbClr val="FFFF00"/>
                </a:solidFill>
              </a:rPr>
              <a:t> </a:t>
            </a:r>
            <a:r>
              <a:rPr lang="ru-RU" sz="2600" b="1" dirty="0" err="1" smtClean="0">
                <a:solidFill>
                  <a:srgbClr val="FFFF00"/>
                </a:solidFill>
              </a:rPr>
              <a:t>людини</a:t>
            </a:r>
            <a:r>
              <a:rPr lang="ru-RU" sz="2600" b="1" dirty="0" smtClean="0">
                <a:solidFill>
                  <a:srgbClr val="FFFF00"/>
                </a:solidFill>
              </a:rPr>
              <a:t>.</a:t>
            </a:r>
          </a:p>
          <a:p>
            <a:pPr algn="just"/>
            <a:endParaRPr lang="en-US" sz="2600" b="1" dirty="0">
              <a:solidFill>
                <a:srgbClr val="FFFF00"/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7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745"/>
    </mc:Choice>
    <mc:Fallback>
      <p:transition spd="slow" advTm="71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677" y="1531815"/>
            <a:ext cx="10925908" cy="5018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Ю.С. </a:t>
            </a:r>
            <a:r>
              <a:rPr lang="en-US" sz="2600" b="1" dirty="0" err="1"/>
              <a:t>Степанов</a:t>
            </a:r>
            <a:r>
              <a:rPr lang="en-US" sz="2600" b="1" dirty="0"/>
              <a:t> </a:t>
            </a:r>
            <a:r>
              <a:rPr lang="en-US" sz="2600" b="1" dirty="0" smtClean="0"/>
              <a:t>"</a:t>
            </a:r>
            <a:r>
              <a:rPr lang="en-US" sz="2600" b="1" dirty="0" err="1"/>
              <a:t>Константы</a:t>
            </a:r>
            <a:r>
              <a:rPr lang="en-US" sz="2600" b="1" dirty="0"/>
              <a:t>. </a:t>
            </a:r>
            <a:r>
              <a:rPr lang="ru-RU" sz="2600" b="1" dirty="0"/>
              <a:t>Словарь русской </a:t>
            </a:r>
            <a:r>
              <a:rPr lang="ru-RU" sz="2600" b="1" dirty="0" smtClean="0"/>
              <a:t>культуры«:</a:t>
            </a:r>
          </a:p>
          <a:p>
            <a:r>
              <a:rPr lang="ru-RU" dirty="0" smtClean="0"/>
              <a:t> </a:t>
            </a:r>
            <a:r>
              <a:rPr lang="ru-RU" sz="2600" b="1" dirty="0"/>
              <a:t>сама культура </a:t>
            </a:r>
            <a:r>
              <a:rPr lang="ru-RU" sz="2600" b="1" dirty="0" err="1"/>
              <a:t>виступає</a:t>
            </a:r>
            <a:r>
              <a:rPr lang="ru-RU" sz="2600" b="1" dirty="0"/>
              <a:t> </a:t>
            </a:r>
            <a:r>
              <a:rPr lang="ru-RU" sz="2600" b="1" dirty="0" err="1"/>
              <a:t>сукупністю</a:t>
            </a:r>
            <a:r>
              <a:rPr lang="ru-RU" sz="2600" b="1" dirty="0"/>
              <a:t> </a:t>
            </a:r>
            <a:r>
              <a:rPr lang="ru-RU" sz="2600" b="1" dirty="0" err="1"/>
              <a:t>концептів</a:t>
            </a:r>
            <a:r>
              <a:rPr lang="ru-RU" sz="2600" b="1" dirty="0"/>
              <a:t> та </a:t>
            </a:r>
            <a:r>
              <a:rPr lang="ru-RU" sz="2600" b="1" dirty="0" err="1"/>
              <a:t>відношень</a:t>
            </a:r>
            <a:r>
              <a:rPr lang="ru-RU" sz="2600" b="1" dirty="0"/>
              <a:t> </a:t>
            </a:r>
            <a:r>
              <a:rPr lang="ru-RU" sz="2600" b="1" dirty="0" err="1"/>
              <a:t>між</a:t>
            </a:r>
            <a:r>
              <a:rPr lang="ru-RU" sz="2600" b="1" dirty="0"/>
              <a:t> </a:t>
            </a:r>
            <a:r>
              <a:rPr lang="ru-RU" sz="2600" b="1" dirty="0" smtClean="0"/>
              <a:t>ними</a:t>
            </a:r>
            <a:r>
              <a:rPr lang="ru-RU" sz="2600" b="1" dirty="0"/>
              <a:t>. </a:t>
            </a:r>
            <a:r>
              <a:rPr lang="ru-RU" sz="2600" b="1" dirty="0" err="1"/>
              <a:t>Тоді</a:t>
            </a:r>
            <a:r>
              <a:rPr lang="ru-RU" sz="2600" b="1" dirty="0"/>
              <a:t> концепт – </a:t>
            </a:r>
            <a:r>
              <a:rPr lang="ru-RU" sz="2600" b="1" dirty="0" err="1"/>
              <a:t>своєрідна</a:t>
            </a:r>
            <a:r>
              <a:rPr lang="ru-RU" sz="2600" b="1" dirty="0"/>
              <a:t> </a:t>
            </a:r>
            <a:r>
              <a:rPr lang="ru-RU" sz="2600" b="1" dirty="0" err="1"/>
              <a:t>матриця</a:t>
            </a:r>
            <a:r>
              <a:rPr lang="ru-RU" sz="2600" b="1" dirty="0"/>
              <a:t> </a:t>
            </a:r>
            <a:r>
              <a:rPr lang="ru-RU" sz="2600" b="1" dirty="0" err="1"/>
              <a:t>культури</a:t>
            </a:r>
            <a:r>
              <a:rPr lang="ru-RU" sz="2600" b="1" dirty="0"/>
              <a:t> у </a:t>
            </a:r>
            <a:r>
              <a:rPr lang="ru-RU" sz="2600" b="1" dirty="0" err="1"/>
              <a:t>психіці</a:t>
            </a:r>
            <a:r>
              <a:rPr lang="ru-RU" sz="2600" b="1" dirty="0"/>
              <a:t> </a:t>
            </a:r>
            <a:r>
              <a:rPr lang="ru-RU" sz="2600" b="1" dirty="0" err="1" smtClean="0"/>
              <a:t>людини</a:t>
            </a:r>
            <a:r>
              <a:rPr lang="ru-RU" sz="2600" b="1" dirty="0"/>
              <a:t>. Будучи ядром </a:t>
            </a:r>
            <a:r>
              <a:rPr lang="ru-RU" sz="2600" b="1" dirty="0" err="1"/>
              <a:t>колективної</a:t>
            </a:r>
            <a:r>
              <a:rPr lang="ru-RU" sz="2600" b="1" dirty="0"/>
              <a:t> </a:t>
            </a:r>
            <a:r>
              <a:rPr lang="ru-RU" sz="2600" b="1" dirty="0" err="1"/>
              <a:t>національної</a:t>
            </a:r>
            <a:r>
              <a:rPr lang="ru-RU" sz="2600" b="1" dirty="0"/>
              <a:t> </a:t>
            </a:r>
            <a:r>
              <a:rPr lang="ru-RU" sz="2600" b="1" dirty="0" err="1"/>
              <a:t>свідомості</a:t>
            </a:r>
            <a:r>
              <a:rPr lang="ru-RU" sz="2600" b="1" dirty="0"/>
              <a:t>, "</a:t>
            </a:r>
            <a:r>
              <a:rPr lang="ru-RU" sz="2600" b="1" dirty="0" err="1" smtClean="0"/>
              <a:t>культурні</a:t>
            </a:r>
            <a:r>
              <a:rPr lang="ru-RU" sz="2600" b="1" dirty="0" smtClean="0"/>
              <a:t> </a:t>
            </a:r>
            <a:r>
              <a:rPr lang="ru-RU" sz="2600" b="1" dirty="0" err="1"/>
              <a:t>концепти</a:t>
            </a:r>
            <a:r>
              <a:rPr lang="ru-RU" sz="2600" b="1" dirty="0"/>
              <a:t>" </a:t>
            </a:r>
            <a:r>
              <a:rPr lang="ru-RU" sz="2600" b="1" dirty="0" err="1"/>
              <a:t>можуть</a:t>
            </a:r>
            <a:r>
              <a:rPr lang="ru-RU" sz="2600" b="1" dirty="0"/>
              <a:t> бути "</a:t>
            </a:r>
            <a:r>
              <a:rPr lang="ru-RU" sz="2600" b="1" dirty="0" err="1"/>
              <a:t>омовленими</a:t>
            </a:r>
            <a:r>
              <a:rPr lang="ru-RU" sz="2600" b="1" dirty="0"/>
              <a:t>", а </a:t>
            </a:r>
            <a:r>
              <a:rPr lang="ru-RU" sz="2600" b="1" dirty="0" err="1"/>
              <a:t>можуть</a:t>
            </a:r>
            <a:r>
              <a:rPr lang="ru-RU" sz="2600" b="1" dirty="0"/>
              <a:t> і не </a:t>
            </a:r>
            <a:r>
              <a:rPr lang="ru-RU" sz="2600" b="1" dirty="0" err="1"/>
              <a:t>мати</a:t>
            </a:r>
            <a:r>
              <a:rPr lang="ru-RU" sz="2600" b="1" dirty="0"/>
              <a:t> </a:t>
            </a:r>
            <a:r>
              <a:rPr lang="ru-RU" sz="2600" b="1" dirty="0" err="1"/>
              <a:t>вербальних</a:t>
            </a:r>
            <a:r>
              <a:rPr lang="ru-RU" sz="2600" b="1" dirty="0"/>
              <a:t> </a:t>
            </a:r>
            <a:r>
              <a:rPr lang="ru-RU" sz="2600" b="1" dirty="0" err="1"/>
              <a:t>засобів</a:t>
            </a:r>
            <a:r>
              <a:rPr lang="ru-RU" sz="2600" b="1" dirty="0"/>
              <a:t> </a:t>
            </a:r>
            <a:r>
              <a:rPr lang="ru-RU" sz="2600" b="1" dirty="0" err="1"/>
              <a:t>маніфестації</a:t>
            </a:r>
            <a:r>
              <a:rPr lang="ru-RU" sz="2600" b="1" dirty="0"/>
              <a:t>. У такому </a:t>
            </a:r>
            <a:r>
              <a:rPr lang="ru-RU" sz="2600" b="1" dirty="0" err="1"/>
              <a:t>сенсі</a:t>
            </a:r>
            <a:r>
              <a:rPr lang="ru-RU" sz="2600" b="1" dirty="0"/>
              <a:t> </a:t>
            </a:r>
            <a:r>
              <a:rPr lang="ru-RU" sz="2600" b="1" dirty="0" err="1"/>
              <a:t>поняття</a:t>
            </a:r>
            <a:r>
              <a:rPr lang="ru-RU" sz="2600" b="1" dirty="0"/>
              <a:t> "</a:t>
            </a:r>
            <a:r>
              <a:rPr lang="ru-RU" sz="2600" b="1" dirty="0" smtClean="0"/>
              <a:t>концепт</a:t>
            </a:r>
            <a:r>
              <a:rPr lang="ru-RU" sz="2600" b="1" dirty="0"/>
              <a:t>" </a:t>
            </a:r>
            <a:r>
              <a:rPr lang="ru-RU" sz="2600" b="1" dirty="0" err="1"/>
              <a:t>прирівнюється</a:t>
            </a:r>
            <a:r>
              <a:rPr lang="ru-RU" sz="2600" b="1" dirty="0"/>
              <a:t> до культурно </a:t>
            </a:r>
            <a:r>
              <a:rPr lang="ru-RU" sz="2600" b="1" dirty="0" err="1"/>
              <a:t>маркованого</a:t>
            </a:r>
            <a:r>
              <a:rPr lang="ru-RU" sz="2600" b="1" dirty="0"/>
              <a:t> </a:t>
            </a:r>
            <a:r>
              <a:rPr lang="ru-RU" sz="2600" b="1" dirty="0" err="1"/>
              <a:t>змісту</a:t>
            </a:r>
            <a:r>
              <a:rPr lang="ru-RU" sz="2600" b="1" dirty="0"/>
              <a:t> </a:t>
            </a:r>
            <a:r>
              <a:rPr lang="ru-RU" sz="2600" b="1" dirty="0" err="1"/>
              <a:t>поняття</a:t>
            </a:r>
            <a:r>
              <a:rPr lang="ru-RU" sz="2600" b="1" dirty="0"/>
              <a:t>: "</a:t>
            </a:r>
            <a:r>
              <a:rPr lang="ru-RU" sz="2600" b="1" dirty="0" err="1"/>
              <a:t>згусток</a:t>
            </a:r>
            <a:r>
              <a:rPr lang="ru-RU" sz="2600" b="1" dirty="0"/>
              <a:t> </a:t>
            </a:r>
            <a:r>
              <a:rPr lang="ru-RU" sz="2600" b="1" dirty="0" err="1"/>
              <a:t>культури</a:t>
            </a:r>
            <a:r>
              <a:rPr lang="ru-RU" sz="2600" b="1" dirty="0"/>
              <a:t> у </a:t>
            </a:r>
            <a:r>
              <a:rPr lang="ru-RU" sz="2600" b="1" dirty="0" err="1"/>
              <a:t>свідомості</a:t>
            </a:r>
            <a:r>
              <a:rPr lang="ru-RU" sz="2600" b="1" dirty="0"/>
              <a:t> </a:t>
            </a:r>
            <a:r>
              <a:rPr lang="ru-RU" sz="2600" b="1" dirty="0" err="1"/>
              <a:t>людини</a:t>
            </a:r>
            <a:r>
              <a:rPr lang="ru-RU" sz="2600" b="1" dirty="0"/>
              <a:t>: те, у </a:t>
            </a:r>
            <a:r>
              <a:rPr lang="ru-RU" sz="2600" b="1" dirty="0" err="1"/>
              <a:t>вигляді</a:t>
            </a:r>
            <a:r>
              <a:rPr lang="ru-RU" sz="2600" b="1" dirty="0"/>
              <a:t> </a:t>
            </a:r>
            <a:r>
              <a:rPr lang="ru-RU" sz="2600" b="1" dirty="0" err="1"/>
              <a:t>чого</a:t>
            </a:r>
            <a:r>
              <a:rPr lang="ru-RU" sz="2600" b="1" dirty="0"/>
              <a:t> </a:t>
            </a:r>
            <a:r>
              <a:rPr lang="ru-RU" sz="2600" b="1" dirty="0" smtClean="0"/>
              <a:t>культура </a:t>
            </a:r>
            <a:r>
              <a:rPr lang="ru-RU" sz="2600" b="1" dirty="0"/>
              <a:t>входить до ментального </a:t>
            </a:r>
            <a:r>
              <a:rPr lang="ru-RU" sz="2600" b="1" dirty="0" err="1"/>
              <a:t>світу</a:t>
            </a:r>
            <a:r>
              <a:rPr lang="ru-RU" sz="2600" b="1" dirty="0"/>
              <a:t> </a:t>
            </a:r>
            <a:r>
              <a:rPr lang="ru-RU" sz="2600" b="1" dirty="0" err="1"/>
              <a:t>людини</a:t>
            </a:r>
            <a:r>
              <a:rPr lang="ru-RU" sz="2600" b="1" dirty="0"/>
              <a:t> …, і те, за </a:t>
            </a:r>
            <a:r>
              <a:rPr lang="ru-RU" sz="2600" b="1" dirty="0" err="1" smtClean="0"/>
              <a:t>посередництвом</a:t>
            </a:r>
            <a:r>
              <a:rPr lang="ru-RU" sz="2600" b="1" dirty="0" smtClean="0"/>
              <a:t> </a:t>
            </a:r>
            <a:r>
              <a:rPr lang="ru-RU" sz="2600" b="1" dirty="0" err="1"/>
              <a:t>чого</a:t>
            </a:r>
            <a:r>
              <a:rPr lang="ru-RU" sz="2600" b="1" dirty="0"/>
              <a:t> </a:t>
            </a:r>
            <a:r>
              <a:rPr lang="ru-RU" sz="2600" b="1" dirty="0" err="1"/>
              <a:t>людина</a:t>
            </a:r>
            <a:r>
              <a:rPr lang="ru-RU" sz="2600" b="1" dirty="0"/>
              <a:t> – </a:t>
            </a:r>
            <a:r>
              <a:rPr lang="ru-RU" sz="2600" b="1" dirty="0" err="1"/>
              <a:t>звичайна</a:t>
            </a:r>
            <a:r>
              <a:rPr lang="ru-RU" sz="2600" b="1" dirty="0"/>
              <a:t>, </a:t>
            </a:r>
            <a:r>
              <a:rPr lang="ru-RU" sz="2600" b="1" dirty="0" err="1"/>
              <a:t>пересічна</a:t>
            </a:r>
            <a:r>
              <a:rPr lang="ru-RU" sz="2600" b="1" dirty="0"/>
              <a:t> </a:t>
            </a:r>
            <a:r>
              <a:rPr lang="ru-RU" sz="2600" b="1" dirty="0" err="1"/>
              <a:t>людина</a:t>
            </a:r>
            <a:r>
              <a:rPr lang="ru-RU" sz="2600" b="1" dirty="0"/>
              <a:t> – сама </a:t>
            </a:r>
            <a:r>
              <a:rPr lang="ru-RU" sz="2600" b="1" dirty="0" smtClean="0"/>
              <a:t>входить </a:t>
            </a:r>
            <a:r>
              <a:rPr lang="ru-RU" sz="2600" b="1" dirty="0"/>
              <a:t>до </a:t>
            </a:r>
            <a:r>
              <a:rPr lang="ru-RU" sz="2600" b="1" dirty="0" err="1"/>
              <a:t>культури</a:t>
            </a:r>
            <a:r>
              <a:rPr lang="ru-RU" sz="2600" b="1" dirty="0"/>
              <a:t>, а в </a:t>
            </a:r>
            <a:r>
              <a:rPr lang="ru-RU" sz="2600" b="1" dirty="0" err="1"/>
              <a:t>деяких</a:t>
            </a:r>
            <a:r>
              <a:rPr lang="ru-RU" sz="2600" b="1" dirty="0"/>
              <a:t> </a:t>
            </a:r>
            <a:r>
              <a:rPr lang="ru-RU" sz="2600" b="1" dirty="0" err="1"/>
              <a:t>випадках</a:t>
            </a:r>
            <a:r>
              <a:rPr lang="ru-RU" sz="2600" b="1" dirty="0"/>
              <a:t> і </a:t>
            </a:r>
            <a:r>
              <a:rPr lang="ru-RU" sz="2600" b="1" dirty="0" err="1"/>
              <a:t>впливає</a:t>
            </a:r>
            <a:r>
              <a:rPr lang="ru-RU" sz="2600" b="1" dirty="0"/>
              <a:t> на </a:t>
            </a:r>
            <a:r>
              <a:rPr lang="ru-RU" sz="2600" b="1" dirty="0" err="1"/>
              <a:t>неї</a:t>
            </a:r>
            <a:r>
              <a:rPr lang="ru-RU" sz="2600" b="1" dirty="0"/>
              <a:t>" [</a:t>
            </a:r>
            <a:r>
              <a:rPr lang="ru-RU" sz="2600" b="1" dirty="0" smtClean="0"/>
              <a:t>Степанов </a:t>
            </a:r>
            <a:r>
              <a:rPr lang="ru-RU" sz="2600" b="1" dirty="0"/>
              <a:t>1997, с. </a:t>
            </a:r>
            <a:r>
              <a:rPr lang="ru-RU" sz="2600" b="1" dirty="0"/>
              <a:t>40].</a:t>
            </a:r>
            <a:endParaRPr lang="en-US" sz="2600" b="1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27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039"/>
    </mc:Choice>
    <mc:Fallback>
      <p:transition spd="slow" advTm="169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679" y="742462"/>
            <a:ext cx="1101969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/>
              <a:t>К</a:t>
            </a:r>
            <a:r>
              <a:rPr lang="ru-RU" sz="2400" dirty="0" err="1" smtClean="0"/>
              <a:t>ультурологічне</a:t>
            </a:r>
            <a:r>
              <a:rPr lang="ru-RU" sz="2400" dirty="0" smtClean="0"/>
              <a:t> </a:t>
            </a:r>
            <a:r>
              <a:rPr lang="ru-RU" sz="2400" dirty="0" err="1" smtClean="0"/>
              <a:t>осмислення</a:t>
            </a:r>
            <a:r>
              <a:rPr lang="ru-RU" sz="2400" dirty="0" smtClean="0"/>
              <a:t> </a:t>
            </a:r>
            <a:r>
              <a:rPr lang="ru-RU" sz="2400" dirty="0"/>
              <a:t>концепту </a:t>
            </a:r>
            <a:r>
              <a:rPr lang="ru-RU" sz="2400" dirty="0" err="1"/>
              <a:t>полягає</a:t>
            </a:r>
            <a:r>
              <a:rPr lang="ru-RU" sz="2400" dirty="0"/>
              <a:t> </a:t>
            </a:r>
            <a:r>
              <a:rPr lang="ru-RU" sz="2400" dirty="0" err="1"/>
              <a:t>насамперед</a:t>
            </a:r>
            <a:r>
              <a:rPr lang="ru-RU" sz="2400" dirty="0"/>
              <a:t> в </a:t>
            </a:r>
            <a:r>
              <a:rPr lang="ru-RU" sz="2400" dirty="0" err="1"/>
              <a:t>усвідомленні</a:t>
            </a:r>
            <a:r>
              <a:rPr lang="ru-RU" sz="2400" dirty="0"/>
              <a:t> </a:t>
            </a:r>
            <a:r>
              <a:rPr lang="ru-RU" sz="2400" dirty="0" err="1" smtClean="0"/>
              <a:t>структуруючої</a:t>
            </a:r>
            <a:r>
              <a:rPr lang="ru-RU" sz="2400" dirty="0" smtClean="0"/>
              <a:t> </a:t>
            </a:r>
            <a:r>
              <a:rPr lang="ru-RU" sz="2400" dirty="0" err="1"/>
              <a:t>функції</a:t>
            </a:r>
            <a:r>
              <a:rPr lang="ru-RU" sz="2400" dirty="0"/>
              <a:t> </a:t>
            </a:r>
            <a:r>
              <a:rPr lang="ru-RU" sz="2400" dirty="0" err="1"/>
              <a:t>етномовного</a:t>
            </a:r>
            <a:r>
              <a:rPr lang="ru-RU" sz="2400" dirty="0"/>
              <a:t> </a:t>
            </a:r>
            <a:r>
              <a:rPr lang="ru-RU" sz="2400" dirty="0" err="1"/>
              <a:t>мислення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/>
              <a:t>маркує</a:t>
            </a:r>
            <a:r>
              <a:rPr lang="ru-RU" sz="2400" dirty="0"/>
              <a:t> </a:t>
            </a:r>
            <a:r>
              <a:rPr lang="ru-RU" sz="2400" dirty="0" err="1"/>
              <a:t>певний</a:t>
            </a:r>
            <a:r>
              <a:rPr lang="ru-RU" sz="2400" dirty="0"/>
              <a:t> квант </a:t>
            </a:r>
            <a:r>
              <a:rPr lang="ru-RU" sz="2400" dirty="0" err="1"/>
              <a:t>знання</a:t>
            </a:r>
            <a:r>
              <a:rPr lang="ru-RU" sz="2400" dirty="0"/>
              <a:t> як </a:t>
            </a:r>
            <a:r>
              <a:rPr lang="ru-RU" sz="2400" dirty="0" err="1"/>
              <a:t>національно</a:t>
            </a:r>
            <a:r>
              <a:rPr lang="ru-RU" sz="2400" dirty="0"/>
              <a:t> </a:t>
            </a:r>
            <a:r>
              <a:rPr lang="ru-RU" sz="2400" dirty="0" err="1"/>
              <a:t>специфічний</a:t>
            </a:r>
            <a:r>
              <a:rPr lang="ru-RU" sz="2400" dirty="0"/>
              <a:t>. </a:t>
            </a:r>
            <a:r>
              <a:rPr lang="ru-RU" sz="2400" dirty="0" err="1"/>
              <a:t>Концептт</a:t>
            </a:r>
            <a:r>
              <a:rPr lang="ru-RU" sz="2400" dirty="0"/>
              <a:t> як культурно </a:t>
            </a:r>
            <a:r>
              <a:rPr lang="ru-RU" sz="2400" dirty="0" err="1" smtClean="0"/>
              <a:t>зумовлене</a:t>
            </a:r>
            <a:r>
              <a:rPr lang="ru-RU" sz="2400" dirty="0" smtClean="0"/>
              <a:t> </a:t>
            </a:r>
            <a:r>
              <a:rPr lang="ru-RU" sz="2400" dirty="0" err="1"/>
              <a:t>ментальне</a:t>
            </a:r>
            <a:r>
              <a:rPr lang="ru-RU" sz="2400" dirty="0"/>
              <a:t> </a:t>
            </a:r>
            <a:r>
              <a:rPr lang="ru-RU" sz="2400" dirty="0" err="1"/>
              <a:t>поняття</a:t>
            </a:r>
            <a:r>
              <a:rPr lang="ru-RU" sz="2400" dirty="0"/>
              <a:t> </a:t>
            </a:r>
            <a:r>
              <a:rPr lang="ru-RU" sz="2400" dirty="0" err="1"/>
              <a:t>має</a:t>
            </a:r>
            <a:r>
              <a:rPr lang="ru-RU" sz="2400" dirty="0"/>
              <a:t> </a:t>
            </a:r>
            <a:r>
              <a:rPr lang="ru-RU" sz="2400" dirty="0" err="1"/>
              <a:t>пряме</a:t>
            </a:r>
            <a:r>
              <a:rPr lang="ru-RU" sz="2400" dirty="0"/>
              <a:t> </a:t>
            </a:r>
            <a:r>
              <a:rPr lang="ru-RU" sz="2400" dirty="0" err="1"/>
              <a:t>відношення</a:t>
            </a:r>
            <a:r>
              <a:rPr lang="ru-RU" sz="2400" dirty="0"/>
              <a:t> "… до </a:t>
            </a:r>
            <a:r>
              <a:rPr lang="ru-RU" sz="2400" dirty="0" err="1" smtClean="0"/>
              <a:t>цінностей</a:t>
            </a:r>
            <a:r>
              <a:rPr lang="ru-RU" sz="2400" dirty="0"/>
              <a:t>, </a:t>
            </a:r>
            <a:r>
              <a:rPr lang="ru-RU" sz="2400" dirty="0" err="1"/>
              <a:t>ідеалів</a:t>
            </a:r>
            <a:r>
              <a:rPr lang="ru-RU" sz="2400" dirty="0"/>
              <a:t> і установок людей, … до того, як вони </a:t>
            </a:r>
            <a:r>
              <a:rPr lang="ru-RU" sz="2400" dirty="0" err="1"/>
              <a:t>думають</a:t>
            </a:r>
            <a:r>
              <a:rPr lang="ru-RU" sz="2400" dirty="0"/>
              <a:t> про </a:t>
            </a:r>
            <a:r>
              <a:rPr lang="ru-RU" sz="2400" dirty="0" err="1"/>
              <a:t>світ</a:t>
            </a:r>
            <a:r>
              <a:rPr lang="ru-RU" sz="2400" dirty="0"/>
              <a:t> і про </a:t>
            </a:r>
            <a:r>
              <a:rPr lang="ru-RU" sz="2400" dirty="0" err="1"/>
              <a:t>своє</a:t>
            </a:r>
            <a:r>
              <a:rPr lang="ru-RU" sz="2400" dirty="0"/>
              <a:t> </a:t>
            </a:r>
            <a:r>
              <a:rPr lang="ru-RU" sz="2400" dirty="0" err="1"/>
              <a:t>життя</a:t>
            </a:r>
            <a:r>
              <a:rPr lang="ru-RU" sz="2400" dirty="0"/>
              <a:t> в </a:t>
            </a:r>
            <a:r>
              <a:rPr lang="ru-RU" sz="2400" dirty="0" err="1"/>
              <a:t>цьому</a:t>
            </a:r>
            <a:r>
              <a:rPr lang="ru-RU" sz="2400" dirty="0"/>
              <a:t> </a:t>
            </a:r>
            <a:r>
              <a:rPr lang="ru-RU" sz="2400" dirty="0" err="1"/>
              <a:t>світі</a:t>
            </a:r>
            <a:r>
              <a:rPr lang="ru-RU" sz="2400" dirty="0"/>
              <a:t>" [</a:t>
            </a:r>
            <a:r>
              <a:rPr lang="ru-RU" sz="2400" dirty="0" err="1"/>
              <a:t>Вежбицкая</a:t>
            </a:r>
            <a:r>
              <a:rPr lang="ru-RU" sz="2400" dirty="0"/>
              <a:t> 1996, с. 264</a:t>
            </a:r>
            <a:r>
              <a:rPr lang="ru-RU" sz="2400" dirty="0" smtClean="0"/>
              <a:t>]</a:t>
            </a:r>
          </a:p>
          <a:p>
            <a:r>
              <a:rPr lang="ru-RU" sz="2400" dirty="0" smtClean="0"/>
              <a:t>На </a:t>
            </a:r>
            <a:r>
              <a:rPr lang="ru-RU" sz="2400" dirty="0" err="1" smtClean="0"/>
              <a:t>разі</a:t>
            </a:r>
            <a:r>
              <a:rPr lang="ru-RU" sz="2400" dirty="0" smtClean="0"/>
              <a:t> </a:t>
            </a:r>
            <a:r>
              <a:rPr lang="ru-RU" sz="2400" dirty="0" err="1" smtClean="0"/>
              <a:t>існує</a:t>
            </a:r>
            <a:r>
              <a:rPr lang="ru-RU" sz="2400" dirty="0" smtClean="0"/>
              <a:t> два </a:t>
            </a:r>
            <a:r>
              <a:rPr lang="ru-RU" sz="2400" dirty="0" err="1" smtClean="0"/>
              <a:t>основних</a:t>
            </a:r>
            <a:r>
              <a:rPr lang="ru-RU" sz="2400" dirty="0" smtClean="0"/>
              <a:t> </a:t>
            </a:r>
            <a:r>
              <a:rPr lang="ru-RU" sz="2400" dirty="0" err="1"/>
              <a:t>підходи</a:t>
            </a:r>
            <a:r>
              <a:rPr lang="ru-RU" sz="2400" dirty="0"/>
              <a:t> </a:t>
            </a:r>
            <a:r>
              <a:rPr lang="ru-RU" sz="2400" dirty="0" err="1"/>
              <a:t>щодо</a:t>
            </a:r>
            <a:r>
              <a:rPr lang="ru-RU" sz="2400" dirty="0"/>
              <a:t> </a:t>
            </a:r>
            <a:r>
              <a:rPr lang="ru-RU" sz="2400" dirty="0" err="1"/>
              <a:t>тлумачення</a:t>
            </a:r>
            <a:r>
              <a:rPr lang="ru-RU" sz="2400" dirty="0"/>
              <a:t> </a:t>
            </a:r>
            <a:r>
              <a:rPr lang="ru-RU" sz="2400" dirty="0" err="1"/>
              <a:t>терміна</a:t>
            </a:r>
            <a:r>
              <a:rPr lang="ru-RU" sz="2400" dirty="0"/>
              <a:t> </a:t>
            </a:r>
            <a:r>
              <a:rPr lang="ru-RU" sz="2400" i="1" dirty="0">
                <a:solidFill>
                  <a:srgbClr val="FF0000"/>
                </a:solidFill>
              </a:rPr>
              <a:t>концепт</a:t>
            </a:r>
            <a:r>
              <a:rPr lang="ru-RU" sz="2400" dirty="0"/>
              <a:t>: </a:t>
            </a:r>
            <a:endParaRPr lang="ru-RU" sz="2400" dirty="0" smtClean="0"/>
          </a:p>
          <a:p>
            <a:pPr marL="342900" indent="-342900">
              <a:buAutoNum type="arabicParenR"/>
            </a:pPr>
            <a:r>
              <a:rPr lang="ru-RU" sz="2400" dirty="0" smtClean="0"/>
              <a:t>концепт </a:t>
            </a:r>
            <a:r>
              <a:rPr lang="ru-RU" sz="2400" dirty="0"/>
              <a:t>як </a:t>
            </a:r>
            <a:r>
              <a:rPr lang="ru-RU" sz="2400" dirty="0" err="1"/>
              <a:t>загальне</a:t>
            </a:r>
            <a:r>
              <a:rPr lang="ru-RU" sz="2400" dirty="0"/>
              <a:t> </a:t>
            </a:r>
            <a:r>
              <a:rPr lang="ru-RU" sz="2400" dirty="0" err="1"/>
              <a:t>поняття</a:t>
            </a:r>
            <a:r>
              <a:rPr lang="ru-RU" sz="2400" dirty="0"/>
              <a:t> (</a:t>
            </a:r>
            <a:r>
              <a:rPr lang="ru-RU" sz="2400" dirty="0" err="1"/>
              <a:t>традиційне</a:t>
            </a:r>
            <a:r>
              <a:rPr lang="ru-RU" sz="2400" dirty="0"/>
              <a:t> </a:t>
            </a:r>
            <a:r>
              <a:rPr lang="ru-RU" sz="2400" dirty="0" err="1"/>
              <a:t>розуміння</a:t>
            </a:r>
            <a:r>
              <a:rPr lang="ru-RU" sz="2400" dirty="0"/>
              <a:t>); </a:t>
            </a:r>
            <a:endParaRPr lang="ru-RU" sz="2400" dirty="0" smtClean="0"/>
          </a:p>
          <a:p>
            <a:pPr marL="342900" indent="-342900">
              <a:buAutoNum type="arabicParenR"/>
            </a:pPr>
            <a:r>
              <a:rPr lang="ru-RU" sz="2400" dirty="0" smtClean="0"/>
              <a:t>концепт </a:t>
            </a:r>
            <a:r>
              <a:rPr lang="ru-RU" sz="2400" dirty="0"/>
              <a:t>як </a:t>
            </a:r>
            <a:r>
              <a:rPr lang="ru-RU" sz="2400" dirty="0" smtClean="0"/>
              <a:t>комплекс </a:t>
            </a:r>
            <a:r>
              <a:rPr lang="ru-RU" sz="2400" dirty="0"/>
              <a:t>культурно </a:t>
            </a:r>
            <a:r>
              <a:rPr lang="ru-RU" sz="2400" dirty="0" err="1"/>
              <a:t>детермінованих</a:t>
            </a:r>
            <a:r>
              <a:rPr lang="ru-RU" sz="2400" dirty="0"/>
              <a:t> </a:t>
            </a:r>
            <a:r>
              <a:rPr lang="ru-RU" sz="2400" dirty="0" err="1"/>
              <a:t>уявлень</a:t>
            </a:r>
            <a:r>
              <a:rPr lang="ru-RU" sz="2400" dirty="0"/>
              <a:t> про предмет (</a:t>
            </a:r>
            <a:r>
              <a:rPr lang="ru-RU" sz="2400" dirty="0" err="1"/>
              <a:t>нове</a:t>
            </a:r>
            <a:r>
              <a:rPr lang="ru-RU" sz="2400" dirty="0"/>
              <a:t> </a:t>
            </a:r>
            <a:r>
              <a:rPr lang="ru-RU" sz="2400" dirty="0" err="1"/>
              <a:t>осмислення</a:t>
            </a:r>
            <a:r>
              <a:rPr lang="ru-RU" sz="2400" dirty="0"/>
              <a:t> </a:t>
            </a:r>
            <a:r>
              <a:rPr lang="ru-RU" sz="2400" dirty="0" err="1"/>
              <a:t>терміна</a:t>
            </a:r>
            <a:r>
              <a:rPr lang="ru-RU" sz="2400" dirty="0"/>
              <a:t> в межах </a:t>
            </a:r>
            <a:r>
              <a:rPr lang="ru-RU" sz="2400" dirty="0" err="1"/>
              <a:t>анторопологічної</a:t>
            </a:r>
            <a:r>
              <a:rPr lang="ru-RU" sz="2400" dirty="0"/>
              <a:t> </a:t>
            </a:r>
            <a:r>
              <a:rPr lang="ru-RU" sz="2400" dirty="0" err="1"/>
              <a:t>наукової</a:t>
            </a:r>
            <a:r>
              <a:rPr lang="ru-RU" sz="2400" dirty="0"/>
              <a:t> </a:t>
            </a:r>
            <a:r>
              <a:rPr lang="ru-RU" sz="2400" dirty="0" err="1" smtClean="0"/>
              <a:t>парадигми</a:t>
            </a:r>
            <a:r>
              <a:rPr lang="ru-RU" sz="2400" dirty="0"/>
              <a:t>). </a:t>
            </a:r>
            <a:r>
              <a:rPr lang="ru-RU" sz="2400" dirty="0" err="1"/>
              <a:t>Термін</a:t>
            </a:r>
            <a:r>
              <a:rPr lang="ru-RU" sz="2400" dirty="0"/>
              <a:t> </a:t>
            </a:r>
            <a:r>
              <a:rPr lang="ru-RU" sz="2400" i="1" dirty="0"/>
              <a:t>концепт </a:t>
            </a:r>
            <a:r>
              <a:rPr lang="ru-RU" sz="2400" dirty="0"/>
              <a:t>у новому "культурному" </a:t>
            </a:r>
            <a:r>
              <a:rPr lang="ru-RU" sz="2400" dirty="0" err="1"/>
              <a:t>значенні</a:t>
            </a:r>
            <a:r>
              <a:rPr lang="ru-RU" sz="2400" dirty="0"/>
              <a:t> </a:t>
            </a:r>
            <a:r>
              <a:rPr lang="ru-RU" sz="2400" dirty="0" err="1" smtClean="0"/>
              <a:t>пов'язаний</a:t>
            </a:r>
            <a:r>
              <a:rPr lang="ru-RU" sz="2400" dirty="0" smtClean="0"/>
              <a:t> </a:t>
            </a:r>
            <a:r>
              <a:rPr lang="ru-RU" sz="2400" dirty="0"/>
              <a:t>з </a:t>
            </a:r>
            <a:r>
              <a:rPr lang="ru-RU" sz="2400" dirty="0" err="1"/>
              <a:t>певними</a:t>
            </a:r>
            <a:r>
              <a:rPr lang="ru-RU" sz="2400" dirty="0"/>
              <a:t> </a:t>
            </a:r>
            <a:r>
              <a:rPr lang="ru-RU" sz="2400" dirty="0" err="1"/>
              <a:t>ідеальними</a:t>
            </a:r>
            <a:r>
              <a:rPr lang="ru-RU" sz="2400" dirty="0"/>
              <a:t> </a:t>
            </a:r>
            <a:r>
              <a:rPr lang="ru-RU" sz="2400" dirty="0" err="1"/>
              <a:t>ментальними</a:t>
            </a:r>
            <a:r>
              <a:rPr lang="ru-RU" sz="2400" dirty="0"/>
              <a:t> </a:t>
            </a:r>
            <a:r>
              <a:rPr lang="ru-RU" sz="2400" dirty="0" err="1"/>
              <a:t>утвореннями</a:t>
            </a:r>
            <a:r>
              <a:rPr lang="ru-RU" sz="2400" dirty="0"/>
              <a:t>, </a:t>
            </a:r>
            <a:r>
              <a:rPr lang="ru-RU" sz="2400" dirty="0" err="1"/>
              <a:t>що</a:t>
            </a:r>
            <a:r>
              <a:rPr lang="ru-RU" sz="2400" dirty="0"/>
              <a:t> </a:t>
            </a:r>
            <a:r>
              <a:rPr lang="ru-RU" sz="2400" dirty="0" err="1" smtClean="0"/>
              <a:t>потребують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нетрадиційних</a:t>
            </a:r>
            <a:r>
              <a:rPr lang="ru-RU" sz="2400" dirty="0" smtClean="0"/>
              <a:t> </a:t>
            </a:r>
            <a:r>
              <a:rPr lang="ru-RU" sz="2400" dirty="0" err="1"/>
              <a:t>методів</a:t>
            </a:r>
            <a:r>
              <a:rPr lang="ru-RU" sz="2400" dirty="0"/>
              <a:t> </a:t>
            </a:r>
            <a:r>
              <a:rPr lang="ru-RU" sz="2400" dirty="0" err="1"/>
              <a:t>вивчення</a:t>
            </a:r>
            <a:r>
              <a:rPr lang="ru-RU" sz="2400" dirty="0"/>
              <a:t>.</a:t>
            </a:r>
            <a:endParaRPr lang="en-US" sz="2400" dirty="0"/>
          </a:p>
          <a:p>
            <a:endParaRPr lang="en-US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58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19"/>
    </mc:Choice>
    <mc:Fallback>
      <p:transition spd="slow" advTm="558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5441" y="31001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4912" y="653368"/>
            <a:ext cx="106821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00B0F0"/>
                </a:solidFill>
              </a:rPr>
              <a:t>90-і роки </a:t>
            </a:r>
            <a:r>
              <a:rPr lang="ru-RU" sz="2400" b="1" i="1" dirty="0" smtClean="0">
                <a:solidFill>
                  <a:srgbClr val="00B0F0"/>
                </a:solidFill>
              </a:rPr>
              <a:t>ХХ </a:t>
            </a:r>
            <a:r>
              <a:rPr lang="ru-RU" sz="2400" b="1" i="1" dirty="0" err="1" smtClean="0">
                <a:solidFill>
                  <a:srgbClr val="00B0F0"/>
                </a:solidFill>
              </a:rPr>
              <a:t>століття</a:t>
            </a:r>
            <a:endParaRPr lang="ru-RU" sz="2400" b="1" i="1" dirty="0" smtClean="0">
              <a:solidFill>
                <a:srgbClr val="00B0F0"/>
              </a:solidFill>
            </a:endParaRPr>
          </a:p>
          <a:p>
            <a:pPr algn="just"/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Лінгвокультурологічне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осмислення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концепту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набирає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Московський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лінгвокультуролог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В.В.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Воробйов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впроваджує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поняття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"</a:t>
            </a:r>
            <a:r>
              <a:rPr lang="ru-RU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лінгвокультуреми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–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комплексної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міжрівневої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мовної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одиниці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яка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виступає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носієм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етнічно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маркованого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знання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Є.М.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Верещагін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В.Г.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Костомаров,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Н.Д.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Бурвікова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впроваджують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термін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n-US" sz="24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логоепістем</a:t>
            </a:r>
            <a:r>
              <a:rPr lang="uk-UA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знання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несе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слово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таке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своєю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внутрішньою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формою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індивідуальною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історією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власними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зв'язками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культурою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/>
            <a:r>
              <a:rPr lang="uk-UA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інгвокультурологічне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осмислення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концепту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передбачає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прив'язку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мовних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just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Таким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чином, концепт як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термінопоняття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бути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осмисленим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як у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суто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когнітивному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так і в </a:t>
            </a:r>
            <a:r>
              <a:rPr lang="ru-RU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лінгвокультурологічному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річищі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06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735"/>
    </mc:Choice>
    <mc:Fallback>
      <p:transition spd="slow" advTm="108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427" y="715297"/>
            <a:ext cx="110391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1)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Якими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критеріями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об'єктивності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слід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керуватися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аналізуючи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культурно-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специфічні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мовні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категорії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відбивають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особливості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мовної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свідомості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різних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етносів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може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слугувати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адекватним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критерієм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відбору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необхідного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"культурно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навантаженого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матеріалу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2400" dirty="0" smtClean="0"/>
          </a:p>
          <a:p>
            <a:r>
              <a:rPr lang="ru-RU" sz="2400" b="1" dirty="0" err="1" smtClean="0">
                <a:solidFill>
                  <a:srgbClr val="FFC000"/>
                </a:solidFill>
              </a:rPr>
              <a:t>Об'єктивізаціїя</a:t>
            </a:r>
            <a:r>
              <a:rPr lang="ru-RU" sz="2400" b="1" dirty="0" smtClean="0">
                <a:solidFill>
                  <a:srgbClr val="FFC000"/>
                </a:solidFill>
              </a:rPr>
              <a:t> </a:t>
            </a:r>
            <a:r>
              <a:rPr lang="ru-RU" sz="2400" b="1" dirty="0" err="1" smtClean="0">
                <a:solidFill>
                  <a:srgbClr val="FFC000"/>
                </a:solidFill>
              </a:rPr>
              <a:t>вибірки</a:t>
            </a:r>
            <a:r>
              <a:rPr lang="ru-RU" sz="2400" b="1" dirty="0" smtClean="0">
                <a:solidFill>
                  <a:srgbClr val="FFC000"/>
                </a:solidFill>
              </a:rPr>
              <a:t> </a:t>
            </a:r>
            <a:r>
              <a:rPr lang="ru-RU" sz="2400" b="1" dirty="0" err="1">
                <a:solidFill>
                  <a:srgbClr val="FFC000"/>
                </a:solidFill>
              </a:rPr>
              <a:t>слів</a:t>
            </a:r>
            <a:r>
              <a:rPr lang="ru-RU" sz="2400" b="1" dirty="0">
                <a:solidFill>
                  <a:srgbClr val="FFC000"/>
                </a:solidFill>
              </a:rPr>
              <a:t>- </a:t>
            </a:r>
            <a:r>
              <a:rPr lang="ru-RU" sz="2400" b="1" dirty="0" err="1">
                <a:solidFill>
                  <a:srgbClr val="FFC000"/>
                </a:solidFill>
              </a:rPr>
              <a:t>концептів</a:t>
            </a:r>
            <a:r>
              <a:rPr lang="ru-RU" sz="2400" b="1" dirty="0">
                <a:solidFill>
                  <a:srgbClr val="FFC000"/>
                </a:solidFill>
              </a:rPr>
              <a:t> </a:t>
            </a:r>
            <a:r>
              <a:rPr lang="ru-RU" sz="2400" b="1" dirty="0" smtClean="0">
                <a:solidFill>
                  <a:srgbClr val="FFC000"/>
                </a:solidFill>
              </a:rPr>
              <a:t>:</a:t>
            </a:r>
          </a:p>
          <a:p>
            <a:pPr marL="800100" lvl="1" indent="-342900">
              <a:buAutoNum type="arabicParenR"/>
            </a:pPr>
            <a:r>
              <a:rPr lang="ru-RU" sz="24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принцип </a:t>
            </a:r>
            <a:r>
              <a:rPr lang="ru-RU" sz="2400" b="1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словникової</a:t>
            </a:r>
            <a:r>
              <a:rPr lang="ru-RU" sz="2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(</a:t>
            </a:r>
            <a:r>
              <a:rPr lang="ru-RU" sz="2400" b="1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культурної</a:t>
            </a:r>
            <a:r>
              <a:rPr lang="ru-RU" sz="2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) </a:t>
            </a:r>
            <a:r>
              <a:rPr lang="ru-RU" sz="2400" b="1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розробленості</a:t>
            </a:r>
            <a:r>
              <a:rPr lang="ru-RU" sz="2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; </a:t>
            </a:r>
            <a:endParaRPr lang="ru-RU" sz="2400" b="1" i="1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800100" lvl="1" indent="-342900">
              <a:buAutoNum type="arabicParenR"/>
            </a:pPr>
            <a:r>
              <a:rPr lang="ru-RU" sz="24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принцип </a:t>
            </a:r>
            <a:r>
              <a:rPr lang="ru-RU" sz="2400" b="1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частотності</a:t>
            </a:r>
            <a:r>
              <a:rPr lang="ru-RU" sz="24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вживання</a:t>
            </a:r>
            <a:r>
              <a:rPr lang="ru-RU" sz="2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; </a:t>
            </a:r>
            <a:endParaRPr lang="ru-RU" sz="2400" b="1" i="1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marL="800100" lvl="1" indent="-342900">
              <a:buAutoNum type="arabicParenR"/>
            </a:pPr>
            <a:r>
              <a:rPr lang="ru-RU" sz="24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принцип </a:t>
            </a:r>
            <a:r>
              <a:rPr lang="ru-RU" sz="2400" b="1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високої</a:t>
            </a:r>
            <a:r>
              <a:rPr lang="ru-RU" sz="24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словотвірної</a:t>
            </a:r>
            <a:r>
              <a:rPr lang="ru-RU" sz="24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розробленості</a:t>
            </a:r>
            <a:r>
              <a:rPr lang="ru-RU" sz="24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;</a:t>
            </a:r>
          </a:p>
          <a:p>
            <a:pPr marL="800100" lvl="1" indent="-342900">
              <a:buAutoNum type="arabicParenR"/>
            </a:pPr>
            <a:r>
              <a:rPr lang="ru-RU" sz="2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принцип </a:t>
            </a:r>
            <a:r>
              <a:rPr lang="ru-RU" sz="2400" b="1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поширеності</a:t>
            </a:r>
            <a:r>
              <a:rPr lang="ru-RU" sz="2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в межах </a:t>
            </a:r>
            <a:r>
              <a:rPr lang="ru-RU" sz="2400" b="1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фразеологічних</a:t>
            </a:r>
            <a:r>
              <a:rPr lang="ru-RU" sz="2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одиниць</a:t>
            </a:r>
            <a:r>
              <a:rPr lang="ru-RU" sz="2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мови</a:t>
            </a:r>
            <a:r>
              <a:rPr lang="ru-RU" sz="2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;</a:t>
            </a:r>
          </a:p>
          <a:p>
            <a:pPr marL="800100" lvl="1" indent="-342900">
              <a:buAutoNum type="arabicParenR"/>
            </a:pPr>
            <a:r>
              <a:rPr lang="ru-RU" sz="2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принцип </a:t>
            </a:r>
            <a:r>
              <a:rPr lang="ru-RU" sz="2400" b="1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облігаторності</a:t>
            </a:r>
            <a:r>
              <a:rPr lang="ru-RU" sz="2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аксіологічної</a:t>
            </a:r>
            <a:r>
              <a:rPr lang="ru-RU" sz="2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маркованості</a:t>
            </a:r>
            <a:r>
              <a:rPr lang="ru-RU" sz="2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; </a:t>
            </a:r>
          </a:p>
          <a:p>
            <a:pPr marL="800100" lvl="1" indent="-342900">
              <a:buAutoNum type="arabicParenR"/>
            </a:pPr>
            <a:r>
              <a:rPr lang="ru-RU" sz="2400" b="1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їх</a:t>
            </a:r>
            <a:r>
              <a:rPr lang="ru-RU" sz="2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"</a:t>
            </a:r>
            <a:r>
              <a:rPr lang="ru-RU" sz="2400" b="1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ключовий</a:t>
            </a:r>
            <a:r>
              <a:rPr lang="ru-RU" sz="2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" характер для </a:t>
            </a:r>
            <a:r>
              <a:rPr lang="ru-RU" sz="2400" b="1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духовності</a:t>
            </a:r>
            <a:r>
              <a:rPr lang="ru-RU" sz="2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певного</a:t>
            </a:r>
            <a:r>
              <a:rPr lang="ru-RU" sz="2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лінгвокультурного</a:t>
            </a:r>
            <a:r>
              <a:rPr lang="ru-RU" sz="2400" b="1" i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ареалу.</a:t>
            </a:r>
            <a:endParaRPr lang="en-US" sz="2400" b="1" i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73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774"/>
    </mc:Choice>
    <mc:Fallback>
      <p:transition spd="slow" advTm="288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8929" y="843677"/>
            <a:ext cx="1075157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</a:rPr>
              <a:t>"</a:t>
            </a:r>
            <a:r>
              <a:rPr lang="ru-RU" sz="2400" b="1" dirty="0" err="1">
                <a:solidFill>
                  <a:srgbClr val="FFFF00"/>
                </a:solidFill>
              </a:rPr>
              <a:t>Ключові</a:t>
            </a:r>
            <a:r>
              <a:rPr lang="ru-RU" sz="2400" b="1" dirty="0">
                <a:solidFill>
                  <a:srgbClr val="FFFF00"/>
                </a:solidFill>
              </a:rPr>
              <a:t> слова" </a:t>
            </a:r>
            <a:r>
              <a:rPr lang="ru-RU" sz="2400" b="1" dirty="0"/>
              <a:t>належать до </a:t>
            </a:r>
            <a:r>
              <a:rPr lang="ru-RU" sz="2400" b="1" dirty="0" err="1"/>
              <a:t>тієї</a:t>
            </a:r>
            <a:r>
              <a:rPr lang="ru-RU" sz="2400" b="1" dirty="0"/>
              <a:t> </a:t>
            </a:r>
            <a:r>
              <a:rPr lang="ru-RU" sz="2400" b="1" dirty="0" err="1"/>
              <a:t>унікальної</a:t>
            </a:r>
            <a:r>
              <a:rPr lang="ru-RU" sz="2400" b="1" dirty="0"/>
              <a:t> для </a:t>
            </a:r>
            <a:r>
              <a:rPr lang="ru-RU" sz="2400" b="1" dirty="0" err="1"/>
              <a:t>кожної</a:t>
            </a:r>
            <a:r>
              <a:rPr lang="ru-RU" sz="2400" b="1" dirty="0"/>
              <a:t> </a:t>
            </a:r>
            <a:r>
              <a:rPr lang="ru-RU" sz="2400" b="1" dirty="0" err="1"/>
              <a:t>культури</a:t>
            </a:r>
            <a:r>
              <a:rPr lang="ru-RU" sz="2400" b="1" dirty="0"/>
              <a:t> лексики, через яку </a:t>
            </a:r>
            <a:r>
              <a:rPr lang="ru-RU" sz="2400" b="1" dirty="0" err="1"/>
              <a:t>етнос</a:t>
            </a:r>
            <a:r>
              <a:rPr lang="ru-RU" sz="2400" b="1" dirty="0"/>
              <a:t> </a:t>
            </a:r>
            <a:r>
              <a:rPr lang="ru-RU" sz="2400" b="1" dirty="0" err="1"/>
              <a:t>самоідентифікується</a:t>
            </a:r>
            <a:r>
              <a:rPr lang="ru-RU" sz="2400" b="1" dirty="0"/>
              <a:t> як </a:t>
            </a:r>
            <a:r>
              <a:rPr lang="ru-RU" sz="2400" b="1" dirty="0" err="1"/>
              <a:t>колектив</a:t>
            </a:r>
            <a:r>
              <a:rPr lang="ru-RU" sz="2400" b="1" dirty="0"/>
              <a:t> </a:t>
            </a:r>
            <a:r>
              <a:rPr lang="ru-RU" sz="2400" b="1" dirty="0" err="1"/>
              <a:t>носіїв</a:t>
            </a:r>
            <a:r>
              <a:rPr lang="ru-RU" sz="2400" b="1" dirty="0"/>
              <a:t> </a:t>
            </a:r>
            <a:r>
              <a:rPr lang="ru-RU" sz="2400" b="1" dirty="0" err="1"/>
              <a:t>національної</a:t>
            </a:r>
            <a:r>
              <a:rPr lang="ru-RU" sz="2400" b="1" dirty="0"/>
              <a:t> </a:t>
            </a:r>
            <a:r>
              <a:rPr lang="ru-RU" sz="2400" b="1" dirty="0" err="1"/>
              <a:t>мови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</a:t>
            </a:r>
            <a:r>
              <a:rPr lang="ru-RU" sz="2400" b="1" dirty="0" err="1"/>
              <a:t>певним</a:t>
            </a:r>
            <a:r>
              <a:rPr lang="ru-RU" sz="2400" b="1" dirty="0"/>
              <a:t> чином </a:t>
            </a:r>
            <a:r>
              <a:rPr lang="ru-RU" sz="2400" b="1" dirty="0" err="1"/>
              <a:t>відчуває</a:t>
            </a:r>
            <a:r>
              <a:rPr lang="ru-RU" sz="2400" b="1" dirty="0"/>
              <a:t>, </a:t>
            </a:r>
            <a:r>
              <a:rPr lang="ru-RU" sz="2400" b="1" dirty="0" err="1"/>
              <a:t>мислить</a:t>
            </a:r>
            <a:r>
              <a:rPr lang="ru-RU" sz="2400" b="1" dirty="0"/>
              <a:t>, </a:t>
            </a:r>
            <a:r>
              <a:rPr lang="ru-RU" sz="2400" b="1" dirty="0" err="1"/>
              <a:t>сприймає</a:t>
            </a:r>
            <a:r>
              <a:rPr lang="ru-RU" sz="2400" b="1" dirty="0"/>
              <a:t> та </a:t>
            </a:r>
            <a:r>
              <a:rPr lang="ru-RU" sz="2400" b="1" dirty="0" err="1"/>
              <a:t>оцінює</a:t>
            </a:r>
            <a:r>
              <a:rPr lang="ru-RU" sz="2400" b="1" dirty="0"/>
              <a:t> </a:t>
            </a:r>
            <a:r>
              <a:rPr lang="ru-RU" sz="2400" b="1" dirty="0" err="1"/>
              <a:t>навколишню</a:t>
            </a:r>
            <a:r>
              <a:rPr lang="ru-RU" sz="2400" b="1" dirty="0"/>
              <a:t> </a:t>
            </a:r>
            <a:r>
              <a:rPr lang="ru-RU" sz="2400" b="1" dirty="0" err="1"/>
              <a:t>дійсність</a:t>
            </a:r>
            <a:r>
              <a:rPr lang="ru-RU" sz="2400" b="1" dirty="0"/>
              <a:t>. </a:t>
            </a:r>
            <a:r>
              <a:rPr lang="ru-RU" sz="2400" b="1" dirty="0" smtClean="0"/>
              <a:t> В них </a:t>
            </a:r>
            <a:r>
              <a:rPr lang="ru-RU" sz="2400" b="1" dirty="0" err="1"/>
              <a:t>знайшли</a:t>
            </a:r>
            <a:r>
              <a:rPr lang="ru-RU" sz="2400" b="1" dirty="0"/>
              <a:t> </a:t>
            </a:r>
            <a:r>
              <a:rPr lang="ru-RU" sz="2400" b="1" dirty="0" err="1"/>
              <a:t>своє</a:t>
            </a:r>
            <a:r>
              <a:rPr lang="ru-RU" sz="2400" b="1" dirty="0"/>
              <a:t> </a:t>
            </a:r>
            <a:r>
              <a:rPr lang="ru-RU" sz="2400" b="1" dirty="0" err="1" smtClean="0"/>
              <a:t>відображення</a:t>
            </a:r>
            <a:r>
              <a:rPr lang="ru-RU" sz="2400" b="1" dirty="0" smtClean="0"/>
              <a:t> </a:t>
            </a:r>
            <a:r>
              <a:rPr lang="ru-RU" sz="2400" b="1" dirty="0" err="1"/>
              <a:t>особливості</a:t>
            </a:r>
            <a:r>
              <a:rPr lang="ru-RU" sz="2400" b="1" dirty="0"/>
              <a:t> </a:t>
            </a:r>
            <a:r>
              <a:rPr lang="ru-RU" sz="2400" b="1" dirty="0" err="1"/>
              <a:t>національного</a:t>
            </a:r>
            <a:r>
              <a:rPr lang="ru-RU" sz="2400" b="1" dirty="0"/>
              <a:t> характеру і </a:t>
            </a:r>
            <a:r>
              <a:rPr lang="ru-RU" sz="2400" b="1" dirty="0" err="1"/>
              <a:t>сприйняття</a:t>
            </a:r>
            <a:r>
              <a:rPr lang="ru-RU" sz="2400" b="1" dirty="0"/>
              <a:t> </a:t>
            </a:r>
            <a:r>
              <a:rPr lang="ru-RU" sz="2400" b="1" dirty="0" err="1" smtClean="0"/>
              <a:t>світу</a:t>
            </a:r>
            <a:r>
              <a:rPr lang="ru-RU" sz="2400" b="1" dirty="0" smtClean="0"/>
              <a:t>. </a:t>
            </a:r>
            <a:r>
              <a:rPr lang="ru-RU" sz="2400" b="1" dirty="0" err="1" smtClean="0"/>
              <a:t>Їх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вивчали</a:t>
            </a:r>
            <a:r>
              <a:rPr lang="ru-RU" sz="2400" b="1" dirty="0" smtClean="0"/>
              <a:t> в межах  </a:t>
            </a:r>
            <a:r>
              <a:rPr lang="ru-RU" sz="2400" b="1" dirty="0" err="1" smtClean="0"/>
              <a:t>етнолінгвістичних</a:t>
            </a:r>
            <a:r>
              <a:rPr lang="ru-RU" sz="2400" b="1" dirty="0" smtClean="0"/>
              <a:t> </a:t>
            </a:r>
            <a:r>
              <a:rPr lang="ru-RU" sz="2400" b="1" dirty="0"/>
              <a:t>й </a:t>
            </a:r>
            <a:r>
              <a:rPr lang="ru-RU" sz="2400" b="1" dirty="0" err="1" smtClean="0"/>
              <a:t>культурологічних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досліджень</a:t>
            </a:r>
            <a:r>
              <a:rPr lang="ru-RU" sz="2400" b="1" dirty="0" smtClean="0"/>
              <a:t> Арутюнова </a:t>
            </a:r>
            <a:r>
              <a:rPr lang="ru-RU" sz="2400" b="1" dirty="0"/>
              <a:t>1994, 1999; </a:t>
            </a:r>
            <a:r>
              <a:rPr lang="ru-RU" sz="2400" b="1" dirty="0" err="1"/>
              <a:t>Вежбицкая</a:t>
            </a:r>
            <a:endParaRPr lang="en-US" sz="2400" b="1" dirty="0"/>
          </a:p>
          <a:p>
            <a:r>
              <a:rPr lang="ru-RU" sz="2400" b="1" dirty="0"/>
              <a:t>1996, 1999; </a:t>
            </a:r>
            <a:r>
              <a:rPr lang="ru-RU" sz="2400" b="1" dirty="0" err="1"/>
              <a:t>Воркачёв</a:t>
            </a:r>
            <a:r>
              <a:rPr lang="ru-RU" sz="2400" b="1" dirty="0"/>
              <a:t> 2001; </a:t>
            </a:r>
            <a:r>
              <a:rPr lang="ru-RU" sz="2400" b="1" dirty="0" err="1"/>
              <a:t>Радзієвська</a:t>
            </a:r>
            <a:r>
              <a:rPr lang="ru-RU" sz="2400" b="1" dirty="0"/>
              <a:t> 1991, 1999; </a:t>
            </a:r>
            <a:r>
              <a:rPr lang="ru-RU" sz="2400" b="1" dirty="0" err="1"/>
              <a:t>Шмелёв</a:t>
            </a:r>
            <a:r>
              <a:rPr lang="ru-RU" sz="2400" b="1" dirty="0"/>
              <a:t> 1999, </a:t>
            </a:r>
            <a:r>
              <a:rPr lang="ru-RU" sz="2400" b="1" dirty="0" smtClean="0"/>
              <a:t>2002. </a:t>
            </a:r>
          </a:p>
          <a:p>
            <a:endParaRPr lang="ru-RU" sz="2400" b="1" dirty="0" smtClean="0"/>
          </a:p>
          <a:p>
            <a:r>
              <a:rPr lang="ru-RU" sz="2400" b="1" dirty="0" err="1" smtClean="0"/>
              <a:t>Концепти</a:t>
            </a:r>
            <a:r>
              <a:rPr lang="ru-RU" sz="2400" b="1" dirty="0"/>
              <a:t>, </a:t>
            </a:r>
            <a:r>
              <a:rPr lang="ru-RU" sz="2400" b="1" dirty="0" err="1"/>
              <a:t>що</a:t>
            </a:r>
            <a:r>
              <a:rPr lang="ru-RU" sz="2400" b="1" dirty="0"/>
              <a:t> належать до </a:t>
            </a:r>
            <a:r>
              <a:rPr lang="ru-RU" sz="2400" b="1" dirty="0" err="1"/>
              <a:t>унікальних</a:t>
            </a:r>
            <a:r>
              <a:rPr lang="ru-RU" sz="2400" b="1" dirty="0"/>
              <a:t> понять </a:t>
            </a:r>
            <a:r>
              <a:rPr lang="ru-RU" sz="2400" b="1" dirty="0" err="1" smtClean="0"/>
              <a:t>етні</a:t>
            </a:r>
            <a:r>
              <a:rPr lang="ru-RU" sz="2400" b="1" dirty="0" smtClean="0"/>
              <a:t> </a:t>
            </a:r>
            <a:r>
              <a:rPr lang="ru-RU" sz="2400" b="1" dirty="0" err="1"/>
              <a:t>чної</a:t>
            </a:r>
            <a:r>
              <a:rPr lang="ru-RU" sz="2400" b="1" dirty="0"/>
              <a:t> </a:t>
            </a:r>
            <a:r>
              <a:rPr lang="ru-RU" sz="2400" b="1" dirty="0" err="1"/>
              <a:t>культури</a:t>
            </a:r>
            <a:r>
              <a:rPr lang="ru-RU" sz="2400" b="1" dirty="0"/>
              <a:t>, – не </a:t>
            </a:r>
            <a:r>
              <a:rPr lang="ru-RU" sz="2400" b="1" dirty="0" err="1"/>
              <a:t>лише</a:t>
            </a:r>
            <a:r>
              <a:rPr lang="ru-RU" sz="2400" b="1" dirty="0"/>
              <a:t> </a:t>
            </a:r>
            <a:r>
              <a:rPr lang="ru-RU" sz="2400" b="1" dirty="0" err="1"/>
              <a:t>невід'ємний</a:t>
            </a:r>
            <a:r>
              <a:rPr lang="ru-RU" sz="2400" b="1" dirty="0"/>
              <a:t> атрибут </a:t>
            </a:r>
            <a:r>
              <a:rPr lang="ru-RU" sz="2400" b="1" dirty="0" err="1"/>
              <a:t>національних</a:t>
            </a:r>
            <a:r>
              <a:rPr lang="ru-RU" sz="2400" b="1" dirty="0"/>
              <a:t> </a:t>
            </a:r>
            <a:r>
              <a:rPr lang="ru-RU" sz="2400" b="1" dirty="0" err="1" smtClean="0"/>
              <a:t>літератур</a:t>
            </a:r>
            <a:r>
              <a:rPr lang="ru-RU" sz="2400" b="1" dirty="0"/>
              <a:t>, вони й </a:t>
            </a:r>
            <a:r>
              <a:rPr lang="ru-RU" sz="2400" b="1" dirty="0" err="1"/>
              <a:t>дотепер</a:t>
            </a:r>
            <a:r>
              <a:rPr lang="ru-RU" sz="2400" b="1" dirty="0"/>
              <a:t> </a:t>
            </a:r>
            <a:r>
              <a:rPr lang="ru-RU" sz="2400" b="1" dirty="0" err="1"/>
              <a:t>постійно</a:t>
            </a:r>
            <a:r>
              <a:rPr lang="ru-RU" sz="2400" b="1" dirty="0"/>
              <a:t> </a:t>
            </a:r>
            <a:r>
              <a:rPr lang="ru-RU" sz="2400" b="1" dirty="0" err="1"/>
              <a:t>виникають</a:t>
            </a:r>
            <a:r>
              <a:rPr lang="ru-RU" sz="2400" b="1" dirty="0"/>
              <a:t> у </a:t>
            </a:r>
            <a:r>
              <a:rPr lang="ru-RU" sz="2400" b="1" dirty="0" err="1"/>
              <a:t>повсякденному</a:t>
            </a:r>
            <a:r>
              <a:rPr lang="ru-RU" sz="2400" b="1" dirty="0"/>
              <a:t> </a:t>
            </a:r>
            <a:r>
              <a:rPr lang="ru-RU" sz="2400" b="1" dirty="0" err="1"/>
              <a:t>мовному</a:t>
            </a:r>
            <a:r>
              <a:rPr lang="ru-RU" sz="2400" b="1" dirty="0"/>
              <a:t> </a:t>
            </a:r>
            <a:r>
              <a:rPr lang="ru-RU" sz="2400" b="1" dirty="0" err="1"/>
              <a:t>спілкуванні</a:t>
            </a:r>
            <a:r>
              <a:rPr lang="ru-RU" sz="2400" b="1" dirty="0"/>
              <a:t>, </a:t>
            </a:r>
            <a:r>
              <a:rPr lang="ru-RU" sz="2400" b="1" dirty="0" smtClean="0"/>
              <a:t>будучи </a:t>
            </a:r>
            <a:r>
              <a:rPr lang="ru-RU" sz="2400" b="1" dirty="0" err="1"/>
              <a:t>концентрованим</a:t>
            </a:r>
            <a:r>
              <a:rPr lang="ru-RU" sz="2400" b="1" dirty="0"/>
              <a:t> </a:t>
            </a:r>
            <a:r>
              <a:rPr lang="ru-RU" sz="2400" b="1" dirty="0" err="1"/>
              <a:t>вираженням</a:t>
            </a:r>
            <a:r>
              <a:rPr lang="ru-RU" sz="2400" b="1" dirty="0"/>
              <a:t> </a:t>
            </a:r>
            <a:r>
              <a:rPr lang="ru-RU" sz="2400" b="1" dirty="0" smtClean="0"/>
              <a:t>духовно-</a:t>
            </a:r>
            <a:r>
              <a:rPr lang="ru-RU" sz="2400" b="1" dirty="0" err="1" smtClean="0"/>
              <a:t>емоційного</a:t>
            </a:r>
            <a:r>
              <a:rPr lang="ru-RU" sz="2400" b="1" dirty="0" smtClean="0"/>
              <a:t> </a:t>
            </a:r>
            <a:r>
              <a:rPr lang="ru-RU" sz="2400" b="1" dirty="0" err="1"/>
              <a:t>досвіду</a:t>
            </a:r>
            <a:r>
              <a:rPr lang="ru-RU" sz="2400" b="1" dirty="0"/>
              <a:t> </a:t>
            </a:r>
            <a:r>
              <a:rPr lang="ru-RU" sz="2400" b="1" dirty="0" err="1"/>
              <a:t>певного</a:t>
            </a:r>
            <a:r>
              <a:rPr lang="ru-RU" sz="2400" b="1" dirty="0"/>
              <a:t> </a:t>
            </a:r>
            <a:r>
              <a:rPr lang="ru-RU" sz="2400" b="1" dirty="0" err="1"/>
              <a:t>етносу</a:t>
            </a:r>
            <a:r>
              <a:rPr lang="ru-RU" sz="2400" b="1" dirty="0"/>
              <a:t>.</a:t>
            </a:r>
            <a:endParaRPr lang="en-US" sz="2400" b="1" dirty="0"/>
          </a:p>
          <a:p>
            <a:endParaRPr lang="en-US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28438" y="62944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81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22"/>
    </mc:Choice>
    <mc:Fallback>
      <p:transition spd="slow" advTm="10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ило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TM03457510[[fn=Мило]]</Template>
  <TotalTime>772</TotalTime>
  <Words>1496</Words>
  <Application>Microsoft Office PowerPoint</Application>
  <PresentationFormat>Широкий екран</PresentationFormat>
  <Paragraphs>87</Paragraphs>
  <Slides>18</Slides>
  <Notes>0</Notes>
  <HiddenSlides>0</HiddenSlides>
  <MMClips>12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18</vt:i4>
      </vt:variant>
    </vt:vector>
  </HeadingPairs>
  <TitlesOfParts>
    <vt:vector size="21" baseType="lpstr">
      <vt:lpstr>Arial</vt:lpstr>
      <vt:lpstr>Century Gothic</vt:lpstr>
      <vt:lpstr>Мило</vt:lpstr>
      <vt:lpstr>ПОНЯТІЙНО- ТЕРМІНОЛОГІЧНИЙ І МЕТОДИЧНИЙ АПАРАТ СУЧАСНОЇ КОГНІТИВНОЇ ЛІНГВІСТИКИ   ТА ЛІНГВОКУЛЬТУРОЛОГІЇ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ПОНЯТІЙНО- ТЕРМІНОЛОГІЧНИЙ І МЕТОДИЧНИЙ АПАРАТ СУЧАСНОЇ КОГНІТИВНОЇ ЛІНГВІСТИКИ   ТА ЛІНГВОКУЛЬТУРОЛОГІЇ </dc:title>
  <dc:creator>Ирина</dc:creator>
  <cp:lastModifiedBy>Ирина</cp:lastModifiedBy>
  <cp:revision>28</cp:revision>
  <dcterms:created xsi:type="dcterms:W3CDTF">2021-04-07T17:19:30Z</dcterms:created>
  <dcterms:modified xsi:type="dcterms:W3CDTF">2021-04-08T06:24:07Z</dcterms:modified>
</cp:coreProperties>
</file>