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1" r:id="rId10"/>
    <p:sldId id="324" r:id="rId11"/>
    <p:sldId id="325" r:id="rId12"/>
    <p:sldId id="326" r:id="rId13"/>
    <p:sldId id="312" r:id="rId14"/>
    <p:sldId id="327" r:id="rId15"/>
    <p:sldId id="328" r:id="rId16"/>
    <p:sldId id="313" r:id="rId17"/>
    <p:sldId id="314" r:id="rId18"/>
    <p:sldId id="315" r:id="rId19"/>
    <p:sldId id="317" r:id="rId20"/>
    <p:sldId id="318" r:id="rId21"/>
    <p:sldId id="320" r:id="rId22"/>
    <p:sldId id="321" r:id="rId23"/>
    <p:sldId id="322" r:id="rId24"/>
    <p:sldId id="265" r:id="rId25"/>
    <p:sldId id="329" r:id="rId26"/>
    <p:sldId id="275" r:id="rId27"/>
    <p:sldId id="276" r:id="rId28"/>
    <p:sldId id="277" r:id="rId2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E6A41-1E79-4ACA-995D-F5F0DF03AB08}">
  <a:tblStyle styleId="{D97E6A41-1E79-4ACA-995D-F5F0DF03AB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8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21 w 120000"/>
              <a:gd name="T3" fmla="*/ 0 h 120000"/>
              <a:gd name="T4" fmla="*/ 30967682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1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5362" name="Google Shape;52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47;p1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35842" name="Google Shape;148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54;p1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37890" name="Google Shape;155;p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40;p13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39938" name="Google Shape;141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15;p2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41986" name="Google Shape;216;p2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22;p2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44034" name="Google Shape;223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34;p26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46082" name="Google Shape;235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25;p1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48130" name="Google Shape;126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60;p16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50178" name="Google Shape;161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66;p1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52226" name="Google Shape;167;p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75;p18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54274" name="Google Shape;176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1;p3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9458" name="Google Shape;62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181;p1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56322" name="Google Shape;182;p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47;p28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58370" name="Google Shape;248;p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53;p2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60418" name="Google Shape;254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41;p2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62466" name="Google Shape;242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118;p10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64514" name="Google Shape;119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08;p23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66562" name="Google Shape;209;p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187;p20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68610" name="Google Shape;188;p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196;p21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70658" name="Google Shape;197;p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02;p22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72706" name="Google Shape;203;p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69;p4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1506" name="Google Shape;7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77;p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3554" name="Google Shape;78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83;p6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5602" name="Google Shape;84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89;p7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7650" name="Google Shape;90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1;p8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9698" name="Google Shape;102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11;p9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31746" name="Google Shape;112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32;p1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33794" name="Google Shape;133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4959-33BF-45F1-B6C5-68C825909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4684-CDA6-42BA-BC73-7E5C68071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F8FD-DBE2-43E7-972F-BFF9CD025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CC38-611A-454F-B947-6E7E87108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3FAB-10F0-4E9B-BCC6-62A7257B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6A33-A83B-4A38-9A9C-2D7800EB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4D75-CA70-4985-BB63-F41CD7DD8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024B-85C7-4B97-9170-CBF5B684E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DE80-B069-4611-8ADD-9E98CB10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6913-AD23-426F-93F7-D43D3638A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10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2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59CE-7996-44BC-989C-0D75C2CD5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rotWithShape="0">
          <a:gsLst>
            <a:gs pos="0">
              <a:srgbClr val="3177EE"/>
            </a:gs>
            <a:gs pos="100000">
              <a:srgbClr val="113D8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000"/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562B8D1-5468-48B4-A037-B30FE71DD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54;p13"/>
          <p:cNvSpPr txBox="1">
            <a:spLocks noGrp="1"/>
          </p:cNvSpPr>
          <p:nvPr>
            <p:ph type="ctrTitle"/>
          </p:nvPr>
        </p:nvSpPr>
        <p:spPr>
          <a:xfrm>
            <a:off x="142875" y="1276350"/>
            <a:ext cx="8858250" cy="2590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 ПРОБЛЕМА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Формування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  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української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нації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: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український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погляд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   </a:t>
            </a:r>
            <a:endParaRPr lang="ru-RU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0;p26"/>
          <p:cNvSpPr txBox="1">
            <a:spLocks noGrp="1"/>
          </p:cNvSpPr>
          <p:nvPr>
            <p:ph type="title" idx="4294967295"/>
          </p:nvPr>
        </p:nvSpPr>
        <p:spPr>
          <a:xfrm>
            <a:off x="5116513" y="458788"/>
            <a:ext cx="3716337" cy="573087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Я. Дашкевич</a:t>
            </a:r>
            <a:b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34818" name="Google Shape;151;p26"/>
          <p:cNvSpPr txBox="1">
            <a:spLocks noGrp="1"/>
          </p:cNvSpPr>
          <p:nvPr>
            <p:ph type="body" idx="4294967295"/>
          </p:nvPr>
        </p:nvSpPr>
        <p:spPr>
          <a:xfrm>
            <a:off x="4795838" y="1608138"/>
            <a:ext cx="4037012" cy="29606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 період Київської Русі існувала нація під назвою «</a:t>
            </a:r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русь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».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endParaRPr lang="ru-RU" sz="2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4819" name="Google Shape;152;p26"/>
          <p:cNvPicPr preferRelativeResize="0">
            <a:picLocks noChangeAspect="1" noChangeArrowheads="1"/>
          </p:cNvPicPr>
          <p:nvPr/>
        </p:nvPicPr>
        <p:blipFill>
          <a:blip r:embed="rId3"/>
          <a:srcRect l="7773" t="3374" r="6216" b="4443"/>
          <a:stretch>
            <a:fillRect/>
          </a:stretch>
        </p:blipFill>
        <p:spPr bwMode="auto">
          <a:xfrm>
            <a:off x="950913" y="184150"/>
            <a:ext cx="27971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57;p27"/>
          <p:cNvSpPr txBox="1">
            <a:spLocks noGrp="1"/>
          </p:cNvSpPr>
          <p:nvPr>
            <p:ph type="body" idx="4294967295"/>
          </p:nvPr>
        </p:nvSpPr>
        <p:spPr>
          <a:xfrm>
            <a:off x="311150" y="1446213"/>
            <a:ext cx="8521700" cy="3149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Clr>
                <a:srgbClr val="595959"/>
              </a:buClr>
              <a:buSzPts val="1800"/>
            </a:pPr>
            <a:r>
              <a:rPr lang="ru-RU" sz="2400">
                <a:solidFill>
                  <a:srgbClr val="4C1130"/>
                </a:solidFill>
                <a:latin typeface="Arial" charset="0"/>
                <a:cs typeface="Arial" charset="0"/>
              </a:rPr>
              <a:t>• </a:t>
            </a:r>
            <a:r>
              <a:rPr lang="ru-RU" sz="2000" b="1">
                <a:solidFill>
                  <a:srgbClr val="4C1130"/>
                </a:solidFill>
                <a:latin typeface="Arial" charset="0"/>
                <a:cs typeface="Arial" charset="0"/>
              </a:rPr>
              <a:t>Соціокультурна єдність (єдиний язичницький пантеон, а згодом — спільна християнська релігія).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SzPts val="1100"/>
            </a:pPr>
            <a:r>
              <a:rPr lang="ru-RU" sz="2000">
                <a:solidFill>
                  <a:srgbClr val="4C1130"/>
                </a:solidFill>
                <a:latin typeface="Arial" charset="0"/>
                <a:cs typeface="Arial" charset="0"/>
              </a:rPr>
              <a:t>•</a:t>
            </a:r>
            <a:r>
              <a:rPr lang="ru-RU" sz="2000" b="1">
                <a:solidFill>
                  <a:srgbClr val="4C1130"/>
                </a:solidFill>
                <a:latin typeface="Arial" charset="0"/>
                <a:cs typeface="Arial" charset="0"/>
              </a:rPr>
              <a:t> Єдність історії та сучасного досвіду.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SzPts val="1100"/>
            </a:pPr>
            <a:r>
              <a:rPr lang="ru-RU" sz="2000">
                <a:solidFill>
                  <a:srgbClr val="4C1130"/>
                </a:solidFill>
                <a:latin typeface="Arial" charset="0"/>
                <a:cs typeface="Arial" charset="0"/>
              </a:rPr>
              <a:t>• </a:t>
            </a:r>
            <a:r>
              <a:rPr lang="ru-RU" sz="2000" b="1">
                <a:solidFill>
                  <a:srgbClr val="4C1130"/>
                </a:solidFill>
                <a:latin typeface="Arial" charset="0"/>
                <a:cs typeface="Arial" charset="0"/>
              </a:rPr>
              <a:t>Колективна ідентичність 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SzPts val="1100"/>
            </a:pPr>
            <a:r>
              <a:rPr lang="ru-RU" sz="2000">
                <a:solidFill>
                  <a:srgbClr val="4C1130"/>
                </a:solidFill>
                <a:latin typeface="Arial" charset="0"/>
                <a:cs typeface="Arial" charset="0"/>
              </a:rPr>
              <a:t>• </a:t>
            </a:r>
            <a:r>
              <a:rPr lang="ru-RU" sz="2000" b="1">
                <a:solidFill>
                  <a:srgbClr val="4C1130"/>
                </a:solidFill>
                <a:latin typeface="Arial" charset="0"/>
                <a:cs typeface="Arial" charset="0"/>
              </a:rPr>
              <a:t>Почуття солідарності .</a:t>
            </a:r>
            <a:r>
              <a:rPr lang="ru-RU" sz="2400" b="1">
                <a:solidFill>
                  <a:srgbClr val="4C1130"/>
                </a:solidFill>
                <a:latin typeface="Arial" charset="0"/>
                <a:cs typeface="Arial" charset="0"/>
              </a:rPr>
              <a:t>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endParaRPr lang="ru-RU" sz="2400">
              <a:solidFill>
                <a:srgbClr val="4C1130"/>
              </a:solidFill>
              <a:latin typeface="Arial" charset="0"/>
              <a:cs typeface="Arial" charset="0"/>
            </a:endParaRPr>
          </a:p>
        </p:txBody>
      </p:sp>
      <p:sp>
        <p:nvSpPr>
          <p:cNvPr id="36866" name="Google Shape;158;p27"/>
          <p:cNvSpPr>
            <a:spLocks noChangeArrowheads="1"/>
          </p:cNvSpPr>
          <p:nvPr/>
        </p:nvSpPr>
        <p:spPr bwMode="auto">
          <a:xfrm>
            <a:off x="1858963" y="174625"/>
            <a:ext cx="5426075" cy="1138238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«Етнонаціональна» єдність за</a:t>
            </a:r>
            <a:endParaRPr lang="ru-RU"/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Я. Дашкевичем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43;p25"/>
          <p:cNvSpPr txBox="1">
            <a:spLocks noGrp="1"/>
          </p:cNvSpPr>
          <p:nvPr>
            <p:ph type="title" idx="4294967295"/>
          </p:nvPr>
        </p:nvSpPr>
        <p:spPr>
          <a:xfrm>
            <a:off x="4995863" y="244475"/>
            <a:ext cx="3121025" cy="573088"/>
          </a:xfrm>
        </p:spPr>
        <p:txBody>
          <a:bodyPr/>
          <a:lstStyle/>
          <a:p>
            <a:pPr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Л. Залізняк</a:t>
            </a:r>
            <a:b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38914" name="Google Shape;144;p25"/>
          <p:cNvSpPr txBox="1">
            <a:spLocks noGrp="1"/>
          </p:cNvSpPr>
          <p:nvPr>
            <p:ph type="body" idx="4294967295"/>
          </p:nvPr>
        </p:nvSpPr>
        <p:spPr>
          <a:xfrm>
            <a:off x="4572000" y="985838"/>
            <a:ext cx="4456113" cy="38131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стверджує, що «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сучасні українці генетично пов’язані з людністю Південної Русі, на відміну від більшості білорусів та росіян, які належать до іншого антропологічного типу...</a:t>
            </a:r>
            <a:r>
              <a:rPr lang="ru-RU" sz="1800" b="1" i="1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за етнічними ознаками були праукраїнцями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» 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38915" name="Google Shape;145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530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18;p36"/>
          <p:cNvSpPr txBox="1">
            <a:spLocks noGrp="1"/>
          </p:cNvSpPr>
          <p:nvPr>
            <p:ph type="title" idx="4294967295"/>
          </p:nvPr>
        </p:nvSpPr>
        <p:spPr>
          <a:xfrm>
            <a:off x="5334000" y="152400"/>
            <a:ext cx="3649663" cy="750888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Я.Грицак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0962" name="Google Shape;219;p36"/>
          <p:cNvSpPr txBox="1">
            <a:spLocks noGrp="1"/>
          </p:cNvSpPr>
          <p:nvPr>
            <p:ph type="body" idx="4294967295"/>
          </p:nvPr>
        </p:nvSpPr>
        <p:spPr>
          <a:xfrm>
            <a:off x="4875213" y="763588"/>
            <a:ext cx="3957637" cy="42862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●Об’єднав елементи модерністської і примордіалістської теорій;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buSzPts val="1100"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●Обґрунтував існування домодерної (XVI – XVII ст.) і модерної (XIX – XX ст.) української нації.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40963" name="Google Shape;220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52400"/>
            <a:ext cx="35099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25;p37"/>
          <p:cNvSpPr txBox="1">
            <a:spLocks noGrp="1"/>
          </p:cNvSpPr>
          <p:nvPr>
            <p:ph type="body" idx="4294967295"/>
          </p:nvPr>
        </p:nvSpPr>
        <p:spPr>
          <a:xfrm>
            <a:off x="4633913" y="565150"/>
            <a:ext cx="4359275" cy="4124325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ru-RU" sz="24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endParaRPr lang="ru-RU" sz="1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43010" name="Google Shape;226;p37"/>
          <p:cNvSpPr>
            <a:spLocks noChangeArrowheads="1"/>
          </p:cNvSpPr>
          <p:nvPr/>
        </p:nvSpPr>
        <p:spPr bwMode="auto">
          <a:xfrm>
            <a:off x="1231900" y="168275"/>
            <a:ext cx="6402388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 u="sng">
                <a:solidFill>
                  <a:srgbClr val="FFFF00"/>
                </a:solidFill>
              </a:rPr>
              <a:t>Концепція І. Лисяка-Рудницького</a:t>
            </a:r>
            <a:endParaRPr lang="ru-RU"/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endParaRPr lang="ru-RU" sz="2400" b="1" u="sng">
              <a:solidFill>
                <a:srgbClr val="FFFF00"/>
              </a:solidFill>
            </a:endParaRP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●Українська нація поставала тричі</a:t>
            </a:r>
            <a:endParaRPr lang="ru-RU"/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43011" name="Google Shape;227;p37"/>
          <p:cNvSpPr>
            <a:spLocks noChangeArrowheads="1"/>
          </p:cNvSpPr>
          <p:nvPr/>
        </p:nvSpPr>
        <p:spPr bwMode="auto">
          <a:xfrm>
            <a:off x="5357813" y="1928813"/>
            <a:ext cx="3340100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300" b="1">
                <a:solidFill>
                  <a:srgbClr val="FFFF00"/>
                </a:solidFill>
              </a:rPr>
              <a:t>з XIX ст. – модерна нація                </a:t>
            </a:r>
            <a:endParaRPr lang="ru-RU"/>
          </a:p>
        </p:txBody>
      </p:sp>
      <p:sp>
        <p:nvSpPr>
          <p:cNvPr id="43012" name="Google Shape;228;p37"/>
          <p:cNvSpPr>
            <a:spLocks noChangeArrowheads="1"/>
          </p:cNvSpPr>
          <p:nvPr/>
        </p:nvSpPr>
        <p:spPr bwMode="auto">
          <a:xfrm>
            <a:off x="2779713" y="3800475"/>
            <a:ext cx="3522662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 b="1"/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у козацьку добу -                        козацько-українська нація</a:t>
            </a:r>
            <a:endParaRPr lang="ru-RU"/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endParaRPr lang="ru-RU" sz="2000" b="1"/>
          </a:p>
        </p:txBody>
      </p:sp>
      <p:sp>
        <p:nvSpPr>
          <p:cNvPr id="43013" name="Google Shape;229;p37"/>
          <p:cNvSpPr>
            <a:spLocks noChangeArrowheads="1"/>
          </p:cNvSpPr>
          <p:nvPr/>
        </p:nvSpPr>
        <p:spPr bwMode="auto">
          <a:xfrm>
            <a:off x="441325" y="1984375"/>
            <a:ext cx="3340100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до Люблінської унії </a:t>
            </a:r>
            <a:r>
              <a:rPr lang="ru-RU" sz="2300" b="1">
                <a:solidFill>
                  <a:srgbClr val="FFFF00"/>
                </a:solidFill>
              </a:rPr>
              <a:t>існувала руська                              нація</a:t>
            </a:r>
            <a:r>
              <a:rPr lang="ru-RU" sz="2400" b="1">
                <a:solidFill>
                  <a:srgbClr val="FFFF00"/>
                </a:solidFill>
              </a:rPr>
              <a:t>                      </a:t>
            </a:r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43014" name="Google Shape;230;p37"/>
          <p:cNvCxnSpPr>
            <a:cxnSpLocks noChangeShapeType="1"/>
            <a:endCxn id="43011" idx="1"/>
          </p:cNvCxnSpPr>
          <p:nvPr/>
        </p:nvCxnSpPr>
        <p:spPr bwMode="auto">
          <a:xfrm>
            <a:off x="4460875" y="1500188"/>
            <a:ext cx="896938" cy="1071562"/>
          </a:xfrm>
          <a:prstGeom prst="straightConnector1">
            <a:avLst/>
          </a:prstGeom>
          <a:noFill/>
          <a:ln w="38100">
            <a:solidFill>
              <a:srgbClr val="4C1130"/>
            </a:solidFill>
            <a:round/>
            <a:headEnd/>
            <a:tailEnd type="stealth" w="med" len="med"/>
          </a:ln>
        </p:spPr>
      </p:cxnSp>
      <p:cxnSp>
        <p:nvCxnSpPr>
          <p:cNvPr id="43015" name="Google Shape;231;p37"/>
          <p:cNvCxnSpPr>
            <a:cxnSpLocks noChangeShapeType="1"/>
            <a:endCxn id="43013" idx="3"/>
          </p:cNvCxnSpPr>
          <p:nvPr/>
        </p:nvCxnSpPr>
        <p:spPr bwMode="auto">
          <a:xfrm flipH="1">
            <a:off x="3781425" y="1460500"/>
            <a:ext cx="679450" cy="1166813"/>
          </a:xfrm>
          <a:prstGeom prst="straightConnector1">
            <a:avLst/>
          </a:prstGeom>
          <a:noFill/>
          <a:ln w="38100">
            <a:solidFill>
              <a:srgbClr val="4C1130"/>
            </a:solidFill>
            <a:round/>
            <a:headEnd/>
            <a:tailEnd type="stealth" w="med" len="med"/>
          </a:ln>
        </p:spPr>
      </p:cxnSp>
      <p:cxnSp>
        <p:nvCxnSpPr>
          <p:cNvPr id="43016" name="Google Shape;232;p37"/>
          <p:cNvCxnSpPr>
            <a:cxnSpLocks noChangeShapeType="1"/>
            <a:stCxn id="43012" idx="0"/>
            <a:endCxn id="43010" idx="2"/>
          </p:cNvCxnSpPr>
          <p:nvPr/>
        </p:nvCxnSpPr>
        <p:spPr bwMode="auto">
          <a:xfrm rot="10800000">
            <a:off x="4432300" y="1454150"/>
            <a:ext cx="109538" cy="2346325"/>
          </a:xfrm>
          <a:prstGeom prst="straightConnector1">
            <a:avLst/>
          </a:prstGeom>
          <a:noFill/>
          <a:ln w="38100">
            <a:solidFill>
              <a:srgbClr val="4C1130"/>
            </a:solidFill>
            <a:round/>
            <a:headEnd type="stealth" w="med" len="med"/>
            <a:tailEnd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37;p38"/>
          <p:cNvSpPr txBox="1">
            <a:spLocks noGrp="1"/>
          </p:cNvSpPr>
          <p:nvPr>
            <p:ph type="title" idx="4294967295"/>
          </p:nvPr>
        </p:nvSpPr>
        <p:spPr>
          <a:xfrm>
            <a:off x="311150" y="0"/>
            <a:ext cx="8521700" cy="1017588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Концепція  І. Лисяка-Рудницького</a:t>
            </a:r>
            <a:br>
              <a:rPr lang="ru-RU" sz="30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45058" name="Google Shape;238;p38"/>
          <p:cNvSpPr txBox="1">
            <a:spLocks noGrp="1"/>
          </p:cNvSpPr>
          <p:nvPr>
            <p:ph type="body" idx="4294967295"/>
          </p:nvPr>
        </p:nvSpPr>
        <p:spPr>
          <a:xfrm>
            <a:off x="3870325" y="627063"/>
            <a:ext cx="4968875" cy="3370262"/>
          </a:xfrm>
        </p:spPr>
        <p:txBody>
          <a:bodyPr/>
          <a:lstStyle/>
          <a:p>
            <a:pPr marL="457200" indent="-355600" eaLnBrk="1" hangingPunct="1">
              <a:buClr>
                <a:srgbClr val="FFFFFF"/>
              </a:buClr>
              <a:buSzPts val="2000"/>
              <a:buFont typeface="Arial" charset="0"/>
              <a:buChar char="●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Об’єднав елементи модерністської і примордіалістської теорій.</a:t>
            </a:r>
            <a:endParaRPr lang="ru-RU"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FFFFFF"/>
              </a:buClr>
              <a:buSzPts val="2000"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FFFFFF"/>
              </a:buClr>
              <a:buSzPts val="2000"/>
              <a:buFont typeface="Arial" charset="0"/>
              <a:buChar char="●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Визнає існування генетичного зв'язку між трьома етапами</a:t>
            </a:r>
            <a:endParaRPr lang="ru-RU"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595959"/>
              </a:buClr>
              <a:buSzPts val="1800"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FFFFFF"/>
              </a:buClr>
              <a:buSzPts val="2000"/>
              <a:buFont typeface="Arial" charset="0"/>
              <a:buChar char="●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Вирізняє історичні та неісторичні нації</a:t>
            </a:r>
            <a:endParaRPr lang="ru-RU"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595959"/>
              </a:buClr>
              <a:buSzPts val="1800"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FFFFFF"/>
              </a:buClr>
              <a:buSzPts val="2000"/>
              <a:buFont typeface="Arial" charset="0"/>
              <a:buChar char="●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Українська нація – неісторична, мала перерви у націоґенезі.</a:t>
            </a:r>
            <a:endParaRPr lang="ru-RU"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595959"/>
              </a:buClr>
              <a:buSzPts val="1800"/>
            </a:pPr>
            <a:endParaRPr lang="ru-RU" sz="1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457200" indent="-355600" eaLnBrk="1" hangingPunct="1">
              <a:buClr>
                <a:srgbClr val="595959"/>
              </a:buClr>
              <a:buSzPts val="1800"/>
            </a:pPr>
            <a:endParaRPr lang="ru-RU" sz="2000" b="1">
              <a:solidFill>
                <a:srgbClr val="4C1130"/>
              </a:solidFill>
              <a:latin typeface="Arial" charset="0"/>
              <a:cs typeface="Arial" charset="0"/>
            </a:endParaRPr>
          </a:p>
        </p:txBody>
      </p:sp>
      <p:pic>
        <p:nvPicPr>
          <p:cNvPr id="45059" name="Google Shape;239;p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600075"/>
            <a:ext cx="307498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28;p23"/>
          <p:cNvSpPr txBox="1">
            <a:spLocks noGrp="1"/>
          </p:cNvSpPr>
          <p:nvPr>
            <p:ph type="title" idx="4294967295"/>
          </p:nvPr>
        </p:nvSpPr>
        <p:spPr>
          <a:xfrm>
            <a:off x="311150" y="109538"/>
            <a:ext cx="8521700" cy="573087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Концепція А. Каппелера</a:t>
            </a:r>
            <a:br>
              <a:rPr lang="ru-RU" sz="30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30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7106" name="Google Shape;129;p23"/>
          <p:cNvSpPr txBox="1">
            <a:spLocks noGrp="1"/>
          </p:cNvSpPr>
          <p:nvPr>
            <p:ph type="body" idx="4294967295"/>
          </p:nvPr>
        </p:nvSpPr>
        <p:spPr>
          <a:xfrm>
            <a:off x="3938588" y="1112838"/>
            <a:ext cx="4960937" cy="3494087"/>
          </a:xfrm>
        </p:spPr>
        <p:txBody>
          <a:bodyPr/>
          <a:lstStyle/>
          <a:p>
            <a:pPr marL="0" indent="0" eaLnBrk="1" hangingPunct="1">
              <a:buClr>
                <a:srgbClr val="595959"/>
              </a:buClr>
              <a:buSzPts val="1800"/>
            </a:pPr>
            <a:r>
              <a:rPr lang="ru-RU" sz="2600">
                <a:solidFill>
                  <a:srgbClr val="FFFFFF"/>
                </a:solidFill>
                <a:latin typeface="Arial" charset="0"/>
                <a:cs typeface="Arial" charset="0"/>
              </a:rPr>
              <a:t>● 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Ідея нації в модерну добу є найважливішою складовою ідеології</a:t>
            </a: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buClr>
                <a:srgbClr val="595959"/>
              </a:buClr>
              <a:buSzPts val="1800"/>
            </a:pP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● 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Нація - явище модерної доби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buClr>
                <a:srgbClr val="595959"/>
              </a:buClr>
              <a:buSzPts val="1800"/>
            </a:pP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●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Модерна нація - масовий, а не елітарний феномен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</a:pPr>
            <a:endParaRPr lang="ru-RU" sz="2000">
              <a:latin typeface="Arial" charset="0"/>
              <a:cs typeface="Arial" charset="0"/>
            </a:endParaRPr>
          </a:p>
        </p:txBody>
      </p:sp>
      <p:pic>
        <p:nvPicPr>
          <p:cNvPr id="47107" name="Google Shape;130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681038"/>
            <a:ext cx="30924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63;p28"/>
          <p:cNvSpPr txBox="1">
            <a:spLocks noGrp="1"/>
          </p:cNvSpPr>
          <p:nvPr>
            <p:ph type="body" idx="4294967295"/>
          </p:nvPr>
        </p:nvSpPr>
        <p:spPr>
          <a:xfrm>
            <a:off x="4138613" y="466725"/>
            <a:ext cx="4929187" cy="34956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SzPts val="14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На відміну від радянських часів, єдиного визначення нації в сучасній науці не склалося.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buSzPts val="14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Серед спеціалістів існує безліч таких визначень; склався, як влучно зауважив Г.Касьянов, навіть “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хаос дефініцій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”.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buSzPts val="14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Разом з тим, є підстави стверджувати, що існує певний уставлений набір критеріїв (об’єктивних і суб’єктивних), за якими визначають риси спільноти, яка одержала назву “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”.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49154" name="Google Shape;164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93675"/>
            <a:ext cx="35083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69;p29"/>
          <p:cNvSpPr>
            <a:spLocks noChangeArrowheads="1"/>
          </p:cNvSpPr>
          <p:nvPr/>
        </p:nvSpPr>
        <p:spPr bwMode="auto">
          <a:xfrm>
            <a:off x="2673350" y="520700"/>
            <a:ext cx="3797300" cy="1663700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Українська нація характеризується</a:t>
            </a:r>
            <a:endParaRPr lang="ru-RU"/>
          </a:p>
        </p:txBody>
      </p:sp>
      <p:sp>
        <p:nvSpPr>
          <p:cNvPr id="51202" name="Google Shape;170;p29"/>
          <p:cNvSpPr txBox="1">
            <a:spLocks noChangeArrowheads="1"/>
          </p:cNvSpPr>
          <p:nvPr/>
        </p:nvSpPr>
        <p:spPr bwMode="auto">
          <a:xfrm>
            <a:off x="833438" y="2921000"/>
            <a:ext cx="3738562" cy="1317625"/>
          </a:xfrm>
          <a:prstGeom prst="rect">
            <a:avLst/>
          </a:prstGeom>
          <a:solidFill>
            <a:srgbClr val="4C113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об’єктивними         ознаками “нації”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51203" name="Google Shape;171;p29"/>
          <p:cNvSpPr txBox="1">
            <a:spLocks noChangeArrowheads="1"/>
          </p:cNvSpPr>
          <p:nvPr/>
        </p:nvSpPr>
        <p:spPr bwMode="auto">
          <a:xfrm>
            <a:off x="4765675" y="2921000"/>
            <a:ext cx="3797300" cy="1317625"/>
          </a:xfrm>
          <a:prstGeom prst="rect">
            <a:avLst/>
          </a:prstGeom>
          <a:solidFill>
            <a:srgbClr val="4C113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суб’єктивними ознаками “нації”</a:t>
            </a:r>
            <a:endParaRPr lang="ru-RU" sz="2400">
              <a:solidFill>
                <a:srgbClr val="FFFF00"/>
              </a:solidFill>
            </a:endParaRPr>
          </a:p>
        </p:txBody>
      </p:sp>
      <p:cxnSp>
        <p:nvCxnSpPr>
          <p:cNvPr id="51204" name="Google Shape;172;p29"/>
          <p:cNvCxnSpPr>
            <a:cxnSpLocks noChangeShapeType="1"/>
            <a:endCxn id="51203" idx="0"/>
          </p:cNvCxnSpPr>
          <p:nvPr/>
        </p:nvCxnSpPr>
        <p:spPr bwMode="auto">
          <a:xfrm>
            <a:off x="4581525" y="2182813"/>
            <a:ext cx="2082800" cy="738187"/>
          </a:xfrm>
          <a:prstGeom prst="straightConnector1">
            <a:avLst/>
          </a:prstGeom>
          <a:noFill/>
          <a:ln w="38100">
            <a:solidFill>
              <a:srgbClr val="4C1130"/>
            </a:solidFill>
            <a:round/>
            <a:headEnd/>
            <a:tailEnd/>
          </a:ln>
        </p:spPr>
      </p:cxnSp>
      <p:cxnSp>
        <p:nvCxnSpPr>
          <p:cNvPr id="51205" name="Google Shape;173;p29"/>
          <p:cNvCxnSpPr>
            <a:cxnSpLocks noChangeShapeType="1"/>
            <a:endCxn id="51202" idx="0"/>
          </p:cNvCxnSpPr>
          <p:nvPr/>
        </p:nvCxnSpPr>
        <p:spPr bwMode="auto">
          <a:xfrm flipH="1">
            <a:off x="2703513" y="2224088"/>
            <a:ext cx="1876425" cy="696912"/>
          </a:xfrm>
          <a:prstGeom prst="straightConnector1">
            <a:avLst/>
          </a:prstGeom>
          <a:noFill/>
          <a:ln w="38100">
            <a:solidFill>
              <a:srgbClr val="4C113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178;p30"/>
          <p:cNvSpPr>
            <a:spLocks noChangeArrowheads="1"/>
          </p:cNvSpPr>
          <p:nvPr/>
        </p:nvSpPr>
        <p:spPr bwMode="auto">
          <a:xfrm>
            <a:off x="2963863" y="703263"/>
            <a:ext cx="3216275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EEFF41"/>
                </a:solidFill>
              </a:rPr>
              <a:t>      </a:t>
            </a:r>
            <a:r>
              <a:rPr lang="ru-RU" sz="2400" b="1">
                <a:solidFill>
                  <a:srgbClr val="FFFF00"/>
                </a:solidFill>
              </a:rPr>
              <a:t>Об’єктивні   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     ознаки “нації”</a:t>
            </a:r>
            <a:endParaRPr lang="ru-RU"/>
          </a:p>
        </p:txBody>
      </p:sp>
      <p:sp>
        <p:nvSpPr>
          <p:cNvPr id="53250" name="Google Shape;179;p30"/>
          <p:cNvSpPr txBox="1">
            <a:spLocks noChangeArrowheads="1"/>
          </p:cNvSpPr>
          <p:nvPr/>
        </p:nvSpPr>
        <p:spPr bwMode="auto">
          <a:xfrm>
            <a:off x="803275" y="1843088"/>
            <a:ext cx="73406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мова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територія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спільне економічне життя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спільне походження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спільна релігія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спільний політичний досвід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традиції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наявність соціальної структури суспільства</a:t>
            </a:r>
            <a:endParaRPr lang="ru-RU"/>
          </a:p>
          <a:p>
            <a:pPr marL="457200" indent="-368300"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</a:rPr>
              <a:t>єдині юридичні права та обов’язки громадян</a:t>
            </a:r>
            <a:endParaRPr lang="ru-RU"/>
          </a:p>
          <a:p>
            <a:pPr marL="457200" indent="-368300" algn="ctr"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64;p15"/>
          <p:cNvSpPr txBox="1">
            <a:spLocks noGrp="1"/>
          </p:cNvSpPr>
          <p:nvPr>
            <p:ph type="title"/>
          </p:nvPr>
        </p:nvSpPr>
        <p:spPr>
          <a:xfrm>
            <a:off x="266700" y="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Формування модерної української нації в історіографії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8434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27550" y="939800"/>
            <a:ext cx="4260850" cy="3409950"/>
          </a:xfrm>
        </p:spPr>
        <p:txBody>
          <a:bodyPr anchor="ctr"/>
          <a:lstStyle/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Слово «</a:t>
            </a:r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» походить від латинського natio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рід, плем’я).</a:t>
            </a: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 У Давньому Римі «</a:t>
            </a:r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націями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» називали групи чужинців . Згодом почали ототожнювати з місцем народження.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2200" b="1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Google Shape;66;p15"/>
          <p:cNvPicPr preferRelativeResize="0">
            <a:picLocks noChangeAspect="1" noChangeArrowheads="1"/>
          </p:cNvPicPr>
          <p:nvPr/>
        </p:nvPicPr>
        <p:blipFill>
          <a:blip r:embed="rId3"/>
          <a:srcRect r="1691" b="8742"/>
          <a:stretch>
            <a:fillRect/>
          </a:stretch>
        </p:blipFill>
        <p:spPr bwMode="auto">
          <a:xfrm>
            <a:off x="152400" y="930275"/>
            <a:ext cx="4419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Google Shape;67;p15"/>
          <p:cNvSpPr txBox="1">
            <a:spLocks noChangeArrowheads="1"/>
          </p:cNvSpPr>
          <p:nvPr/>
        </p:nvSpPr>
        <p:spPr bwMode="auto">
          <a:xfrm>
            <a:off x="152400" y="4286250"/>
            <a:ext cx="441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О.Герасимов "Рим. Колізей", 1934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184;p31"/>
          <p:cNvSpPr txBox="1">
            <a:spLocks noGrp="1"/>
          </p:cNvSpPr>
          <p:nvPr>
            <p:ph type="body" idx="4294967295"/>
          </p:nvPr>
        </p:nvSpPr>
        <p:spPr>
          <a:xfrm>
            <a:off x="177800" y="2124075"/>
            <a:ext cx="8520113" cy="1573213"/>
          </a:xfrm>
        </p:spPr>
        <p:txBody>
          <a:bodyPr/>
          <a:lstStyle/>
          <a:p>
            <a:pPr marL="457200" indent="-368300" eaLnBrk="1" hangingPunct="1">
              <a:lnSpc>
                <a:spcPct val="150000"/>
              </a:lnSpc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  <a:latin typeface="Arial" charset="0"/>
                <a:cs typeface="Arial" charset="0"/>
              </a:rPr>
              <a:t>національна самоідентифікація</a:t>
            </a:r>
            <a:endParaRPr lang="ru-RU">
              <a:latin typeface="Arial" charset="0"/>
              <a:cs typeface="Arial" charset="0"/>
            </a:endParaRPr>
          </a:p>
          <a:p>
            <a:pPr marL="457200" indent="-368300" eaLnBrk="1" hangingPunct="1">
              <a:lnSpc>
                <a:spcPct val="150000"/>
              </a:lnSpc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  <a:latin typeface="Arial" charset="0"/>
                <a:cs typeface="Arial" charset="0"/>
              </a:rPr>
              <a:t>історична пам’ять</a:t>
            </a:r>
            <a:endParaRPr lang="ru-RU">
              <a:latin typeface="Arial" charset="0"/>
              <a:cs typeface="Arial" charset="0"/>
            </a:endParaRPr>
          </a:p>
          <a:p>
            <a:pPr marL="457200" indent="-368300" eaLnBrk="1" hangingPunct="1">
              <a:lnSpc>
                <a:spcPct val="150000"/>
              </a:lnSpc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  <a:latin typeface="Arial" charset="0"/>
                <a:cs typeface="Arial" charset="0"/>
              </a:rPr>
              <a:t>прагнення утворити державу</a:t>
            </a:r>
            <a:endParaRPr lang="ru-RU">
              <a:latin typeface="Arial" charset="0"/>
              <a:cs typeface="Arial" charset="0"/>
            </a:endParaRPr>
          </a:p>
          <a:p>
            <a:pPr marL="457200" indent="-368300" eaLnBrk="1" hangingPunct="1">
              <a:lnSpc>
                <a:spcPct val="150000"/>
              </a:lnSpc>
              <a:buClr>
                <a:srgbClr val="4C1130"/>
              </a:buClr>
              <a:buSzPts val="2200"/>
              <a:buFont typeface="Arial" charset="0"/>
              <a:buChar char="●"/>
            </a:pPr>
            <a:r>
              <a:rPr lang="ru-RU" sz="2200" b="1">
                <a:solidFill>
                  <a:srgbClr val="4C1130"/>
                </a:solidFill>
                <a:latin typeface="Arial" charset="0"/>
                <a:cs typeface="Arial" charset="0"/>
              </a:rPr>
              <a:t>почуття приналежності до батьківщини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5298" name="Google Shape;185;p31"/>
          <p:cNvSpPr>
            <a:spLocks noChangeArrowheads="1"/>
          </p:cNvSpPr>
          <p:nvPr/>
        </p:nvSpPr>
        <p:spPr bwMode="auto">
          <a:xfrm>
            <a:off x="3171825" y="334963"/>
            <a:ext cx="2800350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Суб’єктивні   </a:t>
            </a:r>
            <a:endParaRPr lang="ru-RU"/>
          </a:p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 ознаки “нації”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50;p40"/>
          <p:cNvSpPr txBox="1">
            <a:spLocks noGrp="1"/>
          </p:cNvSpPr>
          <p:nvPr>
            <p:ph type="body" idx="4294967295"/>
          </p:nvPr>
        </p:nvSpPr>
        <p:spPr>
          <a:xfrm>
            <a:off x="4902200" y="615950"/>
            <a:ext cx="3943350" cy="3911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Нація- це сукупність людей, що має власну назву,свою історичну територію, спільні міфи та історичну пам’ять, спільну масову громадську культуру, спільну економіку, єдині юридичні права і обов’язки для її членів”.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    Ентоні Сміт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57346" name="Google Shape;251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768350"/>
            <a:ext cx="43719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56;p41"/>
          <p:cNvSpPr txBox="1">
            <a:spLocks noGrp="1"/>
          </p:cNvSpPr>
          <p:nvPr>
            <p:ph type="body" idx="4294967295"/>
          </p:nvPr>
        </p:nvSpPr>
        <p:spPr>
          <a:xfrm>
            <a:off x="4902200" y="1152525"/>
            <a:ext cx="393065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2000" b="1">
                <a:solidFill>
                  <a:srgbClr val="FFFF00"/>
                </a:solidFill>
                <a:latin typeface="Arial" charset="0"/>
                <a:cs typeface="Arial" charset="0"/>
              </a:rPr>
              <a:t>К.Дойч 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визначає націю як групу людей, об’єднану спільною помилкою щодо свого минулого і спільною відразою до сусідів.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59394" name="Google Shape;257;p41"/>
          <p:cNvPicPr preferRelativeResize="0">
            <a:picLocks noChangeAspect="1" noChangeArrowheads="1"/>
          </p:cNvPicPr>
          <p:nvPr/>
        </p:nvPicPr>
        <p:blipFill>
          <a:blip r:embed="rId3"/>
          <a:srcRect r="4807" b="3061"/>
          <a:stretch>
            <a:fillRect/>
          </a:stretch>
        </p:blipFill>
        <p:spPr bwMode="auto">
          <a:xfrm>
            <a:off x="755650" y="179388"/>
            <a:ext cx="3328988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44;p39"/>
          <p:cNvSpPr txBox="1">
            <a:spLocks noChangeArrowheads="1"/>
          </p:cNvSpPr>
          <p:nvPr/>
        </p:nvSpPr>
        <p:spPr bwMode="auto">
          <a:xfrm>
            <a:off x="4572000" y="1052513"/>
            <a:ext cx="42275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ru-RU" sz="2000" b="1" i="1">
                <a:solidFill>
                  <a:srgbClr val="FFFFFF"/>
                </a:solidFill>
              </a:rPr>
              <a:t>“Нація знаходить своє адекватне втілення лише у власній державі і прагне створити її”.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ru-RU" sz="2000" b="1" i="1">
                <a:solidFill>
                  <a:srgbClr val="FFFF00"/>
                </a:solidFill>
              </a:rPr>
              <a:t>                        </a:t>
            </a:r>
            <a:r>
              <a:rPr lang="ru-RU" sz="2000" b="1">
                <a:solidFill>
                  <a:srgbClr val="FFFF00"/>
                </a:solidFill>
              </a:rPr>
              <a:t> М.Вебер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 i="1">
                <a:solidFill>
                  <a:srgbClr val="EEFF41"/>
                </a:solidFill>
              </a:rPr>
              <a:t>                       </a:t>
            </a:r>
            <a:endParaRPr lang="ru-RU"/>
          </a:p>
        </p:txBody>
      </p:sp>
      <p:pic>
        <p:nvPicPr>
          <p:cNvPr id="61442" name="Google Shape;245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52400"/>
            <a:ext cx="36242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121;p22"/>
          <p:cNvSpPr txBox="1">
            <a:spLocks noGrp="1"/>
          </p:cNvSpPr>
          <p:nvPr>
            <p:ph type="title"/>
          </p:nvPr>
        </p:nvSpPr>
        <p:spPr>
          <a:xfrm>
            <a:off x="2159000" y="177800"/>
            <a:ext cx="4279900" cy="8397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00"/>
                </a:solidFill>
                <a:latin typeface="Arial" charset="0"/>
                <a:cs typeface="Arial" charset="0"/>
              </a:rPr>
              <a:t> Складові модернізації</a:t>
            </a:r>
            <a:br>
              <a:rPr lang="ru-RU" sz="28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1800" b="1">
                <a:solidFill>
                  <a:srgbClr val="FFFF00"/>
                </a:solidFill>
                <a:latin typeface="Arial" charset="0"/>
                <a:cs typeface="Arial" charset="0"/>
              </a:rPr>
              <a:t>        (концепція Е. Гелнера)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3490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267200" y="1017588"/>
            <a:ext cx="4565650" cy="38354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-швидкий промисловий розвиток;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 впровадження ринкових відносин;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 формування індустріального суспільства;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 формування соціальної структури;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 “соціальна мобілізація” стимулює зростання національної свідомості;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 здобуття нацією державного суверенітету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-національна ідея набуває масової підтримки і втілюється у національну мобілізацію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1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63491" name="Google Shape;123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17588"/>
            <a:ext cx="3195637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11;p35"/>
          <p:cNvSpPr txBox="1">
            <a:spLocks noGrp="1"/>
          </p:cNvSpPr>
          <p:nvPr>
            <p:ph type="title" idx="4294967295"/>
          </p:nvPr>
        </p:nvSpPr>
        <p:spPr>
          <a:xfrm>
            <a:off x="311150" y="66675"/>
            <a:ext cx="8521700" cy="763588"/>
          </a:xfrm>
        </p:spPr>
        <p:txBody>
          <a:bodyPr/>
          <a:lstStyle/>
          <a:p>
            <a:pPr eaLnBrk="1" hangingPunct="1">
              <a:buSzPts val="2800"/>
            </a:pPr>
            <a:r>
              <a:rPr lang="ru-RU" sz="2800">
                <a:solidFill>
                  <a:srgbClr val="FDEADA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EEFF41"/>
                </a:solidFill>
                <a:latin typeface="Arial" charset="0"/>
                <a:cs typeface="Arial" charset="0"/>
              </a:rPr>
              <a:t>          </a:t>
            </a: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Головні процеси, що становлять сутність формування модерної української нації (О. Оглоблин)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5538" name="Google Shape;212;p35"/>
          <p:cNvSpPr txBox="1">
            <a:spLocks noChangeArrowheads="1"/>
          </p:cNvSpPr>
          <p:nvPr/>
        </p:nvSpPr>
        <p:spPr bwMode="auto">
          <a:xfrm>
            <a:off x="3171825" y="1287463"/>
            <a:ext cx="58404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1) подолання історичної роз’єднаності окремих українських регіонів;</a:t>
            </a:r>
            <a:endParaRPr lang="ru-RU"/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2) процес економічної інтеграції українських земель;</a:t>
            </a:r>
            <a:endParaRPr lang="ru-RU"/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3) вироблення української політичної лінії, формування української національної ідеї;</a:t>
            </a:r>
            <a:endParaRPr lang="ru-RU"/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4) формування української провідної верстви;</a:t>
            </a:r>
            <a:endParaRPr lang="ru-RU"/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5) формування нової соціальної структури;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</a:rPr>
              <a:t>6) відродження (національне і культурне).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65539" name="Google Shape;213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047750"/>
            <a:ext cx="287496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190;p32"/>
          <p:cNvSpPr>
            <a:spLocks noChangeArrowheads="1"/>
          </p:cNvSpPr>
          <p:nvPr/>
        </p:nvSpPr>
        <p:spPr bwMode="auto">
          <a:xfrm>
            <a:off x="1069975" y="482600"/>
            <a:ext cx="7004050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SzPts val="3000"/>
              <a:buFont typeface="Arial" charset="0"/>
              <a:buNone/>
            </a:pPr>
            <a:r>
              <a:rPr lang="ru-RU" sz="3000" b="1">
                <a:solidFill>
                  <a:srgbClr val="FFFF00"/>
                </a:solidFill>
              </a:rPr>
              <a:t>шляхи формування</a:t>
            </a:r>
            <a:endParaRPr lang="ru-RU"/>
          </a:p>
          <a:p>
            <a:pPr algn="ctr">
              <a:buClr>
                <a:srgbClr val="000000"/>
              </a:buClr>
              <a:buSzPts val="3000"/>
              <a:buFont typeface="Arial" charset="0"/>
              <a:buNone/>
            </a:pPr>
            <a:r>
              <a:rPr lang="ru-RU" sz="3000" b="1">
                <a:solidFill>
                  <a:srgbClr val="FFFF00"/>
                </a:solidFill>
              </a:rPr>
              <a:t>національної ідентичності</a:t>
            </a:r>
            <a:endParaRPr lang="ru-RU"/>
          </a:p>
        </p:txBody>
      </p:sp>
      <p:sp>
        <p:nvSpPr>
          <p:cNvPr id="67586" name="Google Shape;191;p32"/>
          <p:cNvSpPr>
            <a:spLocks noChangeArrowheads="1"/>
          </p:cNvSpPr>
          <p:nvPr/>
        </p:nvSpPr>
        <p:spPr bwMode="auto">
          <a:xfrm>
            <a:off x="1835150" y="1835150"/>
            <a:ext cx="642938" cy="12858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67587" name="Google Shape;192;p32"/>
          <p:cNvSpPr>
            <a:spLocks noChangeArrowheads="1"/>
          </p:cNvSpPr>
          <p:nvPr/>
        </p:nvSpPr>
        <p:spPr bwMode="auto">
          <a:xfrm>
            <a:off x="6281738" y="1835150"/>
            <a:ext cx="642937" cy="12858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67588" name="Google Shape;193;p32"/>
          <p:cNvSpPr txBox="1">
            <a:spLocks noChangeArrowheads="1"/>
          </p:cNvSpPr>
          <p:nvPr/>
        </p:nvSpPr>
        <p:spPr bwMode="auto">
          <a:xfrm>
            <a:off x="642938" y="3187700"/>
            <a:ext cx="4017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4C1130"/>
                </a:solidFill>
              </a:rPr>
              <a:t>Етнічна ідентичність</a:t>
            </a:r>
            <a:endParaRPr lang="ru-RU"/>
          </a:p>
          <a:p>
            <a:pPr>
              <a:buClr>
                <a:srgbClr val="000000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4C1130"/>
                </a:solidFill>
              </a:rPr>
              <a:t>базується на “кровному праві”</a:t>
            </a:r>
            <a:endParaRPr lang="ru-RU"/>
          </a:p>
        </p:txBody>
      </p:sp>
      <p:sp>
        <p:nvSpPr>
          <p:cNvPr id="67589" name="Google Shape;194;p32"/>
          <p:cNvSpPr txBox="1">
            <a:spLocks noChangeArrowheads="1"/>
          </p:cNvSpPr>
          <p:nvPr/>
        </p:nvSpPr>
        <p:spPr bwMode="auto">
          <a:xfrm>
            <a:off x="4572000" y="3187700"/>
            <a:ext cx="4991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4C1130"/>
                </a:solidFill>
              </a:rPr>
              <a:t>Політична ідентичність </a:t>
            </a:r>
            <a:endParaRPr lang="ru-RU"/>
          </a:p>
          <a:p>
            <a:pPr>
              <a:buClr>
                <a:srgbClr val="000000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4C1130"/>
                </a:solidFill>
              </a:rPr>
              <a:t>базується на “праві територій”, зростанні солідарності серед населення територій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199;p33"/>
          <p:cNvSpPr txBox="1">
            <a:spLocks noGrp="1"/>
          </p:cNvSpPr>
          <p:nvPr>
            <p:ph type="title"/>
          </p:nvPr>
        </p:nvSpPr>
        <p:spPr>
          <a:xfrm>
            <a:off x="311150" y="187325"/>
            <a:ext cx="8521700" cy="8302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3000" b="1">
                <a:solidFill>
                  <a:srgbClr val="FFFF00"/>
                </a:solidFill>
                <a:latin typeface="Arial" charset="0"/>
                <a:cs typeface="Arial" charset="0"/>
              </a:rPr>
              <a:t>Українська  етнічна  нація</a:t>
            </a:r>
            <a:br>
              <a:rPr lang="ru-RU" sz="30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9634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150" y="798513"/>
            <a:ext cx="8448675" cy="33353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Причини, через які «етнічний» компонент нерідко переважає у розумінні «нації» в Україні: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sz="2000" b="1" u="sng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•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тривала бездержавність українців (за цих умов політична версія нації не мала шансів на успіх),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•вплив народницьких традицій,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•інерція радянських часів, коли панувала етнічна концепція нації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•розуміння «нації» ототожнюється з поняттями «етнос» і «етнічна спільнота».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20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05;p34"/>
          <p:cNvSpPr txBox="1">
            <a:spLocks noGrp="1"/>
          </p:cNvSpPr>
          <p:nvPr>
            <p:ph type="body" idx="1"/>
          </p:nvPr>
        </p:nvSpPr>
        <p:spPr>
          <a:xfrm>
            <a:off x="4572000" y="101600"/>
            <a:ext cx="4416425" cy="30734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80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«</a:t>
            </a:r>
            <a:r>
              <a:rPr lang="ru-RU" sz="2000" i="1">
                <a:solidFill>
                  <a:srgbClr val="FFFFFF"/>
                </a:solidFill>
                <a:latin typeface="Arial" charset="0"/>
                <a:cs typeface="Arial" charset="0"/>
              </a:rPr>
              <a:t>…вибір концепції національної ідентичності (етнічної чи політичної) залежить від типу еліти, яка приходить до влади… Особливістю України є те, що у її випадку обидва типи місцевих еліт зробили вибір на користь політичної концепції нації…» </a:t>
            </a:r>
            <a:endParaRPr lang="ru-RU" sz="2000" b="1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2400" b="1">
                <a:latin typeface="Arial" charset="0"/>
                <a:cs typeface="Arial" charset="0"/>
              </a:rPr>
              <a:t>                             </a:t>
            </a:r>
            <a:r>
              <a:rPr lang="ru-RU" sz="2000" b="1">
                <a:solidFill>
                  <a:srgbClr val="FFFF00"/>
                </a:solidFill>
                <a:latin typeface="Arial" charset="0"/>
                <a:cs typeface="Arial" charset="0"/>
              </a:rPr>
              <a:t>Я.Грицак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20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71682" name="Google Shape;206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2400"/>
            <a:ext cx="3359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0" y="122238"/>
            <a:ext cx="4260850" cy="41402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У середньовіччі в університетах «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нації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» складалися за принципом спільного географічного походження та мови студентів.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sz="1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 В Англії термін «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» використовувався з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середини XVI ст. Він став синонімом слова 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«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народ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».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1800" b="1">
              <a:latin typeface="Arial" charset="0"/>
              <a:cs typeface="Arial" charset="0"/>
            </a:endParaRPr>
          </a:p>
        </p:txBody>
      </p:sp>
      <p:pic>
        <p:nvPicPr>
          <p:cNvPr id="20482" name="Google Shape;73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215900"/>
            <a:ext cx="35877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Google Shape;74;p16"/>
          <p:cNvSpPr txBox="1">
            <a:spLocks noChangeArrowheads="1"/>
          </p:cNvSpPr>
          <p:nvPr/>
        </p:nvSpPr>
        <p:spPr bwMode="auto">
          <a:xfrm>
            <a:off x="393700" y="4460875"/>
            <a:ext cx="7340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20484" name="Google Shape;75;p16"/>
          <p:cNvSpPr txBox="1">
            <a:spLocks noChangeArrowheads="1"/>
          </p:cNvSpPr>
          <p:nvPr/>
        </p:nvSpPr>
        <p:spPr bwMode="auto">
          <a:xfrm>
            <a:off x="393700" y="4286250"/>
            <a:ext cx="358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Собор Паризької Богоматері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80;p17"/>
          <p:cNvSpPr txBox="1">
            <a:spLocks noGrp="1"/>
          </p:cNvSpPr>
          <p:nvPr>
            <p:ph type="body" idx="1"/>
          </p:nvPr>
        </p:nvSpPr>
        <p:spPr>
          <a:xfrm>
            <a:off x="4978400" y="566738"/>
            <a:ext cx="3873500" cy="4227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Загальноприйнятим в радянські часи стало таке визначення нації: 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ru-RU" sz="1600" b="1" i="1">
                <a:solidFill>
                  <a:srgbClr val="FFFFFF"/>
                </a:solidFill>
                <a:latin typeface="Arial" charset="0"/>
                <a:cs typeface="Arial" charset="0"/>
              </a:rPr>
              <a:t>Нація є стійка спільність людей,що історично складалася, виникла на базі спільної мови, території, економічного життя і психічного складу, який проявляється у спільності культури</a:t>
            </a: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”.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(Й. Сталін “Марксизм і національне питання” 1913)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2530" name="Google Shape;81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409575"/>
            <a:ext cx="3022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530600" y="212725"/>
            <a:ext cx="567055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Автори першого в роки незалежності академічного дослідження, присвяченого українському націотворенню (К., 1991 р.) виходили з класово-формаційного підходу і усталеного в радянські часи розуміння процесу формування нації, суттю якого вважалася: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трансформація 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української народності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- (продукту феодального способу виробництва, що характеризується спільністю мови, території, господарства, культури, етнічної самосвідомості й певних господарських зв’язків) - 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в капіталістичну націю.</a:t>
            </a:r>
            <a:endParaRPr lang="ru-RU" i="1">
              <a:latin typeface="Arial" charset="0"/>
              <a:cs typeface="Arial" charset="0"/>
            </a:endParaRPr>
          </a:p>
        </p:txBody>
      </p:sp>
      <p:pic>
        <p:nvPicPr>
          <p:cNvPr id="24578" name="Google Shape;87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14325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2438400" y="182563"/>
            <a:ext cx="4203700" cy="2120900"/>
          </a:xfrm>
          <a:prstGeom prst="frame">
            <a:avLst>
              <a:gd name="adj1" fmla="val 12500"/>
            </a:avLst>
          </a:prstGeom>
          <a:solidFill>
            <a:srgbClr val="4C11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6" name="Google Shape;93;p19"/>
          <p:cNvSpPr txBox="1">
            <a:spLocks noChangeArrowheads="1"/>
          </p:cNvSpPr>
          <p:nvPr/>
        </p:nvSpPr>
        <p:spPr bwMode="auto">
          <a:xfrm>
            <a:off x="2819400" y="274638"/>
            <a:ext cx="3441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4800" b="1">
                <a:solidFill>
                  <a:srgbClr val="FFFF00"/>
                </a:solidFill>
              </a:rPr>
              <a:t>Ґенеза націй</a:t>
            </a:r>
            <a:endParaRPr lang="ru-RU"/>
          </a:p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94" name="Google Shape;94;p19"/>
          <p:cNvSpPr/>
          <p:nvPr/>
        </p:nvSpPr>
        <p:spPr>
          <a:xfrm>
            <a:off x="673100" y="3132138"/>
            <a:ext cx="3441700" cy="1397000"/>
          </a:xfrm>
          <a:prstGeom prst="frame">
            <a:avLst>
              <a:gd name="adj1" fmla="val 12500"/>
            </a:avLst>
          </a:prstGeom>
          <a:solidFill>
            <a:srgbClr val="4C11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4864100" y="3130550"/>
            <a:ext cx="3581400" cy="1398588"/>
          </a:xfrm>
          <a:prstGeom prst="frame">
            <a:avLst>
              <a:gd name="adj1" fmla="val 12500"/>
            </a:avLst>
          </a:prstGeom>
          <a:solidFill>
            <a:srgbClr val="4C11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9" name="Google Shape;96;p19"/>
          <p:cNvSpPr txBox="1">
            <a:spLocks noChangeArrowheads="1"/>
          </p:cNvSpPr>
          <p:nvPr/>
        </p:nvSpPr>
        <p:spPr bwMode="auto">
          <a:xfrm>
            <a:off x="927100" y="3365500"/>
            <a:ext cx="2692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/>
              <a:t>модерністський підхід</a:t>
            </a:r>
            <a:endParaRPr lang="ru-RU"/>
          </a:p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26630" name="Google Shape;97;p19"/>
          <p:cNvSpPr txBox="1">
            <a:spLocks noChangeArrowheads="1"/>
          </p:cNvSpPr>
          <p:nvPr/>
        </p:nvSpPr>
        <p:spPr bwMode="auto">
          <a:xfrm>
            <a:off x="4984750" y="3365500"/>
            <a:ext cx="3340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/>
              <a:t>примордіалістська версія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 b="1"/>
          </a:p>
        </p:txBody>
      </p:sp>
      <p:cxnSp>
        <p:nvCxnSpPr>
          <p:cNvPr id="26631" name="Google Shape;98;p19"/>
          <p:cNvCxnSpPr>
            <a:cxnSpLocks noChangeShapeType="1"/>
          </p:cNvCxnSpPr>
          <p:nvPr/>
        </p:nvCxnSpPr>
        <p:spPr bwMode="auto">
          <a:xfrm>
            <a:off x="4572000" y="2303463"/>
            <a:ext cx="723900" cy="817562"/>
          </a:xfrm>
          <a:prstGeom prst="straightConnector1">
            <a:avLst/>
          </a:prstGeom>
          <a:noFill/>
          <a:ln w="76200">
            <a:solidFill>
              <a:srgbClr val="4C1130"/>
            </a:solidFill>
            <a:round/>
            <a:headEnd/>
            <a:tailEnd type="stealth" w="med" len="med"/>
          </a:ln>
        </p:spPr>
      </p:cxnSp>
      <p:cxnSp>
        <p:nvCxnSpPr>
          <p:cNvPr id="26632" name="Google Shape;99;p19"/>
          <p:cNvCxnSpPr>
            <a:cxnSpLocks noChangeShapeType="1"/>
            <a:stCxn id="92" idx="2"/>
          </p:cNvCxnSpPr>
          <p:nvPr/>
        </p:nvCxnSpPr>
        <p:spPr bwMode="auto">
          <a:xfrm flipH="1">
            <a:off x="3835400" y="2303463"/>
            <a:ext cx="704850" cy="817562"/>
          </a:xfrm>
          <a:prstGeom prst="straightConnector1">
            <a:avLst/>
          </a:prstGeom>
          <a:noFill/>
          <a:ln w="76200">
            <a:solidFill>
              <a:srgbClr val="4C1130"/>
            </a:solidFill>
            <a:round/>
            <a:headEnd/>
            <a:tailEnd type="stealth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4;p20"/>
          <p:cNvSpPr>
            <a:spLocks noChangeArrowheads="1"/>
          </p:cNvSpPr>
          <p:nvPr/>
        </p:nvSpPr>
        <p:spPr bwMode="auto">
          <a:xfrm>
            <a:off x="4838700" y="520700"/>
            <a:ext cx="2836863" cy="1219200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Примордеалісти</a:t>
            </a:r>
            <a:endParaRPr lang="ru-RU"/>
          </a:p>
        </p:txBody>
      </p:sp>
      <p:sp>
        <p:nvSpPr>
          <p:cNvPr id="28674" name="Google Shape;105;p20"/>
          <p:cNvSpPr>
            <a:spLocks noChangeArrowheads="1"/>
          </p:cNvSpPr>
          <p:nvPr/>
        </p:nvSpPr>
        <p:spPr bwMode="auto">
          <a:xfrm>
            <a:off x="971550" y="520700"/>
            <a:ext cx="2836863" cy="1219200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/>
              <a:t>     </a:t>
            </a:r>
            <a:r>
              <a:rPr lang="ru-RU" sz="2400" b="1">
                <a:solidFill>
                  <a:srgbClr val="FFFF00"/>
                </a:solidFill>
              </a:rPr>
              <a:t>Модерністи</a:t>
            </a:r>
            <a:endParaRPr lang="ru-RU"/>
          </a:p>
        </p:txBody>
      </p:sp>
      <p:sp>
        <p:nvSpPr>
          <p:cNvPr id="28675" name="Google Shape;106;p20"/>
          <p:cNvSpPr>
            <a:spLocks noChangeArrowheads="1"/>
          </p:cNvSpPr>
          <p:nvPr/>
        </p:nvSpPr>
        <p:spPr bwMode="auto">
          <a:xfrm>
            <a:off x="1860550" y="1803400"/>
            <a:ext cx="495300" cy="596900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28676" name="Google Shape;107;p20"/>
          <p:cNvSpPr>
            <a:spLocks noChangeArrowheads="1"/>
          </p:cNvSpPr>
          <p:nvPr/>
        </p:nvSpPr>
        <p:spPr bwMode="auto">
          <a:xfrm>
            <a:off x="6070600" y="1803400"/>
            <a:ext cx="495300" cy="596900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28677" name="Google Shape;108;p20"/>
          <p:cNvSpPr txBox="1">
            <a:spLocks noChangeArrowheads="1"/>
          </p:cNvSpPr>
          <p:nvPr/>
        </p:nvSpPr>
        <p:spPr bwMode="auto">
          <a:xfrm>
            <a:off x="685800" y="2343150"/>
            <a:ext cx="3454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Ентоні Сміт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Ернест Гелнер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Ерік Гобсбаум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Бенедикт Андерсон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Олександр Оглоблин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Богдан Кравченко</a:t>
            </a:r>
            <a:endParaRPr lang="ru-RU"/>
          </a:p>
        </p:txBody>
      </p:sp>
      <p:sp>
        <p:nvSpPr>
          <p:cNvPr id="28678" name="Google Shape;109;p20"/>
          <p:cNvSpPr txBox="1">
            <a:spLocks noChangeArrowheads="1"/>
          </p:cNvSpPr>
          <p:nvPr/>
        </p:nvSpPr>
        <p:spPr bwMode="auto">
          <a:xfrm>
            <a:off x="4838700" y="2400300"/>
            <a:ext cx="37973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Едвард Шилз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Ярослав Ісаєвич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Ярослав Дашкевич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987925" y="606425"/>
            <a:ext cx="4156075" cy="37528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Модерністи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вважають, що формування націй пов’язане з модерною добою - як про це пише Е.Сміт- “ </a:t>
            </a:r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добою індустріалізму і демократії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”, й розпочалося  наприкінці XVIII - на початку XIX ст., або (в історії деяких націй) наприкінці XIX - на початку XX ст.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30722" name="Google Shape;115;p21"/>
          <p:cNvPicPr preferRelativeResize="0">
            <a:picLocks noChangeAspect="1" noChangeArrowheads="1"/>
          </p:cNvPicPr>
          <p:nvPr/>
        </p:nvPicPr>
        <p:blipFill>
          <a:blip r:embed="rId3"/>
          <a:srcRect l="5856" t="9435" r="8897" b="11414"/>
          <a:stretch>
            <a:fillRect/>
          </a:stretch>
        </p:blipFill>
        <p:spPr bwMode="auto">
          <a:xfrm>
            <a:off x="160338" y="687388"/>
            <a:ext cx="482758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Google Shape;116;p21"/>
          <p:cNvSpPr txBox="1">
            <a:spLocks noChangeArrowheads="1"/>
          </p:cNvSpPr>
          <p:nvPr/>
        </p:nvSpPr>
        <p:spPr bwMode="auto">
          <a:xfrm>
            <a:off x="303213" y="4071938"/>
            <a:ext cx="4541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м. Юзівка , Катеринославська губернія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5;p2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Позиція примордіалістів</a:t>
            </a:r>
            <a:b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4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770" name="Google Shape;136;p24"/>
          <p:cNvSpPr>
            <a:spLocks noChangeArrowheads="1"/>
          </p:cNvSpPr>
          <p:nvPr/>
        </p:nvSpPr>
        <p:spPr bwMode="auto">
          <a:xfrm>
            <a:off x="311150" y="1285875"/>
            <a:ext cx="4313238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600" b="1">
                <a:solidFill>
                  <a:srgbClr val="FFFF00"/>
                </a:solidFill>
              </a:rPr>
              <a:t>Нації утворюються не «з нуля», а на основі етнічних спільнот.</a:t>
            </a:r>
            <a:endParaRPr lang="ru-RU"/>
          </a:p>
        </p:txBody>
      </p:sp>
      <p:sp>
        <p:nvSpPr>
          <p:cNvPr id="32771" name="Google Shape;137;p24"/>
          <p:cNvSpPr>
            <a:spLocks noChangeArrowheads="1"/>
          </p:cNvSpPr>
          <p:nvPr/>
        </p:nvSpPr>
        <p:spPr bwMode="auto">
          <a:xfrm>
            <a:off x="4714875" y="1241425"/>
            <a:ext cx="4249738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00"/>
                </a:solidFill>
              </a:rPr>
              <a:t> </a:t>
            </a:r>
            <a:r>
              <a:rPr lang="ru-RU" sz="1600" b="1">
                <a:solidFill>
                  <a:srgbClr val="FFFF00"/>
                </a:solidFill>
              </a:rPr>
              <a:t>Націогенез відбувається через певні елементи культурної тяглості (символи, міфи, традиції).</a:t>
            </a:r>
            <a:endParaRPr lang="ru-RU"/>
          </a:p>
        </p:txBody>
      </p:sp>
      <p:sp>
        <p:nvSpPr>
          <p:cNvPr id="32772" name="Google Shape;138;p24"/>
          <p:cNvSpPr>
            <a:spLocks noChangeArrowheads="1"/>
          </p:cNvSpPr>
          <p:nvPr/>
        </p:nvSpPr>
        <p:spPr bwMode="auto">
          <a:xfrm>
            <a:off x="2141538" y="3249613"/>
            <a:ext cx="4860925" cy="1285875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600" b="1">
                <a:solidFill>
                  <a:srgbClr val="FFFF00"/>
                </a:solidFill>
              </a:rPr>
              <a:t>Ці елементи культурної тяглості якісно змінюються, особливо в період націотворення, коли вони набувають інструментального значення.</a:t>
            </a:r>
            <a:endParaRPr lang="ru-RU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1024</Words>
  <Application>Microsoft Office PowerPoint</Application>
  <PresentationFormat>Экран (16:9)</PresentationFormat>
  <Paragraphs>129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Simple Light</vt:lpstr>
      <vt:lpstr>  ПРОБЛЕМА Формування        української нації: український   погляд                               </vt:lpstr>
      <vt:lpstr>Формування модерної української нації в історіографії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Позиція примордіалістів </vt:lpstr>
      <vt:lpstr>Я. Дашкевич </vt:lpstr>
      <vt:lpstr>Презентация PowerPoint</vt:lpstr>
      <vt:lpstr>Л. Залізняк </vt:lpstr>
      <vt:lpstr>Я.Грицак</vt:lpstr>
      <vt:lpstr>Презентация PowerPoint</vt:lpstr>
      <vt:lpstr>Концепція  І. Лисяка-Рудницького </vt:lpstr>
      <vt:lpstr>Концепція А. Каппелера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Складові модернізації         (концепція Е. Гелнера)</vt:lpstr>
      <vt:lpstr>           Головні процеси, що становлять сутність формування модерної української нації (О. Оглоблин)</vt:lpstr>
      <vt:lpstr>Презентация PowerPoint</vt:lpstr>
      <vt:lpstr>Українська  етнічна  нація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Формування модерної           української нації                                             (XIX – початок XX ст.)</dc:title>
  <cp:lastModifiedBy>Дом</cp:lastModifiedBy>
  <cp:revision>5</cp:revision>
  <dcterms:modified xsi:type="dcterms:W3CDTF">2022-02-13T21:54:36Z</dcterms:modified>
</cp:coreProperties>
</file>