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9" r:id="rId3"/>
    <p:sldId id="274" r:id="rId4"/>
    <p:sldId id="261" r:id="rId5"/>
    <p:sldId id="276" r:id="rId6"/>
    <p:sldId id="277" r:id="rId7"/>
    <p:sldId id="267" r:id="rId8"/>
    <p:sldId id="269" r:id="rId9"/>
    <p:sldId id="278" r:id="rId10"/>
    <p:sldId id="280" r:id="rId11"/>
    <p:sldId id="281" r:id="rId12"/>
    <p:sldId id="285" r:id="rId13"/>
    <p:sldId id="282" r:id="rId14"/>
    <p:sldId id="283" r:id="rId15"/>
    <p:sldId id="284" r:id="rId16"/>
    <p:sldId id="268" r:id="rId17"/>
    <p:sldId id="270" r:id="rId18"/>
    <p:sldId id="272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741"/>
    <a:srgbClr val="001736"/>
    <a:srgbClr val="003374"/>
    <a:srgbClr val="173A8D"/>
    <a:srgbClr val="C9A093"/>
    <a:srgbClr val="F1F1F1"/>
    <a:srgbClr val="385592"/>
    <a:srgbClr val="3A58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EBDA03-75EE-435F-A50B-140EA975213C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D38D78-0986-4066-BCFA-FBE11A96B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575F-8811-4166-BFA6-43613F62486A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4198-390A-4135-BF24-136115F2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E4DA-12A3-42BC-B160-43A1B1A1358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5F55-29BE-4999-B045-8440D16A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1AA7-8E38-475E-8BEA-8C9BDE8A2574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419E-3C6B-4C7F-93A9-12D3852BF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AB87-8A61-4640-8227-764CC8289691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C60B-62EC-43ED-B923-6136D559F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66F8-0529-4F4E-890E-91124247B3C3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3A51-2B9B-4B56-BA1B-E4E5BF5EC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93C1E-59D2-4C80-8E2F-B86564BA251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B3DD-4B2A-4D85-82FA-69BC8FBED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5E76-E6A7-4083-8182-6EF523115D3B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EAB9-3662-429B-931D-2C8BA0A5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82A0F-5C94-4026-B44A-DE23B978C4E4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9BCA-475E-453E-B102-BA2E97FA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49C9-51EA-4B4E-8DCA-40043EF53AFE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145A-3346-4010-ABEF-7DD4C7EF6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1153-D11A-461F-A00A-4901D2E970DC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FC5B-7629-4EEF-BA31-8181DF23A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A728-2616-4782-A909-E17F15285A9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CDF6-C736-4850-84E7-25CD2E16F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1C8090-9C01-4B30-BF86-E68EA2E59C5C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9BC5A-3DD5-46F6-891A-976E61FCF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95275"/>
            <a:ext cx="78390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>
            <a:spLocks noGrp="1"/>
          </p:cNvSpPr>
          <p:nvPr>
            <p:ph type="ctrTitle" idx="4294967295"/>
          </p:nvPr>
        </p:nvSpPr>
        <p:spPr>
          <a:xfrm>
            <a:off x="611188" y="2393950"/>
            <a:ext cx="7772400" cy="1470025"/>
          </a:xfrm>
        </p:spPr>
        <p:txBody>
          <a:bodyPr/>
          <a:lstStyle/>
          <a:p>
            <a:pPr algn="ctr" eaLnBrk="1" hangingPunct="1"/>
            <a:r>
              <a:rPr lang="uk-UA" b="1" smtClean="0">
                <a:latin typeface="Arial" charset="0"/>
              </a:rPr>
              <a:t>Основи арт-терапії</a:t>
            </a:r>
            <a:br>
              <a:rPr lang="uk-UA" b="1" smtClean="0">
                <a:latin typeface="Arial" charset="0"/>
              </a:rPr>
            </a:br>
            <a:r>
              <a:rPr lang="uk-UA" b="1" smtClean="0">
                <a:latin typeface="Arial" charset="0"/>
              </a:rPr>
              <a:t>Лекція 4.</a:t>
            </a:r>
            <a:endParaRPr lang="ru-RU" b="1" smtClean="0">
              <a:latin typeface="Arial" charset="0"/>
            </a:endParaRPr>
          </a:p>
        </p:txBody>
      </p:sp>
      <p:sp>
        <p:nvSpPr>
          <p:cNvPr id="14339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smtClean="0">
                <a:latin typeface="Arial" charset="0"/>
              </a:rPr>
              <a:t>к.психол. н.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mtClean="0">
                <a:latin typeface="Arial" charset="0"/>
              </a:rPr>
              <a:t>Мосол Н.О.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Індивідуальна та групова АТ</a:t>
            </a:r>
            <a:endParaRPr lang="ru-RU" b="1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400" b="1" smtClean="0"/>
              <a:t>Основною метою групової арт-терапії </a:t>
            </a:r>
            <a:r>
              <a:rPr lang="uk-UA" sz="2400" smtClean="0"/>
              <a:t>є досягнення певних змін у соціальній поведінці учасників групи. </a:t>
            </a:r>
            <a:br>
              <a:rPr lang="uk-UA" sz="2400" smtClean="0"/>
            </a:br>
            <a:r>
              <a:rPr lang="uk-UA" sz="2400" smtClean="0"/>
              <a:t>Вона в меншій мірі, ніж індивідуальна арт-терапія, орієнтована на дослідження індивідуальних проблем, причин і механізмів розвитку психологічних проблем.  </a:t>
            </a:r>
          </a:p>
          <a:p>
            <a:pPr eaLnBrk="1" hangingPunct="1"/>
            <a:r>
              <a:rPr lang="uk-UA" sz="2400" smtClean="0"/>
              <a:t>Відмінності групової арт-терапії від індивідуальної:</a:t>
            </a:r>
            <a:br>
              <a:rPr lang="uk-UA" sz="2400" smtClean="0"/>
            </a:br>
            <a:r>
              <a:rPr lang="uk-UA" sz="2400" smtClean="0"/>
              <a:t>        - припускає особливу «демократичну» атмосферу, пов’язану з рівністю прав і відповідальністю учасників групи, менший ступінь їхньої залежності від арт-терапевта;</a:t>
            </a:r>
            <a:br>
              <a:rPr lang="uk-UA" sz="2400" smtClean="0"/>
            </a:br>
            <a:r>
              <a:rPr lang="uk-UA" sz="2400" smtClean="0"/>
              <a:t>        - у багатьох випадках вимагає певних комунікативних навичок і здатності адаптуватися до групових норм.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Групова арт-терапія допомагає</a:t>
            </a:r>
            <a:r>
              <a:rPr lang="en-US" b="1" smtClean="0"/>
              <a:t>:</a:t>
            </a:r>
            <a:endParaRPr lang="ru-RU" b="1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z="2400" smtClean="0"/>
              <a:t> розвивати соціальні й комунікативні навички;</a:t>
            </a:r>
          </a:p>
          <a:p>
            <a:pPr eaLnBrk="1" hangingPunct="1"/>
            <a:r>
              <a:rPr lang="uk-UA" sz="2400" smtClean="0"/>
              <a:t>надати взаємну підтримку членам групи і вирішувати загальні проблеми;</a:t>
            </a:r>
          </a:p>
          <a:p>
            <a:pPr eaLnBrk="1" hangingPunct="1"/>
            <a:r>
              <a:rPr lang="uk-UA" sz="2400" smtClean="0"/>
              <a:t>спостерігати результати своїх дій і їхній вплив на інших;</a:t>
            </a:r>
          </a:p>
          <a:p>
            <a:pPr eaLnBrk="1" hangingPunct="1"/>
            <a:r>
              <a:rPr lang="uk-UA" sz="2400" smtClean="0"/>
              <a:t>засвоювати нові ролі і виявляти латентні (приховані) якості особистості, спостерігати, як модифікація рольової поведінки впливає на взаємини з іншими;</a:t>
            </a:r>
          </a:p>
          <a:p>
            <a:pPr eaLnBrk="1" hangingPunct="1"/>
            <a:r>
              <a:rPr lang="uk-UA" sz="2400" smtClean="0"/>
              <a:t>підвищувати самооцінку і веде до зміцнення особистої ідентичності;</a:t>
            </a:r>
          </a:p>
          <a:p>
            <a:pPr eaLnBrk="1" hangingPunct="1"/>
            <a:r>
              <a:rPr lang="uk-UA" sz="2400" smtClean="0"/>
              <a:t>розвивати навички прийняття рішень.</a:t>
            </a:r>
            <a:endParaRPr lang="ru-RU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600" smtClean="0"/>
              <a:t>О</a:t>
            </a:r>
            <a:r>
              <a:rPr lang="ru-RU" sz="3600" b="1" smtClean="0"/>
              <a:t>сновні типи арт-терапевтичних кабінетів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ru-RU" sz="2800" smtClean="0"/>
              <a:t> кабінет-студія;</a:t>
            </a:r>
          </a:p>
          <a:p>
            <a:pPr lvl="1" eaLnBrk="1" hangingPunct="1"/>
            <a:r>
              <a:rPr lang="ru-RU" sz="2800" smtClean="0"/>
              <a:t> кабінет для індивідуальної роботи;</a:t>
            </a:r>
          </a:p>
          <a:p>
            <a:pPr lvl="1" eaLnBrk="1" hangingPunct="1"/>
            <a:r>
              <a:rPr lang="ru-RU" sz="2800" smtClean="0"/>
              <a:t> кабінет для групової інтерактивної роботи;</a:t>
            </a:r>
          </a:p>
          <a:p>
            <a:pPr lvl="1" eaLnBrk="1" hangingPunct="1"/>
            <a:r>
              <a:rPr lang="ru-RU" sz="2800" smtClean="0"/>
              <a:t> арт-терапевтичне відділення і кабінет універсального призначення.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Виділяють дві зони: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«робочу» - для образотворчої діяльності, і «чисту» - для групового обговорення.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Способи реєстрації й оцінки арт-терапевтичної діяльност</a:t>
            </a:r>
            <a:r>
              <a:rPr lang="ru-RU" sz="3600" smtClean="0"/>
              <a:t>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Існує кілька способів реєстрації арт-терапевтичної діяльності: </a:t>
            </a:r>
          </a:p>
          <a:p>
            <a:pPr lvl="1" eaLnBrk="1" hangingPunct="1"/>
            <a:r>
              <a:rPr lang="uk-UA" sz="2800" smtClean="0"/>
              <a:t>формалізований бланк;</a:t>
            </a:r>
          </a:p>
          <a:p>
            <a:pPr lvl="1" eaLnBrk="1" hangingPunct="1"/>
            <a:r>
              <a:rPr lang="uk-UA" sz="2800" smtClean="0"/>
              <a:t>розгорнутий опис за схемою (в основному для тематично орієнтованих аналітичних груп);</a:t>
            </a:r>
          </a:p>
          <a:p>
            <a:pPr lvl="1" eaLnBrk="1" hangingPunct="1"/>
            <a:r>
              <a:rPr lang="uk-UA" sz="2800" smtClean="0"/>
              <a:t>хронограма групової арт-терапевтичної діяльності.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Формалізований бланк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smtClean="0"/>
              <a:t>	        - П.І.Б. клієнта (чи учасників групи);</a:t>
            </a:r>
            <a:br>
              <a:rPr lang="uk-UA" sz="2400" smtClean="0"/>
            </a:br>
            <a:r>
              <a:rPr lang="uk-UA" sz="2400" smtClean="0"/>
              <a:t>        - дата і час сесії;</a:t>
            </a:r>
            <a:br>
              <a:rPr lang="uk-UA" sz="2400" smtClean="0"/>
            </a:br>
            <a:r>
              <a:rPr lang="uk-UA" sz="2400" smtClean="0"/>
              <a:t>        - тема;</a:t>
            </a:r>
            <a:br>
              <a:rPr lang="uk-UA" sz="2400" smtClean="0"/>
            </a:br>
            <a:r>
              <a:rPr lang="uk-UA" sz="2400" smtClean="0"/>
              <a:t>        - матеріали, які використовували учасники групи;</a:t>
            </a:r>
            <a:br>
              <a:rPr lang="uk-UA" sz="2400" smtClean="0"/>
            </a:br>
            <a:r>
              <a:rPr lang="uk-UA" sz="2400" smtClean="0"/>
              <a:t>        - висловлювання клієнта чи учасників групи в ході роботи;</a:t>
            </a:r>
            <a:br>
              <a:rPr lang="uk-UA" sz="2400" smtClean="0"/>
            </a:br>
            <a:r>
              <a:rPr lang="uk-UA" sz="2400" smtClean="0"/>
              <a:t>        - особливості невербальної експресії («мова тіла») у ході роботи;</a:t>
            </a:r>
            <a:br>
              <a:rPr lang="uk-UA" sz="2400" smtClean="0"/>
            </a:br>
            <a:r>
              <a:rPr lang="uk-UA" sz="2400" smtClean="0"/>
              <a:t>        - взаємодія між учасниками групи (для групових форм роботи);</a:t>
            </a:r>
            <a:br>
              <a:rPr lang="uk-UA" sz="2400" smtClean="0"/>
            </a:br>
            <a:r>
              <a:rPr lang="uk-UA" sz="2400" smtClean="0"/>
              <a:t>        - ставлення до роботи;</a:t>
            </a:r>
            <a:br>
              <a:rPr lang="uk-UA" sz="2400" smtClean="0"/>
            </a:br>
            <a:r>
              <a:rPr lang="uk-UA" sz="2400" smtClean="0"/>
              <a:t>        - процес образотворчої діяльності (етапи створення образу);</a:t>
            </a:r>
            <a:br>
              <a:rPr lang="uk-UA" sz="2400" smtClean="0"/>
            </a:br>
            <a:r>
              <a:rPr lang="uk-UA" sz="2400" smtClean="0"/>
              <a:t>        - опис образотворчого продукту, його передбачуваний зміст (з погляду арт-терапевта);</a:t>
            </a:r>
            <a:br>
              <a:rPr lang="uk-UA" sz="2400" smtClean="0"/>
            </a:br>
            <a:r>
              <a:rPr lang="uk-UA" sz="2400" smtClean="0"/>
              <a:t>        - усвідомлення змісту образотворчого продукту самим клієнтом (формальне пояснення).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 Розгорнутий опис за схемою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400" smtClean="0"/>
              <a:t>  </a:t>
            </a:r>
            <a:r>
              <a:rPr lang="uk-UA" sz="2400" b="1" smtClean="0"/>
              <a:t>переважно при групових формах роботи.</a:t>
            </a:r>
            <a:r>
              <a:rPr lang="uk-UA" sz="2400" smtClean="0"/>
              <a:t> </a:t>
            </a:r>
            <a:br>
              <a:rPr lang="uk-UA" sz="2400" smtClean="0"/>
            </a:br>
            <a:r>
              <a:rPr lang="uk-UA" sz="2400" smtClean="0"/>
              <a:t>        - П.І.Б. учасників, що були відсутні;</a:t>
            </a:r>
            <a:br>
              <a:rPr lang="uk-UA" sz="2400" smtClean="0"/>
            </a:br>
            <a:r>
              <a:rPr lang="uk-UA" sz="2400" smtClean="0"/>
              <a:t>        - ведучі (арт-терапевт, асистент);</a:t>
            </a:r>
            <a:br>
              <a:rPr lang="uk-UA" sz="2400" smtClean="0"/>
            </a:br>
            <a:r>
              <a:rPr lang="uk-UA" sz="2400" smtClean="0"/>
              <a:t>        - дата і час сесії, яка сесія по рахунку;</a:t>
            </a:r>
            <a:br>
              <a:rPr lang="uk-UA" sz="2400" smtClean="0"/>
            </a:br>
            <a:r>
              <a:rPr lang="uk-UA" sz="2400" smtClean="0"/>
              <a:t>        - ціль заняття;</a:t>
            </a:r>
            <a:br>
              <a:rPr lang="uk-UA" sz="2400" smtClean="0"/>
            </a:br>
            <a:r>
              <a:rPr lang="uk-UA" sz="2400" smtClean="0"/>
              <a:t>        - тема, вправи, завдання;</a:t>
            </a:r>
            <a:br>
              <a:rPr lang="uk-UA" sz="2400" smtClean="0"/>
            </a:br>
            <a:r>
              <a:rPr lang="uk-UA" sz="2400" smtClean="0"/>
              <a:t>        - загальна атмосфера в групі на початку, в середині, наприкінці сесії, загальний характер взаємодії (відчуття ведучого);</a:t>
            </a:r>
            <a:br>
              <a:rPr lang="uk-UA" sz="2400" smtClean="0"/>
            </a:br>
            <a:r>
              <a:rPr lang="uk-UA" sz="2400" smtClean="0"/>
              <a:t>        - що відбувалося в групі, як поводилися окремі учасники (що робили, як брали участь в обговоренні);</a:t>
            </a:r>
            <a:br>
              <a:rPr lang="uk-UA" sz="2400" smtClean="0"/>
            </a:br>
            <a:r>
              <a:rPr lang="uk-UA" sz="2400" smtClean="0"/>
              <a:t>        - яка була участь арт-терапевта й асистента в роботі групи, їхня взаємодія;</a:t>
            </a:r>
            <a:br>
              <a:rPr lang="uk-UA" sz="2400" smtClean="0"/>
            </a:br>
            <a:r>
              <a:rPr lang="uk-UA" sz="2400" smtClean="0"/>
              <a:t>        - підсумки сесії, план подальшої роботи.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ЕТАПИ РОЗВИТКУ ПСИХОТЕРАПЕВТИЧНОЇ ГРУПИ</a:t>
            </a:r>
            <a:endParaRPr lang="ru-RU" sz="3600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uk-UA" b="1" i="1" smtClean="0"/>
              <a:t>Орієнтаційна </a:t>
            </a:r>
            <a:r>
              <a:rPr lang="uk-UA" smtClean="0"/>
              <a:t>  - характеризується пасивністю пацієнтів і високим рівнем напруги, обумовленої переважно неспівпаданням очікувань з реальною ситуацією і позицією психолога/арт-терапевта.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uk-UA" b="1" i="1" smtClean="0"/>
              <a:t>Перехідна – </a:t>
            </a:r>
            <a:r>
              <a:rPr lang="uk-UA" smtClean="0"/>
              <a:t>робота з конфліктами, захистами і опорами. Конструктивним на цій кризовій стадії можна вважати відкритий вираз учасниками своїх відчуттів і обговорення в групі проблем, пов'язаних з авторитетами, залежністю, пошуками підтримки, недостатньою самостійністю і відповідальністю, невпевненістю</a:t>
            </a:r>
            <a:r>
              <a:rPr lang="ru-RU" smtClean="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ЕТАПИ РОЗВИТКУ ПСИХОТЕРАПЕВТИЧНОЇ ГРУПИ</a:t>
            </a:r>
            <a:endParaRPr lang="ru-RU" sz="3600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Arial" charset="0"/>
              <a:buAutoNum type="arabicPeriod" startAt="3"/>
            </a:pPr>
            <a:r>
              <a:rPr lang="ru-RU" b="1" i="1" smtClean="0"/>
              <a:t>Робоча – </a:t>
            </a:r>
            <a:r>
              <a:rPr lang="ru-RU" smtClean="0"/>
              <a:t>характеризується процесом структуризації групи роботою із значущими труднощами, відбувається становлення групової культури, виробітку групових норм, цілей, цінностей, формування згуртованості, взаємодопомоги і взаимоподдержки. відмічена активними діями. </a:t>
            </a:r>
          </a:p>
          <a:p>
            <a:pPr marL="533400" indent="-533400" eaLnBrk="1" hangingPunct="1">
              <a:buFont typeface="Arial" charset="0"/>
              <a:buAutoNum type="arabicPeriod" startAt="3"/>
            </a:pPr>
            <a:r>
              <a:rPr lang="ru-RU" b="1" i="1" smtClean="0"/>
              <a:t>Об'єднання і закріплення </a:t>
            </a:r>
            <a:r>
              <a:rPr lang="ru-RU" smtClean="0"/>
              <a:t>отриманого досвіду – інтеграція здобутого досвіду  у повсякденне життя.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Арт-терапія: сучасний етап</a:t>
            </a:r>
            <a:endParaRPr lang="ru-RU" b="1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mtClean="0"/>
              <a:t>В останні два-три десятиліття арт-терапія синтезувала  досягнення більшості психотерапевтичних підходів та вважається самостійним методом з власною методологією та різноманітним, високо диференційованим інструментарієм. </a:t>
            </a:r>
          </a:p>
          <a:p>
            <a:pPr eaLnBrk="1" hangingPunct="1">
              <a:lnSpc>
                <a:spcPct val="80000"/>
              </a:lnSpc>
            </a:pPr>
            <a:r>
              <a:rPr lang="uk-UA" smtClean="0"/>
              <a:t>Накопичення та узагальнення емпіричних даних, пов’язаних з арт-терапією, дещо випереджає розвиток її теорії, але  застосування певних теоретичних уявлень сприяло виходу арт-терапії на рівень самостійного психотерапевтичного методу.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/>
              <a:t>Література</a:t>
            </a:r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Киселева М</a:t>
            </a:r>
            <a:r>
              <a:rPr lang="ru-RU" smtClean="0"/>
              <a:t>. </a:t>
            </a:r>
            <a:r>
              <a:rPr lang="ru-RU" b="1" smtClean="0"/>
              <a:t>В</a:t>
            </a:r>
            <a:r>
              <a:rPr lang="ru-RU" smtClean="0"/>
              <a:t>. </a:t>
            </a:r>
            <a:r>
              <a:rPr lang="ru-RU" b="1" smtClean="0"/>
              <a:t>Арт</a:t>
            </a:r>
            <a:r>
              <a:rPr lang="ru-RU" smtClean="0"/>
              <a:t>-</a:t>
            </a:r>
            <a:r>
              <a:rPr lang="ru-RU" b="1" smtClean="0"/>
              <a:t>терапия</a:t>
            </a:r>
            <a:r>
              <a:rPr lang="ru-RU" smtClean="0"/>
              <a:t> в </a:t>
            </a:r>
            <a:r>
              <a:rPr lang="ru-RU" b="1" smtClean="0"/>
              <a:t>практической психологии</a:t>
            </a:r>
            <a:r>
              <a:rPr lang="ru-RU" smtClean="0"/>
              <a:t> и </a:t>
            </a:r>
            <a:r>
              <a:rPr lang="ru-RU" b="1" smtClean="0"/>
              <a:t>социальной работе</a:t>
            </a:r>
            <a:r>
              <a:rPr lang="ru-RU" smtClean="0"/>
              <a:t>. Речь, 2007. — 336 с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Практикум по арт-терапии//Под ред. А.И.Копытина. - СПб: Питер, 2000. - 448 с.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Теорія і практика арт-терапії : навчально-методичний комплекс / Уклад. І.В. Бабій. – Умань, Алмі 2014. 75 с.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Slide title</a:t>
            </a:r>
            <a:endParaRPr lang="en-US" dirty="0">
              <a:latin typeface="+mn-lt"/>
            </a:endParaRPr>
          </a:p>
        </p:txBody>
      </p:sp>
      <p:grpSp>
        <p:nvGrpSpPr>
          <p:cNvPr id="15362" name="Group 92"/>
          <p:cNvGrpSpPr>
            <a:grpSpLocks/>
          </p:cNvGrpSpPr>
          <p:nvPr/>
        </p:nvGrpSpPr>
        <p:grpSpPr bwMode="auto">
          <a:xfrm>
            <a:off x="1987550" y="1614488"/>
            <a:ext cx="5757863" cy="581025"/>
            <a:chOff x="1269" y="1296"/>
            <a:chExt cx="3193" cy="334"/>
          </a:xfrm>
        </p:grpSpPr>
        <p:sp>
          <p:nvSpPr>
            <p:cNvPr id="211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407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Арт-терапія як самостійна практика</a:t>
              </a:r>
              <a:endParaRPr 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5408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15409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5411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12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2000">
                    <a:latin typeface="Calibri" pitchFamily="34" charset="0"/>
                  </a:endParaRPr>
                </a:p>
              </p:txBody>
            </p:sp>
            <p:sp>
              <p:nvSpPr>
                <p:cNvPr id="15413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2000">
                    <a:latin typeface="Calibri" pitchFamily="34" charset="0"/>
                  </a:endParaRPr>
                </a:p>
              </p:txBody>
            </p:sp>
            <p:pic>
              <p:nvPicPr>
                <p:cNvPr id="15414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410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7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FFFFFF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</p:grpSp>
      <p:grpSp>
        <p:nvGrpSpPr>
          <p:cNvPr id="15363" name="Group 93"/>
          <p:cNvGrpSpPr>
            <a:grpSpLocks/>
          </p:cNvGrpSpPr>
          <p:nvPr/>
        </p:nvGrpSpPr>
        <p:grpSpPr bwMode="auto">
          <a:xfrm>
            <a:off x="1962150" y="2401888"/>
            <a:ext cx="5946775" cy="561975"/>
            <a:chOff x="1268" y="1776"/>
            <a:chExt cx="3194" cy="346"/>
          </a:xfrm>
        </p:grpSpPr>
        <p:sp>
          <p:nvSpPr>
            <p:cNvPr id="221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98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000">
              <a:spAutoFit/>
            </a:bodyPr>
            <a:lstStyle/>
            <a:p>
              <a:r>
                <a:rPr lang="ru-RU" sz="2000"/>
                <a:t>Форми арт-терапевтичної роботи</a:t>
              </a:r>
              <a:endParaRPr lang="en-US" sz="2000"/>
            </a:p>
          </p:txBody>
        </p:sp>
        <p:grpSp>
          <p:nvGrpSpPr>
            <p:cNvPr id="15399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5400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15402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03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04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D11"/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5405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401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61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15364" name="Group 94"/>
          <p:cNvGrpSpPr>
            <a:grpSpLocks/>
          </p:cNvGrpSpPr>
          <p:nvPr/>
        </p:nvGrpSpPr>
        <p:grpSpPr bwMode="auto">
          <a:xfrm>
            <a:off x="1989138" y="3087688"/>
            <a:ext cx="6094412" cy="622300"/>
            <a:chOff x="1270" y="2247"/>
            <a:chExt cx="3192" cy="345"/>
          </a:xfrm>
        </p:grpSpPr>
        <p:sp>
          <p:nvSpPr>
            <p:cNvPr id="231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88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36000" rIns="36000" bIns="36000">
              <a:spAutoFit/>
            </a:bodyPr>
            <a:lstStyle/>
            <a:p>
              <a:endParaRPr lang="ru-RU" sz="2000"/>
            </a:p>
          </p:txBody>
        </p:sp>
        <p:grpSp>
          <p:nvGrpSpPr>
            <p:cNvPr id="15389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15390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57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15391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15393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94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95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147"/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5396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92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57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</p:grpSp>
      <p:grpSp>
        <p:nvGrpSpPr>
          <p:cNvPr id="15365" name="Group 95"/>
          <p:cNvGrpSpPr>
            <a:grpSpLocks/>
          </p:cNvGrpSpPr>
          <p:nvPr/>
        </p:nvGrpSpPr>
        <p:grpSpPr bwMode="auto">
          <a:xfrm>
            <a:off x="1973263" y="3873500"/>
            <a:ext cx="6148387" cy="623888"/>
            <a:chOff x="1268" y="2727"/>
            <a:chExt cx="3194" cy="345"/>
          </a:xfrm>
        </p:grpSpPr>
        <p:sp>
          <p:nvSpPr>
            <p:cNvPr id="15377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62000" anchor="ctr"/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Арт-терапевтичний кабінет і його оснащення</a:t>
              </a:r>
              <a:endParaRPr lang="ru-RU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8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/>
            </a:p>
          </p:txBody>
        </p:sp>
        <p:grpSp>
          <p:nvGrpSpPr>
            <p:cNvPr id="15379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15380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56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4</a:t>
                </a:r>
              </a:p>
            </p:txBody>
          </p:sp>
          <p:grpSp>
            <p:nvGrpSpPr>
              <p:cNvPr id="15381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15383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84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4318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85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5386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82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56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5366" name="Group 96"/>
          <p:cNvGrpSpPr>
            <a:grpSpLocks/>
          </p:cNvGrpSpPr>
          <p:nvPr/>
        </p:nvGrpSpPr>
        <p:grpSpPr bwMode="auto">
          <a:xfrm>
            <a:off x="1809750" y="4673600"/>
            <a:ext cx="6342063" cy="573088"/>
            <a:chOff x="1268" y="3207"/>
            <a:chExt cx="3190" cy="345"/>
          </a:xfrm>
        </p:grpSpPr>
        <p:sp>
          <p:nvSpPr>
            <p:cNvPr id="253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69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/>
                <a:t>Способи реєстрації й оцінки АТ діялності</a:t>
              </a:r>
              <a:endParaRPr lang="en-US" sz="2000"/>
            </a:p>
          </p:txBody>
        </p:sp>
        <p:grpSp>
          <p:nvGrpSpPr>
            <p:cNvPr id="15370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15371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15373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74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2C5782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75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16190"/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5376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72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51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5</a:t>
                </a:r>
              </a:p>
            </p:txBody>
          </p:sp>
        </p:grpSp>
      </p:grpSp>
      <p:sp>
        <p:nvSpPr>
          <p:cNvPr id="15367" name="Rectangle 56"/>
          <p:cNvSpPr>
            <a:spLocks noChangeArrowheads="1"/>
          </p:cNvSpPr>
          <p:nvPr/>
        </p:nvSpPr>
        <p:spPr bwMode="auto">
          <a:xfrm>
            <a:off x="2511425" y="3182938"/>
            <a:ext cx="558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solidFill>
                  <a:srgbClr val="000000"/>
                </a:solidFill>
              </a:rPr>
              <a:t>Основні етапи розвитку терапевтичної групи</a:t>
            </a:r>
            <a:endParaRPr lang="ru-RU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z="3200" b="1" smtClean="0"/>
          </a:p>
          <a:p>
            <a:pPr eaLnBrk="1" hangingPunct="1">
              <a:buFont typeface="Arial" charset="0"/>
              <a:buNone/>
            </a:pPr>
            <a:endParaRPr lang="ru-RU" sz="3200" b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200" b="1" smtClean="0"/>
              <a:t>Арт-терапія</a:t>
            </a:r>
            <a:r>
              <a:rPr lang="ru-RU" sz="3200" smtClean="0"/>
              <a:t> представляє собою лікувальне застосування образотворчого мистецтва, що передбачає взаємодію між автором художньої роботи, самою роботою і фахівцем. </a:t>
            </a:r>
          </a:p>
        </p:txBody>
      </p:sp>
      <p:pic>
        <p:nvPicPr>
          <p:cNvPr id="16386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4613" y="203200"/>
            <a:ext cx="46228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Теоретичі засади арт-терапії</a:t>
            </a:r>
            <a:endParaRPr lang="ru-RU" b="1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600" b="1" i="1" smtClean="0"/>
              <a:t>Психологія ігрової діяльності</a:t>
            </a:r>
            <a:r>
              <a:rPr lang="ru-RU" sz="2600" smtClean="0"/>
              <a:t>, концепції онтогенетичного розвитку різних видів ігрової активності; </a:t>
            </a:r>
          </a:p>
          <a:p>
            <a:pPr eaLnBrk="1" hangingPunct="1">
              <a:lnSpc>
                <a:spcPct val="70000"/>
              </a:lnSpc>
            </a:pPr>
            <a:r>
              <a:rPr lang="ru-RU" sz="2600" b="1" i="1" smtClean="0"/>
              <a:t>Психологія змінених станів свідомості (ЗСС),</a:t>
            </a:r>
            <a:r>
              <a:rPr lang="ru-RU" sz="2600" smtClean="0"/>
              <a:t> що трактує арт-терапевтичну активність у стані творчого натхнення як прогресивний адаптаційний механізм   - АТ як спосіб досягнення динамічної рівноваги); </a:t>
            </a:r>
          </a:p>
          <a:p>
            <a:pPr eaLnBrk="1" hangingPunct="1">
              <a:lnSpc>
                <a:spcPct val="70000"/>
              </a:lnSpc>
            </a:pPr>
            <a:r>
              <a:rPr lang="ru-RU" sz="2600" smtClean="0"/>
              <a:t>Сучасні уявлення загальної </a:t>
            </a:r>
            <a:r>
              <a:rPr lang="ru-RU" sz="2600" b="1" i="1" smtClean="0"/>
              <a:t>теорії систем,</a:t>
            </a:r>
            <a:r>
              <a:rPr lang="ru-RU" sz="2600" smtClean="0"/>
              <a:t> що стосуються психічної діяльності, зокрема, концепція множинності відповідей психіки на стану стресу, хвороби та духовної кризи.</a:t>
            </a:r>
          </a:p>
          <a:p>
            <a:pPr eaLnBrk="1" hangingPunct="1">
              <a:lnSpc>
                <a:spcPct val="70000"/>
              </a:lnSpc>
            </a:pPr>
            <a:r>
              <a:rPr lang="ru-RU" sz="2600" b="1" i="1" smtClean="0"/>
              <a:t>Трансперсональна методологія</a:t>
            </a:r>
            <a:r>
              <a:rPr lang="ru-RU" sz="2600" smtClean="0"/>
              <a:t>, яка розглядає арт-терапію як універсальний метод, що сприяє інтеграції біографічного, перинатального і трансперсонального досвіду.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Переваги арт-терапії</a:t>
            </a:r>
            <a:r>
              <a:rPr lang="ru-RU" smtClean="0"/>
              <a:t>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uk-UA" smtClean="0"/>
              <a:t>надає можливість для вираження агресивних почуттів у соціально - прийнятній манері (малювання, живопис фарбами або ліплення є безпечними способами розрядки напруги)</a:t>
            </a:r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uk-UA" smtClean="0"/>
              <a:t>прискорює прогрес в терапії. Підсвідомі конфлікти і внутрішні переживання легше виражаються образно, ніж у розмові під час вербальної психотерапії. </a:t>
            </a:r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uk-UA" smtClean="0"/>
              <a:t>дає підстави для інтерпретацій і діагностичної роботи в процесі терапії. Творча продукція зважаючи на її реальності не може заперечуватися пацієнтом; </a:t>
            </a:r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uk-UA" smtClean="0"/>
              <a:t>дозволяє працювати з думками і почуттями, які здаються непереборними (втрати, смерть, сновидіння);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Переваги арт-терапії</a:t>
            </a:r>
            <a:r>
              <a:rPr lang="ru-RU" smtClean="0"/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Arial" charset="0"/>
              <a:buAutoNum type="arabicPeriod" startAt="5"/>
            </a:pPr>
            <a:r>
              <a:rPr lang="uk-UA" smtClean="0"/>
              <a:t>допомагає зміцнити терапевтичні взаємини. Елементи збігу в художній творчості членів групи можуть прискорити розвиток емпатії і позитивних почуттів; </a:t>
            </a:r>
          </a:p>
          <a:p>
            <a:pPr marL="533400" indent="-533400" eaLnBrk="1" hangingPunct="1">
              <a:buFont typeface="Arial" charset="0"/>
              <a:buAutoNum type="arabicPeriod" startAt="5"/>
            </a:pPr>
            <a:r>
              <a:rPr lang="uk-UA" smtClean="0"/>
              <a:t> сприяє виникненню почуття внутрішнього контролю і порядку; </a:t>
            </a:r>
          </a:p>
          <a:p>
            <a:pPr marL="533400" indent="-533400" eaLnBrk="1" hangingPunct="1">
              <a:buFont typeface="Arial" charset="0"/>
              <a:buAutoNum type="arabicPeriod" startAt="5"/>
            </a:pPr>
            <a:r>
              <a:rPr lang="uk-UA" smtClean="0"/>
              <a:t>розвиває і посилює увагу до почуттів;</a:t>
            </a:r>
          </a:p>
          <a:p>
            <a:pPr marL="533400" indent="-533400" eaLnBrk="1" hangingPunct="1">
              <a:buFont typeface="Arial" charset="0"/>
              <a:buAutoNum type="arabicPeriod" startAt="5"/>
            </a:pPr>
            <a:r>
              <a:rPr lang="uk-UA" smtClean="0"/>
              <a:t> підсилює відчуття власної особистісної цінності, підвищує художню компетентність.</a:t>
            </a:r>
            <a:r>
              <a:rPr lang="ru-RU" smtClean="0"/>
              <a:t> </a:t>
            </a:r>
          </a:p>
          <a:p>
            <a:pPr marL="533400" indent="-533400" eaLnBrk="1" hangingPunct="1"/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ОСНОВНІ ФОРМИ АРТ-ТЕРАПЕВТИЧНОЇ РОБОТИ</a:t>
            </a:r>
            <a:r>
              <a:rPr lang="ru-RU" sz="3600" smtClean="0"/>
              <a:t> </a:t>
            </a:r>
          </a:p>
        </p:txBody>
      </p:sp>
      <p:sp>
        <p:nvSpPr>
          <p:cNvPr id="2048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Arial" charset="0"/>
              <a:buAutoNum type="arabicPeriod"/>
            </a:pPr>
            <a:r>
              <a:rPr lang="uk-UA" smtClean="0"/>
              <a:t>залежно від теоретичного обґрунтування: </a:t>
            </a:r>
          </a:p>
          <a:p>
            <a:pPr marL="914400" lvl="1" indent="-457200" eaLnBrk="1" hangingPunct="1"/>
            <a:r>
              <a:rPr lang="uk-UA" sz="2800" smtClean="0"/>
              <a:t>клінічна </a:t>
            </a:r>
          </a:p>
          <a:p>
            <a:pPr marL="914400" lvl="1" indent="-457200" eaLnBrk="1" hangingPunct="1"/>
            <a:r>
              <a:rPr lang="uk-UA" sz="2800" smtClean="0"/>
              <a:t>психодинамічна </a:t>
            </a:r>
          </a:p>
          <a:p>
            <a:pPr marL="914400" lvl="1" indent="-457200" eaLnBrk="1" hangingPunct="1"/>
            <a:r>
              <a:rPr lang="uk-UA" sz="2800" smtClean="0"/>
              <a:t>гуманістична </a:t>
            </a:r>
          </a:p>
          <a:p>
            <a:pPr marL="914400" lvl="1" indent="-457200" eaLnBrk="1" hangingPunct="1"/>
            <a:r>
              <a:rPr lang="uk-UA" sz="2800" smtClean="0"/>
              <a:t>трансперсональна і інші моделі арт-терапії. </a:t>
            </a:r>
          </a:p>
          <a:p>
            <a:pPr marL="533400" indent="-533400" eaLnBrk="1" hangingPunct="1">
              <a:buFont typeface="Arial" charset="0"/>
              <a:buAutoNum type="arabicPeriod"/>
            </a:pPr>
            <a:r>
              <a:rPr lang="uk-UA" smtClean="0"/>
              <a:t>від категорії клієнтів  - наприклад, психіатричні хворі, особи з межовими психічними розладами, пацієнти з соматичною патологією, мотивовані до особистого «зростання» клінічно здорові особи та інші.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ОСНОВНІ ФОРМИ АРТ-ТЕРАПЕВТИЧНОЇ РОБОТИ</a:t>
            </a:r>
            <a:r>
              <a:rPr lang="ru-RU" sz="3600" smtClean="0"/>
              <a:t>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Arial" charset="0"/>
              <a:buAutoNum type="arabicPeriod" startAt="3"/>
            </a:pPr>
            <a:r>
              <a:rPr lang="uk-UA" smtClean="0"/>
              <a:t>вікова категорія учасників арт-терапевтичної групи  - різні форми арт-терапії при роботі з дітьми, підлітками і дорослими. </a:t>
            </a:r>
          </a:p>
          <a:p>
            <a:pPr marL="533400" indent="-533400" eaLnBrk="1" hangingPunct="1">
              <a:buFont typeface="Arial" charset="0"/>
              <a:buAutoNum type="arabicPeriod" startAt="3"/>
            </a:pPr>
            <a:r>
              <a:rPr lang="uk-UA" smtClean="0"/>
              <a:t>орієнтація на індивідуальну або групову взаємодію в ході арт-терапевтичного процесу. (індивідуальну і групову арт-терапія). </a:t>
            </a:r>
          </a:p>
          <a:p>
            <a:pPr marL="533400" indent="-533400" eaLnBrk="1" hangingPunct="1">
              <a:buFont typeface="Arial" charset="0"/>
              <a:buNone/>
            </a:pPr>
            <a:r>
              <a:rPr lang="uk-UA" b="1" smtClean="0"/>
              <a:t> 	Групова АТ</a:t>
            </a:r>
            <a:r>
              <a:rPr lang="uk-UA" smtClean="0"/>
              <a:t> а) студійна відкрита група (переважно неструктурована); </a:t>
            </a:r>
          </a:p>
          <a:p>
            <a:pPr marL="533400" indent="-533400" eaLnBrk="1" hangingPunct="1">
              <a:buFont typeface="Arial" charset="0"/>
              <a:buNone/>
            </a:pPr>
            <a:r>
              <a:rPr lang="uk-UA" smtClean="0"/>
              <a:t>       б) аналітична закрита група (різний ступінь структурованості); </a:t>
            </a:r>
          </a:p>
          <a:p>
            <a:pPr marL="533400" indent="-533400" eaLnBrk="1" hangingPunct="1">
              <a:buFont typeface="Arial" charset="0"/>
              <a:buNone/>
            </a:pPr>
            <a:r>
              <a:rPr lang="uk-UA" smtClean="0"/>
              <a:t>      в) тематично орієнтована група (різний ступінь відкритості і структурованості). </a:t>
            </a:r>
          </a:p>
          <a:p>
            <a:pPr marL="533400" indent="-533400" eaLnBrk="1" hangingPunct="1"/>
            <a:endParaRPr lang="uk-UA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Індивідуальна та групова АТ</a:t>
            </a:r>
            <a:endParaRPr lang="ru-RU" b="1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z="2400" b="1" smtClean="0"/>
              <a:t>Індивідуальна арт-терапія </a:t>
            </a:r>
            <a:r>
              <a:rPr lang="uk-UA" sz="2400" smtClean="0"/>
              <a:t>може використовуватися з широким колом клієнтів: </a:t>
            </a:r>
          </a:p>
          <a:p>
            <a:pPr eaLnBrk="1" hangingPunct="1"/>
            <a:r>
              <a:rPr lang="uk-UA" sz="2400" smtClean="0"/>
              <a:t>клієнти, що не підлягають вербальній психотерапії (олігофрени, психотики, особи похилого віку з порушеннями пам'яті і деякі інші). </a:t>
            </a:r>
          </a:p>
          <a:p>
            <a:pPr eaLnBrk="1" hangingPunct="1"/>
            <a:r>
              <a:rPr lang="uk-UA" sz="2400" smtClean="0"/>
              <a:t> діти і дорослі, котрі мають певні утруднення у вербалізації своїх переживань, наприклад із-за мовних порушень, аутизму або малоконтактності, ПТСР. </a:t>
            </a:r>
          </a:p>
          <a:p>
            <a:pPr eaLnBrk="1" hangingPunct="1"/>
            <a:r>
              <a:rPr lang="uk-UA" sz="2400" smtClean="0"/>
              <a:t>клієнти, що мають неглибокі психічні розлади. </a:t>
            </a:r>
          </a:p>
          <a:p>
            <a:pPr eaLnBrk="1" hangingPunct="1">
              <a:buFont typeface="Arial" charset="0"/>
              <a:buNone/>
            </a:pPr>
            <a:r>
              <a:rPr lang="uk-UA" sz="2400" smtClean="0"/>
              <a:t>Індивідуальна арт-терапія може тривати кілька місяців і навіть років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927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 Light</vt:lpstr>
      <vt:lpstr>Calibri</vt:lpstr>
      <vt:lpstr>Office Theme</vt:lpstr>
      <vt:lpstr>Основи арт-терапії Лекція 4.</vt:lpstr>
      <vt:lpstr>Slide title</vt:lpstr>
      <vt:lpstr>Слайд 3</vt:lpstr>
      <vt:lpstr>Теоретичі засади арт-терапії</vt:lpstr>
      <vt:lpstr>Переваги арт-терапії </vt:lpstr>
      <vt:lpstr>Переваги арт-терапії </vt:lpstr>
      <vt:lpstr>ОСНОВНІ ФОРМИ АРТ-ТЕРАПЕВТИЧНОЇ РОБОТИ </vt:lpstr>
      <vt:lpstr>ОСНОВНІ ФОРМИ АРТ-ТЕРАПЕВТИЧНОЇ РОБОТИ </vt:lpstr>
      <vt:lpstr>Індивідуальна та групова АТ</vt:lpstr>
      <vt:lpstr>Індивідуальна та групова АТ</vt:lpstr>
      <vt:lpstr>Групова арт-терапія допомагає:</vt:lpstr>
      <vt:lpstr>Основні типи арт-терапевтичних кабінетів</vt:lpstr>
      <vt:lpstr>Способи реєстрації й оцінки арт-терапевтичної діяльност </vt:lpstr>
      <vt:lpstr>Формалізований бланк</vt:lpstr>
      <vt:lpstr> Розгорнутий опис за схемою</vt:lpstr>
      <vt:lpstr>ЕТАПИ РОЗВИТКУ ПСИХОТЕРАПЕВТИЧНОЇ ГРУПИ</vt:lpstr>
      <vt:lpstr>ЕТАПИ РОЗВИТКУ ПСИХОТЕРАПЕВТИЧНОЇ ГРУПИ</vt:lpstr>
      <vt:lpstr>Арт-терапія: сучасний етап</vt:lpstr>
      <vt:lpstr>Література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58</cp:revision>
  <dcterms:created xsi:type="dcterms:W3CDTF">2016-11-18T14:12:19Z</dcterms:created>
  <dcterms:modified xsi:type="dcterms:W3CDTF">2021-03-02T07:04:20Z</dcterms:modified>
</cp:coreProperties>
</file>