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61"/>
  </p:notesMasterIdLst>
  <p:handoutMasterIdLst>
    <p:handoutMasterId r:id="rId62"/>
  </p:handoutMasterIdLst>
  <p:sldIdLst>
    <p:sldId id="256" r:id="rId2"/>
    <p:sldId id="257" r:id="rId3"/>
    <p:sldId id="290" r:id="rId4"/>
    <p:sldId id="326" r:id="rId5"/>
    <p:sldId id="320" r:id="rId6"/>
    <p:sldId id="346" r:id="rId7"/>
    <p:sldId id="347" r:id="rId8"/>
    <p:sldId id="328" r:id="rId9"/>
    <p:sldId id="323" r:id="rId10"/>
    <p:sldId id="333" r:id="rId11"/>
    <p:sldId id="329" r:id="rId12"/>
    <p:sldId id="295" r:id="rId13"/>
    <p:sldId id="29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93" r:id="rId27"/>
    <p:sldId id="394" r:id="rId28"/>
    <p:sldId id="395" r:id="rId29"/>
    <p:sldId id="396" r:id="rId30"/>
    <p:sldId id="397" r:id="rId31"/>
    <p:sldId id="398" r:id="rId32"/>
    <p:sldId id="399" r:id="rId33"/>
    <p:sldId id="299" r:id="rId34"/>
    <p:sldId id="324" r:id="rId35"/>
    <p:sldId id="365" r:id="rId36"/>
    <p:sldId id="366" r:id="rId37"/>
    <p:sldId id="363" r:id="rId38"/>
    <p:sldId id="391" r:id="rId39"/>
    <p:sldId id="376" r:id="rId40"/>
    <p:sldId id="392" r:id="rId41"/>
    <p:sldId id="377" r:id="rId42"/>
    <p:sldId id="378" r:id="rId43"/>
    <p:sldId id="379" r:id="rId44"/>
    <p:sldId id="353" r:id="rId45"/>
    <p:sldId id="354" r:id="rId46"/>
    <p:sldId id="355" r:id="rId47"/>
    <p:sldId id="362" r:id="rId48"/>
    <p:sldId id="360" r:id="rId49"/>
    <p:sldId id="357" r:id="rId50"/>
    <p:sldId id="359" r:id="rId51"/>
    <p:sldId id="358" r:id="rId52"/>
    <p:sldId id="368" r:id="rId53"/>
    <p:sldId id="387" r:id="rId54"/>
    <p:sldId id="385" r:id="rId55"/>
    <p:sldId id="386" r:id="rId56"/>
    <p:sldId id="389" r:id="rId57"/>
    <p:sldId id="388" r:id="rId58"/>
    <p:sldId id="383" r:id="rId59"/>
    <p:sldId id="288" r:id="rId60"/>
  </p:sldIdLst>
  <p:sldSz cx="9144000" cy="6858000" type="screen4x3"/>
  <p:notesSz cx="9926638" cy="67976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92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ru-RU"/>
          </a:p>
        </p:txBody>
      </p:sp>
      <p:sp>
        <p:nvSpPr>
          <p:cNvPr id="40963" name="Rectangle 3"/>
          <p:cNvSpPr>
            <a:spLocks noGrp="1" noChangeArrowheads="1"/>
          </p:cNvSpPr>
          <p:nvPr>
            <p:ph type="dt" sz="quarter" idx="1"/>
          </p:nvPr>
        </p:nvSpPr>
        <p:spPr bwMode="auto">
          <a:xfrm>
            <a:off x="5622925"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AC45B9FC-7D77-4966-AE7B-B3F70E6FF2EB}" type="datetimeFigureOut">
              <a:rPr lang="ru-RU"/>
              <a:pPr>
                <a:defRPr/>
              </a:pPr>
              <a:t>06.03.2025</a:t>
            </a:fld>
            <a:endParaRPr lang="ru-RU"/>
          </a:p>
        </p:txBody>
      </p:sp>
      <p:sp>
        <p:nvSpPr>
          <p:cNvPr id="40964" name="Rectangle 4"/>
          <p:cNvSpPr>
            <a:spLocks noGrp="1" noChangeArrowheads="1"/>
          </p:cNvSpPr>
          <p:nvPr>
            <p:ph type="ftr" sz="quarter" idx="2"/>
          </p:nvPr>
        </p:nvSpPr>
        <p:spPr bwMode="auto">
          <a:xfrm>
            <a:off x="0" y="6456363"/>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ru-RU"/>
          </a:p>
        </p:txBody>
      </p:sp>
      <p:sp>
        <p:nvSpPr>
          <p:cNvPr id="40965" name="Rectangle 5"/>
          <p:cNvSpPr>
            <a:spLocks noGrp="1" noChangeArrowheads="1"/>
          </p:cNvSpPr>
          <p:nvPr>
            <p:ph type="sldNum" sz="quarter" idx="3"/>
          </p:nvPr>
        </p:nvSpPr>
        <p:spPr bwMode="auto">
          <a:xfrm>
            <a:off x="5622925" y="6456363"/>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9D7D82AF-EDB4-4C05-B4F4-114A90B9E229}" type="slidenum">
              <a:rPr lang="ru-RU"/>
              <a:pPr/>
              <a:t>‹#›</a:t>
            </a:fld>
            <a:endParaRPr lang="ru-RU"/>
          </a:p>
        </p:txBody>
      </p:sp>
    </p:spTree>
    <p:extLst>
      <p:ext uri="{BB962C8B-B14F-4D97-AF65-F5344CB8AC3E}">
        <p14:creationId xmlns:p14="http://schemas.microsoft.com/office/powerpoint/2010/main" val="3703806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uk-UA"/>
          </a:p>
        </p:txBody>
      </p:sp>
      <p:sp>
        <p:nvSpPr>
          <p:cNvPr id="32771" name="Rectangle 3"/>
          <p:cNvSpPr>
            <a:spLocks noGrp="1" noChangeArrowheads="1"/>
          </p:cNvSpPr>
          <p:nvPr>
            <p:ph type="dt" idx="1"/>
          </p:nvPr>
        </p:nvSpPr>
        <p:spPr bwMode="auto">
          <a:xfrm>
            <a:off x="5622925" y="0"/>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B40C3B64-C7B4-4E79-90E6-36D6FC7545B8}" type="datetimeFigureOut">
              <a:rPr lang="uk-UA"/>
              <a:pPr>
                <a:defRPr/>
              </a:pPr>
              <a:t>06.03.2025</a:t>
            </a:fld>
            <a:endParaRPr lang="uk-UA"/>
          </a:p>
        </p:txBody>
      </p:sp>
      <p:sp>
        <p:nvSpPr>
          <p:cNvPr id="82948" name="Rectangle 4"/>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992188" y="3228975"/>
            <a:ext cx="7942262" cy="305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uk-UA" noProof="0" smtClean="0"/>
              <a:t>Образец текста</a:t>
            </a:r>
          </a:p>
          <a:p>
            <a:pPr lvl="1"/>
            <a:r>
              <a:rPr lang="uk-UA" noProof="0" smtClean="0"/>
              <a:t>Второй уровень</a:t>
            </a:r>
          </a:p>
          <a:p>
            <a:pPr lvl="2"/>
            <a:r>
              <a:rPr lang="uk-UA" noProof="0" smtClean="0"/>
              <a:t>Третий уровень</a:t>
            </a:r>
          </a:p>
          <a:p>
            <a:pPr lvl="3"/>
            <a:r>
              <a:rPr lang="uk-UA" noProof="0" smtClean="0"/>
              <a:t>Четвертый уровень</a:t>
            </a:r>
          </a:p>
          <a:p>
            <a:pPr lvl="4"/>
            <a:r>
              <a:rPr lang="uk-UA" noProof="0" smtClean="0"/>
              <a:t>Пятый уровень</a:t>
            </a:r>
          </a:p>
        </p:txBody>
      </p:sp>
      <p:sp>
        <p:nvSpPr>
          <p:cNvPr id="32774" name="Rectangle 6"/>
          <p:cNvSpPr>
            <a:spLocks noGrp="1" noChangeArrowheads="1"/>
          </p:cNvSpPr>
          <p:nvPr>
            <p:ph type="ftr" sz="quarter" idx="4"/>
          </p:nvPr>
        </p:nvSpPr>
        <p:spPr bwMode="auto">
          <a:xfrm>
            <a:off x="0" y="6456363"/>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uk-UA"/>
          </a:p>
        </p:txBody>
      </p:sp>
      <p:sp>
        <p:nvSpPr>
          <p:cNvPr id="32775" name="Rectangle 7"/>
          <p:cNvSpPr>
            <a:spLocks noGrp="1" noChangeArrowheads="1"/>
          </p:cNvSpPr>
          <p:nvPr>
            <p:ph type="sldNum" sz="quarter" idx="5"/>
          </p:nvPr>
        </p:nvSpPr>
        <p:spPr bwMode="auto">
          <a:xfrm>
            <a:off x="5622925" y="6456363"/>
            <a:ext cx="43021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E330DB69-4BD6-427F-BB92-8BF9D8E7F8DA}" type="slidenum">
              <a:rPr lang="uk-UA"/>
              <a:pPr/>
              <a:t>‹#›</a:t>
            </a:fld>
            <a:endParaRPr lang="uk-UA"/>
          </a:p>
        </p:txBody>
      </p:sp>
    </p:spTree>
    <p:extLst>
      <p:ext uri="{BB962C8B-B14F-4D97-AF65-F5344CB8AC3E}">
        <p14:creationId xmlns:p14="http://schemas.microsoft.com/office/powerpoint/2010/main" val="1018496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7"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8"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9"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10"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D72A87F0-AD32-4403-9A82-6B8705BAF075}" type="datetime1">
              <a:rPr lang="uk-UA"/>
              <a:pPr>
                <a:defRPr/>
              </a:pPr>
              <a:t>06.03.2025</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fld id="{B7C4BAFD-1C8A-4CF5-9090-37E173CD289C}" type="slidenum">
              <a:rPr lang="ru-RU"/>
              <a:pPr/>
              <a:t>‹#›</a:t>
            </a:fld>
            <a:endParaRPr lang="ru-RU"/>
          </a:p>
        </p:txBody>
      </p:sp>
    </p:spTree>
    <p:extLst>
      <p:ext uri="{BB962C8B-B14F-4D97-AF65-F5344CB8AC3E}">
        <p14:creationId xmlns:p14="http://schemas.microsoft.com/office/powerpoint/2010/main" val="2215023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8930EA57-3DB8-4F03-BF3D-B20FB6809EE7}" type="datetime1">
              <a:rPr lang="uk-UA"/>
              <a:pPr>
                <a:defRPr/>
              </a:pPr>
              <a:t>06.03.2025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004DF453-658C-4620-8A26-E9741C385210}" type="slidenum">
              <a:rPr lang="ru-RU"/>
              <a:pPr/>
              <a:t>‹#›</a:t>
            </a:fld>
            <a:endParaRPr lang="ru-RU"/>
          </a:p>
        </p:txBody>
      </p:sp>
    </p:spTree>
    <p:extLst>
      <p:ext uri="{BB962C8B-B14F-4D97-AF65-F5344CB8AC3E}">
        <p14:creationId xmlns:p14="http://schemas.microsoft.com/office/powerpoint/2010/main" val="310970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7"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8"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9"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10" name="Freeform 19"/>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7BBF4FBB-93E0-43A8-A3DC-192F92C78CF0}" type="datetime1">
              <a:rPr lang="uk-UA"/>
              <a:pPr>
                <a:defRPr/>
              </a:pPr>
              <a:t>06.03.2025</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fld id="{2C271CC4-3761-4066-A492-58463F3F92CD}" type="slidenum">
              <a:rPr lang="ru-RU"/>
              <a:pPr/>
              <a:t>‹#›</a:t>
            </a:fld>
            <a:endParaRPr lang="ru-RU"/>
          </a:p>
        </p:txBody>
      </p:sp>
    </p:spTree>
    <p:extLst>
      <p:ext uri="{BB962C8B-B14F-4D97-AF65-F5344CB8AC3E}">
        <p14:creationId xmlns:p14="http://schemas.microsoft.com/office/powerpoint/2010/main" val="1675555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28B30FC1-89EC-46D8-ACF6-23164742FA3E}" type="datetime1">
              <a:rPr lang="uk-UA"/>
              <a:pPr>
                <a:defRPr/>
              </a:pPr>
              <a:t>06.03.2025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94012302-FF3A-4109-AD44-5334B52F1619}" type="slidenum">
              <a:rPr lang="ru-RU"/>
              <a:pPr/>
              <a:t>‹#›</a:t>
            </a:fld>
            <a:endParaRPr lang="ru-RU"/>
          </a:p>
        </p:txBody>
      </p:sp>
    </p:spTree>
    <p:extLst>
      <p:ext uri="{BB962C8B-B14F-4D97-AF65-F5344CB8AC3E}">
        <p14:creationId xmlns:p14="http://schemas.microsoft.com/office/powerpoint/2010/main" val="222212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6" name="Freeform 18"/>
          <p:cNvSpPr>
            <a:spLocks/>
          </p:cNvSpPr>
          <p:nvPr/>
        </p:nvSpPr>
        <p:spPr bwMode="hidden">
          <a:xfrm>
            <a:off x="2619375" y="4075113"/>
            <a:ext cx="5545138"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7" name="Freeform 22"/>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8" name="Freeform 26"/>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9" name="Freeform 10"/>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AAB085C4-F8C9-41E9-B3BB-F0DEBB5D5CBE}" type="datetime1">
              <a:rPr lang="uk-UA"/>
              <a:pPr>
                <a:defRPr/>
              </a:pPr>
              <a:t>06.03.2025</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fld id="{16BCC52F-FD66-46FD-B62C-382019FDB5F2}" type="slidenum">
              <a:rPr lang="ru-RU"/>
              <a:pPr/>
              <a:t>‹#›</a:t>
            </a:fld>
            <a:endParaRPr lang="ru-RU"/>
          </a:p>
        </p:txBody>
      </p:sp>
    </p:spTree>
    <p:extLst>
      <p:ext uri="{BB962C8B-B14F-4D97-AF65-F5344CB8AC3E}">
        <p14:creationId xmlns:p14="http://schemas.microsoft.com/office/powerpoint/2010/main" val="3836700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890E40D2-77F8-4787-8E6B-F830D1D5085B}" type="datetime1">
              <a:rPr lang="uk-UA"/>
              <a:pPr>
                <a:defRPr/>
              </a:pPr>
              <a:t>06.03.2025</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fld id="{8E7CD780-B83D-486D-8041-2A207AB3313B}" type="slidenum">
              <a:rPr lang="ru-RU"/>
              <a:pPr/>
              <a:t>‹#›</a:t>
            </a:fld>
            <a:endParaRPr lang="ru-RU"/>
          </a:p>
        </p:txBody>
      </p:sp>
    </p:spTree>
    <p:extLst>
      <p:ext uri="{BB962C8B-B14F-4D97-AF65-F5344CB8AC3E}">
        <p14:creationId xmlns:p14="http://schemas.microsoft.com/office/powerpoint/2010/main" val="404934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1A8FABF2-D3B0-457C-A190-D424F1140CCE}" type="datetime1">
              <a:rPr lang="uk-UA"/>
              <a:pPr>
                <a:defRPr/>
              </a:pPr>
              <a:t>06.03.2025</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fld id="{16AACC1F-BF18-4BA6-BFAF-7486B9B74EC1}" type="slidenum">
              <a:rPr lang="ru-RU"/>
              <a:pPr/>
              <a:t>‹#›</a:t>
            </a:fld>
            <a:endParaRPr lang="ru-RU"/>
          </a:p>
        </p:txBody>
      </p:sp>
    </p:spTree>
    <p:extLst>
      <p:ext uri="{BB962C8B-B14F-4D97-AF65-F5344CB8AC3E}">
        <p14:creationId xmlns:p14="http://schemas.microsoft.com/office/powerpoint/2010/main" val="194994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C4EA499E-AA1C-4D02-A970-CA6E5D389EF5}" type="datetime1">
              <a:rPr lang="uk-UA"/>
              <a:pPr>
                <a:defRPr/>
              </a:pPr>
              <a:t>06.03.2025</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fld id="{87B104B7-311A-487F-BA49-5563BE9DF317}" type="slidenum">
              <a:rPr lang="ru-RU"/>
              <a:pPr/>
              <a:t>‹#›</a:t>
            </a:fld>
            <a:endParaRPr lang="ru-RU"/>
          </a:p>
        </p:txBody>
      </p:sp>
    </p:spTree>
    <p:extLst>
      <p:ext uri="{BB962C8B-B14F-4D97-AF65-F5344CB8AC3E}">
        <p14:creationId xmlns:p14="http://schemas.microsoft.com/office/powerpoint/2010/main" val="327393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5"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6"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7"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8"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grpSp>
      <p:sp>
        <p:nvSpPr>
          <p:cNvPr id="9" name="Date Placeholder 1"/>
          <p:cNvSpPr>
            <a:spLocks noGrp="1"/>
          </p:cNvSpPr>
          <p:nvPr>
            <p:ph type="dt" sz="half" idx="10"/>
          </p:nvPr>
        </p:nvSpPr>
        <p:spPr/>
        <p:txBody>
          <a:bodyPr/>
          <a:lstStyle>
            <a:lvl1pPr>
              <a:defRPr/>
            </a:lvl1pPr>
          </a:lstStyle>
          <a:p>
            <a:pPr>
              <a:defRPr/>
            </a:pPr>
            <a:fld id="{DFFDEAE9-0DF5-46AD-AE72-730774B07F3E}" type="datetime1">
              <a:rPr lang="uk-UA"/>
              <a:pPr>
                <a:defRPr/>
              </a:pPr>
              <a:t>06.03.2025</a:t>
            </a:fld>
            <a:endParaRPr lang="ru-RU"/>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fld id="{BA7F69FB-2D51-4CEF-A8DE-CB7B275CA18A}" type="slidenum">
              <a:rPr lang="ru-RU"/>
              <a:pPr/>
              <a:t>‹#›</a:t>
            </a:fld>
            <a:endParaRPr lang="ru-RU"/>
          </a:p>
        </p:txBody>
      </p:sp>
    </p:spTree>
    <p:extLst>
      <p:ext uri="{BB962C8B-B14F-4D97-AF65-F5344CB8AC3E}">
        <p14:creationId xmlns:p14="http://schemas.microsoft.com/office/powerpoint/2010/main" val="3816273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8"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9"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10"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11" name="Freeform 28"/>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84B154FF-F39F-4FBE-BFEF-D7F075C8B087}" type="datetime1">
              <a:rPr lang="uk-UA"/>
              <a:pPr>
                <a:defRPr/>
              </a:pPr>
              <a:t>06.03.2025</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fld id="{445E7F82-8BBA-4DC8-8C41-854ADEA8D6A4}" type="slidenum">
              <a:rPr lang="ru-RU"/>
              <a:pPr/>
              <a:t>‹#›</a:t>
            </a:fld>
            <a:endParaRPr lang="ru-RU"/>
          </a:p>
        </p:txBody>
      </p:sp>
    </p:spTree>
    <p:extLst>
      <p:ext uri="{BB962C8B-B14F-4D97-AF65-F5344CB8AC3E}">
        <p14:creationId xmlns:p14="http://schemas.microsoft.com/office/powerpoint/2010/main" val="332180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8"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9"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10"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11"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D916DC6B-5739-4F17-B9F7-3CD4F33C3FF2}" type="datetime1">
              <a:rPr lang="uk-UA"/>
              <a:pPr>
                <a:defRPr/>
              </a:pPr>
              <a:t>06.03.2025</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fld id="{61E8C493-7C52-4931-BB22-84A5D7562931}" type="slidenum">
              <a:rPr lang="ru-RU"/>
              <a:pPr/>
              <a:t>‹#›</a:t>
            </a:fld>
            <a:endParaRPr lang="ru-RU"/>
          </a:p>
        </p:txBody>
      </p:sp>
    </p:spTree>
    <p:extLst>
      <p:ext uri="{BB962C8B-B14F-4D97-AF65-F5344CB8AC3E}">
        <p14:creationId xmlns:p14="http://schemas.microsoft.com/office/powerpoint/2010/main" val="1927825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1034" name="Freeform 18"/>
            <p:cNvSpPr>
              <a:spLocks/>
            </p:cNvSpPr>
            <p:nvPr/>
          </p:nvSpPr>
          <p:spPr bwMode="hidden">
            <a:xfrm>
              <a:off x="-309563" y="4318000"/>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sp>
          <p:nvSpPr>
            <p:cNvPr id="1035" name="Freeform 22"/>
            <p:cNvSpPr>
              <a:spLocks/>
            </p:cNvSpPr>
            <p:nvPr/>
          </p:nvSpPr>
          <p:spPr bwMode="hidden">
            <a:xfrm>
              <a:off x="3175" y="4335463"/>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p:nvSpPr>
            <p:cNvPr id="1036" name="Freeform 26"/>
            <p:cNvSpPr>
              <a:spLocks/>
            </p:cNvSpPr>
            <p:nvPr/>
          </p:nvSpPr>
          <p:spPr bwMode="hidden">
            <a:xfrm>
              <a:off x="4156075" y="4316413"/>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uk-UA"/>
            </a:p>
          </p:txBody>
        </p:sp>
        <p:sp useBgFill="1">
          <p:nvSpPr>
            <p:cNvPr id="1037"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uk-UA"/>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a:defRPr sz="1000">
                <a:solidFill>
                  <a:schemeClr val="tx2"/>
                </a:solidFill>
                <a:latin typeface="Arial" charset="0"/>
              </a:defRPr>
            </a:lvl1pPr>
          </a:lstStyle>
          <a:p>
            <a:pPr>
              <a:defRPr/>
            </a:pPr>
            <a:fld id="{D28818E2-86B6-4546-9687-EDF1134E778B}" type="datetime1">
              <a:rPr lang="uk-UA"/>
              <a:pPr>
                <a:defRPr/>
              </a:pPr>
              <a:t>06.03.2025</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latin typeface="Arial" charset="0"/>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chemeClr val="tx2"/>
                </a:solidFill>
              </a:defRPr>
            </a:lvl1pPr>
          </a:lstStyle>
          <a:p>
            <a:fld id="{569AD1BC-D0E2-4887-BFC8-1DF0EB76E55F}" type="slidenum">
              <a:rPr lang="ru-RU"/>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Tree>
  </p:cSld>
  <p:clrMap bg1="lt1" tx1="dk1" bg2="lt2" tx2="dk2" accent1="accent1" accent2="accent2" accent3="accent3" accent4="accent4" accent5="accent5" accent6="accent6" hlink="hlink" folHlink="folHlink"/>
  <p:sldLayoutIdLst>
    <p:sldLayoutId id="2147483887" r:id="rId1"/>
    <p:sldLayoutId id="2147483882" r:id="rId2"/>
    <p:sldLayoutId id="2147483888" r:id="rId3"/>
    <p:sldLayoutId id="2147483883" r:id="rId4"/>
    <p:sldLayoutId id="2147483884" r:id="rId5"/>
    <p:sldLayoutId id="2147483885" r:id="rId6"/>
    <p:sldLayoutId id="2147483889" r:id="rId7"/>
    <p:sldLayoutId id="2147483890" r:id="rId8"/>
    <p:sldLayoutId id="2147483891" r:id="rId9"/>
    <p:sldLayoutId id="2147483886" r:id="rId10"/>
    <p:sldLayoutId id="2147483892" r:id="rId11"/>
  </p:sldLayoutIdLst>
  <p:hf hdr="0" ftr="0" dt="0"/>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zakon.rada.gov.u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ctrTitle"/>
          </p:nvPr>
        </p:nvSpPr>
        <p:spPr>
          <a:xfrm>
            <a:off x="685800" y="692150"/>
            <a:ext cx="7772400" cy="2687638"/>
          </a:xfrm>
        </p:spPr>
        <p:txBody>
          <a:bodyPr anchor="ctr"/>
          <a:lstStyle/>
          <a:p>
            <a:r>
              <a:rPr lang="uk-UA" altLang="ru-RU" sz="4000" b="1" dirty="0" smtClean="0">
                <a:solidFill>
                  <a:srgbClr val="002060"/>
                </a:solidFill>
              </a:rPr>
              <a:t>Тема. </a:t>
            </a:r>
            <a:br>
              <a:rPr lang="uk-UA" altLang="ru-RU" sz="4000" b="1" dirty="0" smtClean="0">
                <a:solidFill>
                  <a:srgbClr val="002060"/>
                </a:solidFill>
              </a:rPr>
            </a:br>
            <a:r>
              <a:rPr lang="uk-UA" altLang="ru-RU" sz="4000" b="1" dirty="0" smtClean="0">
                <a:solidFill>
                  <a:srgbClr val="002060"/>
                </a:solidFill>
              </a:rPr>
              <a:t/>
            </a:r>
            <a:br>
              <a:rPr lang="uk-UA" altLang="ru-RU" sz="4000" b="1" dirty="0" smtClean="0">
                <a:solidFill>
                  <a:srgbClr val="002060"/>
                </a:solidFill>
              </a:rPr>
            </a:br>
            <a:r>
              <a:rPr lang="uk-UA" altLang="ru-RU" sz="4000" b="1" dirty="0" smtClean="0">
                <a:solidFill>
                  <a:srgbClr val="002060"/>
                </a:solidFill>
              </a:rPr>
              <a:t>Права</a:t>
            </a:r>
            <a:r>
              <a:rPr lang="en-US" altLang="ru-RU" sz="4000" b="1" dirty="0">
                <a:solidFill>
                  <a:srgbClr val="002060"/>
                </a:solidFill>
              </a:rPr>
              <a:t> </a:t>
            </a:r>
            <a:r>
              <a:rPr lang="uk-UA" altLang="ru-RU" sz="4000" b="1" dirty="0" smtClean="0">
                <a:solidFill>
                  <a:srgbClr val="002060"/>
                </a:solidFill>
              </a:rPr>
              <a:t>людини і громадянина</a:t>
            </a:r>
            <a:endParaRPr lang="ru-RU" altLang="ru-RU" sz="4000" b="1" dirty="0" smtClean="0">
              <a:solidFill>
                <a:srgbClr val="002060"/>
              </a:solidFill>
            </a:endParaRPr>
          </a:p>
        </p:txBody>
      </p:sp>
      <p:sp>
        <p:nvSpPr>
          <p:cNvPr id="8195" name="Подзаголовок 1"/>
          <p:cNvSpPr>
            <a:spLocks noGrp="1"/>
          </p:cNvSpPr>
          <p:nvPr>
            <p:ph type="subTitle" idx="1"/>
          </p:nvPr>
        </p:nvSpPr>
        <p:spPr>
          <a:xfrm>
            <a:off x="1371600" y="3556000"/>
            <a:ext cx="6400800" cy="1473200"/>
          </a:xfrm>
        </p:spPr>
        <p:txBody>
          <a:bodyPr anchor="ctr"/>
          <a:lstStyle/>
          <a:p>
            <a:pPr eaLnBrk="1" hangingPunct="1">
              <a:defRPr/>
            </a:pPr>
            <a:r>
              <a:rPr lang="uk-UA" sz="4000" b="1" dirty="0">
                <a:solidFill>
                  <a:srgbClr val="002060"/>
                </a:solidFill>
                <a:latin typeface="+mj-lt"/>
                <a:ea typeface="+mj-ea"/>
                <a:cs typeface="+mj-cs"/>
              </a:rPr>
              <a:t>загальна характеристика</a:t>
            </a:r>
            <a:endParaRPr lang="ru-RU" sz="4000" b="1" dirty="0">
              <a:solidFill>
                <a:srgbClr val="002060"/>
              </a:solidFill>
              <a:latin typeface="+mj-lt"/>
              <a:ea typeface="+mj-ea"/>
              <a:cs typeface="+mj-cs"/>
            </a:endParaRPr>
          </a:p>
        </p:txBody>
      </p:sp>
      <p:sp>
        <p:nvSpPr>
          <p:cNvPr id="8196" name="Rectangle 1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2B33A255-B53C-4B33-B9DE-0AA87AB9C89A}" type="slidenum">
              <a:rPr lang="ru-RU" altLang="ru-RU" sz="1000">
                <a:solidFill>
                  <a:schemeClr val="bg1"/>
                </a:solidFill>
                <a:latin typeface="Arial" panose="020B0604020202020204" pitchFamily="34" charset="0"/>
              </a:rPr>
              <a:pPr eaLnBrk="1" hangingPunct="1">
                <a:spcBef>
                  <a:spcPct val="0"/>
                </a:spcBef>
                <a:buClrTx/>
                <a:buSzTx/>
                <a:buFontTx/>
                <a:buNone/>
              </a:pPr>
              <a:t>1</a:t>
            </a:fld>
            <a:endParaRPr lang="ru-RU" altLang="ru-RU" sz="100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ъект 1"/>
          <p:cNvSpPr>
            <a:spLocks noGrp="1"/>
          </p:cNvSpPr>
          <p:nvPr>
            <p:ph idx="1"/>
          </p:nvPr>
        </p:nvSpPr>
        <p:spPr>
          <a:xfrm>
            <a:off x="871538" y="2674938"/>
            <a:ext cx="3268662" cy="3451225"/>
          </a:xfrm>
        </p:spPr>
        <p:txBody>
          <a:bodyPr/>
          <a:lstStyle/>
          <a:p>
            <a:pPr marL="0" indent="0" algn="ctr">
              <a:buFont typeface="Symbol" panose="05050102010706020507" pitchFamily="18" charset="2"/>
              <a:buNone/>
            </a:pPr>
            <a:endParaRPr lang="uk-UA" altLang="ru-RU" sz="4000" b="1" smtClean="0"/>
          </a:p>
          <a:p>
            <a:pPr marL="0" indent="0" algn="ctr">
              <a:buFont typeface="Symbol" panose="05050102010706020507" pitchFamily="18" charset="2"/>
              <a:buNone/>
            </a:pPr>
            <a:r>
              <a:rPr lang="uk-UA" altLang="ru-RU" sz="4000" b="1" smtClean="0"/>
              <a:t>особисті немайнові</a:t>
            </a:r>
          </a:p>
        </p:txBody>
      </p:sp>
      <p:sp>
        <p:nvSpPr>
          <p:cNvPr id="25603" name="Заголовок 2"/>
          <p:cNvSpPr>
            <a:spLocks noGrp="1"/>
          </p:cNvSpPr>
          <p:nvPr>
            <p:ph type="title"/>
          </p:nvPr>
        </p:nvSpPr>
        <p:spPr/>
        <p:txBody>
          <a:bodyPr/>
          <a:lstStyle/>
          <a:p>
            <a:r>
              <a:rPr lang="ru-RU" altLang="ru-RU" b="1" smtClean="0">
                <a:solidFill>
                  <a:srgbClr val="002060"/>
                </a:solidFill>
              </a:rPr>
              <a:t>ПРАВА</a:t>
            </a:r>
          </a:p>
        </p:txBody>
      </p:sp>
      <p:sp>
        <p:nvSpPr>
          <p:cNvPr id="2560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15E33689-D6BA-4C00-B1D4-C9CC785A2EE0}" type="slidenum">
              <a:rPr lang="ru-RU" altLang="ru-RU" sz="1000">
                <a:latin typeface="Arial" panose="020B0604020202020204" pitchFamily="34" charset="0"/>
              </a:rPr>
              <a:pPr eaLnBrk="1" hangingPunct="1">
                <a:spcBef>
                  <a:spcPct val="0"/>
                </a:spcBef>
                <a:buClrTx/>
                <a:buSzTx/>
                <a:buFontTx/>
                <a:buNone/>
              </a:pPr>
              <a:t>10</a:t>
            </a:fld>
            <a:endParaRPr lang="ru-RU" altLang="ru-RU" sz="1000">
              <a:latin typeface="Arial" panose="020B0604020202020204" pitchFamily="34" charset="0"/>
            </a:endParaRPr>
          </a:p>
        </p:txBody>
      </p:sp>
      <p:sp>
        <p:nvSpPr>
          <p:cNvPr id="25605" name="Объект 1"/>
          <p:cNvSpPr txBox="1">
            <a:spLocks/>
          </p:cNvSpPr>
          <p:nvPr/>
        </p:nvSpPr>
        <p:spPr bwMode="auto">
          <a:xfrm>
            <a:off x="4859338" y="2636838"/>
            <a:ext cx="32686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576263" indent="-2730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855663"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1430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1462088"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a:buFont typeface="Symbol" panose="05050102010706020507" pitchFamily="18" charset="2"/>
              <a:buNone/>
            </a:pPr>
            <a:endParaRPr lang="uk-UA" altLang="ru-RU" sz="4000" b="1"/>
          </a:p>
          <a:p>
            <a:pPr algn="ctr">
              <a:buFont typeface="Symbol" panose="05050102010706020507" pitchFamily="18" charset="2"/>
              <a:buNone/>
            </a:pPr>
            <a:r>
              <a:rPr lang="uk-UA" altLang="ru-RU" sz="4000" b="1"/>
              <a:t>майнові</a:t>
            </a:r>
          </a:p>
        </p:txBody>
      </p:sp>
      <p:sp>
        <p:nvSpPr>
          <p:cNvPr id="6" name="Стрелка вниз 5"/>
          <p:cNvSpPr/>
          <p:nvPr/>
        </p:nvSpPr>
        <p:spPr>
          <a:xfrm>
            <a:off x="6011863" y="1773238"/>
            <a:ext cx="1081087" cy="158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трелка вниз 8"/>
          <p:cNvSpPr/>
          <p:nvPr/>
        </p:nvSpPr>
        <p:spPr>
          <a:xfrm>
            <a:off x="1979613" y="1728788"/>
            <a:ext cx="1081087" cy="158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ъект 1"/>
          <p:cNvSpPr>
            <a:spLocks noGrp="1"/>
          </p:cNvSpPr>
          <p:nvPr>
            <p:ph idx="1"/>
          </p:nvPr>
        </p:nvSpPr>
        <p:spPr>
          <a:xfrm>
            <a:off x="611188" y="1847850"/>
            <a:ext cx="8281987" cy="4752975"/>
          </a:xfrm>
        </p:spPr>
        <p:txBody>
          <a:bodyPr/>
          <a:lstStyle/>
          <a:p>
            <a:pPr marL="0" indent="0">
              <a:buFont typeface="Symbol" panose="05050102010706020507" pitchFamily="18" charset="2"/>
              <a:buNone/>
            </a:pPr>
            <a:endParaRPr lang="uk-UA" altLang="ru-RU" sz="3200" smtClean="0"/>
          </a:p>
          <a:p>
            <a:pPr marL="0" indent="0">
              <a:buFont typeface="Symbol" panose="05050102010706020507" pitchFamily="18" charset="2"/>
              <a:buNone/>
            </a:pPr>
            <a:endParaRPr lang="uk-UA" altLang="ru-RU" sz="3200" smtClean="0"/>
          </a:p>
          <a:p>
            <a:pPr marL="0" indent="0">
              <a:buFont typeface="Symbol" panose="05050102010706020507" pitchFamily="18" charset="2"/>
              <a:buNone/>
            </a:pPr>
            <a:endParaRPr lang="ru-RU" altLang="ru-RU" sz="3200" smtClean="0"/>
          </a:p>
        </p:txBody>
      </p:sp>
      <p:sp>
        <p:nvSpPr>
          <p:cNvPr id="28675" name="Заголовок 2"/>
          <p:cNvSpPr>
            <a:spLocks noGrp="1"/>
          </p:cNvSpPr>
          <p:nvPr>
            <p:ph type="title"/>
          </p:nvPr>
        </p:nvSpPr>
        <p:spPr/>
        <p:txBody>
          <a:bodyPr/>
          <a:lstStyle/>
          <a:p>
            <a:r>
              <a:rPr lang="uk-UA" altLang="ru-RU" smtClean="0">
                <a:solidFill>
                  <a:srgbClr val="002060"/>
                </a:solidFill>
              </a:rPr>
              <a:t>Народження людини……</a:t>
            </a:r>
            <a:endParaRPr lang="ru-RU" altLang="ru-RU" smtClean="0">
              <a:solidFill>
                <a:srgbClr val="002060"/>
              </a:solidFill>
            </a:endParaRPr>
          </a:p>
        </p:txBody>
      </p:sp>
      <p:sp>
        <p:nvSpPr>
          <p:cNvPr id="2867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0275ED4B-D94E-4883-941B-A705A535D235}" type="slidenum">
              <a:rPr lang="ru-RU" altLang="ru-RU" sz="1000">
                <a:latin typeface="Arial" panose="020B0604020202020204" pitchFamily="34" charset="0"/>
              </a:rPr>
              <a:pPr eaLnBrk="1" hangingPunct="1">
                <a:spcBef>
                  <a:spcPct val="0"/>
                </a:spcBef>
                <a:buClrTx/>
                <a:buSzTx/>
                <a:buFontTx/>
                <a:buNone/>
              </a:pPr>
              <a:t>11</a:t>
            </a:fld>
            <a:endParaRPr lang="ru-RU" altLang="ru-RU" sz="1000">
              <a:latin typeface="Arial" panose="020B0604020202020204" pitchFamily="34" charset="0"/>
            </a:endParaRPr>
          </a:p>
        </p:txBody>
      </p:sp>
      <p:sp>
        <p:nvSpPr>
          <p:cNvPr id="5" name="Скругленный прямоугольник 4"/>
          <p:cNvSpPr/>
          <p:nvPr/>
        </p:nvSpPr>
        <p:spPr>
          <a:xfrm>
            <a:off x="611188" y="2071688"/>
            <a:ext cx="199548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Життя</a:t>
            </a:r>
          </a:p>
        </p:txBody>
      </p:sp>
      <p:sp>
        <p:nvSpPr>
          <p:cNvPr id="6" name="Скругленный прямоугольник 5"/>
          <p:cNvSpPr/>
          <p:nvPr/>
        </p:nvSpPr>
        <p:spPr>
          <a:xfrm>
            <a:off x="617538" y="3309938"/>
            <a:ext cx="19939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Здоров’я</a:t>
            </a:r>
          </a:p>
        </p:txBody>
      </p:sp>
      <p:sp>
        <p:nvSpPr>
          <p:cNvPr id="7" name="Скругленный прямоугольник 6"/>
          <p:cNvSpPr/>
          <p:nvPr/>
        </p:nvSpPr>
        <p:spPr>
          <a:xfrm>
            <a:off x="749300" y="4533900"/>
            <a:ext cx="199548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Ім’я</a:t>
            </a:r>
          </a:p>
        </p:txBody>
      </p:sp>
      <p:sp>
        <p:nvSpPr>
          <p:cNvPr id="8" name="Скругленный прямоугольник 7"/>
          <p:cNvSpPr/>
          <p:nvPr/>
        </p:nvSpPr>
        <p:spPr>
          <a:xfrm>
            <a:off x="3014663" y="2105025"/>
            <a:ext cx="199548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Освіта</a:t>
            </a:r>
          </a:p>
        </p:txBody>
      </p:sp>
      <p:sp>
        <p:nvSpPr>
          <p:cNvPr id="9" name="Скругленный прямоугольник 8"/>
          <p:cNvSpPr/>
          <p:nvPr/>
        </p:nvSpPr>
        <p:spPr>
          <a:xfrm>
            <a:off x="5000625" y="5702300"/>
            <a:ext cx="19939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Шлюб</a:t>
            </a:r>
          </a:p>
        </p:txBody>
      </p:sp>
      <p:sp>
        <p:nvSpPr>
          <p:cNvPr id="10" name="Скругленный прямоугольник 9"/>
          <p:cNvSpPr/>
          <p:nvPr/>
        </p:nvSpPr>
        <p:spPr>
          <a:xfrm>
            <a:off x="3182938" y="4702175"/>
            <a:ext cx="19939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Праця </a:t>
            </a:r>
          </a:p>
        </p:txBody>
      </p:sp>
      <p:sp>
        <p:nvSpPr>
          <p:cNvPr id="11" name="Скругленный прямоугольник 10"/>
          <p:cNvSpPr/>
          <p:nvPr/>
        </p:nvSpPr>
        <p:spPr>
          <a:xfrm>
            <a:off x="755650" y="5716588"/>
            <a:ext cx="324008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індивідуальність</a:t>
            </a:r>
          </a:p>
        </p:txBody>
      </p:sp>
      <p:sp>
        <p:nvSpPr>
          <p:cNvPr id="12" name="Скругленный прямоугольник 11"/>
          <p:cNvSpPr/>
          <p:nvPr/>
        </p:nvSpPr>
        <p:spPr>
          <a:xfrm>
            <a:off x="5375275" y="2395538"/>
            <a:ext cx="324008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творчість </a:t>
            </a:r>
          </a:p>
        </p:txBody>
      </p:sp>
      <p:sp>
        <p:nvSpPr>
          <p:cNvPr id="13" name="Скругленный прямоугольник 12"/>
          <p:cNvSpPr/>
          <p:nvPr/>
        </p:nvSpPr>
        <p:spPr>
          <a:xfrm>
            <a:off x="3413125" y="3575050"/>
            <a:ext cx="324008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підприємництво </a:t>
            </a:r>
          </a:p>
        </p:txBody>
      </p:sp>
      <p:sp>
        <p:nvSpPr>
          <p:cNvPr id="14" name="Скругленный прямоугольник 13"/>
          <p:cNvSpPr/>
          <p:nvPr/>
        </p:nvSpPr>
        <p:spPr>
          <a:xfrm>
            <a:off x="6608763" y="4533900"/>
            <a:ext cx="199548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3200" dirty="0">
                <a:solidFill>
                  <a:srgbClr val="002060"/>
                </a:solidFill>
              </a:rPr>
              <a:t>пенсія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indent="0" eaLnBrk="1" hangingPunct="1">
              <a:buFont typeface="Wingdings" panose="05000000000000000000" pitchFamily="2" charset="2"/>
              <a:buNone/>
            </a:pPr>
            <a:endParaRPr lang="uk-UA" altLang="ru-RU" sz="2800" smtClean="0"/>
          </a:p>
          <a:p>
            <a:pPr marL="0" indent="0" algn="just" eaLnBrk="1" hangingPunct="1">
              <a:buFont typeface="Wingdings" panose="05000000000000000000" pitchFamily="2" charset="2"/>
              <a:buNone/>
            </a:pPr>
            <a:r>
              <a:rPr lang="uk-UA" altLang="ru-RU" sz="3200" smtClean="0"/>
              <a:t>Це природні, основоположні, невід'ємні права людини. Вони походять від природного права на життя і свободу, яке від народження має кожна людина, і покликані гарантувати індивідуальну автономію і свободу, захищати особу від сваволі з боку держави та інших людей.</a:t>
            </a:r>
            <a:endParaRPr lang="uk-UA" altLang="ru-RU" sz="3200" b="1" smtClean="0"/>
          </a:p>
        </p:txBody>
      </p:sp>
      <p:sp>
        <p:nvSpPr>
          <p:cNvPr id="29699" name="AutoShape 2"/>
          <p:cNvSpPr>
            <a:spLocks noGrp="1" noChangeArrowheads="1"/>
          </p:cNvSpPr>
          <p:nvPr>
            <p:ph type="title"/>
          </p:nvPr>
        </p:nvSpPr>
        <p:spPr>
          <a:xfrm>
            <a:off x="457200" y="338138"/>
            <a:ext cx="8229600" cy="1651000"/>
          </a:xfrm>
        </p:spPr>
        <p:txBody>
          <a:bodyPr/>
          <a:lstStyle/>
          <a:p>
            <a:pPr eaLnBrk="1" hangingPunct="1"/>
            <a:r>
              <a:rPr lang="uk-UA" altLang="ru-RU" b="1" smtClean="0">
                <a:solidFill>
                  <a:srgbClr val="002060"/>
                </a:solidFill>
              </a:rPr>
              <a:t>Громадянські (особисті) права і свободи</a:t>
            </a:r>
            <a:r>
              <a:rPr lang="uk-UA" altLang="ru-RU" smtClean="0">
                <a:solidFill>
                  <a:srgbClr val="002060"/>
                </a:solidFill>
              </a:rPr>
              <a:t> </a:t>
            </a:r>
            <a:r>
              <a:rPr lang="uk-UA" altLang="ru-RU" b="1" smtClean="0">
                <a:solidFill>
                  <a:srgbClr val="002060"/>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68313" y="2362200"/>
            <a:ext cx="8424862" cy="4235450"/>
          </a:xfrm>
        </p:spPr>
        <p:txBody>
          <a:bodyPr/>
          <a:lstStyle/>
          <a:p>
            <a:pPr marL="0" indent="0" algn="just">
              <a:buFont typeface="Symbol" panose="05050102010706020507" pitchFamily="18" charset="2"/>
              <a:buNone/>
            </a:pPr>
            <a:r>
              <a:rPr lang="uk-UA" altLang="ru-RU" sz="3200" b="1" smtClean="0"/>
              <a:t>Фізичні права і свободи</a:t>
            </a:r>
            <a:r>
              <a:rPr lang="uk-UA" altLang="ru-RU" sz="3200" smtClean="0"/>
              <a:t>: на життя, особисту недоторканність і недоторканність приватного життя, свободу пересувань, вибір місця проживання, безпечне навколишнє природне середовище, житло та ін.</a:t>
            </a:r>
          </a:p>
          <a:p>
            <a:pPr marL="0" indent="0" algn="just">
              <a:buFont typeface="Symbol" panose="05050102010706020507" pitchFamily="18" charset="2"/>
              <a:buNone/>
            </a:pPr>
            <a:r>
              <a:rPr lang="uk-UA" altLang="ru-RU" sz="3200" b="1" smtClean="0"/>
              <a:t>Духовні права і свободи:</a:t>
            </a:r>
            <a:r>
              <a:rPr lang="uk-UA" altLang="ru-RU" sz="3200" smtClean="0"/>
              <a:t> на ім'я, честь і гідність, свободу думки (світогляду), свободу віросповідання.</a:t>
            </a:r>
            <a:endParaRPr lang="ru-RU" altLang="ru-RU" sz="3200" smtClean="0"/>
          </a:p>
        </p:txBody>
      </p:sp>
      <p:sp>
        <p:nvSpPr>
          <p:cNvPr id="30723" name="AutoShape 2"/>
          <p:cNvSpPr>
            <a:spLocks noGrp="1" noChangeArrowheads="1"/>
          </p:cNvSpPr>
          <p:nvPr>
            <p:ph type="title"/>
          </p:nvPr>
        </p:nvSpPr>
        <p:spPr>
          <a:xfrm>
            <a:off x="762000" y="260350"/>
            <a:ext cx="8382000" cy="1644650"/>
          </a:xfrm>
        </p:spPr>
        <p:txBody>
          <a:bodyPr/>
          <a:lstStyle/>
          <a:p>
            <a:pPr eaLnBrk="1" hangingPunct="1"/>
            <a:r>
              <a:rPr lang="uk-UA" altLang="ru-RU" smtClean="0">
                <a:solidFill>
                  <a:srgbClr val="002060"/>
                </a:solidFill>
              </a:rPr>
              <a:t>особисті права поділяють на фізичні і духовні</a:t>
            </a:r>
            <a:endParaRPr lang="ru-RU" altLang="ru-RU" b="1" smtClean="0">
              <a:solidFill>
                <a:srgbClr val="00206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ъект 1"/>
          <p:cNvSpPr>
            <a:spLocks noGrp="1"/>
          </p:cNvSpPr>
          <p:nvPr>
            <p:ph idx="1"/>
          </p:nvPr>
        </p:nvSpPr>
        <p:spPr>
          <a:xfrm>
            <a:off x="539750" y="2133600"/>
            <a:ext cx="8208963" cy="4319588"/>
          </a:xfrm>
        </p:spPr>
        <p:txBody>
          <a:bodyPr/>
          <a:lstStyle/>
          <a:p>
            <a:pPr marL="0" indent="0" algn="just">
              <a:buFont typeface="Symbol" panose="05050102010706020507" pitchFamily="18" charset="2"/>
              <a:buNone/>
            </a:pPr>
            <a:r>
              <a:rPr lang="uk-UA" altLang="ru-RU" smtClean="0"/>
              <a:t>1. Особисті немайнові права належать кожній фізичній особі від народження або за законом.</a:t>
            </a:r>
            <a:endParaRPr lang="ru-RU" altLang="ru-RU" smtClean="0"/>
          </a:p>
          <a:p>
            <a:pPr marL="0" indent="0" algn="just">
              <a:buFont typeface="Symbol" panose="05050102010706020507" pitchFamily="18" charset="2"/>
              <a:buNone/>
            </a:pPr>
            <a:r>
              <a:rPr lang="uk-UA" altLang="ru-RU" smtClean="0"/>
              <a:t>2. Особисті немайнові права фізичної особи не мають економічного змісту.</a:t>
            </a:r>
            <a:endParaRPr lang="ru-RU" altLang="ru-RU" smtClean="0"/>
          </a:p>
          <a:p>
            <a:pPr marL="0" indent="0" algn="just">
              <a:buFont typeface="Symbol" panose="05050102010706020507" pitchFamily="18" charset="2"/>
              <a:buNone/>
            </a:pPr>
            <a:r>
              <a:rPr lang="uk-UA" altLang="ru-RU" smtClean="0"/>
              <a:t>3. Особисті немайнові права тісно пов'язані з фізичною особою. Фізична особа не може відмовитися від особистих немайнових прав, а також не може бути позбавлена цих прав.</a:t>
            </a:r>
            <a:endParaRPr lang="ru-RU" altLang="ru-RU" smtClean="0"/>
          </a:p>
          <a:p>
            <a:pPr marL="0" indent="0" algn="just">
              <a:buFont typeface="Symbol" panose="05050102010706020507" pitchFamily="18" charset="2"/>
              <a:buNone/>
            </a:pPr>
            <a:r>
              <a:rPr lang="uk-UA" altLang="ru-RU" smtClean="0"/>
              <a:t>4. Особистими немайновими правами фізична особа володіє довічно.</a:t>
            </a:r>
            <a:endParaRPr lang="ru-RU" altLang="ru-RU" smtClean="0"/>
          </a:p>
        </p:txBody>
      </p:sp>
      <p:sp>
        <p:nvSpPr>
          <p:cNvPr id="31747" name="Заголовок 2"/>
          <p:cNvSpPr>
            <a:spLocks noGrp="1"/>
          </p:cNvSpPr>
          <p:nvPr>
            <p:ph type="title"/>
          </p:nvPr>
        </p:nvSpPr>
        <p:spPr/>
        <p:txBody>
          <a:bodyPr/>
          <a:lstStyle/>
          <a:p>
            <a:r>
              <a:rPr lang="uk-UA" altLang="ru-RU" smtClean="0">
                <a:solidFill>
                  <a:srgbClr val="002060"/>
                </a:solidFill>
              </a:rPr>
              <a:t>Поняття особистого немайнового права</a:t>
            </a:r>
            <a:endParaRPr lang="ru-RU" altLang="ru-RU" smtClean="0">
              <a:solidFill>
                <a:srgbClr val="002060"/>
              </a:solidFill>
            </a:endParaRPr>
          </a:p>
        </p:txBody>
      </p:sp>
      <p:sp>
        <p:nvSpPr>
          <p:cNvPr id="3174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76F6AC1B-2C88-4138-9523-21A76D527F3A}" type="slidenum">
              <a:rPr lang="ru-RU" altLang="ru-RU" sz="1000">
                <a:latin typeface="Arial" panose="020B0604020202020204" pitchFamily="34" charset="0"/>
              </a:rPr>
              <a:pPr eaLnBrk="1" hangingPunct="1">
                <a:spcBef>
                  <a:spcPct val="0"/>
                </a:spcBef>
                <a:buClrTx/>
                <a:buSzTx/>
                <a:buFontTx/>
                <a:buNone/>
              </a:pPr>
              <a:t>14</a:t>
            </a:fld>
            <a:endParaRPr lang="ru-RU" altLang="ru-RU" sz="1000">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ъект 1"/>
          <p:cNvSpPr>
            <a:spLocks noGrp="1"/>
          </p:cNvSpPr>
          <p:nvPr>
            <p:ph idx="1"/>
          </p:nvPr>
        </p:nvSpPr>
        <p:spPr>
          <a:xfrm>
            <a:off x="539750" y="2133600"/>
            <a:ext cx="8208963" cy="4319588"/>
          </a:xfrm>
        </p:spPr>
        <p:txBody>
          <a:bodyPr/>
          <a:lstStyle/>
          <a:p>
            <a:pPr marL="0" indent="0" algn="just">
              <a:buFont typeface="Symbol" panose="05050102010706020507" pitchFamily="18" charset="2"/>
              <a:buNone/>
            </a:pPr>
            <a:endParaRPr lang="uk-UA" altLang="ru-RU" sz="3200" smtClean="0"/>
          </a:p>
          <a:p>
            <a:pPr marL="0" indent="0" algn="just">
              <a:buFont typeface="Symbol" panose="05050102010706020507" pitchFamily="18" charset="2"/>
              <a:buNone/>
            </a:pPr>
            <a:r>
              <a:rPr lang="uk-UA" altLang="ru-RU" sz="3200" smtClean="0"/>
              <a:t>Зміст особистого немайнового права становить можливість фізичної особи вільно, на власний розсуд визначати свою поведінку у сфері свого приватного життя</a:t>
            </a:r>
          </a:p>
        </p:txBody>
      </p:sp>
      <p:sp>
        <p:nvSpPr>
          <p:cNvPr id="32771" name="Заголовок 2"/>
          <p:cNvSpPr>
            <a:spLocks noGrp="1"/>
          </p:cNvSpPr>
          <p:nvPr>
            <p:ph type="title"/>
          </p:nvPr>
        </p:nvSpPr>
        <p:spPr/>
        <p:txBody>
          <a:bodyPr/>
          <a:lstStyle/>
          <a:p>
            <a:r>
              <a:rPr lang="uk-UA" altLang="ru-RU" smtClean="0">
                <a:solidFill>
                  <a:srgbClr val="002060"/>
                </a:solidFill>
              </a:rPr>
              <a:t>Зміст особистого немайнового права</a:t>
            </a:r>
            <a:endParaRPr lang="ru-RU" altLang="ru-RU" smtClean="0">
              <a:solidFill>
                <a:srgbClr val="002060"/>
              </a:solidFill>
            </a:endParaRPr>
          </a:p>
        </p:txBody>
      </p:sp>
      <p:sp>
        <p:nvSpPr>
          <p:cNvPr id="3277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E90D4C46-1694-4487-812F-00EC94CD6182}" type="slidenum">
              <a:rPr lang="ru-RU" altLang="ru-RU" sz="1000">
                <a:latin typeface="Arial" panose="020B0604020202020204" pitchFamily="34" charset="0"/>
              </a:rPr>
              <a:pPr eaLnBrk="1" hangingPunct="1">
                <a:spcBef>
                  <a:spcPct val="0"/>
                </a:spcBef>
                <a:buClrTx/>
                <a:buSzTx/>
                <a:buFontTx/>
                <a:buNone/>
              </a:pPr>
              <a:t>15</a:t>
            </a:fld>
            <a:endParaRPr lang="ru-RU" altLang="ru-RU" sz="100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ъект 1"/>
          <p:cNvSpPr>
            <a:spLocks noGrp="1"/>
          </p:cNvSpPr>
          <p:nvPr>
            <p:ph idx="1"/>
          </p:nvPr>
        </p:nvSpPr>
        <p:spPr>
          <a:xfrm>
            <a:off x="395288" y="1916113"/>
            <a:ext cx="8424862" cy="4608512"/>
          </a:xfrm>
        </p:spPr>
        <p:txBody>
          <a:bodyPr/>
          <a:lstStyle/>
          <a:p>
            <a:pPr marL="0" indent="0" algn="just">
              <a:buFont typeface="Symbol" panose="05050102010706020507" pitchFamily="18" charset="2"/>
              <a:buNone/>
            </a:pPr>
            <a:r>
              <a:rPr lang="uk-UA" altLang="ru-RU" sz="2800" b="1" smtClean="0">
                <a:latin typeface="Times New Roman" panose="02020603050405020304" pitchFamily="18" charset="0"/>
                <a:cs typeface="Times New Roman" panose="02020603050405020304" pitchFamily="18" charset="0"/>
              </a:rPr>
              <a:t>Право на життя</a:t>
            </a:r>
          </a:p>
          <a:p>
            <a:pPr marL="0" indent="0" algn="just">
              <a:buFont typeface="Symbol" panose="05050102010706020507" pitchFamily="18" charset="2"/>
              <a:buNone/>
            </a:pPr>
            <a:endParaRPr lang="ru-RU" altLang="ru-RU" sz="2800" b="1"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1. Фізична особа має невід'ємне право на життя.</a:t>
            </a:r>
          </a:p>
          <a:p>
            <a:pPr marL="0" indent="0" algn="just">
              <a:buFont typeface="Symbol" panose="05050102010706020507" pitchFamily="18" charset="2"/>
              <a:buNone/>
            </a:pP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2. Фізична особа не може бути позбавлена життя.</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Фізична особа має право захищати своє життя та здоров'я, а також життя та здоров'я іншої фізичної особи від протиправних посягань будь-якими засобами, не забороненими законом.</a:t>
            </a:r>
            <a:endParaRPr lang="ru-RU" altLang="ru-RU" sz="2800" smtClean="0">
              <a:latin typeface="Times New Roman" panose="02020603050405020304" pitchFamily="18" charset="0"/>
              <a:cs typeface="Times New Roman" panose="02020603050405020304" pitchFamily="18" charset="0"/>
            </a:endParaRPr>
          </a:p>
          <a:p>
            <a:pPr marL="0" indent="0">
              <a:buFont typeface="Symbol" panose="05050102010706020507" pitchFamily="18" charset="2"/>
              <a:buNone/>
            </a:pPr>
            <a:endParaRPr lang="ru-RU" altLang="ru-RU" smtClean="0"/>
          </a:p>
        </p:txBody>
      </p:sp>
      <p:sp>
        <p:nvSpPr>
          <p:cNvPr id="33795" name="Заголовок 2"/>
          <p:cNvSpPr>
            <a:spLocks noGrp="1"/>
          </p:cNvSpPr>
          <p:nvPr>
            <p:ph type="title"/>
          </p:nvPr>
        </p:nvSpPr>
        <p:spPr/>
        <p:txBody>
          <a:bodyPr/>
          <a:lstStyle/>
          <a:p>
            <a:r>
              <a:rPr lang="uk-UA" altLang="ru-RU" sz="2800" b="1" smtClean="0">
                <a:solidFill>
                  <a:srgbClr val="002060"/>
                </a:solidFill>
              </a:rPr>
              <a:t>ОСОБИСТІ НЕМАЙНОВІ ПРАВА, ЩО ЗАБЕЗПЕЧУЮТЬ ПРИРОДНЕ ІСНУВАННЯ ФІЗИЧНОЇ ОСОБИ</a:t>
            </a:r>
            <a:endParaRPr lang="ru-RU" altLang="ru-RU" sz="2800" b="1" smtClean="0">
              <a:solidFill>
                <a:srgbClr val="002060"/>
              </a:solidFill>
            </a:endParaRPr>
          </a:p>
        </p:txBody>
      </p:sp>
      <p:sp>
        <p:nvSpPr>
          <p:cNvPr id="3379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B80ABD28-F2C1-48F8-9EA9-E19C172C83F5}" type="slidenum">
              <a:rPr lang="ru-RU" altLang="ru-RU" sz="1000">
                <a:latin typeface="Arial" panose="020B0604020202020204" pitchFamily="34" charset="0"/>
              </a:rPr>
              <a:pPr eaLnBrk="1" hangingPunct="1">
                <a:spcBef>
                  <a:spcPct val="0"/>
                </a:spcBef>
                <a:buClrTx/>
                <a:buSzTx/>
                <a:buFontTx/>
                <a:buNone/>
              </a:pPr>
              <a:t>16</a:t>
            </a:fld>
            <a:endParaRPr lang="ru-RU" altLang="ru-RU" sz="1000">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ъект 1"/>
          <p:cNvSpPr>
            <a:spLocks noGrp="1"/>
          </p:cNvSpPr>
          <p:nvPr>
            <p:ph idx="1"/>
          </p:nvPr>
        </p:nvSpPr>
        <p:spPr>
          <a:xfrm>
            <a:off x="395288" y="1916113"/>
            <a:ext cx="8424862" cy="4608512"/>
          </a:xfrm>
        </p:spPr>
        <p:txBody>
          <a:bodyPr/>
          <a:lstStyle/>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3. Медичні, наукові та інші досліди можуть провадитися лише щодо повнолітньої дієздатної фізичної особи за її вільною згодою.</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Клінічні випробування лікарських засобів проводяться відповідно до закону.</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4. Забороняється задоволення прохання фізичної особи про припинення її життя.</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5. Стерилізація може відбутися лише за бажанням повнолітньої фізичної особи.</a:t>
            </a:r>
            <a:endParaRPr lang="ru-RU" altLang="ru-RU" sz="2800" smtClean="0">
              <a:latin typeface="Times New Roman" panose="02020603050405020304" pitchFamily="18" charset="0"/>
              <a:cs typeface="Times New Roman" panose="02020603050405020304" pitchFamily="18" charset="0"/>
            </a:endParaRPr>
          </a:p>
          <a:p>
            <a:pPr marL="0" indent="0">
              <a:buFont typeface="Symbol" panose="05050102010706020507" pitchFamily="18" charset="2"/>
              <a:buNone/>
            </a:pPr>
            <a:endParaRPr lang="ru-RU" altLang="ru-RU" smtClean="0"/>
          </a:p>
        </p:txBody>
      </p:sp>
      <p:sp>
        <p:nvSpPr>
          <p:cNvPr id="34819" name="Заголовок 2"/>
          <p:cNvSpPr>
            <a:spLocks noGrp="1"/>
          </p:cNvSpPr>
          <p:nvPr>
            <p:ph type="title"/>
          </p:nvPr>
        </p:nvSpPr>
        <p:spPr/>
        <p:txBody>
          <a:bodyPr/>
          <a:lstStyle/>
          <a:p>
            <a:r>
              <a:rPr lang="uk-UA" altLang="ru-RU" sz="2800" b="1" smtClean="0">
                <a:solidFill>
                  <a:srgbClr val="002060"/>
                </a:solidFill>
                <a:latin typeface="Times New Roman" panose="02020603050405020304" pitchFamily="18" charset="0"/>
                <a:cs typeface="Times New Roman" panose="02020603050405020304" pitchFamily="18" charset="0"/>
              </a:rPr>
              <a:t>Право на життя </a:t>
            </a:r>
            <a:r>
              <a:rPr lang="uk-UA" altLang="ru-RU" sz="2800" smtClean="0">
                <a:solidFill>
                  <a:srgbClr val="002060"/>
                </a:solidFill>
                <a:latin typeface="Times New Roman" panose="02020603050405020304" pitchFamily="18" charset="0"/>
                <a:cs typeface="Times New Roman" panose="02020603050405020304" pitchFamily="18" charset="0"/>
              </a:rPr>
              <a:t>(продовження)</a:t>
            </a:r>
            <a:r>
              <a:rPr lang="uk-UA" altLang="ru-RU" sz="2800" b="1" smtClean="0">
                <a:latin typeface="Times New Roman" panose="02020603050405020304" pitchFamily="18" charset="0"/>
                <a:cs typeface="Times New Roman" panose="02020603050405020304" pitchFamily="18" charset="0"/>
              </a:rPr>
              <a:t/>
            </a:r>
            <a:br>
              <a:rPr lang="uk-UA" altLang="ru-RU" sz="2800" b="1" smtClean="0">
                <a:latin typeface="Times New Roman" panose="02020603050405020304" pitchFamily="18" charset="0"/>
                <a:cs typeface="Times New Roman" panose="02020603050405020304" pitchFamily="18" charset="0"/>
              </a:rPr>
            </a:br>
            <a:endParaRPr lang="ru-RU" altLang="ru-RU" sz="2800" b="1" smtClean="0">
              <a:solidFill>
                <a:srgbClr val="002060"/>
              </a:solidFill>
            </a:endParaRPr>
          </a:p>
        </p:txBody>
      </p:sp>
      <p:sp>
        <p:nvSpPr>
          <p:cNvPr id="3482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8BFC3AD4-6F29-49C4-A450-45096361008A}" type="slidenum">
              <a:rPr lang="ru-RU" altLang="ru-RU" sz="1000">
                <a:latin typeface="Arial" panose="020B0604020202020204" pitchFamily="34" charset="0"/>
              </a:rPr>
              <a:pPr eaLnBrk="1" hangingPunct="1">
                <a:spcBef>
                  <a:spcPct val="0"/>
                </a:spcBef>
                <a:buClrTx/>
                <a:buSzTx/>
                <a:buFontTx/>
                <a:buNone/>
              </a:pPr>
              <a:t>17</a:t>
            </a:fld>
            <a:endParaRPr lang="ru-RU" altLang="ru-RU" sz="100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ъект 1"/>
          <p:cNvSpPr>
            <a:spLocks noGrp="1"/>
          </p:cNvSpPr>
          <p:nvPr>
            <p:ph idx="1"/>
          </p:nvPr>
        </p:nvSpPr>
        <p:spPr>
          <a:xfrm>
            <a:off x="395288" y="1844675"/>
            <a:ext cx="8424862" cy="4679950"/>
          </a:xfrm>
        </p:spPr>
        <p:txBody>
          <a:bodyPr/>
          <a:lstStyle/>
          <a:p>
            <a:pPr marL="0" indent="0" algn="just">
              <a:buFont typeface="Symbol" panose="05050102010706020507" pitchFamily="18" charset="2"/>
              <a:buNone/>
            </a:pPr>
            <a:r>
              <a:rPr lang="uk-UA" altLang="ru-RU" smtClean="0"/>
              <a:t>6. Штучне переривання вагітності, якщо вона не перевищує дванадцяти тижнів, може здійснюватися за бажанням жінки.</a:t>
            </a:r>
            <a:endParaRPr lang="ru-RU" altLang="ru-RU" smtClean="0"/>
          </a:p>
          <a:p>
            <a:pPr marL="0" indent="0" algn="just">
              <a:buFont typeface="Symbol" panose="05050102010706020507" pitchFamily="18" charset="2"/>
              <a:buNone/>
            </a:pPr>
            <a:r>
              <a:rPr lang="uk-UA" altLang="ru-RU" smtClean="0"/>
              <a:t>У випадках, встановлених законодавством, штучне переривання вагітності може бути проведене при вагітності від дванадцяти до двадцяти двох тижнів.</a:t>
            </a:r>
            <a:endParaRPr lang="ru-RU" altLang="ru-RU" smtClean="0"/>
          </a:p>
          <a:p>
            <a:pPr marL="0" indent="0" algn="just">
              <a:buFont typeface="Symbol" panose="05050102010706020507" pitchFamily="18" charset="2"/>
              <a:buNone/>
            </a:pPr>
            <a:r>
              <a:rPr lang="uk-UA" altLang="ru-RU" smtClean="0"/>
              <a:t>Перелік обставин, що дозволяють переривання вагітності після дванадцяти тижнів вагітності, встановлюється законодавством.</a:t>
            </a:r>
            <a:endParaRPr lang="ru-RU" altLang="ru-RU" smtClean="0"/>
          </a:p>
          <a:p>
            <a:pPr marL="0" indent="0" algn="just">
              <a:buFont typeface="Symbol" panose="05050102010706020507" pitchFamily="18" charset="2"/>
              <a:buNone/>
            </a:pPr>
            <a:r>
              <a:rPr lang="uk-UA" altLang="ru-RU" smtClean="0"/>
              <a:t>7. Повнолітні жінка або чоловік мають право за медичними показаннями на проведення щодо них лікувальних програм допоміжних репродуктивних технологій згідно з порядком та умовами, встановленими законодавством.</a:t>
            </a:r>
            <a:endParaRPr lang="ru-RU" altLang="ru-RU" smtClean="0"/>
          </a:p>
          <a:p>
            <a:pPr marL="0" indent="0">
              <a:buFont typeface="Symbol" panose="05050102010706020507" pitchFamily="18" charset="2"/>
              <a:buNone/>
            </a:pPr>
            <a:endParaRPr lang="ru-RU" altLang="ru-RU" smtClean="0"/>
          </a:p>
        </p:txBody>
      </p:sp>
      <p:sp>
        <p:nvSpPr>
          <p:cNvPr id="35843" name="Заголовок 2"/>
          <p:cNvSpPr>
            <a:spLocks noGrp="1"/>
          </p:cNvSpPr>
          <p:nvPr>
            <p:ph type="title"/>
          </p:nvPr>
        </p:nvSpPr>
        <p:spPr/>
        <p:txBody>
          <a:bodyPr/>
          <a:lstStyle/>
          <a:p>
            <a:r>
              <a:rPr lang="uk-UA" altLang="ru-RU" sz="2800" b="1" smtClean="0">
                <a:solidFill>
                  <a:srgbClr val="002060"/>
                </a:solidFill>
                <a:latin typeface="Times New Roman" panose="02020603050405020304" pitchFamily="18" charset="0"/>
                <a:cs typeface="Times New Roman" panose="02020603050405020304" pitchFamily="18" charset="0"/>
              </a:rPr>
              <a:t>Право на життя </a:t>
            </a:r>
            <a:r>
              <a:rPr lang="uk-UA" altLang="ru-RU" sz="2800" smtClean="0">
                <a:solidFill>
                  <a:srgbClr val="002060"/>
                </a:solidFill>
                <a:latin typeface="Times New Roman" panose="02020603050405020304" pitchFamily="18" charset="0"/>
                <a:cs typeface="Times New Roman" panose="02020603050405020304" pitchFamily="18" charset="0"/>
              </a:rPr>
              <a:t>(продовження)</a:t>
            </a:r>
            <a:r>
              <a:rPr lang="uk-UA" altLang="ru-RU" sz="2800" b="1" smtClean="0">
                <a:latin typeface="Times New Roman" panose="02020603050405020304" pitchFamily="18" charset="0"/>
                <a:cs typeface="Times New Roman" panose="02020603050405020304" pitchFamily="18" charset="0"/>
              </a:rPr>
              <a:t/>
            </a:r>
            <a:br>
              <a:rPr lang="uk-UA" altLang="ru-RU" sz="2800" b="1" smtClean="0">
                <a:latin typeface="Times New Roman" panose="02020603050405020304" pitchFamily="18" charset="0"/>
                <a:cs typeface="Times New Roman" panose="02020603050405020304" pitchFamily="18" charset="0"/>
              </a:rPr>
            </a:br>
            <a:endParaRPr lang="ru-RU" altLang="ru-RU" sz="2800" b="1" smtClean="0">
              <a:solidFill>
                <a:srgbClr val="002060"/>
              </a:solidFill>
            </a:endParaRPr>
          </a:p>
        </p:txBody>
      </p:sp>
      <p:sp>
        <p:nvSpPr>
          <p:cNvPr id="3584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6A2BCDB0-DC1F-44DC-80E8-3DEC84A874BF}" type="slidenum">
              <a:rPr lang="ru-RU" altLang="ru-RU" sz="1000">
                <a:latin typeface="Arial" panose="020B0604020202020204" pitchFamily="34" charset="0"/>
              </a:rPr>
              <a:pPr eaLnBrk="1" hangingPunct="1">
                <a:spcBef>
                  <a:spcPct val="0"/>
                </a:spcBef>
                <a:buClrTx/>
                <a:buSzTx/>
                <a:buFontTx/>
                <a:buNone/>
              </a:pPr>
              <a:t>18</a:t>
            </a:fld>
            <a:endParaRPr lang="ru-RU" altLang="ru-RU" sz="1000">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ъект 1"/>
          <p:cNvSpPr>
            <a:spLocks noGrp="1"/>
          </p:cNvSpPr>
          <p:nvPr>
            <p:ph idx="1"/>
          </p:nvPr>
        </p:nvSpPr>
        <p:spPr>
          <a:xfrm>
            <a:off x="395288" y="1844675"/>
            <a:ext cx="8424862" cy="4679950"/>
          </a:xfrm>
        </p:spPr>
        <p:txBody>
          <a:bodyPr/>
          <a:lstStyle/>
          <a:p>
            <a:pPr marL="0" indent="0" algn="just">
              <a:buFont typeface="Symbol" panose="05050102010706020507" pitchFamily="18" charset="2"/>
              <a:buNone/>
            </a:pPr>
            <a:endParaRPr lang="uk-UA" altLang="ru-RU" smtClean="0"/>
          </a:p>
          <a:p>
            <a:pPr marL="0" indent="0" algn="just">
              <a:buFont typeface="Symbol" panose="05050102010706020507" pitchFamily="18" charset="2"/>
              <a:buNone/>
            </a:pPr>
            <a:endParaRPr lang="uk-UA" altLang="ru-RU" smtClean="0"/>
          </a:p>
          <a:p>
            <a:pPr marL="0" indent="0" algn="just">
              <a:buFont typeface="Symbol" panose="05050102010706020507" pitchFamily="18" charset="2"/>
              <a:buNone/>
            </a:pPr>
            <a:r>
              <a:rPr lang="uk-UA" altLang="ru-RU" sz="3200" smtClean="0"/>
              <a:t>Фізична особа має право вимагати усунення небезпеки, створеної внаслідок підприємницької або іншої діяльності, яка загрожує життю та здоров'ю</a:t>
            </a:r>
            <a:endParaRPr lang="ru-RU" altLang="ru-RU" sz="3200" smtClean="0"/>
          </a:p>
        </p:txBody>
      </p:sp>
      <p:sp>
        <p:nvSpPr>
          <p:cNvPr id="36867" name="Заголовок 2"/>
          <p:cNvSpPr>
            <a:spLocks noGrp="1"/>
          </p:cNvSpPr>
          <p:nvPr>
            <p:ph type="title"/>
          </p:nvPr>
        </p:nvSpPr>
        <p:spPr/>
        <p:txBody>
          <a:bodyPr/>
          <a:lstStyle/>
          <a:p>
            <a:r>
              <a:rPr lang="uk-UA" altLang="ru-RU" sz="2800" b="1" smtClean="0">
                <a:solidFill>
                  <a:srgbClr val="002060"/>
                </a:solidFill>
              </a:rPr>
              <a:t>Право на усунення небезпеки, яка загрожує життю та здоров'ю</a:t>
            </a:r>
            <a:r>
              <a:rPr lang="uk-UA" altLang="ru-RU" sz="2800" b="1" smtClean="0">
                <a:latin typeface="Times New Roman" panose="02020603050405020304" pitchFamily="18" charset="0"/>
                <a:cs typeface="Times New Roman" panose="02020603050405020304" pitchFamily="18" charset="0"/>
              </a:rPr>
              <a:t/>
            </a:r>
            <a:br>
              <a:rPr lang="uk-UA" altLang="ru-RU" sz="2800" b="1" smtClean="0">
                <a:latin typeface="Times New Roman" panose="02020603050405020304" pitchFamily="18" charset="0"/>
                <a:cs typeface="Times New Roman" panose="02020603050405020304" pitchFamily="18" charset="0"/>
              </a:rPr>
            </a:br>
            <a:endParaRPr lang="ru-RU" altLang="ru-RU" sz="2800" b="1" smtClean="0">
              <a:solidFill>
                <a:srgbClr val="002060"/>
              </a:solidFill>
            </a:endParaRPr>
          </a:p>
        </p:txBody>
      </p:sp>
      <p:sp>
        <p:nvSpPr>
          <p:cNvPr id="3686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DA7D6186-9DD2-488B-9F94-A7A28C71A485}" type="slidenum">
              <a:rPr lang="ru-RU" altLang="ru-RU" sz="1000">
                <a:latin typeface="Arial" panose="020B0604020202020204" pitchFamily="34" charset="0"/>
              </a:rPr>
              <a:pPr eaLnBrk="1" hangingPunct="1">
                <a:spcBef>
                  <a:spcPct val="0"/>
                </a:spcBef>
                <a:buClrTx/>
                <a:buSzTx/>
                <a:buFontTx/>
                <a:buNone/>
              </a:pPr>
              <a:t>19</a:t>
            </a:fld>
            <a:endParaRPr lang="ru-RU" altLang="ru-RU" sz="10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395536" y="1340769"/>
            <a:ext cx="8486527" cy="5244182"/>
          </a:xfrm>
        </p:spPr>
        <p:txBody>
          <a:bodyPr/>
          <a:lstStyle/>
          <a:p>
            <a:pPr marL="0" indent="0">
              <a:buFont typeface="Symbol" panose="05050102010706020507" pitchFamily="18" charset="2"/>
              <a:buNone/>
            </a:pPr>
            <a:endParaRPr lang="uk-UA" altLang="ru-RU" sz="2800" dirty="0" smtClean="0"/>
          </a:p>
          <a:p>
            <a:pPr marL="0" indent="0" algn="just">
              <a:buNone/>
            </a:pPr>
            <a:r>
              <a:rPr lang="uk-UA" altLang="ru-RU" sz="2800" dirty="0" smtClean="0"/>
              <a:t>1. Загальна характеристика прав людини та громадянина </a:t>
            </a:r>
          </a:p>
          <a:p>
            <a:pPr marL="0" indent="0" algn="just">
              <a:buNone/>
            </a:pPr>
            <a:r>
              <a:rPr lang="uk-UA" altLang="ru-RU" sz="2800" dirty="0" smtClean="0"/>
              <a:t>2. Поняття, ознаки</a:t>
            </a:r>
            <a:r>
              <a:rPr lang="uk-UA" altLang="ru-RU" sz="2800" smtClean="0"/>
              <a:t>, класифікація </a:t>
            </a:r>
            <a:r>
              <a:rPr lang="uk-UA" altLang="ru-RU" sz="2800" dirty="0" smtClean="0"/>
              <a:t>прав людини і громадянина.</a:t>
            </a:r>
          </a:p>
          <a:p>
            <a:pPr marL="0" indent="0" algn="just">
              <a:buNone/>
            </a:pPr>
            <a:r>
              <a:rPr lang="uk-UA" altLang="ru-RU" sz="2800" dirty="0" smtClean="0"/>
              <a:t>3. Законодавство із прав і свобод людини та громадянина.</a:t>
            </a:r>
            <a:endParaRPr lang="ru-RU" altLang="ru-RU" sz="2800" dirty="0" smtClean="0"/>
          </a:p>
          <a:p>
            <a:pPr marL="0" indent="0">
              <a:buFont typeface="Symbol" panose="05050102010706020507" pitchFamily="18" charset="2"/>
              <a:buNone/>
            </a:pPr>
            <a:r>
              <a:rPr lang="uk-UA" altLang="ru-RU" sz="2800" dirty="0"/>
              <a:t>4</a:t>
            </a:r>
            <a:r>
              <a:rPr lang="uk-UA" altLang="ru-RU" sz="2800" dirty="0" smtClean="0"/>
              <a:t>. Загальна характеристика способів захисту прав людини і громадянина. Суб’єкти захисту.</a:t>
            </a:r>
          </a:p>
          <a:p>
            <a:pPr marL="0" indent="0">
              <a:buNone/>
            </a:pPr>
            <a:r>
              <a:rPr lang="uk-UA" altLang="ru-RU" sz="2800" dirty="0" smtClean="0"/>
              <a:t>5. Покоління </a:t>
            </a:r>
            <a:r>
              <a:rPr lang="uk-UA" altLang="ru-RU" sz="2800" dirty="0"/>
              <a:t>прав людини. Формування 4 покоління прав людини, права та проблеми </a:t>
            </a:r>
            <a:r>
              <a:rPr lang="ru-RU" altLang="ru-RU" sz="2800" dirty="0"/>
              <a:t>(</a:t>
            </a:r>
            <a:r>
              <a:rPr lang="ru-RU" altLang="ru-RU" sz="2800" dirty="0" err="1">
                <a:solidFill>
                  <a:srgbClr val="FF0000"/>
                </a:solidFill>
              </a:rPr>
              <a:t>самостійно</a:t>
            </a:r>
            <a:r>
              <a:rPr lang="ru-RU" altLang="ru-RU" sz="2800" dirty="0"/>
              <a:t>).</a:t>
            </a:r>
          </a:p>
          <a:p>
            <a:pPr marL="0" indent="0">
              <a:buFont typeface="Symbol" panose="05050102010706020507" pitchFamily="18" charset="2"/>
              <a:buNone/>
            </a:pPr>
            <a:endParaRPr lang="ru-RU" altLang="ru-RU" sz="2800" dirty="0" smtClean="0"/>
          </a:p>
        </p:txBody>
      </p:sp>
      <p:sp>
        <p:nvSpPr>
          <p:cNvPr id="9219" name="Rectangle 13"/>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76666135-44D4-43CD-B330-2A067ADE324C}" type="slidenum">
              <a:rPr lang="ru-RU" altLang="ru-RU" sz="1000">
                <a:solidFill>
                  <a:schemeClr val="bg1"/>
                </a:solidFill>
                <a:latin typeface="Arial" panose="020B0604020202020204" pitchFamily="34" charset="0"/>
              </a:rPr>
              <a:pPr eaLnBrk="1" hangingPunct="1">
                <a:spcBef>
                  <a:spcPct val="0"/>
                </a:spcBef>
                <a:buClrTx/>
                <a:buSzTx/>
                <a:buFontTx/>
                <a:buNone/>
              </a:pPr>
              <a:t>2</a:t>
            </a:fld>
            <a:endParaRPr lang="ru-RU" altLang="ru-RU" sz="1000">
              <a:solidFill>
                <a:schemeClr val="bg1"/>
              </a:solidFill>
              <a:latin typeface="Arial" panose="020B0604020202020204" pitchFamily="34" charset="0"/>
            </a:endParaRPr>
          </a:p>
        </p:txBody>
      </p:sp>
      <p:sp>
        <p:nvSpPr>
          <p:cNvPr id="9220" name="AutoShape 2"/>
          <p:cNvSpPr>
            <a:spLocks noGrp="1" noChangeArrowheads="1"/>
          </p:cNvSpPr>
          <p:nvPr>
            <p:ph type="title"/>
          </p:nvPr>
        </p:nvSpPr>
        <p:spPr/>
        <p:txBody>
          <a:bodyPr/>
          <a:lstStyle/>
          <a:p>
            <a:r>
              <a:rPr lang="uk-UA" altLang="ru-RU" sz="4000" b="1" smtClean="0">
                <a:solidFill>
                  <a:srgbClr val="002060"/>
                </a:solidFill>
              </a:rPr>
              <a:t>План лекційного заняття</a:t>
            </a:r>
            <a:r>
              <a:rPr lang="uk-UA" altLang="ru-RU" sz="4000" b="1" smtClean="0">
                <a:solidFill>
                  <a:srgbClr val="0070C0"/>
                </a:solidFill>
              </a:rPr>
              <a:t>:</a:t>
            </a:r>
            <a:endParaRPr lang="ru-RU" altLang="ru-RU" sz="4000" smtClean="0">
              <a:solidFill>
                <a:srgbClr val="0070C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ъект 1"/>
          <p:cNvSpPr>
            <a:spLocks noGrp="1"/>
          </p:cNvSpPr>
          <p:nvPr>
            <p:ph idx="1"/>
          </p:nvPr>
        </p:nvSpPr>
        <p:spPr>
          <a:xfrm>
            <a:off x="395288" y="1844675"/>
            <a:ext cx="8424862" cy="4679950"/>
          </a:xfrm>
        </p:spPr>
        <p:txBody>
          <a:bodyPr/>
          <a:lstStyle/>
          <a:p>
            <a:pPr marL="0" indent="0" algn="just">
              <a:buFont typeface="Symbol" panose="05050102010706020507" pitchFamily="18" charset="2"/>
              <a:buNone/>
            </a:pPr>
            <a:r>
              <a:rPr lang="uk-UA" altLang="ru-RU" sz="3200" smtClean="0"/>
              <a:t>Право на охорону здоров'я</a:t>
            </a:r>
          </a:p>
          <a:p>
            <a:pPr marL="0" indent="0" algn="just">
              <a:buFont typeface="Symbol" panose="05050102010706020507" pitchFamily="18" charset="2"/>
              <a:buNone/>
            </a:pPr>
            <a:r>
              <a:rPr lang="uk-UA" altLang="ru-RU" sz="3200" smtClean="0"/>
              <a:t>Право на медичну допомогу</a:t>
            </a:r>
          </a:p>
          <a:p>
            <a:pPr marL="0" indent="0" algn="just">
              <a:buFont typeface="Symbol" panose="05050102010706020507" pitchFamily="18" charset="2"/>
              <a:buNone/>
            </a:pPr>
            <a:r>
              <a:rPr lang="uk-UA" altLang="ru-RU" sz="3200" smtClean="0"/>
              <a:t>Право на інформацію про стан свого здоров'я</a:t>
            </a:r>
          </a:p>
          <a:p>
            <a:pPr marL="0" indent="0" algn="just">
              <a:buFont typeface="Symbol" panose="05050102010706020507" pitchFamily="18" charset="2"/>
              <a:buNone/>
            </a:pPr>
            <a:r>
              <a:rPr lang="uk-UA" altLang="ru-RU" sz="3200" smtClean="0"/>
              <a:t>Право на таємницю про стан здоров'я</a:t>
            </a:r>
          </a:p>
          <a:p>
            <a:pPr marL="0" indent="0" algn="just">
              <a:buFont typeface="Symbol" panose="05050102010706020507" pitchFamily="18" charset="2"/>
              <a:buNone/>
            </a:pPr>
            <a:r>
              <a:rPr lang="uk-UA" altLang="ru-RU" sz="3200" smtClean="0"/>
              <a:t>Права фізичної особи, яка перебуває на стаціонарному лікуванні у закладі охорони здоров'я</a:t>
            </a:r>
          </a:p>
          <a:p>
            <a:pPr marL="0" indent="0" algn="just">
              <a:buFont typeface="Symbol" panose="05050102010706020507" pitchFamily="18" charset="2"/>
              <a:buNone/>
            </a:pPr>
            <a:r>
              <a:rPr lang="uk-UA" altLang="ru-RU" sz="3200" smtClean="0"/>
              <a:t>Право на донорство</a:t>
            </a:r>
          </a:p>
          <a:p>
            <a:pPr marL="0" indent="0" algn="just">
              <a:buFont typeface="Symbol" panose="05050102010706020507" pitchFamily="18" charset="2"/>
              <a:buNone/>
            </a:pPr>
            <a:endParaRPr lang="ru-RU" altLang="ru-RU" sz="3200" smtClean="0"/>
          </a:p>
        </p:txBody>
      </p:sp>
      <p:sp>
        <p:nvSpPr>
          <p:cNvPr id="37891" name="Заголовок 2"/>
          <p:cNvSpPr>
            <a:spLocks noGrp="1"/>
          </p:cNvSpPr>
          <p:nvPr>
            <p:ph type="title"/>
          </p:nvPr>
        </p:nvSpPr>
        <p:spPr/>
        <p:txBody>
          <a:bodyPr/>
          <a:lstStyle/>
          <a:p>
            <a:r>
              <a:rPr lang="uk-UA" altLang="ru-RU" sz="2800" b="1" smtClean="0">
                <a:solidFill>
                  <a:srgbClr val="002060"/>
                </a:solidFill>
              </a:rPr>
              <a:t>МЕДИЧНІ ПРАВА</a:t>
            </a:r>
            <a:r>
              <a:rPr lang="uk-UA" altLang="ru-RU" sz="2800" b="1" smtClean="0">
                <a:latin typeface="Times New Roman" panose="02020603050405020304" pitchFamily="18" charset="0"/>
                <a:cs typeface="Times New Roman" panose="02020603050405020304" pitchFamily="18" charset="0"/>
              </a:rPr>
              <a:t/>
            </a:r>
            <a:br>
              <a:rPr lang="uk-UA" altLang="ru-RU" sz="2800" b="1" smtClean="0">
                <a:latin typeface="Times New Roman" panose="02020603050405020304" pitchFamily="18" charset="0"/>
                <a:cs typeface="Times New Roman" panose="02020603050405020304" pitchFamily="18" charset="0"/>
              </a:rPr>
            </a:br>
            <a:endParaRPr lang="ru-RU" altLang="ru-RU" sz="2800" b="1" smtClean="0">
              <a:solidFill>
                <a:srgbClr val="002060"/>
              </a:solidFill>
            </a:endParaRPr>
          </a:p>
        </p:txBody>
      </p:sp>
      <p:sp>
        <p:nvSpPr>
          <p:cNvPr id="3789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65F8808C-0806-4A5D-9F41-D7E151EA1B30}" type="slidenum">
              <a:rPr lang="ru-RU" altLang="ru-RU" sz="1000">
                <a:latin typeface="Arial" panose="020B0604020202020204" pitchFamily="34" charset="0"/>
              </a:rPr>
              <a:pPr eaLnBrk="1" hangingPunct="1">
                <a:spcBef>
                  <a:spcPct val="0"/>
                </a:spcBef>
                <a:buClrTx/>
                <a:buSzTx/>
                <a:buFontTx/>
                <a:buNone/>
              </a:pPr>
              <a:t>20</a:t>
            </a:fld>
            <a:endParaRPr lang="ru-RU" altLang="ru-RU" sz="1000">
              <a:latin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ъект 1"/>
          <p:cNvSpPr>
            <a:spLocks noGrp="1"/>
          </p:cNvSpPr>
          <p:nvPr>
            <p:ph idx="1"/>
          </p:nvPr>
        </p:nvSpPr>
        <p:spPr>
          <a:xfrm>
            <a:off x="395288" y="1844675"/>
            <a:ext cx="8424862" cy="4679950"/>
          </a:xfrm>
        </p:spPr>
        <p:txBody>
          <a:bodyPr/>
          <a:lstStyle/>
          <a:p>
            <a:pPr marL="0" indent="0" algn="just">
              <a:buFont typeface="Symbol" panose="05050102010706020507" pitchFamily="18" charset="2"/>
              <a:buNone/>
            </a:pPr>
            <a:endParaRPr lang="uk-UA" altLang="ru-RU" sz="3200" smtClean="0"/>
          </a:p>
          <a:p>
            <a:pPr marL="0" indent="0" algn="just">
              <a:buFont typeface="Symbol" panose="05050102010706020507" pitchFamily="18" charset="2"/>
              <a:buNone/>
            </a:pPr>
            <a:r>
              <a:rPr lang="uk-UA" altLang="ru-RU" sz="3200" smtClean="0"/>
              <a:t>Право на свободу</a:t>
            </a:r>
          </a:p>
          <a:p>
            <a:pPr marL="0" indent="0" algn="just">
              <a:buFont typeface="Symbol" panose="05050102010706020507" pitchFamily="18" charset="2"/>
              <a:buNone/>
            </a:pPr>
            <a:r>
              <a:rPr lang="uk-UA" altLang="ru-RU" sz="3200" smtClean="0"/>
              <a:t>Право на особисту недоторканність</a:t>
            </a:r>
          </a:p>
          <a:p>
            <a:pPr marL="0" indent="0" algn="just">
              <a:buFont typeface="Symbol" panose="05050102010706020507" pitchFamily="18" charset="2"/>
              <a:buNone/>
            </a:pPr>
            <a:r>
              <a:rPr lang="uk-UA" altLang="ru-RU" sz="3200" smtClean="0"/>
              <a:t>Право на сім'ю</a:t>
            </a:r>
          </a:p>
          <a:p>
            <a:pPr marL="0" indent="0" algn="just">
              <a:buFont typeface="Symbol" panose="05050102010706020507" pitchFamily="18" charset="2"/>
              <a:buNone/>
            </a:pPr>
            <a:r>
              <a:rPr lang="uk-UA" altLang="ru-RU" sz="3200" smtClean="0"/>
              <a:t>Право на опіку або піклування</a:t>
            </a:r>
          </a:p>
          <a:p>
            <a:pPr marL="0" indent="0" algn="just">
              <a:buFont typeface="Symbol" panose="05050102010706020507" pitchFamily="18" charset="2"/>
              <a:buNone/>
            </a:pPr>
            <a:r>
              <a:rPr lang="uk-UA" altLang="ru-RU" sz="3200" smtClean="0"/>
              <a:t>Право на безпечне для життя і здоров'я довкілля</a:t>
            </a:r>
          </a:p>
          <a:p>
            <a:pPr marL="0" indent="0" algn="just">
              <a:buFont typeface="Symbol" panose="05050102010706020507" pitchFamily="18" charset="2"/>
              <a:buNone/>
            </a:pPr>
            <a:endParaRPr lang="ru-RU" altLang="ru-RU" sz="3200" smtClean="0"/>
          </a:p>
        </p:txBody>
      </p:sp>
      <p:sp>
        <p:nvSpPr>
          <p:cNvPr id="38915" name="Заголовок 2"/>
          <p:cNvSpPr>
            <a:spLocks noGrp="1"/>
          </p:cNvSpPr>
          <p:nvPr>
            <p:ph type="title"/>
          </p:nvPr>
        </p:nvSpPr>
        <p:spPr/>
        <p:txBody>
          <a:bodyPr/>
          <a:lstStyle/>
          <a:p>
            <a:r>
              <a:rPr lang="uk-UA" altLang="ru-RU" sz="2800" b="1" smtClean="0">
                <a:solidFill>
                  <a:srgbClr val="002060"/>
                </a:solidFill>
              </a:rPr>
              <a:t>ОСОБИСТІ НЕМАЙНОВІ ПРАВА, ЩО ЗАБЕЗПЕЧУЮТЬ ПРИРОДНЕ ІСНУВАННЯ ФІЗИЧНОЇ ОСОБИ</a:t>
            </a:r>
            <a:endParaRPr lang="ru-RU" altLang="ru-RU" sz="2800" b="1" smtClean="0">
              <a:solidFill>
                <a:srgbClr val="002060"/>
              </a:solidFill>
            </a:endParaRPr>
          </a:p>
        </p:txBody>
      </p:sp>
      <p:sp>
        <p:nvSpPr>
          <p:cNvPr id="3891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975C5912-12A0-4C2B-B81E-515A35B2A2AA}" type="slidenum">
              <a:rPr lang="ru-RU" altLang="ru-RU" sz="1000">
                <a:latin typeface="Arial" panose="020B0604020202020204" pitchFamily="34" charset="0"/>
              </a:rPr>
              <a:pPr eaLnBrk="1" hangingPunct="1">
                <a:spcBef>
                  <a:spcPct val="0"/>
                </a:spcBef>
                <a:buClrTx/>
                <a:buSzTx/>
                <a:buFontTx/>
                <a:buNone/>
              </a:pPr>
              <a:t>21</a:t>
            </a:fld>
            <a:endParaRPr lang="ru-RU" altLang="ru-RU" sz="1000">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ъект 1"/>
          <p:cNvSpPr>
            <a:spLocks noGrp="1"/>
          </p:cNvSpPr>
          <p:nvPr>
            <p:ph idx="1"/>
          </p:nvPr>
        </p:nvSpPr>
        <p:spPr>
          <a:xfrm>
            <a:off x="468313" y="1989138"/>
            <a:ext cx="8280400" cy="4392612"/>
          </a:xfrm>
        </p:spPr>
        <p:txBody>
          <a:bodyPr/>
          <a:lstStyle/>
          <a:p>
            <a:pPr marL="0" indent="0">
              <a:buFont typeface="Symbol" panose="05050102010706020507" pitchFamily="18" charset="2"/>
              <a:buNone/>
            </a:pPr>
            <a:r>
              <a:rPr lang="uk-UA" altLang="ru-RU" sz="3200" dirty="0" smtClean="0">
                <a:latin typeface="Times New Roman" panose="02020603050405020304" pitchFamily="18" charset="0"/>
                <a:cs typeface="Times New Roman" panose="02020603050405020304" pitchFamily="18" charset="0"/>
              </a:rPr>
              <a:t>Право на ім'я</a:t>
            </a:r>
          </a:p>
          <a:p>
            <a:pPr marL="0" indent="0">
              <a:buFont typeface="Symbol" panose="05050102010706020507" pitchFamily="18" charset="2"/>
              <a:buNone/>
            </a:pPr>
            <a:r>
              <a:rPr lang="uk-UA" altLang="ru-RU" sz="3200" dirty="0" smtClean="0">
                <a:latin typeface="Times New Roman" panose="02020603050405020304" pitchFamily="18" charset="0"/>
                <a:cs typeface="Times New Roman" panose="02020603050405020304" pitchFamily="18" charset="0"/>
              </a:rPr>
              <a:t>Право на зміну імені</a:t>
            </a:r>
          </a:p>
          <a:p>
            <a:pPr marL="0" indent="0">
              <a:buFont typeface="Symbol" panose="05050102010706020507" pitchFamily="18" charset="2"/>
              <a:buNone/>
            </a:pPr>
            <a:r>
              <a:rPr lang="uk-UA" altLang="ru-RU" sz="3200" dirty="0" smtClean="0"/>
              <a:t>Право на використання імені</a:t>
            </a:r>
          </a:p>
          <a:p>
            <a:pPr marL="0" indent="0">
              <a:buFont typeface="Symbol" panose="05050102010706020507" pitchFamily="18" charset="2"/>
              <a:buNone/>
            </a:pPr>
            <a:r>
              <a:rPr lang="uk-UA" altLang="ru-RU" sz="3200" dirty="0" smtClean="0"/>
              <a:t>Право на повагу до гідності та честі</a:t>
            </a:r>
          </a:p>
          <a:p>
            <a:pPr marL="0" indent="0">
              <a:buFont typeface="Symbol" panose="05050102010706020507" pitchFamily="18" charset="2"/>
              <a:buNone/>
            </a:pPr>
            <a:r>
              <a:rPr lang="uk-UA" altLang="ru-RU" sz="3200" dirty="0" smtClean="0"/>
              <a:t>Право на недоторканність ділової репутації</a:t>
            </a:r>
          </a:p>
          <a:p>
            <a:pPr marL="0" indent="0">
              <a:buFont typeface="Symbol" panose="05050102010706020507" pitchFamily="18" charset="2"/>
              <a:buNone/>
            </a:pPr>
            <a:r>
              <a:rPr lang="uk-UA" altLang="ru-RU" sz="3200" dirty="0" smtClean="0"/>
              <a:t>Право на індивідуальність</a:t>
            </a:r>
          </a:p>
          <a:p>
            <a:pPr marL="0" indent="0">
              <a:buFont typeface="Symbol" panose="05050102010706020507" pitchFamily="18" charset="2"/>
              <a:buNone/>
            </a:pPr>
            <a:endParaRPr lang="uk-UA" altLang="ru-RU" sz="3200" dirty="0" smtClean="0">
              <a:latin typeface="Times New Roman" panose="02020603050405020304" pitchFamily="18" charset="0"/>
              <a:cs typeface="Times New Roman" panose="02020603050405020304" pitchFamily="18" charset="0"/>
            </a:endParaRPr>
          </a:p>
          <a:p>
            <a:pPr marL="0" indent="0">
              <a:buFont typeface="Symbol" panose="05050102010706020507" pitchFamily="18" charset="2"/>
              <a:buNone/>
            </a:pPr>
            <a:endParaRPr lang="uk-UA" altLang="ru-RU" sz="3600" dirty="0" smtClean="0">
              <a:latin typeface="Times New Roman" panose="02020603050405020304" pitchFamily="18" charset="0"/>
              <a:cs typeface="Times New Roman" panose="02020603050405020304" pitchFamily="18" charset="0"/>
            </a:endParaRPr>
          </a:p>
        </p:txBody>
      </p:sp>
      <p:sp>
        <p:nvSpPr>
          <p:cNvPr id="39939" name="Заголовок 2"/>
          <p:cNvSpPr>
            <a:spLocks noGrp="1"/>
          </p:cNvSpPr>
          <p:nvPr>
            <p:ph type="title"/>
          </p:nvPr>
        </p:nvSpPr>
        <p:spPr/>
        <p:txBody>
          <a:bodyPr/>
          <a:lstStyle/>
          <a:p>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ОСОБИСТІ НЕМАЙНОВІ ПРАВА, ЩО ЗАБЕЗПЕЧУЮТЬ СОЦІАЛЬНЕ БУТТЯ ФІЗИЧНОЇ ОСОБИ</a:t>
            </a:r>
            <a:r>
              <a:rPr lang="ru-RU" altLang="ru-RU" smtClean="0"/>
              <a:t/>
            </a:r>
            <a:br>
              <a:rPr lang="ru-RU" altLang="ru-RU" smtClean="0"/>
            </a:br>
            <a:endParaRPr lang="ru-RU" altLang="ru-RU" smtClean="0"/>
          </a:p>
        </p:txBody>
      </p:sp>
      <p:sp>
        <p:nvSpPr>
          <p:cNvPr id="3994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DC613172-80B2-4F1B-8C50-B721236B0529}" type="slidenum">
              <a:rPr lang="ru-RU" altLang="ru-RU" sz="1000">
                <a:latin typeface="Arial" panose="020B0604020202020204" pitchFamily="34" charset="0"/>
              </a:rPr>
              <a:pPr eaLnBrk="1" hangingPunct="1">
                <a:spcBef>
                  <a:spcPct val="0"/>
                </a:spcBef>
                <a:buClrTx/>
                <a:buSzTx/>
                <a:buFontTx/>
                <a:buNone/>
              </a:pPr>
              <a:t>22</a:t>
            </a:fld>
            <a:endParaRPr lang="ru-RU" altLang="ru-RU" sz="100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ъект 1"/>
          <p:cNvSpPr>
            <a:spLocks noGrp="1"/>
          </p:cNvSpPr>
          <p:nvPr>
            <p:ph idx="1"/>
          </p:nvPr>
        </p:nvSpPr>
        <p:spPr>
          <a:xfrm>
            <a:off x="468313" y="1989138"/>
            <a:ext cx="8280400" cy="4392612"/>
          </a:xfrm>
        </p:spPr>
        <p:txBody>
          <a:bodyPr/>
          <a:lstStyle/>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особисте життя та його таємницю</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інформацію</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особисті папери</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Розпоряджання особистими паперами</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таємницю кореспонденції</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Захист інтересів фізичної особи при проведенні фото-, кіно-, теле- та відеозйомок</a:t>
            </a:r>
          </a:p>
        </p:txBody>
      </p:sp>
      <p:sp>
        <p:nvSpPr>
          <p:cNvPr id="40963" name="Заголовок 2"/>
          <p:cNvSpPr>
            <a:spLocks noGrp="1"/>
          </p:cNvSpPr>
          <p:nvPr>
            <p:ph type="title"/>
          </p:nvPr>
        </p:nvSpPr>
        <p:spPr/>
        <p:txBody>
          <a:bodyPr/>
          <a:lstStyle/>
          <a:p>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ОСОБИСТІ НЕМАЙНОВІ ПРАВА, ЩО ЗАБЕЗПЕЧУЮТЬ СОЦІАЛЬНЕ БУТТЯ ФІЗИЧНОЇ ОСОБИ</a:t>
            </a:r>
            <a:r>
              <a:rPr lang="ru-RU" altLang="ru-RU" smtClean="0"/>
              <a:t/>
            </a:r>
            <a:br>
              <a:rPr lang="ru-RU" altLang="ru-RU" smtClean="0"/>
            </a:br>
            <a:endParaRPr lang="ru-RU" altLang="ru-RU" smtClean="0"/>
          </a:p>
        </p:txBody>
      </p:sp>
      <p:sp>
        <p:nvSpPr>
          <p:cNvPr id="4096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A4D84730-5BC0-45AE-8826-BB723CEC5AE1}" type="slidenum">
              <a:rPr lang="ru-RU" altLang="ru-RU" sz="1000">
                <a:latin typeface="Arial" panose="020B0604020202020204" pitchFamily="34" charset="0"/>
              </a:rPr>
              <a:pPr eaLnBrk="1" hangingPunct="1">
                <a:spcBef>
                  <a:spcPct val="0"/>
                </a:spcBef>
                <a:buClrTx/>
                <a:buSzTx/>
                <a:buFontTx/>
                <a:buNone/>
              </a:pPr>
              <a:t>23</a:t>
            </a:fld>
            <a:endParaRPr lang="ru-RU" altLang="ru-RU" sz="100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ъект 1"/>
          <p:cNvSpPr>
            <a:spLocks noGrp="1"/>
          </p:cNvSpPr>
          <p:nvPr>
            <p:ph idx="1"/>
          </p:nvPr>
        </p:nvSpPr>
        <p:spPr>
          <a:xfrm>
            <a:off x="468313" y="1989138"/>
            <a:ext cx="8280400" cy="4392612"/>
          </a:xfrm>
        </p:spPr>
        <p:txBody>
          <a:bodyPr/>
          <a:lstStyle/>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Охорона інтересів фізичної особи, яка зображена на фотографіях та в інших художніх творах</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свободу літературної, художньої, наукової і технічної творчості</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місце проживання</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недоторканність житла</a:t>
            </a:r>
          </a:p>
          <a:p>
            <a:pPr marL="0" indent="0">
              <a:buFont typeface="Symbol" panose="05050102010706020507" pitchFamily="18" charset="2"/>
              <a:buNone/>
            </a:pPr>
            <a:r>
              <a:rPr lang="uk-UA" altLang="ru-RU" sz="3200" smtClean="0">
                <a:latin typeface="Times New Roman" panose="02020603050405020304" pitchFamily="18" charset="0"/>
                <a:cs typeface="Times New Roman" panose="02020603050405020304" pitchFamily="18" charset="0"/>
              </a:rPr>
              <a:t>Право на вибір роду занять</a:t>
            </a:r>
          </a:p>
        </p:txBody>
      </p:sp>
      <p:sp>
        <p:nvSpPr>
          <p:cNvPr id="41987" name="Заголовок 2"/>
          <p:cNvSpPr>
            <a:spLocks noGrp="1"/>
          </p:cNvSpPr>
          <p:nvPr>
            <p:ph type="title"/>
          </p:nvPr>
        </p:nvSpPr>
        <p:spPr/>
        <p:txBody>
          <a:bodyPr/>
          <a:lstStyle/>
          <a:p>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ОСОБИСТІ НЕМАЙНОВІ ПРАВА, ЩО ЗАБЕЗПЕЧУЮТЬ СОЦІАЛЬНЕ БУТТЯ ФІЗИЧНОЇ ОСОБИ</a:t>
            </a:r>
            <a:r>
              <a:rPr lang="ru-RU" altLang="ru-RU" smtClean="0"/>
              <a:t/>
            </a:r>
            <a:br>
              <a:rPr lang="ru-RU" altLang="ru-RU" smtClean="0"/>
            </a:br>
            <a:endParaRPr lang="ru-RU" altLang="ru-RU" smtClean="0"/>
          </a:p>
        </p:txBody>
      </p:sp>
      <p:sp>
        <p:nvSpPr>
          <p:cNvPr id="4198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67F12237-EFFC-4D13-882D-95CFAB1E8EF7}" type="slidenum">
              <a:rPr lang="ru-RU" altLang="ru-RU" sz="1000">
                <a:latin typeface="Arial" panose="020B0604020202020204" pitchFamily="34" charset="0"/>
              </a:rPr>
              <a:pPr eaLnBrk="1" hangingPunct="1">
                <a:spcBef>
                  <a:spcPct val="0"/>
                </a:spcBef>
                <a:buClrTx/>
                <a:buSzTx/>
                <a:buFontTx/>
                <a:buNone/>
              </a:pPr>
              <a:t>24</a:t>
            </a:fld>
            <a:endParaRPr lang="ru-RU" altLang="ru-RU" sz="1000">
              <a:latin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Объект 1"/>
          <p:cNvSpPr>
            <a:spLocks noGrp="1"/>
          </p:cNvSpPr>
          <p:nvPr>
            <p:ph idx="1"/>
          </p:nvPr>
        </p:nvSpPr>
        <p:spPr>
          <a:xfrm>
            <a:off x="468313" y="1989138"/>
            <a:ext cx="8280400" cy="4392612"/>
          </a:xfrm>
        </p:spPr>
        <p:txBody>
          <a:bodyPr/>
          <a:lstStyle/>
          <a:p>
            <a:pPr marL="0" indent="0">
              <a:buFont typeface="Symbol" panose="05050102010706020507" pitchFamily="18" charset="2"/>
              <a:buNone/>
            </a:pPr>
            <a:endParaRPr lang="uk-UA" altLang="ru-RU" sz="3200" smtClean="0"/>
          </a:p>
          <a:p>
            <a:pPr marL="0" indent="0">
              <a:buFont typeface="Symbol" panose="05050102010706020507" pitchFamily="18" charset="2"/>
              <a:buNone/>
            </a:pPr>
            <a:r>
              <a:rPr lang="uk-UA" altLang="ru-RU" sz="3200" smtClean="0"/>
              <a:t>Право на свободу пересування</a:t>
            </a:r>
          </a:p>
          <a:p>
            <a:pPr marL="0" indent="0">
              <a:buFont typeface="Symbol" panose="05050102010706020507" pitchFamily="18" charset="2"/>
              <a:buNone/>
            </a:pPr>
            <a:r>
              <a:rPr lang="uk-UA" altLang="ru-RU" sz="3200" smtClean="0"/>
              <a:t>Право на свободу об'єднання</a:t>
            </a:r>
          </a:p>
          <a:p>
            <a:pPr marL="0" indent="0">
              <a:buFont typeface="Symbol" panose="05050102010706020507" pitchFamily="18" charset="2"/>
              <a:buNone/>
            </a:pPr>
            <a:r>
              <a:rPr lang="uk-UA" altLang="ru-RU" sz="3200" smtClean="0"/>
              <a:t>Право на мирні зібрання</a:t>
            </a:r>
            <a:endParaRPr lang="uk-UA" altLang="ru-RU" sz="3200" smtClean="0">
              <a:latin typeface="Times New Roman" panose="02020603050405020304" pitchFamily="18" charset="0"/>
              <a:cs typeface="Times New Roman" panose="02020603050405020304" pitchFamily="18" charset="0"/>
            </a:endParaRPr>
          </a:p>
        </p:txBody>
      </p:sp>
      <p:sp>
        <p:nvSpPr>
          <p:cNvPr id="43011" name="Заголовок 2"/>
          <p:cNvSpPr>
            <a:spLocks noGrp="1"/>
          </p:cNvSpPr>
          <p:nvPr>
            <p:ph type="title"/>
          </p:nvPr>
        </p:nvSpPr>
        <p:spPr/>
        <p:txBody>
          <a:bodyPr/>
          <a:lstStyle/>
          <a:p>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
            </a:r>
            <a:br>
              <a:rPr lang="uk-UA" altLang="ru-RU" sz="2400" b="1" smtClean="0">
                <a:solidFill>
                  <a:srgbClr val="002060"/>
                </a:solidFill>
                <a:latin typeface="Times New Roman" panose="02020603050405020304" pitchFamily="18" charset="0"/>
                <a:cs typeface="Times New Roman" panose="02020603050405020304" pitchFamily="18" charset="0"/>
              </a:rPr>
            </a:br>
            <a:r>
              <a:rPr lang="uk-UA" altLang="ru-RU" sz="2400" b="1" smtClean="0">
                <a:solidFill>
                  <a:srgbClr val="002060"/>
                </a:solidFill>
                <a:latin typeface="Times New Roman" panose="02020603050405020304" pitchFamily="18" charset="0"/>
                <a:cs typeface="Times New Roman" panose="02020603050405020304" pitchFamily="18" charset="0"/>
              </a:rPr>
              <a:t>ОСОБИСТІ НЕМАЙНОВІ ПРАВА, ЩО ЗАБЕЗПЕЧУЮТЬ СОЦІАЛЬНЕ БУТТЯ ФІЗИЧНОЇ ОСОБИ</a:t>
            </a:r>
            <a:r>
              <a:rPr lang="ru-RU" altLang="ru-RU" smtClean="0"/>
              <a:t/>
            </a:r>
            <a:br>
              <a:rPr lang="ru-RU" altLang="ru-RU" smtClean="0"/>
            </a:br>
            <a:endParaRPr lang="ru-RU" altLang="ru-RU" smtClean="0"/>
          </a:p>
        </p:txBody>
      </p:sp>
      <p:sp>
        <p:nvSpPr>
          <p:cNvPr id="4301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D180BEED-72D4-47D3-B154-C6FDF63C0B0C}" type="slidenum">
              <a:rPr lang="ru-RU" altLang="ru-RU" sz="1000">
                <a:latin typeface="Arial" panose="020B0604020202020204" pitchFamily="34" charset="0"/>
              </a:rPr>
              <a:pPr eaLnBrk="1" hangingPunct="1">
                <a:spcBef>
                  <a:spcPct val="0"/>
                </a:spcBef>
                <a:buClrTx/>
                <a:buSzTx/>
                <a:buFontTx/>
                <a:buNone/>
              </a:pPr>
              <a:t>25</a:t>
            </a:fld>
            <a:endParaRPr lang="ru-RU" altLang="ru-RU" sz="1000">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lvl="0" indent="0" algn="just" eaLnBrk="1" fontAlgn="auto" hangingPunct="1">
              <a:spcAft>
                <a:spcPts val="0"/>
              </a:spcAft>
              <a:buClrTx/>
              <a:buSzTx/>
              <a:buNone/>
            </a:pPr>
            <a:r>
              <a:rPr lang="uk-UA" dirty="0" smtClean="0">
                <a:solidFill>
                  <a:prstClr val="black">
                    <a:lumMod val="50000"/>
                    <a:lumOff val="50000"/>
                  </a:prstClr>
                </a:solidFill>
                <a:latin typeface="Century Gothic"/>
              </a:rPr>
              <a:t>Залежно </a:t>
            </a:r>
            <a:r>
              <a:rPr lang="uk-UA" dirty="0">
                <a:solidFill>
                  <a:prstClr val="black">
                    <a:lumMod val="50000"/>
                    <a:lumOff val="50000"/>
                  </a:prstClr>
                </a:solidFill>
                <a:latin typeface="Century Gothic"/>
              </a:rPr>
              <a:t>від сфери суспільного життя, з якою вони пов’язані, права людини поділяються на:</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1. Особисті (громадянські);</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2. Політичні;</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3. Економічні;</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4. Соціальні;</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5. Культурні (духовні);</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6. Екологічні.</a:t>
            </a:r>
          </a:p>
          <a:p>
            <a:pPr marL="0" indent="0" eaLnBrk="1" hangingPunct="1">
              <a:buFont typeface="Wingdings" panose="05000000000000000000" pitchFamily="2" charset="2"/>
              <a:buNone/>
            </a:pPr>
            <a:endParaRPr lang="uk-UA" altLang="ru-RU" sz="3600" dirty="0" smtClean="0"/>
          </a:p>
        </p:txBody>
      </p:sp>
      <p:sp>
        <p:nvSpPr>
          <p:cNvPr id="29699" name="AutoShape 2"/>
          <p:cNvSpPr>
            <a:spLocks noGrp="1" noChangeArrowheads="1"/>
          </p:cNvSpPr>
          <p:nvPr>
            <p:ph type="title"/>
          </p:nvPr>
        </p:nvSpPr>
        <p:spPr>
          <a:xfrm>
            <a:off x="457200" y="338138"/>
            <a:ext cx="8229600" cy="1651000"/>
          </a:xfrm>
        </p:spPr>
        <p:txBody>
          <a:bodyPr/>
          <a:lstStyle/>
          <a:p>
            <a:pPr eaLnBrk="1" hangingPunct="1"/>
            <a:r>
              <a:rPr lang="ru-RU" altLang="ru-RU" sz="4000" b="1" dirty="0" err="1" smtClean="0">
                <a:solidFill>
                  <a:srgbClr val="002060"/>
                </a:solidFill>
              </a:rPr>
              <a:t>Класифікація</a:t>
            </a:r>
            <a:r>
              <a:rPr lang="ru-RU" altLang="ru-RU" sz="4000" b="1" dirty="0" smtClean="0">
                <a:solidFill>
                  <a:srgbClr val="002060"/>
                </a:solidFill>
              </a:rPr>
              <a:t> прав </a:t>
            </a:r>
            <a:r>
              <a:rPr lang="ru-RU" altLang="ru-RU" sz="4000" b="1" dirty="0" err="1" smtClean="0">
                <a:solidFill>
                  <a:srgbClr val="002060"/>
                </a:solidFill>
              </a:rPr>
              <a:t>людини</a:t>
            </a:r>
            <a:endParaRPr lang="uk-UA" altLang="ru-RU" sz="4000" b="1" dirty="0" smtClean="0">
              <a:solidFill>
                <a:srgbClr val="002060"/>
              </a:solidFill>
            </a:endParaRPr>
          </a:p>
        </p:txBody>
      </p:sp>
    </p:spTree>
    <p:extLst>
      <p:ext uri="{BB962C8B-B14F-4D97-AF65-F5344CB8AC3E}">
        <p14:creationId xmlns:p14="http://schemas.microsoft.com/office/powerpoint/2010/main" val="4034512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lvl="0" indent="0" algn="just" eaLnBrk="1" fontAlgn="auto" hangingPunct="1">
              <a:spcAft>
                <a:spcPts val="0"/>
              </a:spcAft>
              <a:buClrTx/>
              <a:buSzTx/>
              <a:buNone/>
            </a:pPr>
            <a:r>
              <a:rPr lang="uk-UA" sz="1800" b="1" dirty="0">
                <a:solidFill>
                  <a:prstClr val="black">
                    <a:lumMod val="50000"/>
                    <a:lumOff val="50000"/>
                  </a:prstClr>
                </a:solidFill>
                <a:latin typeface="Century Gothic"/>
              </a:rPr>
              <a:t>Особисті – </a:t>
            </a:r>
            <a:r>
              <a:rPr lang="uk-UA" sz="1800" dirty="0">
                <a:solidFill>
                  <a:prstClr val="black">
                    <a:lumMod val="50000"/>
                    <a:lumOff val="50000"/>
                  </a:prstClr>
                </a:solidFill>
                <a:latin typeface="Century Gothic"/>
              </a:rPr>
              <a:t>передбачають гарантовані державою можливості людини, необхідні для її фізичного існування та задоволення життєвих потреб:</a:t>
            </a:r>
          </a:p>
          <a:p>
            <a:pPr marL="0" lvl="0" indent="0" eaLnBrk="1" fontAlgn="auto" hangingPunct="1">
              <a:spcAft>
                <a:spcPts val="0"/>
              </a:spcAft>
              <a:buClrTx/>
              <a:buSzTx/>
              <a:buNone/>
            </a:pPr>
            <a:r>
              <a:rPr lang="uk-UA" sz="1800" dirty="0">
                <a:solidFill>
                  <a:prstClr val="black">
                    <a:lumMod val="50000"/>
                    <a:lumOff val="50000"/>
                  </a:prstClr>
                </a:solidFill>
                <a:latin typeface="Century Gothic"/>
              </a:rPr>
              <a:t>1) право на вільний розвиток особистості;</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2) право на життя;</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3) право на повагу людської гідності;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4) право на свободу і особисту недоторканність;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5) недоторканність житла;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6) таємниця листування, телефонних переговорів, телеграфної та іншої кореспонденції;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7) невтручання в особисте і сімейне життя;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8) свобода пересування, вільний вибір місця проживання, право на вільний в’їзд в Україну і виїзд з України;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9) право на свободу думки і слова, на вільне висловлювання своїх поглядів і переконань; </a:t>
            </a:r>
            <a:br>
              <a:rPr lang="uk-UA" sz="1800" dirty="0">
                <a:solidFill>
                  <a:prstClr val="black">
                    <a:lumMod val="50000"/>
                    <a:lumOff val="50000"/>
                  </a:prstClr>
                </a:solidFill>
                <a:latin typeface="Century Gothic"/>
              </a:rPr>
            </a:br>
            <a:r>
              <a:rPr lang="uk-UA" sz="1800" dirty="0">
                <a:solidFill>
                  <a:prstClr val="black">
                    <a:lumMod val="50000"/>
                    <a:lumOff val="50000"/>
                  </a:prstClr>
                </a:solidFill>
                <a:latin typeface="Century Gothic"/>
              </a:rPr>
              <a:t>10) свобода світогляду і віросповідання.</a:t>
            </a:r>
          </a:p>
          <a:p>
            <a:pPr marL="0" indent="0" eaLnBrk="1" hangingPunct="1">
              <a:buFont typeface="Wingdings" panose="05000000000000000000" pitchFamily="2" charset="2"/>
              <a:buNone/>
            </a:pPr>
            <a:endParaRPr lang="uk-UA" altLang="ru-RU" sz="3600" dirty="0" smtClean="0"/>
          </a:p>
        </p:txBody>
      </p:sp>
      <p:sp>
        <p:nvSpPr>
          <p:cNvPr id="29699" name="AutoShape 2"/>
          <p:cNvSpPr>
            <a:spLocks noGrp="1" noChangeArrowheads="1"/>
          </p:cNvSpPr>
          <p:nvPr>
            <p:ph type="title"/>
          </p:nvPr>
        </p:nvSpPr>
        <p:spPr>
          <a:xfrm>
            <a:off x="457200" y="338138"/>
            <a:ext cx="8229600" cy="1651000"/>
          </a:xfrm>
        </p:spPr>
        <p:txBody>
          <a:bodyPr/>
          <a:lstStyle/>
          <a:p>
            <a:pPr eaLnBrk="1" hangingPunct="1"/>
            <a:r>
              <a:rPr lang="uk-UA" altLang="ru-RU" sz="4000" b="1" dirty="0" smtClean="0">
                <a:solidFill>
                  <a:srgbClr val="002060"/>
                </a:solidFill>
              </a:rPr>
              <a:t>Особисті права людини</a:t>
            </a:r>
          </a:p>
        </p:txBody>
      </p:sp>
    </p:spTree>
    <p:extLst>
      <p:ext uri="{BB962C8B-B14F-4D97-AF65-F5344CB8AC3E}">
        <p14:creationId xmlns:p14="http://schemas.microsoft.com/office/powerpoint/2010/main" val="2601282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lvl="0" indent="0" algn="just" eaLnBrk="1" fontAlgn="auto" hangingPunct="1">
              <a:spcAft>
                <a:spcPts val="0"/>
              </a:spcAft>
              <a:buClrTx/>
              <a:buSzTx/>
              <a:buNone/>
            </a:pPr>
            <a:r>
              <a:rPr lang="uk-UA" sz="1700" b="1" dirty="0">
                <a:solidFill>
                  <a:prstClr val="black">
                    <a:lumMod val="50000"/>
                    <a:lumOff val="50000"/>
                  </a:prstClr>
                </a:solidFill>
                <a:latin typeface="Century Gothic"/>
              </a:rPr>
              <a:t>Політичні – </a:t>
            </a:r>
            <a:r>
              <a:rPr lang="uk-UA" sz="1700" dirty="0">
                <a:solidFill>
                  <a:prstClr val="black">
                    <a:lumMod val="50000"/>
                    <a:lumOff val="50000"/>
                  </a:prstClr>
                </a:solidFill>
                <a:latin typeface="Century Gothic"/>
              </a:rPr>
              <a:t>гарантовані державою можливості особи брати участь у державному і громадському житті через участь у здійсненні державної влади і громадського самоврядування:</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1) право на свободу думки та слова;</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2) право на вільне вираження своїх поглядів і переконань;</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3) право на свободу об´єднань у політичні партії та громадські організації;</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4) право на участь в управлінні державними справами; </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5) право на участь у всеукраїнському та місцевих референдумах;</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6) право вільно обирати та бути обраними до органів державної влади й органів місцевого самоврядування;</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7) право мирно, без зброї збиратися та проводити збори, мітинги, походи й демонстрації;</a:t>
            </a:r>
          </a:p>
          <a:p>
            <a:pPr marL="0" lvl="0" indent="0" eaLnBrk="1" fontAlgn="auto" hangingPunct="1">
              <a:spcAft>
                <a:spcPts val="0"/>
              </a:spcAft>
              <a:buClrTx/>
              <a:buSzTx/>
              <a:buNone/>
            </a:pPr>
            <a:r>
              <a:rPr lang="uk-UA" sz="1700" dirty="0">
                <a:solidFill>
                  <a:prstClr val="black">
                    <a:lumMod val="50000"/>
                    <a:lumOff val="50000"/>
                  </a:prstClr>
                </a:solidFill>
                <a:latin typeface="Century Gothic"/>
              </a:rPr>
              <a:t>8) право звертатися до органів державної влади, органів місцевого самоврядування та посадових і службових осіб;</a:t>
            </a:r>
          </a:p>
          <a:p>
            <a:pPr marL="0" indent="0" eaLnBrk="1" hangingPunct="1">
              <a:buFont typeface="Wingdings" panose="05000000000000000000" pitchFamily="2" charset="2"/>
              <a:buNone/>
            </a:pPr>
            <a:endParaRPr lang="uk-UA" altLang="ru-RU" sz="3600" dirty="0" smtClean="0"/>
          </a:p>
        </p:txBody>
      </p:sp>
      <p:sp>
        <p:nvSpPr>
          <p:cNvPr id="29699" name="AutoShape 2"/>
          <p:cNvSpPr>
            <a:spLocks noGrp="1" noChangeArrowheads="1"/>
          </p:cNvSpPr>
          <p:nvPr>
            <p:ph type="title"/>
          </p:nvPr>
        </p:nvSpPr>
        <p:spPr>
          <a:xfrm>
            <a:off x="457200" y="338138"/>
            <a:ext cx="8229600" cy="1651000"/>
          </a:xfrm>
        </p:spPr>
        <p:txBody>
          <a:bodyPr/>
          <a:lstStyle/>
          <a:p>
            <a:pPr eaLnBrk="1" hangingPunct="1"/>
            <a:r>
              <a:rPr lang="uk-UA" altLang="ru-RU" sz="4000" b="1" dirty="0" smtClean="0">
                <a:solidFill>
                  <a:srgbClr val="002060"/>
                </a:solidFill>
              </a:rPr>
              <a:t>Політичні права людини</a:t>
            </a:r>
          </a:p>
        </p:txBody>
      </p:sp>
    </p:spTree>
    <p:extLst>
      <p:ext uri="{BB962C8B-B14F-4D97-AF65-F5344CB8AC3E}">
        <p14:creationId xmlns:p14="http://schemas.microsoft.com/office/powerpoint/2010/main" val="1868603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lvl="0" indent="0" algn="just" eaLnBrk="1" fontAlgn="auto" hangingPunct="1">
              <a:spcAft>
                <a:spcPts val="0"/>
              </a:spcAft>
              <a:buClrTx/>
              <a:buSzTx/>
              <a:buNone/>
            </a:pPr>
            <a:r>
              <a:rPr lang="uk-UA" sz="3200" b="1" dirty="0">
                <a:solidFill>
                  <a:prstClr val="black">
                    <a:lumMod val="50000"/>
                    <a:lumOff val="50000"/>
                  </a:prstClr>
                </a:solidFill>
                <a:latin typeface="Century Gothic"/>
              </a:rPr>
              <a:t>Економічні – </a:t>
            </a:r>
            <a:r>
              <a:rPr lang="uk-UA" sz="3200" dirty="0">
                <a:solidFill>
                  <a:prstClr val="black">
                    <a:lumMod val="50000"/>
                    <a:lumOff val="50000"/>
                  </a:prstClr>
                </a:solidFill>
                <a:latin typeface="Century Gothic"/>
              </a:rPr>
              <a:t>права у сфері економічних і насамперед майнових відносин:</a:t>
            </a:r>
          </a:p>
          <a:p>
            <a:pPr marL="0" lvl="0" indent="0" eaLnBrk="1" fontAlgn="auto" hangingPunct="1">
              <a:spcAft>
                <a:spcPts val="0"/>
              </a:spcAft>
              <a:buClrTx/>
              <a:buSzTx/>
              <a:buNone/>
            </a:pPr>
            <a:r>
              <a:rPr lang="uk-UA" sz="3200" dirty="0">
                <a:solidFill>
                  <a:prstClr val="black">
                    <a:lumMod val="50000"/>
                    <a:lumOff val="50000"/>
                  </a:prstClr>
                </a:solidFill>
                <a:latin typeface="Century Gothic"/>
              </a:rPr>
              <a:t>1) право на приватну власність;</a:t>
            </a:r>
          </a:p>
          <a:p>
            <a:pPr marL="0" lvl="0" indent="0" eaLnBrk="1" fontAlgn="auto" hangingPunct="1">
              <a:spcAft>
                <a:spcPts val="0"/>
              </a:spcAft>
              <a:buClrTx/>
              <a:buSzTx/>
              <a:buNone/>
            </a:pPr>
            <a:r>
              <a:rPr lang="uk-UA" sz="3200" dirty="0">
                <a:solidFill>
                  <a:prstClr val="black">
                    <a:lumMod val="50000"/>
                    <a:lumOff val="50000"/>
                  </a:prstClr>
                </a:solidFill>
                <a:latin typeface="Century Gothic"/>
              </a:rPr>
              <a:t>2) право на підприємницьку діяльність;</a:t>
            </a:r>
          </a:p>
          <a:p>
            <a:pPr marL="0" lvl="0" indent="0" eaLnBrk="1" fontAlgn="auto" hangingPunct="1">
              <a:spcAft>
                <a:spcPts val="0"/>
              </a:spcAft>
              <a:buClrTx/>
              <a:buSzTx/>
              <a:buNone/>
            </a:pPr>
            <a:r>
              <a:rPr lang="uk-UA" sz="3200" dirty="0">
                <a:solidFill>
                  <a:prstClr val="black">
                    <a:lumMod val="50000"/>
                    <a:lumOff val="50000"/>
                  </a:prstClr>
                </a:solidFill>
                <a:latin typeface="Century Gothic"/>
              </a:rPr>
              <a:t>3) право на користування об’єктами державної та комунальної власності.</a:t>
            </a:r>
          </a:p>
          <a:p>
            <a:pPr marL="0" indent="0" eaLnBrk="1" hangingPunct="1">
              <a:buFont typeface="Wingdings" panose="05000000000000000000" pitchFamily="2" charset="2"/>
              <a:buNone/>
            </a:pPr>
            <a:endParaRPr lang="uk-UA" altLang="ru-RU" sz="3600" dirty="0" smtClean="0"/>
          </a:p>
        </p:txBody>
      </p:sp>
      <p:sp>
        <p:nvSpPr>
          <p:cNvPr id="29699" name="AutoShape 2"/>
          <p:cNvSpPr>
            <a:spLocks noGrp="1" noChangeArrowheads="1"/>
          </p:cNvSpPr>
          <p:nvPr>
            <p:ph type="title"/>
          </p:nvPr>
        </p:nvSpPr>
        <p:spPr>
          <a:xfrm>
            <a:off x="508000" y="448245"/>
            <a:ext cx="8229600" cy="1651000"/>
          </a:xfrm>
        </p:spPr>
        <p:txBody>
          <a:bodyPr/>
          <a:lstStyle/>
          <a:p>
            <a:pPr eaLnBrk="1" hangingPunct="1"/>
            <a:r>
              <a:rPr lang="uk-UA" altLang="ru-RU" sz="4000" b="1" dirty="0" smtClean="0">
                <a:solidFill>
                  <a:srgbClr val="002060"/>
                </a:solidFill>
              </a:rPr>
              <a:t>Економічні права людини</a:t>
            </a:r>
          </a:p>
        </p:txBody>
      </p:sp>
    </p:spTree>
    <p:extLst>
      <p:ext uri="{BB962C8B-B14F-4D97-AF65-F5344CB8AC3E}">
        <p14:creationId xmlns:p14="http://schemas.microsoft.com/office/powerpoint/2010/main" val="2054322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ъект 2"/>
          <p:cNvSpPr>
            <a:spLocks noGrp="1"/>
          </p:cNvSpPr>
          <p:nvPr>
            <p:ph idx="1"/>
          </p:nvPr>
        </p:nvSpPr>
        <p:spPr>
          <a:xfrm>
            <a:off x="827088" y="2349500"/>
            <a:ext cx="8126412" cy="4162425"/>
          </a:xfrm>
        </p:spPr>
        <p:txBody>
          <a:bodyPr/>
          <a:lstStyle/>
          <a:p>
            <a:pPr marL="0" indent="0" algn="just" eaLnBrk="1" hangingPunct="1">
              <a:buFont typeface="Wingdings" panose="05000000000000000000" pitchFamily="2" charset="2"/>
              <a:buNone/>
            </a:pPr>
            <a:r>
              <a:rPr lang="uk-UA" altLang="ru-RU" sz="3200" smtClean="0"/>
              <a:t>Термін «права" передбачає конкретні напрями діяльності людини, тобто ВКАЗУЄ МІРУ ЇЇ МОЖЛИВОЇ ПОВЕДІНКИ, закріплену в нормативно-правових актах (право на працю, право на освіту та ін.). Права ГАРАНТУЮТЬСЯ, забезпечуються державою.</a:t>
            </a:r>
            <a:endParaRPr lang="ru-RU" altLang="ru-RU" smtClean="0"/>
          </a:p>
        </p:txBody>
      </p:sp>
      <p:sp>
        <p:nvSpPr>
          <p:cNvPr id="18435"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42902D63-1CDD-4482-B7E2-C21F428CAA4F}" type="slidenum">
              <a:rPr lang="ru-RU" altLang="ru-RU" sz="1000">
                <a:solidFill>
                  <a:schemeClr val="bg1"/>
                </a:solidFill>
                <a:latin typeface="Arial" panose="020B0604020202020204" pitchFamily="34" charset="0"/>
              </a:rPr>
              <a:pPr eaLnBrk="1" hangingPunct="1">
                <a:spcBef>
                  <a:spcPct val="0"/>
                </a:spcBef>
                <a:buClrTx/>
                <a:buSzTx/>
                <a:buFontTx/>
                <a:buNone/>
              </a:pPr>
              <a:t>3</a:t>
            </a:fld>
            <a:endParaRPr lang="ru-RU" altLang="ru-RU" sz="1000">
              <a:solidFill>
                <a:schemeClr val="bg1"/>
              </a:solidFill>
              <a:latin typeface="Arial" panose="020B0604020202020204" pitchFamily="34" charset="0"/>
            </a:endParaRPr>
          </a:p>
        </p:txBody>
      </p:sp>
      <p:sp>
        <p:nvSpPr>
          <p:cNvPr id="18436" name="Заголовок 1"/>
          <p:cNvSpPr>
            <a:spLocks noGrp="1"/>
          </p:cNvSpPr>
          <p:nvPr>
            <p:ph type="title"/>
          </p:nvPr>
        </p:nvSpPr>
        <p:spPr/>
        <p:txBody>
          <a:bodyPr/>
          <a:lstStyle/>
          <a:p>
            <a:pPr eaLnBrk="1" hangingPunct="1"/>
            <a:r>
              <a:rPr lang="uk-UA" altLang="ru-RU" sz="4000" b="1" smtClean="0">
                <a:solidFill>
                  <a:srgbClr val="002060"/>
                </a:solidFill>
              </a:rPr>
              <a:t>Термін «права»</a:t>
            </a:r>
            <a:endParaRPr lang="ru-RU" altLang="ru-RU" sz="40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lvl="0" indent="0" algn="just" eaLnBrk="1" fontAlgn="auto" hangingPunct="1">
              <a:spcAft>
                <a:spcPts val="0"/>
              </a:spcAft>
              <a:buClrTx/>
              <a:buSzTx/>
              <a:buNone/>
            </a:pPr>
            <a:r>
              <a:rPr lang="uk-UA" sz="2200" b="1" dirty="0">
                <a:solidFill>
                  <a:prstClr val="black">
                    <a:lumMod val="50000"/>
                    <a:lumOff val="50000"/>
                  </a:prstClr>
                </a:solidFill>
                <a:latin typeface="Century Gothic"/>
              </a:rPr>
              <a:t>Соціальні – </a:t>
            </a:r>
            <a:r>
              <a:rPr lang="uk-UA" sz="2200" dirty="0">
                <a:solidFill>
                  <a:prstClr val="black">
                    <a:lumMod val="50000"/>
                    <a:lumOff val="50000"/>
                  </a:prstClr>
                </a:solidFill>
                <a:latin typeface="Century Gothic"/>
              </a:rPr>
              <a:t>забезпечують людині гідний рівень життя та її соціальну захищеність:</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1) право на працю;</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2) право на страйк;</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3) право на відпочинок;</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4) право на соціальний захист;</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5) право на житло;</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6) право на достатній життєвий рівень;</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7) право на охорону здоров’я, медичну допомогу та медичне страхування;</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8) право на безпечне для життя і здоров’я довкілля;</a:t>
            </a:r>
          </a:p>
          <a:p>
            <a:pPr marL="0" lvl="0" indent="0" eaLnBrk="1" fontAlgn="auto" hangingPunct="1">
              <a:spcAft>
                <a:spcPts val="0"/>
              </a:spcAft>
              <a:buClrTx/>
              <a:buSzTx/>
              <a:buNone/>
            </a:pPr>
            <a:r>
              <a:rPr lang="uk-UA" sz="2200" dirty="0">
                <a:solidFill>
                  <a:prstClr val="black">
                    <a:lumMod val="50000"/>
                    <a:lumOff val="50000"/>
                  </a:prstClr>
                </a:solidFill>
                <a:latin typeface="Century Gothic"/>
              </a:rPr>
              <a:t>9) права, спрямовані на захист сім’ї та дітей.</a:t>
            </a:r>
          </a:p>
          <a:p>
            <a:pPr marL="0" indent="0" eaLnBrk="1" hangingPunct="1">
              <a:buFont typeface="Wingdings" panose="05000000000000000000" pitchFamily="2" charset="2"/>
              <a:buNone/>
            </a:pPr>
            <a:endParaRPr lang="uk-UA" altLang="ru-RU" sz="3600" dirty="0" smtClean="0"/>
          </a:p>
        </p:txBody>
      </p:sp>
      <p:sp>
        <p:nvSpPr>
          <p:cNvPr id="29699" name="AutoShape 2"/>
          <p:cNvSpPr>
            <a:spLocks noGrp="1" noChangeArrowheads="1"/>
          </p:cNvSpPr>
          <p:nvPr>
            <p:ph type="title"/>
          </p:nvPr>
        </p:nvSpPr>
        <p:spPr>
          <a:xfrm>
            <a:off x="457200" y="338138"/>
            <a:ext cx="8229600" cy="1651000"/>
          </a:xfrm>
        </p:spPr>
        <p:txBody>
          <a:bodyPr/>
          <a:lstStyle/>
          <a:p>
            <a:pPr eaLnBrk="1" hangingPunct="1"/>
            <a:r>
              <a:rPr lang="uk-UA" altLang="ru-RU" sz="4000" b="1" dirty="0" smtClean="0">
                <a:solidFill>
                  <a:srgbClr val="002060"/>
                </a:solidFill>
              </a:rPr>
              <a:t>Соціальні права людини</a:t>
            </a:r>
          </a:p>
        </p:txBody>
      </p:sp>
    </p:spTree>
    <p:extLst>
      <p:ext uri="{BB962C8B-B14F-4D97-AF65-F5344CB8AC3E}">
        <p14:creationId xmlns:p14="http://schemas.microsoft.com/office/powerpoint/2010/main" val="3498632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11188" y="2133600"/>
            <a:ext cx="8126412" cy="4464050"/>
          </a:xfrm>
        </p:spPr>
        <p:txBody>
          <a:bodyPr/>
          <a:lstStyle/>
          <a:p>
            <a:pPr marL="0" lvl="0" indent="0" algn="just" eaLnBrk="1" fontAlgn="auto" hangingPunct="1">
              <a:spcAft>
                <a:spcPts val="0"/>
              </a:spcAft>
              <a:buClrTx/>
              <a:buSzTx/>
              <a:buNone/>
            </a:pPr>
            <a:r>
              <a:rPr lang="uk-UA" b="1" dirty="0">
                <a:solidFill>
                  <a:prstClr val="black">
                    <a:lumMod val="50000"/>
                    <a:lumOff val="50000"/>
                  </a:prstClr>
                </a:solidFill>
                <a:latin typeface="Century Gothic"/>
              </a:rPr>
              <a:t>Культурні – </a:t>
            </a:r>
            <a:r>
              <a:rPr lang="uk-UA" dirty="0">
                <a:solidFill>
                  <a:prstClr val="black">
                    <a:lumMod val="50000"/>
                    <a:lumOff val="50000"/>
                  </a:prstClr>
                </a:solidFill>
                <a:latin typeface="Century Gothic"/>
              </a:rPr>
              <a:t>являють собою гарантовані державою можливості доступу людини до духовних здобутків своєї  нації та всього людства – їхнє засвоєння, використання та участь у їхньому подальшому розвитку:</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1) право на освіту;</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2) свобода літературної, художньої, наукової і технічної творчості;</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3) доступу до духовних досягнень свого народу, всього людства, їх засвоєння та використання;</a:t>
            </a:r>
          </a:p>
          <a:p>
            <a:pPr marL="0" lvl="0" indent="0" algn="just" eaLnBrk="1" fontAlgn="auto" hangingPunct="1">
              <a:spcAft>
                <a:spcPts val="0"/>
              </a:spcAft>
              <a:buClrTx/>
              <a:buSzTx/>
              <a:buNone/>
            </a:pPr>
            <a:r>
              <a:rPr lang="uk-UA" dirty="0">
                <a:solidFill>
                  <a:prstClr val="black">
                    <a:lumMod val="50000"/>
                    <a:lumOff val="50000"/>
                  </a:prstClr>
                </a:solidFill>
                <a:latin typeface="Century Gothic"/>
              </a:rPr>
              <a:t>4) право на результати своєї інтелектуальної, творчої діяльності.</a:t>
            </a:r>
          </a:p>
          <a:p>
            <a:pPr marL="0" indent="0" eaLnBrk="1" hangingPunct="1">
              <a:buFont typeface="Wingdings" panose="05000000000000000000" pitchFamily="2" charset="2"/>
              <a:buNone/>
            </a:pPr>
            <a:endParaRPr lang="uk-UA" altLang="ru-RU" sz="3600" dirty="0" smtClean="0"/>
          </a:p>
        </p:txBody>
      </p:sp>
      <p:sp>
        <p:nvSpPr>
          <p:cNvPr id="29699" name="AutoShape 2"/>
          <p:cNvSpPr>
            <a:spLocks noGrp="1" noChangeArrowheads="1"/>
          </p:cNvSpPr>
          <p:nvPr>
            <p:ph type="title"/>
          </p:nvPr>
        </p:nvSpPr>
        <p:spPr>
          <a:xfrm>
            <a:off x="457200" y="338138"/>
            <a:ext cx="8229600" cy="1651000"/>
          </a:xfrm>
        </p:spPr>
        <p:txBody>
          <a:bodyPr/>
          <a:lstStyle/>
          <a:p>
            <a:pPr eaLnBrk="1" hangingPunct="1"/>
            <a:r>
              <a:rPr lang="uk-UA" altLang="ru-RU" sz="4000" b="1" dirty="0" smtClean="0">
                <a:solidFill>
                  <a:srgbClr val="002060"/>
                </a:solidFill>
              </a:rPr>
              <a:t>Культурні права людини</a:t>
            </a:r>
          </a:p>
        </p:txBody>
      </p:sp>
    </p:spTree>
    <p:extLst>
      <p:ext uri="{BB962C8B-B14F-4D97-AF65-F5344CB8AC3E}">
        <p14:creationId xmlns:p14="http://schemas.microsoft.com/office/powerpoint/2010/main" val="772992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68313" y="2362200"/>
            <a:ext cx="8424862" cy="4235450"/>
          </a:xfrm>
        </p:spPr>
        <p:txBody>
          <a:bodyPr/>
          <a:lstStyle/>
          <a:p>
            <a:pPr marL="0" lvl="0" indent="0" algn="just" eaLnBrk="1" fontAlgn="auto" hangingPunct="1">
              <a:spcAft>
                <a:spcPts val="0"/>
              </a:spcAft>
              <a:buClrTx/>
              <a:buSzTx/>
              <a:buNone/>
            </a:pPr>
            <a:r>
              <a:rPr lang="uk-UA" sz="1800" b="1" dirty="0">
                <a:solidFill>
                  <a:prstClr val="black">
                    <a:lumMod val="50000"/>
                    <a:lumOff val="50000"/>
                  </a:prstClr>
                </a:solidFill>
                <a:latin typeface="Century Gothic"/>
              </a:rPr>
              <a:t>Екологічні – </a:t>
            </a:r>
            <a:r>
              <a:rPr lang="uk-UA" sz="1800" dirty="0">
                <a:solidFill>
                  <a:prstClr val="black">
                    <a:lumMod val="50000"/>
                    <a:lumOff val="50000"/>
                  </a:prstClr>
                </a:solidFill>
                <a:latin typeface="Century Gothic"/>
              </a:rPr>
              <a:t>регулюють суспільні відносини у сфері охорони навколишнього природного середовища і раціонального використання природних ресурсів:</a:t>
            </a:r>
          </a:p>
          <a:p>
            <a:pPr marL="0" lvl="0" indent="0" algn="just" eaLnBrk="1" fontAlgn="auto" hangingPunct="1">
              <a:spcAft>
                <a:spcPts val="0"/>
              </a:spcAft>
              <a:buClrTx/>
              <a:buSzTx/>
              <a:buNone/>
            </a:pPr>
            <a:r>
              <a:rPr lang="uk-UA" sz="1800" dirty="0">
                <a:solidFill>
                  <a:prstClr val="black">
                    <a:lumMod val="50000"/>
                    <a:lumOff val="50000"/>
                  </a:prstClr>
                </a:solidFill>
                <a:latin typeface="Century Gothic"/>
              </a:rPr>
              <a:t>1) на безпечне для життя та здоров'я навколишнє природне середовище;</a:t>
            </a:r>
          </a:p>
          <a:p>
            <a:pPr marL="0" lvl="0" indent="0" algn="just" eaLnBrk="1" fontAlgn="auto" hangingPunct="1">
              <a:spcAft>
                <a:spcPts val="0"/>
              </a:spcAft>
              <a:buClrTx/>
              <a:buSzTx/>
              <a:buNone/>
            </a:pPr>
            <a:r>
              <a:rPr lang="uk-UA" sz="1800" dirty="0">
                <a:solidFill>
                  <a:prstClr val="black">
                    <a:lumMod val="50000"/>
                    <a:lumOff val="50000"/>
                  </a:prstClr>
                </a:solidFill>
                <a:latin typeface="Century Gothic"/>
              </a:rPr>
              <a:t>2) об'єднання в громадські природоохоронні формування;</a:t>
            </a:r>
          </a:p>
          <a:p>
            <a:pPr marL="0" lvl="0" indent="0" algn="just" eaLnBrk="1" fontAlgn="auto" hangingPunct="1">
              <a:spcAft>
                <a:spcPts val="0"/>
              </a:spcAft>
              <a:buClrTx/>
              <a:buSzTx/>
              <a:buNone/>
            </a:pPr>
            <a:r>
              <a:rPr lang="uk-UA" sz="1800" dirty="0">
                <a:solidFill>
                  <a:prstClr val="black">
                    <a:lumMod val="50000"/>
                    <a:lumOff val="50000"/>
                  </a:prstClr>
                </a:solidFill>
                <a:latin typeface="Century Gothic"/>
              </a:rPr>
              <a:t>3) вільний доступ до інформації про стан навколишнього природного середовища (екологічна інформація) та вільне отримання, використання, поширення та зберігання такої інформації, за винятком обмежень, встановлених законом;</a:t>
            </a:r>
          </a:p>
          <a:p>
            <a:pPr marL="0" lvl="0" indent="0" algn="just" eaLnBrk="1" fontAlgn="auto" hangingPunct="1">
              <a:spcAft>
                <a:spcPts val="0"/>
              </a:spcAft>
              <a:buClrTx/>
              <a:buSzTx/>
              <a:buNone/>
            </a:pPr>
            <a:r>
              <a:rPr lang="uk-UA" sz="1800" dirty="0">
                <a:solidFill>
                  <a:prstClr val="black">
                    <a:lumMod val="50000"/>
                    <a:lumOff val="50000"/>
                  </a:prstClr>
                </a:solidFill>
                <a:latin typeface="Century Gothic"/>
              </a:rPr>
              <a:t>4) подання до суду позовів до державних органів, підприємств, установ, організацій і громадян про відшкодування шкоди, завданої їх здоров'ю та майну внаслідок негативного впливу на навколишнє природне середовище.</a:t>
            </a:r>
          </a:p>
          <a:p>
            <a:pPr marL="0" indent="0" algn="just">
              <a:buFont typeface="Symbol" panose="05050102010706020507" pitchFamily="18" charset="2"/>
              <a:buNone/>
            </a:pPr>
            <a:endParaRPr lang="ru-RU" altLang="ru-RU" sz="3200" dirty="0" smtClean="0"/>
          </a:p>
        </p:txBody>
      </p:sp>
      <p:sp>
        <p:nvSpPr>
          <p:cNvPr id="30723" name="AutoShape 2"/>
          <p:cNvSpPr>
            <a:spLocks noGrp="1" noChangeArrowheads="1"/>
          </p:cNvSpPr>
          <p:nvPr>
            <p:ph type="title"/>
          </p:nvPr>
        </p:nvSpPr>
        <p:spPr>
          <a:xfrm>
            <a:off x="762000" y="260350"/>
            <a:ext cx="8382000" cy="1644650"/>
          </a:xfrm>
        </p:spPr>
        <p:txBody>
          <a:bodyPr/>
          <a:lstStyle/>
          <a:p>
            <a:pPr eaLnBrk="1" hangingPunct="1"/>
            <a:r>
              <a:rPr lang="ru-RU" altLang="ru-RU" b="1" dirty="0" err="1" smtClean="0">
                <a:solidFill>
                  <a:srgbClr val="002060"/>
                </a:solidFill>
              </a:rPr>
              <a:t>Екологічні</a:t>
            </a:r>
            <a:r>
              <a:rPr lang="ru-RU" altLang="ru-RU" b="1" dirty="0" smtClean="0">
                <a:solidFill>
                  <a:srgbClr val="002060"/>
                </a:solidFill>
              </a:rPr>
              <a:t> права </a:t>
            </a:r>
            <a:r>
              <a:rPr lang="ru-RU" altLang="ru-RU" b="1" dirty="0" err="1" smtClean="0">
                <a:solidFill>
                  <a:srgbClr val="002060"/>
                </a:solidFill>
              </a:rPr>
              <a:t>людини</a:t>
            </a:r>
            <a:endParaRPr lang="ru-RU" altLang="ru-RU" b="1" dirty="0" smtClean="0">
              <a:solidFill>
                <a:srgbClr val="002060"/>
              </a:solidFill>
            </a:endParaRPr>
          </a:p>
        </p:txBody>
      </p:sp>
    </p:spTree>
    <p:extLst>
      <p:ext uri="{BB962C8B-B14F-4D97-AF65-F5344CB8AC3E}">
        <p14:creationId xmlns:p14="http://schemas.microsoft.com/office/powerpoint/2010/main" val="3702947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179388" y="1700213"/>
            <a:ext cx="8785225" cy="4897437"/>
          </a:xfrm>
        </p:spPr>
        <p:txBody>
          <a:bodyPr/>
          <a:lstStyle/>
          <a:p>
            <a:pPr marL="0" indent="0">
              <a:buFont typeface="Symbol" panose="05050102010706020507" pitchFamily="18" charset="2"/>
              <a:buNone/>
            </a:pPr>
            <a:r>
              <a:rPr lang="uk-UA" altLang="ru-RU" sz="3200" b="1" smtClean="0"/>
              <a:t>а) за способом здійснення </a:t>
            </a:r>
            <a:r>
              <a:rPr lang="uk-UA" altLang="ru-RU" sz="3200" smtClean="0"/>
              <a:t>– активні, пасивні;</a:t>
            </a:r>
          </a:p>
          <a:p>
            <a:pPr marL="0" indent="0">
              <a:buFont typeface="Symbol" panose="05050102010706020507" pitchFamily="18" charset="2"/>
              <a:buNone/>
            </a:pPr>
            <a:endParaRPr lang="ru-RU" altLang="ru-RU" sz="3200" smtClean="0"/>
          </a:p>
          <a:p>
            <a:pPr marL="0" indent="0" algn="just">
              <a:buFont typeface="Symbol" panose="05050102010706020507" pitchFamily="18" charset="2"/>
              <a:buNone/>
            </a:pPr>
            <a:r>
              <a:rPr lang="uk-UA" altLang="ru-RU" sz="3200" b="1" smtClean="0"/>
              <a:t>б) за суб'єктним складом здійснення </a:t>
            </a:r>
            <a:r>
              <a:rPr lang="uk-UA" altLang="ru-RU" sz="3200" smtClean="0"/>
              <a:t>– індивідуальні (право на свободу віросповідання, право на здобуття вищої освіти); колективні (право на створення політичних партій, свободу демонстрацій); змішані (індивідуально-колективні).</a:t>
            </a:r>
            <a:endParaRPr lang="ru-RU" altLang="ru-RU" sz="3200" smtClean="0"/>
          </a:p>
          <a:p>
            <a:pPr marL="0" indent="0" algn="just" eaLnBrk="1" hangingPunct="1">
              <a:lnSpc>
                <a:spcPct val="80000"/>
              </a:lnSpc>
              <a:buFont typeface="Wingdings" panose="05000000000000000000" pitchFamily="2" charset="2"/>
              <a:buNone/>
            </a:pPr>
            <a:endParaRPr lang="uk-UA" altLang="ru-RU" smtClean="0"/>
          </a:p>
        </p:txBody>
      </p:sp>
      <p:sp>
        <p:nvSpPr>
          <p:cNvPr id="49155" name="AutoShape 2"/>
          <p:cNvSpPr>
            <a:spLocks noGrp="1" noChangeArrowheads="1"/>
          </p:cNvSpPr>
          <p:nvPr>
            <p:ph type="title"/>
          </p:nvPr>
        </p:nvSpPr>
        <p:spPr>
          <a:xfrm>
            <a:off x="457200" y="338138"/>
            <a:ext cx="8229600" cy="1146175"/>
          </a:xfrm>
        </p:spPr>
        <p:txBody>
          <a:bodyPr/>
          <a:lstStyle/>
          <a:p>
            <a:pPr eaLnBrk="1" hangingPunct="1"/>
            <a:r>
              <a:rPr lang="uk-UA" altLang="ru-RU" sz="3400" b="1" smtClean="0">
                <a:solidFill>
                  <a:srgbClr val="002060"/>
                </a:solidFill>
              </a:rPr>
              <a:t>Класифікація прав і свобод людини:</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Объект 1"/>
          <p:cNvSpPr>
            <a:spLocks noGrp="1"/>
          </p:cNvSpPr>
          <p:nvPr>
            <p:ph idx="1"/>
          </p:nvPr>
        </p:nvSpPr>
        <p:spPr>
          <a:xfrm>
            <a:off x="468313" y="2133600"/>
            <a:ext cx="8496300" cy="4391025"/>
          </a:xfrm>
        </p:spPr>
        <p:txBody>
          <a:bodyPr/>
          <a:lstStyle/>
          <a:p>
            <a:pPr marL="0" indent="0">
              <a:buFont typeface="Symbol" panose="05050102010706020507" pitchFamily="18" charset="2"/>
              <a:buNone/>
            </a:pPr>
            <a:r>
              <a:rPr lang="uk-UA" altLang="ru-RU" b="1" smtClean="0"/>
              <a:t>Знання положень нормативно-правових актів.</a:t>
            </a:r>
          </a:p>
          <a:p>
            <a:pPr marL="0" indent="0">
              <a:buFont typeface="Symbol" panose="05050102010706020507" pitchFamily="18" charset="2"/>
              <a:buNone/>
            </a:pPr>
            <a:r>
              <a:rPr lang="uk-UA" altLang="ru-RU" b="1" smtClean="0"/>
              <a:t>Приклади вітчизняних законодавчих актів: </a:t>
            </a:r>
          </a:p>
          <a:p>
            <a:pPr marL="0" indent="0">
              <a:buFont typeface="Symbol" panose="05050102010706020507" pitchFamily="18" charset="2"/>
              <a:buNone/>
            </a:pPr>
            <a:r>
              <a:rPr lang="uk-UA" altLang="ru-RU" smtClean="0"/>
              <a:t>Конституція України</a:t>
            </a:r>
          </a:p>
          <a:p>
            <a:pPr marL="0" indent="0">
              <a:buFont typeface="Symbol" panose="05050102010706020507" pitchFamily="18" charset="2"/>
              <a:buNone/>
            </a:pPr>
            <a:r>
              <a:rPr lang="uk-UA" altLang="ru-RU" smtClean="0"/>
              <a:t>Цивільний кодекс  України (матеріальні права)</a:t>
            </a:r>
          </a:p>
          <a:p>
            <a:pPr marL="0" indent="0">
              <a:buFont typeface="Symbol" panose="05050102010706020507" pitchFamily="18" charset="2"/>
              <a:buNone/>
            </a:pPr>
            <a:r>
              <a:rPr lang="uk-UA" altLang="ru-RU" smtClean="0"/>
              <a:t>Сімейний кодекс України (матеріальні  права)</a:t>
            </a:r>
          </a:p>
          <a:p>
            <a:pPr marL="0" indent="0">
              <a:buFont typeface="Symbol" panose="05050102010706020507" pitchFamily="18" charset="2"/>
              <a:buNone/>
            </a:pPr>
            <a:r>
              <a:rPr lang="uk-UA" altLang="ru-RU" smtClean="0"/>
              <a:t>Кодекс законів України про працю (матеріальні права)</a:t>
            </a:r>
          </a:p>
          <a:p>
            <a:pPr marL="0" indent="0">
              <a:buFont typeface="Symbol" panose="05050102010706020507" pitchFamily="18" charset="2"/>
              <a:buNone/>
            </a:pPr>
            <a:r>
              <a:rPr lang="uk-UA" altLang="ru-RU" b="1" smtClean="0"/>
              <a:t>Судовий захист прав у разі їх оспорення або порушення</a:t>
            </a:r>
          </a:p>
          <a:p>
            <a:pPr marL="0" indent="0">
              <a:buFont typeface="Symbol" panose="05050102010706020507" pitchFamily="18" charset="2"/>
              <a:buNone/>
            </a:pPr>
            <a:r>
              <a:rPr lang="uk-UA" altLang="ru-RU" smtClean="0"/>
              <a:t>Цивільний процесуальний кодекс України (процесуальні)</a:t>
            </a:r>
          </a:p>
          <a:p>
            <a:pPr marL="0" indent="0">
              <a:buFont typeface="Symbol" panose="05050102010706020507" pitchFamily="18" charset="2"/>
              <a:buNone/>
            </a:pPr>
            <a:r>
              <a:rPr lang="uk-UA" altLang="ru-RU" smtClean="0"/>
              <a:t>Кодекс адміністративного судочинства (процесуальні)</a:t>
            </a:r>
          </a:p>
          <a:p>
            <a:pPr marL="0" indent="0">
              <a:buFont typeface="Symbol" panose="05050102010706020507" pitchFamily="18" charset="2"/>
              <a:buNone/>
            </a:pPr>
            <a:endParaRPr lang="uk-UA" altLang="ru-RU" smtClean="0"/>
          </a:p>
          <a:p>
            <a:pPr marL="0" indent="0">
              <a:buFont typeface="Symbol" panose="05050102010706020507" pitchFamily="18" charset="2"/>
              <a:buNone/>
            </a:pPr>
            <a:endParaRPr lang="ru-RU" altLang="ru-RU" smtClean="0"/>
          </a:p>
        </p:txBody>
      </p:sp>
      <p:sp>
        <p:nvSpPr>
          <p:cNvPr id="50179" name="Заголовок 2"/>
          <p:cNvSpPr>
            <a:spLocks noGrp="1"/>
          </p:cNvSpPr>
          <p:nvPr>
            <p:ph type="title"/>
          </p:nvPr>
        </p:nvSpPr>
        <p:spPr/>
        <p:txBody>
          <a:bodyPr/>
          <a:lstStyle/>
          <a:p>
            <a:r>
              <a:rPr lang="uk-UA" altLang="ru-RU" smtClean="0">
                <a:solidFill>
                  <a:srgbClr val="002060"/>
                </a:solidFill>
              </a:rPr>
              <a:t>Де закріплені права, які ми маємо?</a:t>
            </a:r>
            <a:endParaRPr lang="ru-RU" altLang="ru-RU" smtClean="0">
              <a:solidFill>
                <a:srgbClr val="002060"/>
              </a:solidFill>
            </a:endParaRPr>
          </a:p>
        </p:txBody>
      </p:sp>
      <p:sp>
        <p:nvSpPr>
          <p:cNvPr id="5018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5DA82855-94C6-41B6-86F6-79FF3FEDF946}" type="slidenum">
              <a:rPr lang="ru-RU" altLang="ru-RU" sz="1000">
                <a:latin typeface="Arial" panose="020B0604020202020204" pitchFamily="34" charset="0"/>
              </a:rPr>
              <a:pPr eaLnBrk="1" hangingPunct="1">
                <a:spcBef>
                  <a:spcPct val="0"/>
                </a:spcBef>
                <a:buClrTx/>
                <a:buSzTx/>
                <a:buFontTx/>
                <a:buNone/>
              </a:pPr>
              <a:t>34</a:t>
            </a:fld>
            <a:endParaRPr lang="ru-RU" altLang="ru-RU" sz="100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ъект 1"/>
          <p:cNvSpPr>
            <a:spLocks noGrp="1"/>
          </p:cNvSpPr>
          <p:nvPr>
            <p:ph idx="1"/>
          </p:nvPr>
        </p:nvSpPr>
        <p:spPr>
          <a:xfrm>
            <a:off x="468313" y="2133600"/>
            <a:ext cx="8496300" cy="4391025"/>
          </a:xfrm>
        </p:spPr>
        <p:txBody>
          <a:bodyPr/>
          <a:lstStyle/>
          <a:p>
            <a:pPr marL="0" indent="0">
              <a:buFont typeface="Symbol" panose="05050102010706020507" pitchFamily="18" charset="2"/>
              <a:buNone/>
            </a:pPr>
            <a:endParaRPr lang="uk-UA" altLang="ru-RU" sz="5400" b="1" smtClean="0">
              <a:hlinkClick r:id="rId2"/>
            </a:endParaRPr>
          </a:p>
          <a:p>
            <a:pPr marL="0" indent="0">
              <a:buFont typeface="Symbol" panose="05050102010706020507" pitchFamily="18" charset="2"/>
              <a:buNone/>
            </a:pPr>
            <a:r>
              <a:rPr lang="en-GB" altLang="ru-RU" sz="5400" b="1" smtClean="0">
                <a:hlinkClick r:id="rId2"/>
              </a:rPr>
              <a:t>https://zakon.rada.gov.ua</a:t>
            </a:r>
            <a:endParaRPr lang="uk-UA" altLang="ru-RU" sz="5400" b="1" smtClean="0"/>
          </a:p>
          <a:p>
            <a:pPr marL="0" indent="0">
              <a:buFont typeface="Symbol" panose="05050102010706020507" pitchFamily="18" charset="2"/>
              <a:buNone/>
            </a:pPr>
            <a:endParaRPr lang="uk-UA" altLang="ru-RU" b="1" smtClean="0"/>
          </a:p>
          <a:p>
            <a:pPr marL="0" indent="0">
              <a:buFont typeface="Symbol" panose="05050102010706020507" pitchFamily="18" charset="2"/>
              <a:buNone/>
            </a:pPr>
            <a:endParaRPr lang="uk-UA" altLang="ru-RU" smtClean="0"/>
          </a:p>
          <a:p>
            <a:pPr marL="0" indent="0">
              <a:buFont typeface="Symbol" panose="05050102010706020507" pitchFamily="18" charset="2"/>
              <a:buNone/>
            </a:pPr>
            <a:endParaRPr lang="ru-RU" altLang="ru-RU" smtClean="0"/>
          </a:p>
        </p:txBody>
      </p:sp>
      <p:sp>
        <p:nvSpPr>
          <p:cNvPr id="51203" name="Заголовок 2"/>
          <p:cNvSpPr>
            <a:spLocks noGrp="1"/>
          </p:cNvSpPr>
          <p:nvPr>
            <p:ph type="title"/>
          </p:nvPr>
        </p:nvSpPr>
        <p:spPr/>
        <p:txBody>
          <a:bodyPr/>
          <a:lstStyle/>
          <a:p>
            <a:r>
              <a:rPr lang="uk-UA" altLang="ru-RU" smtClean="0">
                <a:solidFill>
                  <a:srgbClr val="002060"/>
                </a:solidFill>
              </a:rPr>
              <a:t>Офіційний сайт Верховної Ради України</a:t>
            </a:r>
            <a:endParaRPr lang="ru-RU" altLang="ru-RU" smtClean="0">
              <a:solidFill>
                <a:srgbClr val="002060"/>
              </a:solidFill>
            </a:endParaRPr>
          </a:p>
        </p:txBody>
      </p:sp>
      <p:sp>
        <p:nvSpPr>
          <p:cNvPr id="5120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4B0F0E13-D5C3-4E40-AB28-7D7AE9FB3E24}" type="slidenum">
              <a:rPr lang="ru-RU" altLang="ru-RU" sz="1000">
                <a:latin typeface="Arial" panose="020B0604020202020204" pitchFamily="34" charset="0"/>
              </a:rPr>
              <a:pPr eaLnBrk="1" hangingPunct="1">
                <a:spcBef>
                  <a:spcPct val="0"/>
                </a:spcBef>
                <a:buClrTx/>
                <a:buSzTx/>
                <a:buFontTx/>
                <a:buNone/>
              </a:pPr>
              <a:t>35</a:t>
            </a:fld>
            <a:endParaRPr lang="ru-RU" altLang="ru-RU" sz="1000">
              <a:latin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3390A9B7-86EF-42D8-AF24-0CCE9C1F6C2E}" type="slidenum">
              <a:rPr lang="ru-RU" altLang="ru-RU" sz="1000">
                <a:latin typeface="Arial" panose="020B0604020202020204" pitchFamily="34" charset="0"/>
              </a:rPr>
              <a:pPr eaLnBrk="1" hangingPunct="1">
                <a:spcBef>
                  <a:spcPct val="0"/>
                </a:spcBef>
                <a:buClrTx/>
                <a:buSzTx/>
                <a:buFontTx/>
                <a:buNone/>
              </a:pPr>
              <a:t>36</a:t>
            </a:fld>
            <a:endParaRPr lang="ru-RU" altLang="ru-RU" sz="1000">
              <a:latin typeface="Arial" panose="020B0604020202020204" pitchFamily="34" charset="0"/>
            </a:endParaRPr>
          </a:p>
        </p:txBody>
      </p:sp>
      <p:pic>
        <p:nvPicPr>
          <p:cNvPr id="5222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1087438"/>
            <a:ext cx="8642350" cy="48593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Объект 1"/>
          <p:cNvSpPr>
            <a:spLocks noGrp="1"/>
          </p:cNvSpPr>
          <p:nvPr>
            <p:ph idx="1"/>
          </p:nvPr>
        </p:nvSpPr>
        <p:spPr>
          <a:xfrm>
            <a:off x="468313" y="2133600"/>
            <a:ext cx="8496300" cy="4391025"/>
          </a:xfrm>
        </p:spPr>
        <p:txBody>
          <a:bodyPr/>
          <a:lstStyle/>
          <a:p>
            <a:pPr marL="0" indent="0" algn="just">
              <a:buFont typeface="Symbol" panose="05050102010706020507" pitchFamily="18" charset="2"/>
              <a:buNone/>
            </a:pPr>
            <a:r>
              <a:rPr lang="uk-UA" altLang="ru-RU" b="1" smtClean="0"/>
              <a:t>Міжнародні акти:</a:t>
            </a:r>
          </a:p>
          <a:p>
            <a:pPr marL="0" indent="0" algn="just">
              <a:buFont typeface="Symbol" panose="05050102010706020507" pitchFamily="18" charset="2"/>
              <a:buNone/>
            </a:pPr>
            <a:r>
              <a:rPr lang="uk-UA" altLang="ru-RU" smtClean="0"/>
              <a:t>Найважливішим універсальним документом з прав людини є </a:t>
            </a:r>
            <a:r>
              <a:rPr lang="uk-UA" altLang="ru-RU" b="1" smtClean="0"/>
              <a:t>Загальна декларація прав людини,</a:t>
            </a:r>
            <a:r>
              <a:rPr lang="uk-UA" altLang="ru-RU" smtClean="0"/>
              <a:t> прийнята в 1948 році Генеральною Асамблеєю ООН. Отримала настільки широке визнання, що її необов'язковий характер змінився, і тепер на неї часто посилаються як на юридично обов'язковий документ звичайного міжнародного права.</a:t>
            </a:r>
          </a:p>
          <a:p>
            <a:pPr marL="0" indent="0" algn="just">
              <a:buFont typeface="Symbol" panose="05050102010706020507" pitchFamily="18" charset="2"/>
              <a:buNone/>
            </a:pPr>
            <a:r>
              <a:rPr lang="uk-UA" altLang="ru-RU" smtClean="0"/>
              <a:t>Це критерій для всіх документів з прав людини, який став відправною точкою для десятків інших міжнародних та регіональних документів, а також національних конституцій та інших законодавчих актів.</a:t>
            </a:r>
            <a:r>
              <a:rPr lang="ru-RU" altLang="ru-RU" smtClean="0"/>
              <a:t/>
            </a:r>
            <a:br>
              <a:rPr lang="ru-RU" altLang="ru-RU" smtClean="0"/>
            </a:br>
            <a:endParaRPr lang="ru-RU" altLang="ru-RU" smtClean="0"/>
          </a:p>
        </p:txBody>
      </p:sp>
      <p:sp>
        <p:nvSpPr>
          <p:cNvPr id="54275" name="Заголовок 2"/>
          <p:cNvSpPr>
            <a:spLocks noGrp="1"/>
          </p:cNvSpPr>
          <p:nvPr>
            <p:ph type="title"/>
          </p:nvPr>
        </p:nvSpPr>
        <p:spPr/>
        <p:txBody>
          <a:bodyPr/>
          <a:lstStyle/>
          <a:p>
            <a:r>
              <a:rPr lang="uk-UA" altLang="ru-RU" smtClean="0">
                <a:solidFill>
                  <a:srgbClr val="002060"/>
                </a:solidFill>
              </a:rPr>
              <a:t>Де закріплені права, які ми маємо?</a:t>
            </a:r>
            <a:endParaRPr lang="ru-RU" altLang="ru-RU" smtClean="0">
              <a:solidFill>
                <a:srgbClr val="002060"/>
              </a:solidFill>
            </a:endParaRPr>
          </a:p>
        </p:txBody>
      </p:sp>
      <p:sp>
        <p:nvSpPr>
          <p:cNvPr id="5427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CE34C810-979E-4874-8B8D-C28D71C50613}" type="slidenum">
              <a:rPr lang="ru-RU" altLang="ru-RU" sz="1000">
                <a:latin typeface="Arial" panose="020B0604020202020204" pitchFamily="34" charset="0"/>
              </a:rPr>
              <a:pPr eaLnBrk="1" hangingPunct="1">
                <a:spcBef>
                  <a:spcPct val="0"/>
                </a:spcBef>
                <a:buClrTx/>
                <a:buSzTx/>
                <a:buFontTx/>
                <a:buNone/>
              </a:pPr>
              <a:t>37</a:t>
            </a:fld>
            <a:endParaRPr lang="ru-RU" altLang="ru-RU" sz="1000">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ъект 1"/>
          <p:cNvSpPr>
            <a:spLocks noGrp="1"/>
          </p:cNvSpPr>
          <p:nvPr>
            <p:ph idx="1"/>
          </p:nvPr>
        </p:nvSpPr>
        <p:spPr>
          <a:xfrm>
            <a:off x="468313" y="2133600"/>
            <a:ext cx="8496300" cy="4391025"/>
          </a:xfrm>
        </p:spPr>
        <p:txBody>
          <a:bodyPr/>
          <a:lstStyle/>
          <a:p>
            <a:pPr marL="0" indent="0" algn="just">
              <a:buFont typeface="Symbol" panose="05050102010706020507" pitchFamily="18" charset="2"/>
              <a:buNone/>
            </a:pPr>
            <a:r>
              <a:rPr lang="uk-UA" altLang="ru-RU" smtClean="0">
                <a:latin typeface="Times New Roman" panose="02020603050405020304" pitchFamily="18" charset="0"/>
                <a:cs typeface="Times New Roman" panose="02020603050405020304" pitchFamily="18" charset="0"/>
              </a:rPr>
              <a:t>Складається з преамбули та 30 статей, в яких викладено права людини та основні свободи, на які всі чоловіки і жінки всього світу мають право без будь-якої дискримінації. Вона гарантує як цивільні та політичні, так і соціальні, економічні та культурні права:</a:t>
            </a:r>
          </a:p>
          <a:p>
            <a:pPr marL="0" indent="0">
              <a:buFont typeface="Symbol" panose="05050102010706020507" pitchFamily="18" charset="2"/>
              <a:buNone/>
            </a:pPr>
            <a:r>
              <a:rPr lang="uk-UA" altLang="ru-RU" smtClean="0">
                <a:latin typeface="Times New Roman" panose="02020603050405020304" pitchFamily="18" charset="0"/>
                <a:cs typeface="Times New Roman" panose="02020603050405020304" pitchFamily="18" charset="0"/>
              </a:rPr>
              <a:t>• Право на рівність</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Свобода від дискримінації</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Право на життя, свободу, особисту безпеку</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Свобода від рабства</a:t>
            </a:r>
          </a:p>
          <a:p>
            <a:pPr marL="0" indent="0">
              <a:buFont typeface="Symbol" panose="05050102010706020507" pitchFamily="18" charset="2"/>
              <a:buNone/>
            </a:pPr>
            <a:r>
              <a:rPr lang="uk-UA" altLang="ru-RU" smtClean="0"/>
              <a:t>• Свобода від катувань та від поводження, яке принижує людську гідність</a:t>
            </a:r>
            <a:r>
              <a:rPr lang="ru-RU" altLang="ru-RU" smtClean="0"/>
              <a:t/>
            </a:r>
            <a:br>
              <a:rPr lang="ru-RU" altLang="ru-RU" smtClean="0"/>
            </a:br>
            <a:endParaRPr lang="uk-UA" altLang="ru-RU" smtClean="0"/>
          </a:p>
        </p:txBody>
      </p:sp>
      <p:sp>
        <p:nvSpPr>
          <p:cNvPr id="56323" name="Заголовок 2"/>
          <p:cNvSpPr>
            <a:spLocks noGrp="1"/>
          </p:cNvSpPr>
          <p:nvPr>
            <p:ph type="title"/>
          </p:nvPr>
        </p:nvSpPr>
        <p:spPr/>
        <p:txBody>
          <a:bodyPr/>
          <a:lstStyle/>
          <a:p>
            <a:r>
              <a:rPr lang="uk-UA" altLang="ru-RU" smtClean="0">
                <a:solidFill>
                  <a:srgbClr val="002060"/>
                </a:solidFill>
              </a:rPr>
              <a:t>Загальна декларація прав людини</a:t>
            </a:r>
          </a:p>
        </p:txBody>
      </p:sp>
      <p:sp>
        <p:nvSpPr>
          <p:cNvPr id="5632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7A6A4DB2-5E53-4927-B79C-2843B16A9331}" type="slidenum">
              <a:rPr lang="ru-RU" altLang="ru-RU" sz="1000">
                <a:latin typeface="Arial" panose="020B0604020202020204" pitchFamily="34" charset="0"/>
              </a:rPr>
              <a:pPr eaLnBrk="1" hangingPunct="1">
                <a:spcBef>
                  <a:spcPct val="0"/>
                </a:spcBef>
                <a:buClrTx/>
                <a:buSzTx/>
                <a:buFontTx/>
                <a:buNone/>
              </a:pPr>
              <a:t>38</a:t>
            </a:fld>
            <a:endParaRPr lang="ru-RU" altLang="ru-RU" sz="1000">
              <a:latin typeface="Arial" panose="020B0604020202020204"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Объект 1"/>
          <p:cNvSpPr>
            <a:spLocks noGrp="1"/>
          </p:cNvSpPr>
          <p:nvPr>
            <p:ph idx="1"/>
          </p:nvPr>
        </p:nvSpPr>
        <p:spPr>
          <a:xfrm>
            <a:off x="468313" y="2133600"/>
            <a:ext cx="8496300" cy="4391025"/>
          </a:xfrm>
        </p:spPr>
        <p:txBody>
          <a:bodyPr/>
          <a:lstStyle/>
          <a:p>
            <a:pPr marL="0" indent="0">
              <a:buFont typeface="Symbol" panose="05050102010706020507" pitchFamily="18" charset="2"/>
              <a:buNone/>
            </a:pPr>
            <a:r>
              <a:rPr lang="uk-UA" altLang="ru-RU" smtClean="0"/>
              <a:t>• Право на отримання притулку в інших країнах для захисту від переслідування</a:t>
            </a:r>
            <a:br>
              <a:rPr lang="uk-UA" altLang="ru-RU" smtClean="0"/>
            </a:br>
            <a:r>
              <a:rPr lang="uk-UA" altLang="ru-RU" smtClean="0"/>
              <a:t>• Право на громадянство і свобода змінювати його</a:t>
            </a:r>
            <a:br>
              <a:rPr lang="uk-UA" altLang="ru-RU" smtClean="0"/>
            </a:br>
            <a:r>
              <a:rPr lang="uk-UA" altLang="ru-RU" smtClean="0"/>
              <a:t>• Право на шлюб і сім'ю</a:t>
            </a:r>
            <a:br>
              <a:rPr lang="uk-UA" altLang="ru-RU" smtClean="0"/>
            </a:br>
            <a:r>
              <a:rPr lang="uk-UA" altLang="ru-RU" smtClean="0"/>
              <a:t>• Право на володіння майном</a:t>
            </a:r>
            <a:br>
              <a:rPr lang="uk-UA" altLang="ru-RU" smtClean="0"/>
            </a:br>
            <a:r>
              <a:rPr lang="uk-UA" altLang="ru-RU" smtClean="0"/>
              <a:t>• Свобода переконань та релігії</a:t>
            </a:r>
            <a:br>
              <a:rPr lang="uk-UA" altLang="ru-RU" smtClean="0"/>
            </a:br>
            <a:r>
              <a:rPr lang="uk-UA" altLang="ru-RU" smtClean="0"/>
              <a:t>• Свобода думки та інформації</a:t>
            </a:r>
            <a:br>
              <a:rPr lang="uk-UA" altLang="ru-RU" smtClean="0"/>
            </a:br>
            <a:r>
              <a:rPr lang="uk-UA" altLang="ru-RU" smtClean="0"/>
              <a:t>• Право на мирні збори та об’єднання</a:t>
            </a:r>
            <a:br>
              <a:rPr lang="uk-UA" altLang="ru-RU" smtClean="0"/>
            </a:br>
            <a:r>
              <a:rPr lang="uk-UA" altLang="ru-RU" smtClean="0"/>
              <a:t>• Право на участь в урядових та у вільних виборах</a:t>
            </a:r>
            <a:br>
              <a:rPr lang="uk-UA" altLang="ru-RU" smtClean="0"/>
            </a:br>
            <a:r>
              <a:rPr lang="uk-UA" altLang="ru-RU" smtClean="0"/>
              <a:t>• Право на соціальне забезпечення</a:t>
            </a:r>
            <a:br>
              <a:rPr lang="uk-UA" altLang="ru-RU" smtClean="0"/>
            </a:br>
            <a:r>
              <a:rPr lang="uk-UA" altLang="ru-RU" smtClean="0"/>
              <a:t>• Право обирати бажану роботу та вступати до профспілок</a:t>
            </a:r>
            <a:r>
              <a:rPr lang="ru-RU" altLang="ru-RU" smtClean="0">
                <a:latin typeface="Times New Roman" panose="02020603050405020304" pitchFamily="18" charset="0"/>
                <a:cs typeface="Times New Roman" panose="02020603050405020304" pitchFamily="18" charset="0"/>
              </a:rPr>
              <a:t/>
            </a:r>
            <a:br>
              <a:rPr lang="ru-RU" altLang="ru-RU" smtClean="0">
                <a:latin typeface="Times New Roman" panose="02020603050405020304" pitchFamily="18" charset="0"/>
                <a:cs typeface="Times New Roman" panose="02020603050405020304" pitchFamily="18" charset="0"/>
              </a:rPr>
            </a:br>
            <a:r>
              <a:rPr lang="ru-RU" altLang="ru-RU" smtClean="0"/>
              <a:t/>
            </a:r>
            <a:br>
              <a:rPr lang="ru-RU" altLang="ru-RU" smtClean="0"/>
            </a:br>
            <a:endParaRPr lang="uk-UA" altLang="ru-RU" smtClean="0"/>
          </a:p>
        </p:txBody>
      </p:sp>
      <p:sp>
        <p:nvSpPr>
          <p:cNvPr id="57347" name="Заголовок 2"/>
          <p:cNvSpPr>
            <a:spLocks noGrp="1"/>
          </p:cNvSpPr>
          <p:nvPr>
            <p:ph type="title"/>
          </p:nvPr>
        </p:nvSpPr>
        <p:spPr/>
        <p:txBody>
          <a:bodyPr/>
          <a:lstStyle/>
          <a:p>
            <a:r>
              <a:rPr lang="uk-UA" altLang="ru-RU" smtClean="0">
                <a:solidFill>
                  <a:srgbClr val="002060"/>
                </a:solidFill>
              </a:rPr>
              <a:t>Загальна декларація прав людини </a:t>
            </a:r>
            <a:r>
              <a:rPr lang="uk-UA" altLang="ru-RU" sz="2400" smtClean="0">
                <a:solidFill>
                  <a:srgbClr val="002060"/>
                </a:solidFill>
              </a:rPr>
              <a:t>(продовження щодо закріплених прав)</a:t>
            </a:r>
          </a:p>
        </p:txBody>
      </p:sp>
      <p:sp>
        <p:nvSpPr>
          <p:cNvPr id="5734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7A36739C-FE4C-42BC-9E5D-38DCBFA85015}" type="slidenum">
              <a:rPr lang="ru-RU" altLang="ru-RU" sz="1000">
                <a:latin typeface="Arial" panose="020B0604020202020204" pitchFamily="34" charset="0"/>
              </a:rPr>
              <a:pPr eaLnBrk="1" hangingPunct="1">
                <a:spcBef>
                  <a:spcPct val="0"/>
                </a:spcBef>
                <a:buClrTx/>
                <a:buSzTx/>
                <a:buFontTx/>
                <a:buNone/>
              </a:pPr>
              <a:t>39</a:t>
            </a:fld>
            <a:endParaRPr lang="ru-RU" altLang="ru-RU" sz="10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ъект 1"/>
          <p:cNvSpPr>
            <a:spLocks noGrp="1"/>
          </p:cNvSpPr>
          <p:nvPr>
            <p:ph idx="1"/>
          </p:nvPr>
        </p:nvSpPr>
        <p:spPr>
          <a:xfrm>
            <a:off x="539750" y="2349500"/>
            <a:ext cx="8280400" cy="4064000"/>
          </a:xfrm>
        </p:spPr>
        <p:txBody>
          <a:bodyPr/>
          <a:lstStyle/>
          <a:p>
            <a:pPr marL="0" indent="0" algn="just">
              <a:buFont typeface="Symbol" panose="05050102010706020507" pitchFamily="18" charset="2"/>
              <a:buNone/>
            </a:pPr>
            <a:endParaRPr lang="uk-UA" altLang="ru-RU" sz="2800" b="1" smtClean="0"/>
          </a:p>
          <a:p>
            <a:pPr marL="0" indent="0" algn="just">
              <a:buFont typeface="Symbol" panose="05050102010706020507" pitchFamily="18" charset="2"/>
              <a:buNone/>
            </a:pPr>
            <a:endParaRPr lang="uk-UA" altLang="ru-RU" sz="2800" b="1" smtClean="0"/>
          </a:p>
          <a:p>
            <a:pPr marL="0" indent="0" algn="just">
              <a:buFont typeface="Symbol" panose="05050102010706020507" pitchFamily="18" charset="2"/>
              <a:buNone/>
            </a:pPr>
            <a:r>
              <a:rPr lang="uk-UA" altLang="ru-RU" sz="2800" b="1" smtClean="0"/>
              <a:t>Загальне правило – з моменту народження, але інколи захищаються права ще ненародженої людини</a:t>
            </a:r>
          </a:p>
          <a:p>
            <a:pPr marL="0" indent="0">
              <a:buFont typeface="Symbol" panose="05050102010706020507" pitchFamily="18" charset="2"/>
              <a:buNone/>
            </a:pPr>
            <a:endParaRPr lang="ru-RU" altLang="ru-RU" smtClean="0"/>
          </a:p>
        </p:txBody>
      </p:sp>
      <p:sp>
        <p:nvSpPr>
          <p:cNvPr id="15363" name="Заголовок 2"/>
          <p:cNvSpPr>
            <a:spLocks noGrp="1"/>
          </p:cNvSpPr>
          <p:nvPr>
            <p:ph type="title"/>
          </p:nvPr>
        </p:nvSpPr>
        <p:spPr/>
        <p:txBody>
          <a:bodyPr/>
          <a:lstStyle/>
          <a:p>
            <a:r>
              <a:rPr lang="uk-UA" altLang="ru-RU" smtClean="0">
                <a:solidFill>
                  <a:srgbClr val="002060"/>
                </a:solidFill>
              </a:rPr>
              <a:t>З якого моменту виникають права у людини?</a:t>
            </a:r>
            <a:endParaRPr lang="ru-RU" altLang="ru-RU" smtClean="0">
              <a:solidFill>
                <a:srgbClr val="002060"/>
              </a:solidFill>
            </a:endParaRPr>
          </a:p>
        </p:txBody>
      </p:sp>
      <p:sp>
        <p:nvSpPr>
          <p:cNvPr id="1536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51F16A81-486E-4650-B914-B52FAD53C1CF}" type="slidenum">
              <a:rPr lang="ru-RU" altLang="ru-RU" sz="1000">
                <a:latin typeface="Arial" panose="020B0604020202020204" pitchFamily="34" charset="0"/>
              </a:rPr>
              <a:pPr eaLnBrk="1" hangingPunct="1">
                <a:spcBef>
                  <a:spcPct val="0"/>
                </a:spcBef>
                <a:buClrTx/>
                <a:buSzTx/>
                <a:buFontTx/>
                <a:buNone/>
              </a:pPr>
              <a:t>4</a:t>
            </a:fld>
            <a:endParaRPr lang="ru-RU" altLang="ru-RU" sz="1000">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Объект 1"/>
          <p:cNvSpPr>
            <a:spLocks noGrp="1"/>
          </p:cNvSpPr>
          <p:nvPr>
            <p:ph idx="1"/>
          </p:nvPr>
        </p:nvSpPr>
        <p:spPr>
          <a:xfrm>
            <a:off x="468313" y="2133600"/>
            <a:ext cx="8496300" cy="4391025"/>
          </a:xfrm>
        </p:spPr>
        <p:txBody>
          <a:bodyPr/>
          <a:lstStyle/>
          <a:p>
            <a:pPr marL="0" indent="0">
              <a:buFont typeface="Symbol" panose="05050102010706020507" pitchFamily="18" charset="2"/>
              <a:buNone/>
            </a:pPr>
            <a:r>
              <a:rPr lang="uk-UA" altLang="ru-RU" smtClean="0">
                <a:latin typeface="Times New Roman" panose="02020603050405020304" pitchFamily="18" charset="0"/>
                <a:cs typeface="Times New Roman" panose="02020603050405020304" pitchFamily="18" charset="0"/>
              </a:rPr>
              <a:t>• Право на визнання правосуб'єктності особистості перед законом</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Право на рівність перед законом</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Право на засоби судового захисту з боку компетентного трибуналу</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Свобода від довільного арешту і вигнання</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Право на справедливі громадські слухання</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Право людини вважатися невинною, поки її вина не доведена</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Свобода від втручання в особисте життя, сім'ю, домашні справи та листування</a:t>
            </a:r>
            <a:br>
              <a:rPr lang="uk-UA" altLang="ru-RU" smtClean="0">
                <a:latin typeface="Times New Roman" panose="02020603050405020304" pitchFamily="18" charset="0"/>
                <a:cs typeface="Times New Roman" panose="02020603050405020304" pitchFamily="18" charset="0"/>
              </a:rPr>
            </a:br>
            <a:r>
              <a:rPr lang="uk-UA" altLang="ru-RU" smtClean="0">
                <a:latin typeface="Times New Roman" panose="02020603050405020304" pitchFamily="18" charset="0"/>
                <a:cs typeface="Times New Roman" panose="02020603050405020304" pitchFamily="18" charset="0"/>
              </a:rPr>
              <a:t>• Право на свободу пересування в межах країни та поза нею</a:t>
            </a:r>
            <a:r>
              <a:rPr lang="ru-RU" altLang="ru-RU" smtClean="0">
                <a:latin typeface="Times New Roman" panose="02020603050405020304" pitchFamily="18" charset="0"/>
                <a:cs typeface="Times New Roman" panose="02020603050405020304" pitchFamily="18" charset="0"/>
              </a:rPr>
              <a:t/>
            </a:r>
            <a:br>
              <a:rPr lang="ru-RU" altLang="ru-RU" smtClean="0">
                <a:latin typeface="Times New Roman" panose="02020603050405020304" pitchFamily="18" charset="0"/>
                <a:cs typeface="Times New Roman" panose="02020603050405020304" pitchFamily="18" charset="0"/>
              </a:rPr>
            </a:br>
            <a:r>
              <a:rPr lang="ru-RU" altLang="ru-RU" smtClean="0"/>
              <a:t/>
            </a:r>
            <a:br>
              <a:rPr lang="ru-RU" altLang="ru-RU" smtClean="0"/>
            </a:br>
            <a:endParaRPr lang="uk-UA" altLang="ru-RU" smtClean="0"/>
          </a:p>
        </p:txBody>
      </p:sp>
      <p:sp>
        <p:nvSpPr>
          <p:cNvPr id="58371" name="Заголовок 2"/>
          <p:cNvSpPr>
            <a:spLocks noGrp="1"/>
          </p:cNvSpPr>
          <p:nvPr>
            <p:ph type="title"/>
          </p:nvPr>
        </p:nvSpPr>
        <p:spPr/>
        <p:txBody>
          <a:bodyPr/>
          <a:lstStyle/>
          <a:p>
            <a:r>
              <a:rPr lang="uk-UA" altLang="ru-RU" smtClean="0">
                <a:solidFill>
                  <a:srgbClr val="002060"/>
                </a:solidFill>
              </a:rPr>
              <a:t>Загальна декларація прав людини </a:t>
            </a:r>
            <a:r>
              <a:rPr lang="uk-UA" altLang="ru-RU" sz="2400" smtClean="0">
                <a:solidFill>
                  <a:srgbClr val="002060"/>
                </a:solidFill>
              </a:rPr>
              <a:t>(продовження щодо закріплених прав)</a:t>
            </a:r>
          </a:p>
        </p:txBody>
      </p:sp>
      <p:sp>
        <p:nvSpPr>
          <p:cNvPr id="5837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87C4762D-C9C7-47C9-A9C6-5D8A63760080}" type="slidenum">
              <a:rPr lang="ru-RU" altLang="ru-RU" sz="1000">
                <a:latin typeface="Arial" panose="020B0604020202020204" pitchFamily="34" charset="0"/>
              </a:rPr>
              <a:pPr eaLnBrk="1" hangingPunct="1">
                <a:spcBef>
                  <a:spcPct val="0"/>
                </a:spcBef>
                <a:buClrTx/>
                <a:buSzTx/>
                <a:buFontTx/>
                <a:buNone/>
              </a:pPr>
              <a:t>40</a:t>
            </a:fld>
            <a:endParaRPr lang="ru-RU" altLang="ru-RU" sz="1000">
              <a:latin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Объект 1"/>
          <p:cNvSpPr>
            <a:spLocks noGrp="1"/>
          </p:cNvSpPr>
          <p:nvPr>
            <p:ph idx="1"/>
          </p:nvPr>
        </p:nvSpPr>
        <p:spPr>
          <a:xfrm>
            <a:off x="468313" y="2133600"/>
            <a:ext cx="8496300" cy="4391025"/>
          </a:xfrm>
        </p:spPr>
        <p:txBody>
          <a:bodyPr/>
          <a:lstStyle/>
          <a:p>
            <a:pPr marL="0" indent="0">
              <a:buFont typeface="Symbol" panose="05050102010706020507" pitchFamily="18" charset="2"/>
              <a:buNone/>
            </a:pPr>
            <a:r>
              <a:rPr lang="uk-UA" altLang="ru-RU" smtClean="0"/>
              <a:t>• Право на відпочинок</a:t>
            </a:r>
            <a:br>
              <a:rPr lang="uk-UA" altLang="ru-RU" smtClean="0"/>
            </a:br>
            <a:r>
              <a:rPr lang="uk-UA" altLang="ru-RU" smtClean="0"/>
              <a:t>• Право на відповідний рівень життя</a:t>
            </a:r>
            <a:br>
              <a:rPr lang="uk-UA" altLang="ru-RU" smtClean="0"/>
            </a:br>
            <a:r>
              <a:rPr lang="uk-UA" altLang="ru-RU" smtClean="0"/>
              <a:t>• Право на освіту</a:t>
            </a:r>
            <a:br>
              <a:rPr lang="uk-UA" altLang="ru-RU" smtClean="0"/>
            </a:br>
            <a:r>
              <a:rPr lang="uk-UA" altLang="ru-RU" smtClean="0"/>
              <a:t>• Право на участь у культурному житті спільноти</a:t>
            </a:r>
            <a:br>
              <a:rPr lang="uk-UA" altLang="ru-RU" smtClean="0"/>
            </a:br>
            <a:r>
              <a:rPr lang="uk-UA" altLang="ru-RU" smtClean="0"/>
              <a:t>• Право на громадський порядок, чітко сформульоване Загальною декларацією прав людини</a:t>
            </a:r>
          </a:p>
          <a:p>
            <a:pPr marL="0" indent="0">
              <a:buFont typeface="Symbol" panose="05050102010706020507" pitchFamily="18" charset="2"/>
              <a:buNone/>
            </a:pPr>
            <a:endParaRPr lang="uk-UA" altLang="ru-RU" smtClean="0"/>
          </a:p>
          <a:p>
            <a:pPr marL="0" indent="0">
              <a:buFont typeface="Symbol" panose="05050102010706020507" pitchFamily="18" charset="2"/>
              <a:buNone/>
            </a:pPr>
            <a:r>
              <a:rPr lang="uk-UA" altLang="ru-RU" smtClean="0"/>
              <a:t>Декларація також містить чітке посилання на обов'язки суспільства та громадянства, важливі для вільного та повного розвитку та поваги прав і свобод інших людей. </a:t>
            </a:r>
            <a:r>
              <a:rPr lang="ru-RU" altLang="ru-RU" smtClean="0">
                <a:latin typeface="Times New Roman" panose="02020603050405020304" pitchFamily="18" charset="0"/>
                <a:cs typeface="Times New Roman" panose="02020603050405020304" pitchFamily="18" charset="0"/>
              </a:rPr>
              <a:t/>
            </a:r>
            <a:br>
              <a:rPr lang="ru-RU" altLang="ru-RU" smtClean="0">
                <a:latin typeface="Times New Roman" panose="02020603050405020304" pitchFamily="18" charset="0"/>
                <a:cs typeface="Times New Roman" panose="02020603050405020304" pitchFamily="18" charset="0"/>
              </a:rPr>
            </a:br>
            <a:r>
              <a:rPr lang="ru-RU" altLang="ru-RU" smtClean="0"/>
              <a:t/>
            </a:r>
            <a:br>
              <a:rPr lang="ru-RU" altLang="ru-RU" smtClean="0"/>
            </a:br>
            <a:endParaRPr lang="uk-UA" altLang="ru-RU" smtClean="0"/>
          </a:p>
        </p:txBody>
      </p:sp>
      <p:sp>
        <p:nvSpPr>
          <p:cNvPr id="59395" name="Заголовок 2"/>
          <p:cNvSpPr>
            <a:spLocks noGrp="1"/>
          </p:cNvSpPr>
          <p:nvPr>
            <p:ph type="title"/>
          </p:nvPr>
        </p:nvSpPr>
        <p:spPr/>
        <p:txBody>
          <a:bodyPr/>
          <a:lstStyle/>
          <a:p>
            <a:r>
              <a:rPr lang="uk-UA" altLang="ru-RU" smtClean="0">
                <a:solidFill>
                  <a:srgbClr val="002060"/>
                </a:solidFill>
              </a:rPr>
              <a:t>Загальна декларація прав людини </a:t>
            </a:r>
            <a:r>
              <a:rPr lang="uk-UA" altLang="ru-RU" sz="2400" smtClean="0">
                <a:solidFill>
                  <a:srgbClr val="002060"/>
                </a:solidFill>
              </a:rPr>
              <a:t>(продовження щодо закріплених прав)</a:t>
            </a:r>
          </a:p>
        </p:txBody>
      </p:sp>
      <p:sp>
        <p:nvSpPr>
          <p:cNvPr id="5939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83C4008D-4FD9-4923-98BC-3FA49279A652}" type="slidenum">
              <a:rPr lang="ru-RU" altLang="ru-RU" sz="1000">
                <a:latin typeface="Arial" panose="020B0604020202020204" pitchFamily="34" charset="0"/>
              </a:rPr>
              <a:pPr eaLnBrk="1" hangingPunct="1">
                <a:spcBef>
                  <a:spcPct val="0"/>
                </a:spcBef>
                <a:buClrTx/>
                <a:buSzTx/>
                <a:buFontTx/>
                <a:buNone/>
              </a:pPr>
              <a:t>41</a:t>
            </a:fld>
            <a:endParaRPr lang="ru-RU" altLang="ru-RU" sz="1000">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ъект 1"/>
          <p:cNvSpPr>
            <a:spLocks noGrp="1"/>
          </p:cNvSpPr>
          <p:nvPr>
            <p:ph idx="1"/>
          </p:nvPr>
        </p:nvSpPr>
        <p:spPr>
          <a:xfrm>
            <a:off x="468313" y="2133600"/>
            <a:ext cx="8496300" cy="4535488"/>
          </a:xfrm>
        </p:spPr>
        <p:txBody>
          <a:bodyPr/>
          <a:lstStyle/>
          <a:p>
            <a:pPr marL="0" indent="0" algn="just">
              <a:buFont typeface="Symbol" panose="05050102010706020507" pitchFamily="18" charset="2"/>
              <a:buNone/>
            </a:pPr>
            <a:r>
              <a:rPr lang="uk-UA" altLang="ru-RU" sz="2800" b="1" smtClean="0">
                <a:latin typeface="Times New Roman" panose="02020603050405020304" pitchFamily="18" charset="0"/>
                <a:cs typeface="Times New Roman" panose="02020603050405020304" pitchFamily="18" charset="0"/>
              </a:rPr>
              <a:t>Міжнародний білль про права людини:</a:t>
            </a: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Загальна декларація прав людини + протоколи до неї + Міжнародний пакт про громадянські і політичні права + Міжнародний пакт про економічні, соціальні і культурні права</a:t>
            </a: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Обидва з перелічених пактів були розроблені з метою розширення прав, викладених у Загальній декларації прав людини та надання їм юридичної сили (в межах договору).</a:t>
            </a:r>
          </a:p>
          <a:p>
            <a:pPr marL="0" indent="0" algn="just">
              <a:buFont typeface="Symbol" panose="05050102010706020507" pitchFamily="18" charset="2"/>
              <a:buNone/>
            </a:pPr>
            <a:endParaRPr lang="uk-UA" altLang="ru-RU" smtClean="0">
              <a:latin typeface="Times New Roman" panose="02020603050405020304" pitchFamily="18" charset="0"/>
              <a:cs typeface="Times New Roman" panose="02020603050405020304" pitchFamily="18" charset="0"/>
            </a:endParaRPr>
          </a:p>
          <a:p>
            <a:pPr marL="0" indent="0">
              <a:buFont typeface="Symbol" panose="05050102010706020507" pitchFamily="18" charset="2"/>
              <a:buNone/>
            </a:pPr>
            <a:r>
              <a:rPr lang="ru-RU" altLang="ru-RU" smtClean="0">
                <a:latin typeface="Times New Roman" panose="02020603050405020304" pitchFamily="18" charset="0"/>
                <a:cs typeface="Times New Roman" panose="02020603050405020304" pitchFamily="18" charset="0"/>
              </a:rPr>
              <a:t/>
            </a:r>
            <a:br>
              <a:rPr lang="ru-RU" altLang="ru-RU" smtClean="0">
                <a:latin typeface="Times New Roman" panose="02020603050405020304" pitchFamily="18" charset="0"/>
                <a:cs typeface="Times New Roman" panose="02020603050405020304" pitchFamily="18" charset="0"/>
              </a:rPr>
            </a:br>
            <a:r>
              <a:rPr lang="ru-RU" altLang="ru-RU" smtClean="0"/>
              <a:t/>
            </a:r>
            <a:br>
              <a:rPr lang="ru-RU" altLang="ru-RU" smtClean="0"/>
            </a:br>
            <a:endParaRPr lang="uk-UA" altLang="ru-RU" smtClean="0"/>
          </a:p>
        </p:txBody>
      </p:sp>
      <p:sp>
        <p:nvSpPr>
          <p:cNvPr id="60419" name="Заголовок 2"/>
          <p:cNvSpPr>
            <a:spLocks noGrp="1"/>
          </p:cNvSpPr>
          <p:nvPr>
            <p:ph type="title"/>
          </p:nvPr>
        </p:nvSpPr>
        <p:spPr/>
        <p:txBody>
          <a:bodyPr/>
          <a:lstStyle/>
          <a:p>
            <a:r>
              <a:rPr lang="uk-UA" altLang="ru-RU" smtClean="0">
                <a:solidFill>
                  <a:srgbClr val="002060"/>
                </a:solidFill>
              </a:rPr>
              <a:t>Інші міжнародні документи, в яких йдеться про права людини</a:t>
            </a:r>
            <a:endParaRPr lang="uk-UA" altLang="ru-RU" sz="2400" smtClean="0">
              <a:solidFill>
                <a:srgbClr val="002060"/>
              </a:solidFill>
            </a:endParaRPr>
          </a:p>
        </p:txBody>
      </p:sp>
      <p:sp>
        <p:nvSpPr>
          <p:cNvPr id="6042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D1D27739-282B-47F4-90C7-65DD1B68A5B4}" type="slidenum">
              <a:rPr lang="ru-RU" altLang="ru-RU" sz="1000">
                <a:latin typeface="Arial" panose="020B0604020202020204" pitchFamily="34" charset="0"/>
              </a:rPr>
              <a:pPr eaLnBrk="1" hangingPunct="1">
                <a:spcBef>
                  <a:spcPct val="0"/>
                </a:spcBef>
                <a:buClrTx/>
                <a:buSzTx/>
                <a:buFontTx/>
                <a:buNone/>
              </a:pPr>
              <a:t>42</a:t>
            </a:fld>
            <a:endParaRPr lang="ru-RU" altLang="ru-RU" sz="1000">
              <a:latin typeface="Arial" panose="020B0604020202020204"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ъект 1"/>
          <p:cNvSpPr>
            <a:spLocks noGrp="1"/>
          </p:cNvSpPr>
          <p:nvPr>
            <p:ph idx="1"/>
          </p:nvPr>
        </p:nvSpPr>
        <p:spPr>
          <a:xfrm>
            <a:off x="468313" y="2133600"/>
            <a:ext cx="8496300" cy="4535488"/>
          </a:xfrm>
        </p:spPr>
        <p:txBody>
          <a:bodyPr/>
          <a:lstStyle/>
          <a:p>
            <a:pPr marL="0" indent="0">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1) Конвенція про права дитини (1989 р.) </a:t>
            </a:r>
          </a:p>
          <a:p>
            <a:pPr marL="0" indent="0" algn="just">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2) Міжнародна конвенція про ліквідацію всіх форм расової дискримінації (1965 р.)</a:t>
            </a:r>
          </a:p>
          <a:p>
            <a:pPr marL="0" indent="0">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3) Конвенція про ліквідацію всіх форм дискримінації щодо жінок (1979 р.) </a:t>
            </a:r>
          </a:p>
          <a:p>
            <a:pPr marL="0" indent="0" algn="just">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4) Конвенція проти катувань та інших жорстоких, нелюдських або принижуючих людську гідність видів поводження і покарання (1984 р.)</a:t>
            </a:r>
          </a:p>
          <a:p>
            <a:pPr marL="0" indent="0">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5) Конвенція про захист прав усіх працівників-мігрантів і членів їх сімей (1990 р.)</a:t>
            </a:r>
          </a:p>
          <a:p>
            <a:pPr marL="0" indent="0">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6) Конвенція про права інвалідів (2006 р.) </a:t>
            </a:r>
          </a:p>
          <a:p>
            <a:pPr marL="0" indent="0">
              <a:buFont typeface="Symbol" panose="05050102010706020507" pitchFamily="18" charset="2"/>
              <a:buNone/>
            </a:pPr>
            <a:r>
              <a:rPr lang="uk-UA" altLang="ru-RU" sz="2200" smtClean="0">
                <a:latin typeface="Times New Roman" panose="02020603050405020304" pitchFamily="18" charset="0"/>
                <a:cs typeface="Times New Roman" panose="02020603050405020304" pitchFamily="18" charset="0"/>
              </a:rPr>
              <a:t>7) Конвенція для захисту осіб від насильницьких зникнень (2006 р.)</a:t>
            </a:r>
            <a:br>
              <a:rPr lang="uk-UA" altLang="ru-RU" sz="2200" smtClean="0">
                <a:latin typeface="Times New Roman" panose="02020603050405020304" pitchFamily="18" charset="0"/>
                <a:cs typeface="Times New Roman" panose="02020603050405020304" pitchFamily="18" charset="0"/>
              </a:rPr>
            </a:br>
            <a:r>
              <a:rPr lang="uk-UA" altLang="ru-RU" sz="2200" smtClean="0">
                <a:latin typeface="Times New Roman" panose="02020603050405020304" pitchFamily="18" charset="0"/>
                <a:cs typeface="Times New Roman" panose="02020603050405020304" pitchFamily="18" charset="0"/>
              </a:rPr>
              <a:t/>
            </a:r>
            <a:br>
              <a:rPr lang="uk-UA" altLang="ru-RU" sz="2200" smtClean="0">
                <a:latin typeface="Times New Roman" panose="02020603050405020304" pitchFamily="18" charset="0"/>
                <a:cs typeface="Times New Roman" panose="02020603050405020304" pitchFamily="18" charset="0"/>
              </a:rPr>
            </a:br>
            <a:endParaRPr lang="uk-UA" altLang="ru-RU" sz="2200" smtClean="0">
              <a:latin typeface="Times New Roman" panose="02020603050405020304" pitchFamily="18" charset="0"/>
              <a:cs typeface="Times New Roman" panose="02020603050405020304" pitchFamily="18" charset="0"/>
            </a:endParaRPr>
          </a:p>
        </p:txBody>
      </p:sp>
      <p:sp>
        <p:nvSpPr>
          <p:cNvPr id="61443" name="Заголовок 2"/>
          <p:cNvSpPr>
            <a:spLocks noGrp="1"/>
          </p:cNvSpPr>
          <p:nvPr>
            <p:ph type="title"/>
          </p:nvPr>
        </p:nvSpPr>
        <p:spPr/>
        <p:txBody>
          <a:bodyPr/>
          <a:lstStyle/>
          <a:p>
            <a:r>
              <a:rPr lang="uk-UA" altLang="ru-RU" sz="3600" smtClean="0">
                <a:solidFill>
                  <a:srgbClr val="002060"/>
                </a:solidFill>
              </a:rPr>
              <a:t>Інші міжнародні документи, в яких йдеться про права людини </a:t>
            </a:r>
            <a:r>
              <a:rPr lang="uk-UA" altLang="ru-RU" sz="2000" smtClean="0">
                <a:solidFill>
                  <a:srgbClr val="002060"/>
                </a:solidFill>
              </a:rPr>
              <a:t>(прийняті ООН)</a:t>
            </a:r>
          </a:p>
        </p:txBody>
      </p:sp>
      <p:sp>
        <p:nvSpPr>
          <p:cNvPr id="6144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5862CE19-4F28-4B47-9E3B-8BE7FC0A6770}" type="slidenum">
              <a:rPr lang="ru-RU" altLang="ru-RU" sz="1000">
                <a:latin typeface="Arial" panose="020B0604020202020204" pitchFamily="34" charset="0"/>
              </a:rPr>
              <a:pPr eaLnBrk="1" hangingPunct="1">
                <a:spcBef>
                  <a:spcPct val="0"/>
                </a:spcBef>
                <a:buClrTx/>
                <a:buSzTx/>
                <a:buFontTx/>
                <a:buNone/>
              </a:pPr>
              <a:t>43</a:t>
            </a:fld>
            <a:endParaRPr lang="ru-RU" altLang="ru-RU" sz="1000">
              <a:latin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Объект 1"/>
          <p:cNvSpPr>
            <a:spLocks noGrp="1"/>
          </p:cNvSpPr>
          <p:nvPr>
            <p:ph idx="1"/>
          </p:nvPr>
        </p:nvSpPr>
        <p:spPr>
          <a:xfrm>
            <a:off x="539750" y="1773238"/>
            <a:ext cx="8280400" cy="4679950"/>
          </a:xfrm>
        </p:spPr>
        <p:txBody>
          <a:bodyPr/>
          <a:lstStyle/>
          <a:p>
            <a:pPr marL="0" indent="0" algn="ctr">
              <a:buFont typeface="Symbol" panose="05050102010706020507" pitchFamily="18" charset="2"/>
              <a:buNone/>
            </a:pPr>
            <a:r>
              <a:rPr lang="uk-UA" altLang="ru-RU" sz="3200" b="1" smtClean="0"/>
              <a:t>Кожна особа має право на захист свого ПРАВА у разі його:</a:t>
            </a:r>
          </a:p>
          <a:p>
            <a:pPr marL="0" indent="0" algn="ctr">
              <a:buFont typeface="Symbol" panose="05050102010706020507" pitchFamily="18" charset="2"/>
              <a:buNone/>
            </a:pPr>
            <a:endParaRPr lang="uk-UA" altLang="ru-RU" sz="3200" smtClean="0"/>
          </a:p>
          <a:p>
            <a:pPr marL="0" indent="0" algn="ctr">
              <a:buFont typeface="Symbol" panose="05050102010706020507" pitchFamily="18" charset="2"/>
              <a:buNone/>
            </a:pPr>
            <a:r>
              <a:rPr lang="uk-UA" altLang="ru-RU" sz="3200" smtClean="0"/>
              <a:t>1) порушення</a:t>
            </a:r>
          </a:p>
          <a:p>
            <a:pPr marL="0" indent="0" algn="ctr">
              <a:buFont typeface="Symbol" panose="05050102010706020507" pitchFamily="18" charset="2"/>
              <a:buNone/>
            </a:pPr>
            <a:endParaRPr lang="uk-UA" altLang="ru-RU" sz="3200" smtClean="0"/>
          </a:p>
          <a:p>
            <a:pPr marL="0" indent="0" algn="ctr">
              <a:buFont typeface="Symbol" panose="05050102010706020507" pitchFamily="18" charset="2"/>
              <a:buNone/>
            </a:pPr>
            <a:r>
              <a:rPr lang="uk-UA" altLang="ru-RU" sz="3200" smtClean="0"/>
              <a:t>2) невизнання</a:t>
            </a:r>
          </a:p>
          <a:p>
            <a:pPr marL="0" indent="0" algn="ctr">
              <a:buFont typeface="Symbol" panose="05050102010706020507" pitchFamily="18" charset="2"/>
              <a:buNone/>
            </a:pPr>
            <a:endParaRPr lang="uk-UA" altLang="ru-RU" sz="3200" smtClean="0"/>
          </a:p>
          <a:p>
            <a:pPr marL="0" indent="0" algn="ctr">
              <a:buFont typeface="Symbol" panose="05050102010706020507" pitchFamily="18" charset="2"/>
              <a:buNone/>
            </a:pPr>
            <a:r>
              <a:rPr lang="uk-UA" altLang="ru-RU" sz="3200" smtClean="0"/>
              <a:t>3) оспорювання</a:t>
            </a:r>
          </a:p>
        </p:txBody>
      </p:sp>
      <p:sp>
        <p:nvSpPr>
          <p:cNvPr id="62467" name="Заголовок 2"/>
          <p:cNvSpPr>
            <a:spLocks noGrp="1"/>
          </p:cNvSpPr>
          <p:nvPr>
            <p:ph type="title"/>
          </p:nvPr>
        </p:nvSpPr>
        <p:spPr/>
        <p:txBody>
          <a:bodyPr/>
          <a:lstStyle/>
          <a:p>
            <a:r>
              <a:rPr lang="uk-UA" altLang="ru-RU" smtClean="0">
                <a:solidFill>
                  <a:srgbClr val="002060"/>
                </a:solidFill>
              </a:rPr>
              <a:t>Право на захист своїх прав та інтересів</a:t>
            </a:r>
            <a:endParaRPr lang="ru-RU" altLang="ru-RU" smtClean="0">
              <a:solidFill>
                <a:srgbClr val="002060"/>
              </a:solidFill>
            </a:endParaRPr>
          </a:p>
        </p:txBody>
      </p:sp>
      <p:sp>
        <p:nvSpPr>
          <p:cNvPr id="6246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AE24CE7E-D467-4572-891D-724E8C6894D3}" type="slidenum">
              <a:rPr lang="ru-RU" altLang="ru-RU" sz="1000">
                <a:latin typeface="Arial" panose="020B0604020202020204" pitchFamily="34" charset="0"/>
              </a:rPr>
              <a:pPr eaLnBrk="1" hangingPunct="1">
                <a:spcBef>
                  <a:spcPct val="0"/>
                </a:spcBef>
                <a:buClrTx/>
                <a:buSzTx/>
                <a:buFontTx/>
                <a:buNone/>
              </a:pPr>
              <a:t>44</a:t>
            </a:fld>
            <a:endParaRPr lang="ru-RU" altLang="ru-RU" sz="1000">
              <a:latin typeface="Arial" panose="020B0604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Объект 1"/>
          <p:cNvSpPr>
            <a:spLocks noGrp="1"/>
          </p:cNvSpPr>
          <p:nvPr>
            <p:ph idx="1"/>
          </p:nvPr>
        </p:nvSpPr>
        <p:spPr>
          <a:xfrm>
            <a:off x="539750" y="1773238"/>
            <a:ext cx="8280400" cy="4679950"/>
          </a:xfrm>
        </p:spPr>
        <p:txBody>
          <a:bodyPr/>
          <a:lstStyle/>
          <a:p>
            <a:pPr marL="0" indent="0" algn="ctr">
              <a:buFont typeface="Symbol" panose="05050102010706020507" pitchFamily="18" charset="2"/>
              <a:buNone/>
            </a:pPr>
            <a:endParaRPr lang="uk-UA" altLang="ru-RU" sz="3200" b="1" dirty="0" smtClean="0"/>
          </a:p>
          <a:p>
            <a:pPr marL="0" indent="0" algn="ctr">
              <a:buFont typeface="Symbol" panose="05050102010706020507" pitchFamily="18" charset="2"/>
              <a:buNone/>
            </a:pPr>
            <a:r>
              <a:rPr lang="uk-UA" altLang="ru-RU" sz="3200" b="1" dirty="0" smtClean="0"/>
              <a:t>Кожна особа має право на захист свого ІНТЕРЕСУ, </a:t>
            </a:r>
            <a:r>
              <a:rPr lang="uk-UA" altLang="ru-RU" sz="3200" dirty="0" smtClean="0"/>
              <a:t>який не суперечить загальним засадам законодавства.</a:t>
            </a:r>
          </a:p>
        </p:txBody>
      </p:sp>
      <p:sp>
        <p:nvSpPr>
          <p:cNvPr id="63491" name="Заголовок 2"/>
          <p:cNvSpPr>
            <a:spLocks noGrp="1"/>
          </p:cNvSpPr>
          <p:nvPr>
            <p:ph type="title"/>
          </p:nvPr>
        </p:nvSpPr>
        <p:spPr/>
        <p:txBody>
          <a:bodyPr/>
          <a:lstStyle/>
          <a:p>
            <a:r>
              <a:rPr lang="uk-UA" altLang="ru-RU" smtClean="0">
                <a:solidFill>
                  <a:srgbClr val="002060"/>
                </a:solidFill>
              </a:rPr>
              <a:t>Право на захист своїх прав та інтересів</a:t>
            </a:r>
            <a:endParaRPr lang="ru-RU" altLang="ru-RU" smtClean="0">
              <a:solidFill>
                <a:srgbClr val="002060"/>
              </a:solidFill>
            </a:endParaRPr>
          </a:p>
        </p:txBody>
      </p:sp>
      <p:sp>
        <p:nvSpPr>
          <p:cNvPr id="6349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A92F9C5B-1B2A-4FF9-B78F-1A52304F4873}" type="slidenum">
              <a:rPr lang="ru-RU" altLang="ru-RU" sz="1000">
                <a:latin typeface="Arial" panose="020B0604020202020204" pitchFamily="34" charset="0"/>
              </a:rPr>
              <a:pPr eaLnBrk="1" hangingPunct="1">
                <a:spcBef>
                  <a:spcPct val="0"/>
                </a:spcBef>
                <a:buClrTx/>
                <a:buSzTx/>
                <a:buFontTx/>
                <a:buNone/>
              </a:pPr>
              <a:t>45</a:t>
            </a:fld>
            <a:endParaRPr lang="ru-RU" altLang="ru-RU" sz="1000">
              <a:latin typeface="Arial" panose="020B0604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Объект 1"/>
          <p:cNvSpPr>
            <a:spLocks noGrp="1"/>
          </p:cNvSpPr>
          <p:nvPr>
            <p:ph idx="1"/>
          </p:nvPr>
        </p:nvSpPr>
        <p:spPr>
          <a:xfrm>
            <a:off x="871538" y="2133600"/>
            <a:ext cx="7804150" cy="4464050"/>
          </a:xfrm>
        </p:spPr>
        <p:txBody>
          <a:bodyPr/>
          <a:lstStyle/>
          <a:p>
            <a:pPr marL="0" indent="0">
              <a:buFont typeface="Symbol" panose="05050102010706020507" pitchFamily="18" charset="2"/>
              <a:buNone/>
            </a:pPr>
            <a:r>
              <a:rPr lang="uk-UA" altLang="ru-RU" b="1" dirty="0" smtClean="0"/>
              <a:t>Самозахист</a:t>
            </a:r>
          </a:p>
          <a:p>
            <a:pPr marL="0" indent="0">
              <a:buFont typeface="Symbol" panose="05050102010706020507" pitchFamily="18" charset="2"/>
              <a:buNone/>
            </a:pPr>
            <a:endParaRPr lang="uk-UA" altLang="ru-RU" b="1" dirty="0" smtClean="0"/>
          </a:p>
          <a:p>
            <a:pPr marL="0" indent="0">
              <a:buFont typeface="Symbol" panose="05050102010706020507" pitchFamily="18" charset="2"/>
              <a:buNone/>
            </a:pPr>
            <a:r>
              <a:rPr lang="uk-UA" altLang="ru-RU" b="1" dirty="0" smtClean="0"/>
              <a:t>Адміністративний порядок</a:t>
            </a:r>
          </a:p>
          <a:p>
            <a:pPr marL="0" indent="0">
              <a:buFont typeface="Symbol" panose="05050102010706020507" pitchFamily="18" charset="2"/>
              <a:buNone/>
            </a:pPr>
            <a:endParaRPr lang="uk-UA" altLang="ru-RU" b="1" dirty="0" smtClean="0"/>
          </a:p>
          <a:p>
            <a:pPr marL="0" indent="0">
              <a:buFont typeface="Symbol" panose="05050102010706020507" pitchFamily="18" charset="2"/>
              <a:buNone/>
            </a:pPr>
            <a:r>
              <a:rPr lang="uk-UA" altLang="ru-RU" b="1" dirty="0" smtClean="0"/>
              <a:t>Судовий порядок</a:t>
            </a:r>
            <a:endParaRPr lang="uk-UA" altLang="ru-RU" dirty="0" smtClean="0"/>
          </a:p>
          <a:p>
            <a:pPr marL="0" indent="0">
              <a:buFont typeface="Symbol" panose="05050102010706020507" pitchFamily="18" charset="2"/>
              <a:buNone/>
            </a:pPr>
            <a:endParaRPr lang="uk-UA" altLang="ru-RU" dirty="0" smtClean="0"/>
          </a:p>
          <a:p>
            <a:pPr marL="0" indent="0">
              <a:buFont typeface="Symbol" panose="05050102010706020507" pitchFamily="18" charset="2"/>
              <a:buNone/>
            </a:pPr>
            <a:r>
              <a:rPr lang="uk-UA" altLang="ru-RU" dirty="0" smtClean="0"/>
              <a:t>Інші (залежить від суб'єктів, до яких звертаємось за захистом</a:t>
            </a:r>
          </a:p>
          <a:p>
            <a:pPr marL="0" indent="0">
              <a:buFont typeface="Symbol" panose="05050102010706020507" pitchFamily="18" charset="2"/>
              <a:buNone/>
            </a:pPr>
            <a:endParaRPr lang="ru-RU" altLang="ru-RU" dirty="0" smtClean="0"/>
          </a:p>
        </p:txBody>
      </p:sp>
      <p:sp>
        <p:nvSpPr>
          <p:cNvPr id="64515" name="Заголовок 2"/>
          <p:cNvSpPr>
            <a:spLocks noGrp="1"/>
          </p:cNvSpPr>
          <p:nvPr>
            <p:ph type="title"/>
          </p:nvPr>
        </p:nvSpPr>
        <p:spPr/>
        <p:txBody>
          <a:bodyPr/>
          <a:lstStyle/>
          <a:p>
            <a:r>
              <a:rPr lang="uk-UA" altLang="ru-RU" smtClean="0">
                <a:solidFill>
                  <a:srgbClr val="002060"/>
                </a:solidFill>
              </a:rPr>
              <a:t>Якими способами можна захистити свої права?</a:t>
            </a:r>
            <a:endParaRPr lang="ru-RU" altLang="ru-RU" smtClean="0">
              <a:solidFill>
                <a:srgbClr val="002060"/>
              </a:solidFill>
            </a:endParaRPr>
          </a:p>
        </p:txBody>
      </p:sp>
      <p:sp>
        <p:nvSpPr>
          <p:cNvPr id="6451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C569024D-979B-418D-B04F-4E453A0934E5}" type="slidenum">
              <a:rPr lang="ru-RU" altLang="ru-RU" sz="1000">
                <a:latin typeface="Arial" panose="020B0604020202020204" pitchFamily="34" charset="0"/>
              </a:rPr>
              <a:pPr eaLnBrk="1" hangingPunct="1">
                <a:spcBef>
                  <a:spcPct val="0"/>
                </a:spcBef>
                <a:buClrTx/>
                <a:buSzTx/>
                <a:buFontTx/>
                <a:buNone/>
              </a:pPr>
              <a:t>46</a:t>
            </a:fld>
            <a:endParaRPr lang="ru-RU" altLang="ru-RU" sz="1000">
              <a:latin typeface="Arial" panose="020B060402020202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Объект 1"/>
          <p:cNvSpPr>
            <a:spLocks noGrp="1"/>
          </p:cNvSpPr>
          <p:nvPr>
            <p:ph idx="1"/>
          </p:nvPr>
        </p:nvSpPr>
        <p:spPr>
          <a:xfrm>
            <a:off x="468313" y="1989138"/>
            <a:ext cx="8351837" cy="4535487"/>
          </a:xfrm>
        </p:spPr>
        <p:txBody>
          <a:bodyPr/>
          <a:lstStyle/>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Особа має право на самозахист свого права та права іншої особи від порушень і протиправних посягань.</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b="1" smtClean="0">
                <a:latin typeface="Times New Roman" panose="02020603050405020304" pitchFamily="18" charset="0"/>
                <a:cs typeface="Times New Roman" panose="02020603050405020304" pitchFamily="18" charset="0"/>
              </a:rPr>
              <a:t>Самозахистом</a:t>
            </a:r>
            <a:r>
              <a:rPr lang="uk-UA" altLang="ru-RU" sz="2800" smtClean="0">
                <a:latin typeface="Times New Roman" panose="02020603050405020304" pitchFamily="18" charset="0"/>
                <a:cs typeface="Times New Roman" panose="02020603050405020304" pitchFamily="18" charset="0"/>
              </a:rPr>
              <a:t> є застосування особою засобів протидії, які не заборонені законом та не суперечать моральним засадам суспільства.</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Способи самозахисту мають відповідати змісту права, що порушене, характеру дій, якими воно порушене, а також наслідкам, що спричинені цим порушенням.</a:t>
            </a:r>
            <a:endParaRPr lang="ru-RU" altLang="ru-RU" sz="2800" smtClean="0">
              <a:latin typeface="Times New Roman" panose="02020603050405020304" pitchFamily="18" charset="0"/>
              <a:cs typeface="Times New Roman" panose="02020603050405020304" pitchFamily="18" charset="0"/>
            </a:endParaRPr>
          </a:p>
        </p:txBody>
      </p:sp>
      <p:sp>
        <p:nvSpPr>
          <p:cNvPr id="69635" name="Заголовок 2"/>
          <p:cNvSpPr>
            <a:spLocks noGrp="1"/>
          </p:cNvSpPr>
          <p:nvPr>
            <p:ph type="title"/>
          </p:nvPr>
        </p:nvSpPr>
        <p:spPr>
          <a:xfrm>
            <a:off x="457200" y="338138"/>
            <a:ext cx="8229600" cy="1435100"/>
          </a:xfrm>
        </p:spPr>
        <p:txBody>
          <a:bodyPr/>
          <a:lstStyle/>
          <a:p>
            <a:r>
              <a:rPr lang="uk-UA" altLang="ru-RU" sz="4000" b="1" smtClean="0">
                <a:solidFill>
                  <a:srgbClr val="002060"/>
                </a:solidFill>
              </a:rPr>
              <a:t>Самозахист прав</a:t>
            </a:r>
            <a:endParaRPr lang="ru-RU" altLang="ru-RU" sz="4000" b="1" smtClean="0">
              <a:solidFill>
                <a:srgbClr val="002060"/>
              </a:solidFill>
            </a:endParaRPr>
          </a:p>
        </p:txBody>
      </p:sp>
      <p:sp>
        <p:nvSpPr>
          <p:cNvPr id="6963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C5C4CB45-20D3-4978-9370-E0C1DFBCEA2E}" type="slidenum">
              <a:rPr lang="ru-RU" altLang="ru-RU" sz="1000">
                <a:latin typeface="Arial" panose="020B0604020202020204" pitchFamily="34" charset="0"/>
              </a:rPr>
              <a:pPr eaLnBrk="1" hangingPunct="1">
                <a:spcBef>
                  <a:spcPct val="0"/>
                </a:spcBef>
                <a:buClrTx/>
                <a:buSzTx/>
                <a:buFontTx/>
                <a:buNone/>
              </a:pPr>
              <a:t>47</a:t>
            </a:fld>
            <a:endParaRPr lang="ru-RU" altLang="ru-RU" sz="1000">
              <a:latin typeface="Arial"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Объект 1"/>
          <p:cNvSpPr>
            <a:spLocks noGrp="1"/>
          </p:cNvSpPr>
          <p:nvPr>
            <p:ph idx="1"/>
          </p:nvPr>
        </p:nvSpPr>
        <p:spPr>
          <a:xfrm>
            <a:off x="468313" y="2674938"/>
            <a:ext cx="8351837" cy="3849687"/>
          </a:xfrm>
        </p:spPr>
        <p:txBody>
          <a:bodyPr/>
          <a:lstStyle/>
          <a:p>
            <a:pPr marL="0" indent="0" algn="just">
              <a:buFont typeface="Symbol" panose="05050102010706020507" pitchFamily="18" charset="2"/>
              <a:buNone/>
            </a:pPr>
            <a:r>
              <a:rPr lang="uk-UA" altLang="ru-RU" smtClean="0">
                <a:latin typeface="Times New Roman" panose="02020603050405020304" pitchFamily="18" charset="0"/>
                <a:cs typeface="Times New Roman" panose="02020603050405020304" pitchFamily="18" charset="0"/>
              </a:rPr>
              <a:t>Президент України здійснює захист прав та інтересів у межах повноважень, визначених Конституцією України.</a:t>
            </a:r>
          </a:p>
          <a:p>
            <a:pPr marL="0" indent="0" algn="just">
              <a:buFont typeface="Symbol" panose="05050102010706020507" pitchFamily="18" charset="2"/>
              <a:buNone/>
            </a:pPr>
            <a:r>
              <a:rPr lang="uk-UA" altLang="ru-RU" smtClean="0">
                <a:latin typeface="Times New Roman" panose="02020603050405020304" pitchFamily="18" charset="0"/>
                <a:cs typeface="Times New Roman" panose="02020603050405020304" pitchFamily="18" charset="0"/>
              </a:rPr>
              <a:t>У випадках, встановлених Конституцією України та законом, особа має право звернутися за захистом права та інтересу до органу державної влади, органу влади Автономної Республіки Крим або органу місцевого самоврядування.</a:t>
            </a:r>
          </a:p>
          <a:p>
            <a:pPr marL="0" indent="0" algn="just">
              <a:buFont typeface="Symbol" panose="05050102010706020507" pitchFamily="18" charset="2"/>
              <a:buNone/>
            </a:pPr>
            <a:r>
              <a:rPr lang="uk-UA" altLang="ru-RU" smtClean="0">
                <a:latin typeface="Times New Roman" panose="02020603050405020304" pitchFamily="18" charset="0"/>
                <a:cs typeface="Times New Roman" panose="02020603050405020304" pitchFamily="18" charset="0"/>
              </a:rPr>
              <a:t>Рішення, прийняте зазначеними органами щодо захисту прав та інтересів, не є перешкодою для звернення за їх захистом до суду</a:t>
            </a:r>
          </a:p>
          <a:p>
            <a:pPr marL="0" indent="0">
              <a:buFont typeface="Symbol" panose="05050102010706020507" pitchFamily="18" charset="2"/>
              <a:buNone/>
            </a:pPr>
            <a:endParaRPr lang="ru-RU" altLang="ru-RU" smtClean="0"/>
          </a:p>
        </p:txBody>
      </p:sp>
      <p:sp>
        <p:nvSpPr>
          <p:cNvPr id="67587" name="Заголовок 2"/>
          <p:cNvSpPr>
            <a:spLocks noGrp="1"/>
          </p:cNvSpPr>
          <p:nvPr>
            <p:ph type="title"/>
          </p:nvPr>
        </p:nvSpPr>
        <p:spPr>
          <a:xfrm>
            <a:off x="457200" y="338138"/>
            <a:ext cx="8229600" cy="2082800"/>
          </a:xfrm>
        </p:spPr>
        <p:txBody>
          <a:bodyPr/>
          <a:lstStyle/>
          <a:p>
            <a:r>
              <a:rPr lang="uk-UA" altLang="ru-RU" sz="3200" smtClean="0">
                <a:solidFill>
                  <a:srgbClr val="002060"/>
                </a:solidFill>
              </a:rPr>
              <a:t>Захист прав та інтересів Президентом України, органами державної влади, органами влади АРК або органами місцевого самоврядування</a:t>
            </a:r>
            <a:endParaRPr lang="ru-RU" altLang="ru-RU" sz="3200" smtClean="0">
              <a:solidFill>
                <a:srgbClr val="002060"/>
              </a:solidFill>
            </a:endParaRPr>
          </a:p>
        </p:txBody>
      </p:sp>
      <p:sp>
        <p:nvSpPr>
          <p:cNvPr id="6758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A920736F-B3FA-417D-A80F-2C35208A3E3D}" type="slidenum">
              <a:rPr lang="ru-RU" altLang="ru-RU" sz="1000">
                <a:latin typeface="Arial" panose="020B0604020202020204" pitchFamily="34" charset="0"/>
              </a:rPr>
              <a:pPr eaLnBrk="1" hangingPunct="1">
                <a:spcBef>
                  <a:spcPct val="0"/>
                </a:spcBef>
                <a:buClrTx/>
                <a:buSzTx/>
                <a:buFontTx/>
                <a:buNone/>
              </a:pPr>
              <a:t>48</a:t>
            </a:fld>
            <a:endParaRPr lang="ru-RU" altLang="ru-RU" sz="1000">
              <a:latin typeface="Arial" panose="020B0604020202020204"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Объект 1"/>
          <p:cNvSpPr>
            <a:spLocks noGrp="1"/>
          </p:cNvSpPr>
          <p:nvPr>
            <p:ph idx="1"/>
          </p:nvPr>
        </p:nvSpPr>
        <p:spPr>
          <a:xfrm>
            <a:off x="323850" y="1844675"/>
            <a:ext cx="8424863" cy="4464050"/>
          </a:xfrm>
        </p:spPr>
        <p:txBody>
          <a:bodyPr/>
          <a:lstStyle/>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Кожна особа має право звернутися до суду за захистом свого права та інтересу.</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b="1" smtClean="0">
                <a:latin typeface="Times New Roman" panose="02020603050405020304" pitchFamily="18" charset="0"/>
                <a:cs typeface="Times New Roman" panose="02020603050405020304" pitchFamily="18" charset="0"/>
              </a:rPr>
              <a:t>Способами захисту прав та інтересів можуть бути:</a:t>
            </a:r>
            <a:endParaRPr lang="ru-RU" altLang="ru-RU" sz="2800" b="1"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1) визнання права;</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2) визнання правочину недійсним;</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3) припинення дії, яка порушує право;</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4) відновлення становища, яке існувало до порушення;</a:t>
            </a:r>
            <a:endParaRPr lang="ru-RU" altLang="ru-RU" sz="2800" smtClean="0">
              <a:latin typeface="Times New Roman" panose="02020603050405020304" pitchFamily="18" charset="0"/>
              <a:cs typeface="Times New Roman" panose="02020603050405020304" pitchFamily="18" charset="0"/>
            </a:endParaRPr>
          </a:p>
          <a:p>
            <a:pPr marL="0" indent="0">
              <a:buFont typeface="Symbol" panose="05050102010706020507" pitchFamily="18" charset="2"/>
              <a:buNone/>
            </a:pPr>
            <a:endParaRPr lang="ru-RU" altLang="ru-RU" smtClean="0"/>
          </a:p>
        </p:txBody>
      </p:sp>
      <p:sp>
        <p:nvSpPr>
          <p:cNvPr id="65539" name="Заголовок 2"/>
          <p:cNvSpPr>
            <a:spLocks noGrp="1"/>
          </p:cNvSpPr>
          <p:nvPr>
            <p:ph type="title"/>
          </p:nvPr>
        </p:nvSpPr>
        <p:spPr/>
        <p:txBody>
          <a:bodyPr/>
          <a:lstStyle/>
          <a:p>
            <a:r>
              <a:rPr lang="uk-UA" altLang="ru-RU" b="1" smtClean="0">
                <a:solidFill>
                  <a:srgbClr val="002060"/>
                </a:solidFill>
              </a:rPr>
              <a:t>Захист прав та інтересів судом</a:t>
            </a:r>
            <a:endParaRPr lang="ru-RU" altLang="ru-RU" b="1" smtClean="0">
              <a:solidFill>
                <a:srgbClr val="002060"/>
              </a:solidFill>
            </a:endParaRPr>
          </a:p>
        </p:txBody>
      </p:sp>
      <p:sp>
        <p:nvSpPr>
          <p:cNvPr id="6554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0CB93F51-2106-44A3-8A53-CFE99C2E3B4D}" type="slidenum">
              <a:rPr lang="ru-RU" altLang="ru-RU" sz="1000">
                <a:latin typeface="Arial" panose="020B0604020202020204" pitchFamily="34" charset="0"/>
              </a:rPr>
              <a:pPr eaLnBrk="1" hangingPunct="1">
                <a:spcBef>
                  <a:spcPct val="0"/>
                </a:spcBef>
                <a:buClrTx/>
                <a:buSzTx/>
                <a:buFontTx/>
                <a:buNone/>
              </a:pPr>
              <a:t>49</a:t>
            </a:fld>
            <a:endParaRPr lang="ru-RU" altLang="ru-RU" sz="10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1"/>
          <p:cNvSpPr>
            <a:spLocks noGrp="1"/>
          </p:cNvSpPr>
          <p:nvPr>
            <p:ph idx="1"/>
          </p:nvPr>
        </p:nvSpPr>
        <p:spPr>
          <a:xfrm>
            <a:off x="871538" y="2674938"/>
            <a:ext cx="3268662" cy="3451225"/>
          </a:xfrm>
        </p:spPr>
        <p:txBody>
          <a:bodyPr/>
          <a:lstStyle/>
          <a:p>
            <a:pPr marL="0" indent="0" algn="ctr">
              <a:buFont typeface="Symbol" panose="05050102010706020507" pitchFamily="18" charset="2"/>
              <a:buNone/>
            </a:pPr>
            <a:endParaRPr lang="uk-UA" altLang="ru-RU" sz="4000" b="1" smtClean="0"/>
          </a:p>
          <a:p>
            <a:pPr marL="0" indent="0" algn="ctr">
              <a:buFont typeface="Symbol" panose="05050102010706020507" pitchFamily="18" charset="2"/>
              <a:buNone/>
            </a:pPr>
            <a:r>
              <a:rPr lang="uk-UA" altLang="ru-RU" sz="4000" b="1" smtClean="0"/>
              <a:t>об’єктивне розуміння</a:t>
            </a:r>
          </a:p>
        </p:txBody>
      </p:sp>
      <p:sp>
        <p:nvSpPr>
          <p:cNvPr id="19459" name="Заголовок 2"/>
          <p:cNvSpPr>
            <a:spLocks noGrp="1"/>
          </p:cNvSpPr>
          <p:nvPr>
            <p:ph type="title"/>
          </p:nvPr>
        </p:nvSpPr>
        <p:spPr/>
        <p:txBody>
          <a:bodyPr/>
          <a:lstStyle/>
          <a:p>
            <a:r>
              <a:rPr lang="ru-RU" altLang="ru-RU" b="1" smtClean="0">
                <a:solidFill>
                  <a:srgbClr val="002060"/>
                </a:solidFill>
              </a:rPr>
              <a:t>ПРАВО</a:t>
            </a:r>
          </a:p>
        </p:txBody>
      </p:sp>
      <p:sp>
        <p:nvSpPr>
          <p:cNvPr id="1946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F3BDC7FF-F529-4C99-A89F-7DD93B27AB28}" type="slidenum">
              <a:rPr lang="ru-RU" altLang="ru-RU" sz="1000">
                <a:latin typeface="Arial" panose="020B0604020202020204" pitchFamily="34" charset="0"/>
              </a:rPr>
              <a:pPr eaLnBrk="1" hangingPunct="1">
                <a:spcBef>
                  <a:spcPct val="0"/>
                </a:spcBef>
                <a:buClrTx/>
                <a:buSzTx/>
                <a:buFontTx/>
                <a:buNone/>
              </a:pPr>
              <a:t>5</a:t>
            </a:fld>
            <a:endParaRPr lang="ru-RU" altLang="ru-RU" sz="1000">
              <a:latin typeface="Arial" panose="020B0604020202020204" pitchFamily="34" charset="0"/>
            </a:endParaRPr>
          </a:p>
        </p:txBody>
      </p:sp>
      <p:sp>
        <p:nvSpPr>
          <p:cNvPr id="19461" name="Объект 1"/>
          <p:cNvSpPr txBox="1">
            <a:spLocks/>
          </p:cNvSpPr>
          <p:nvPr/>
        </p:nvSpPr>
        <p:spPr bwMode="auto">
          <a:xfrm>
            <a:off x="4859338" y="2636838"/>
            <a:ext cx="32686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576263" indent="-2730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855663"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1430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1462088"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a:buFont typeface="Symbol" panose="05050102010706020507" pitchFamily="18" charset="2"/>
              <a:buNone/>
            </a:pPr>
            <a:endParaRPr lang="uk-UA" altLang="ru-RU" sz="4000" b="1"/>
          </a:p>
          <a:p>
            <a:pPr algn="ctr">
              <a:buFont typeface="Symbol" panose="05050102010706020507" pitchFamily="18" charset="2"/>
              <a:buNone/>
            </a:pPr>
            <a:r>
              <a:rPr lang="uk-UA" altLang="ru-RU" sz="4000" b="1"/>
              <a:t>суб’єктивне розуміння</a:t>
            </a:r>
          </a:p>
        </p:txBody>
      </p:sp>
      <p:sp>
        <p:nvSpPr>
          <p:cNvPr id="8" name="Стрелка вниз 7"/>
          <p:cNvSpPr/>
          <p:nvPr/>
        </p:nvSpPr>
        <p:spPr>
          <a:xfrm>
            <a:off x="1619250" y="1916113"/>
            <a:ext cx="1512888" cy="1368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трелка вниз 8"/>
          <p:cNvSpPr/>
          <p:nvPr/>
        </p:nvSpPr>
        <p:spPr>
          <a:xfrm>
            <a:off x="5810250" y="2003425"/>
            <a:ext cx="1512888" cy="1368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Объект 1"/>
          <p:cNvSpPr>
            <a:spLocks noGrp="1"/>
          </p:cNvSpPr>
          <p:nvPr>
            <p:ph idx="1"/>
          </p:nvPr>
        </p:nvSpPr>
        <p:spPr>
          <a:xfrm>
            <a:off x="323850" y="1844675"/>
            <a:ext cx="8424863" cy="4608513"/>
          </a:xfrm>
        </p:spPr>
        <p:txBody>
          <a:bodyPr/>
          <a:lstStyle/>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5) примусове виконання обов'язку в натурі;</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6) зміна або правовідношення;</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7) відшкодування збитків та інші способи відшкодування майнової шкоди;</a:t>
            </a: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8) відшкодування моральної (немайнової) шкоди;</a:t>
            </a:r>
            <a:endParaRPr lang="ru-RU" altLang="ru-RU" sz="2800" smtClean="0">
              <a:latin typeface="Times New Roman" panose="02020603050405020304" pitchFamily="18" charset="0"/>
              <a:cs typeface="Times New Roman" panose="02020603050405020304" pitchFamily="18" charset="0"/>
            </a:endParaRPr>
          </a:p>
          <a:p>
            <a:pPr marL="0" indent="0" algn="just">
              <a:buFont typeface="Symbol" panose="05050102010706020507" pitchFamily="18" charset="2"/>
              <a:buNone/>
            </a:pPr>
            <a:r>
              <a:rPr lang="uk-UA" altLang="ru-RU" sz="2800" smtClean="0">
                <a:latin typeface="Times New Roman" panose="02020603050405020304" pitchFamily="18" charset="0"/>
                <a:cs typeface="Times New Roman" panose="02020603050405020304" pitchFamily="18" charset="0"/>
              </a:rPr>
              <a:t>10) визнання незаконними рішення, дій чи бездіяльності органу державної влади, органу влади АРК або органу місцевого самоврядування, їхніх посадових і службових осіб</a:t>
            </a:r>
            <a:endParaRPr lang="ru-RU" altLang="ru-RU" sz="2800" smtClean="0">
              <a:latin typeface="Times New Roman" panose="02020603050405020304" pitchFamily="18" charset="0"/>
              <a:cs typeface="Times New Roman" panose="02020603050405020304" pitchFamily="18" charset="0"/>
            </a:endParaRPr>
          </a:p>
        </p:txBody>
      </p:sp>
      <p:sp>
        <p:nvSpPr>
          <p:cNvPr id="66563" name="Заголовок 2"/>
          <p:cNvSpPr>
            <a:spLocks noGrp="1"/>
          </p:cNvSpPr>
          <p:nvPr>
            <p:ph type="title"/>
          </p:nvPr>
        </p:nvSpPr>
        <p:spPr/>
        <p:txBody>
          <a:bodyPr/>
          <a:lstStyle/>
          <a:p>
            <a:r>
              <a:rPr lang="uk-UA" altLang="ru-RU" sz="3200" b="1" smtClean="0">
                <a:solidFill>
                  <a:srgbClr val="002060"/>
                </a:solidFill>
                <a:latin typeface="Times New Roman" panose="02020603050405020304" pitchFamily="18" charset="0"/>
                <a:cs typeface="Times New Roman" panose="02020603050405020304" pitchFamily="18" charset="0"/>
              </a:rPr>
              <a:t>Способами захисту прав та інтересів судом  можуть бути </a:t>
            </a:r>
            <a:r>
              <a:rPr lang="uk-UA" altLang="ru-RU" sz="3200" smtClean="0">
                <a:solidFill>
                  <a:srgbClr val="002060"/>
                </a:solidFill>
                <a:latin typeface="Times New Roman" panose="02020603050405020304" pitchFamily="18" charset="0"/>
                <a:cs typeface="Times New Roman" panose="02020603050405020304" pitchFamily="18" charset="0"/>
              </a:rPr>
              <a:t>(продовження):</a:t>
            </a:r>
            <a:endParaRPr lang="ru-RU" altLang="ru-RU" sz="3200" smtClean="0">
              <a:solidFill>
                <a:srgbClr val="002060"/>
              </a:solidFill>
              <a:latin typeface="Times New Roman" panose="02020603050405020304" pitchFamily="18" charset="0"/>
              <a:cs typeface="Times New Roman" panose="02020603050405020304" pitchFamily="18" charset="0"/>
            </a:endParaRPr>
          </a:p>
        </p:txBody>
      </p:sp>
      <p:sp>
        <p:nvSpPr>
          <p:cNvPr id="6656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865B1717-C20B-4D0E-AE82-1EF88EFF8783}" type="slidenum">
              <a:rPr lang="ru-RU" altLang="ru-RU" sz="1000">
                <a:latin typeface="Arial" panose="020B0604020202020204" pitchFamily="34" charset="0"/>
              </a:rPr>
              <a:pPr eaLnBrk="1" hangingPunct="1">
                <a:spcBef>
                  <a:spcPct val="0"/>
                </a:spcBef>
                <a:buClrTx/>
                <a:buSzTx/>
                <a:buFontTx/>
                <a:buNone/>
              </a:pPr>
              <a:t>50</a:t>
            </a:fld>
            <a:endParaRPr lang="ru-RU" altLang="ru-RU" sz="1000">
              <a:latin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Объект 1"/>
          <p:cNvSpPr>
            <a:spLocks noGrp="1"/>
          </p:cNvSpPr>
          <p:nvPr>
            <p:ph idx="1"/>
          </p:nvPr>
        </p:nvSpPr>
        <p:spPr>
          <a:xfrm>
            <a:off x="539750" y="2133600"/>
            <a:ext cx="8280400" cy="4319588"/>
          </a:xfrm>
        </p:spPr>
        <p:txBody>
          <a:bodyPr/>
          <a:lstStyle/>
          <a:p>
            <a:pPr marL="0" indent="0" algn="just">
              <a:buFont typeface="Symbol" panose="05050102010706020507" pitchFamily="18" charset="2"/>
              <a:buNone/>
            </a:pPr>
            <a:endParaRPr lang="uk-UA" altLang="ru-RU" sz="2800" smtClean="0"/>
          </a:p>
          <a:p>
            <a:pPr marL="0" indent="0" algn="just">
              <a:buFont typeface="Symbol" panose="05050102010706020507" pitchFamily="18" charset="2"/>
              <a:buNone/>
            </a:pPr>
            <a:r>
              <a:rPr lang="uk-UA" altLang="ru-RU" sz="2800" b="1" smtClean="0"/>
              <a:t>обов'язок держави </a:t>
            </a:r>
            <a:r>
              <a:rPr lang="uk-UA" altLang="ru-RU" sz="2800" smtClean="0"/>
              <a:t>– поважати, заохочувати, захищати і здійснювати права, </a:t>
            </a:r>
            <a:r>
              <a:rPr lang="uk-UA" altLang="ru-RU" sz="2800" b="1" smtClean="0">
                <a:solidFill>
                  <a:srgbClr val="002060"/>
                </a:solidFill>
              </a:rPr>
              <a:t>Є ПЕРВИННИМ</a:t>
            </a:r>
            <a:r>
              <a:rPr lang="uk-UA" altLang="ru-RU" sz="2800" smtClean="0"/>
              <a:t>, а </a:t>
            </a:r>
            <a:r>
              <a:rPr lang="uk-UA" altLang="ru-RU" sz="2800" b="1" smtClean="0"/>
              <a:t>обов'язок регіональних або міжнародних трибуналів </a:t>
            </a:r>
            <a:r>
              <a:rPr lang="uk-UA" altLang="ru-RU" sz="2800" smtClean="0"/>
              <a:t>– </a:t>
            </a:r>
            <a:r>
              <a:rPr lang="uk-UA" altLang="ru-RU" sz="2800" b="1" smtClean="0">
                <a:solidFill>
                  <a:srgbClr val="002060"/>
                </a:solidFill>
              </a:rPr>
              <a:t>ВТОРИННИЙ</a:t>
            </a:r>
            <a:r>
              <a:rPr lang="uk-UA" altLang="ru-RU" sz="2800" smtClean="0"/>
              <a:t>, який вступає до гри, в основному, тоді, коли держава свідомо чи послідовно порушує права. </a:t>
            </a:r>
          </a:p>
        </p:txBody>
      </p:sp>
      <p:sp>
        <p:nvSpPr>
          <p:cNvPr id="70659" name="Заголовок 2"/>
          <p:cNvSpPr>
            <a:spLocks noGrp="1"/>
          </p:cNvSpPr>
          <p:nvPr>
            <p:ph type="title"/>
          </p:nvPr>
        </p:nvSpPr>
        <p:spPr/>
        <p:txBody>
          <a:bodyPr/>
          <a:lstStyle/>
          <a:p>
            <a:r>
              <a:rPr lang="uk-UA" altLang="ru-RU" smtClean="0">
                <a:solidFill>
                  <a:srgbClr val="002060"/>
                </a:solidFill>
              </a:rPr>
              <a:t>Національний чи міжнародний захист????</a:t>
            </a:r>
            <a:endParaRPr lang="ru-RU" altLang="ru-RU" smtClean="0">
              <a:solidFill>
                <a:srgbClr val="002060"/>
              </a:solidFill>
            </a:endParaRPr>
          </a:p>
        </p:txBody>
      </p:sp>
      <p:sp>
        <p:nvSpPr>
          <p:cNvPr id="7066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72D73391-C410-4EDC-A1E6-D79297AFCEA1}" type="slidenum">
              <a:rPr lang="ru-RU" altLang="ru-RU" sz="1000">
                <a:latin typeface="Arial" panose="020B0604020202020204" pitchFamily="34" charset="0"/>
              </a:rPr>
              <a:pPr eaLnBrk="1" hangingPunct="1">
                <a:spcBef>
                  <a:spcPct val="0"/>
                </a:spcBef>
                <a:buClrTx/>
                <a:buSzTx/>
                <a:buFontTx/>
                <a:buNone/>
              </a:pPr>
              <a:t>51</a:t>
            </a:fld>
            <a:endParaRPr lang="ru-RU" altLang="ru-RU" sz="1000">
              <a:latin typeface="Arial"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Объект 1"/>
          <p:cNvSpPr>
            <a:spLocks noGrp="1"/>
          </p:cNvSpPr>
          <p:nvPr>
            <p:ph idx="1"/>
          </p:nvPr>
        </p:nvSpPr>
        <p:spPr>
          <a:xfrm>
            <a:off x="539750" y="2133600"/>
            <a:ext cx="8280400" cy="4319588"/>
          </a:xfrm>
        </p:spPr>
        <p:txBody>
          <a:bodyPr/>
          <a:lstStyle/>
          <a:p>
            <a:pPr marL="0" indent="0" algn="just">
              <a:buFont typeface="Symbol" panose="05050102010706020507" pitchFamily="18" charset="2"/>
              <a:buNone/>
            </a:pPr>
            <a:endParaRPr lang="uk-UA" altLang="ru-RU" sz="2800" smtClean="0"/>
          </a:p>
          <a:p>
            <a:pPr marL="0" indent="0" algn="just">
              <a:buFont typeface="Symbol" panose="05050102010706020507" pitchFamily="18" charset="2"/>
              <a:buNone/>
            </a:pPr>
            <a:r>
              <a:rPr lang="uk-UA" altLang="ru-RU" sz="2800" smtClean="0"/>
              <a:t>Нам усім відомі приклади того, як звернення до регіональних і міжнародних механізмів стала необхідним для підтвердження того, що порушення відбуваються на національному рівні. Регіональні та міжнародні інтерес або допомога можуть стати поштовхом до забезпечення прав на внутрішньому ринку, але ЦЕ ЗДІЙСНЮЄТЬСЯ ЛИШЕ ПІСЛЯ ВИЧЕРПАННЯ ВСІ ВНУТРІШНІХ ЗАСОБІВ. </a:t>
            </a:r>
          </a:p>
        </p:txBody>
      </p:sp>
      <p:sp>
        <p:nvSpPr>
          <p:cNvPr id="71683" name="Заголовок 2"/>
          <p:cNvSpPr>
            <a:spLocks noGrp="1"/>
          </p:cNvSpPr>
          <p:nvPr>
            <p:ph type="title"/>
          </p:nvPr>
        </p:nvSpPr>
        <p:spPr/>
        <p:txBody>
          <a:bodyPr/>
          <a:lstStyle/>
          <a:p>
            <a:r>
              <a:rPr lang="uk-UA" altLang="ru-RU" smtClean="0">
                <a:solidFill>
                  <a:srgbClr val="002060"/>
                </a:solidFill>
              </a:rPr>
              <a:t>Національний чи міжнародний захист????</a:t>
            </a:r>
            <a:endParaRPr lang="ru-RU" altLang="ru-RU" smtClean="0">
              <a:solidFill>
                <a:srgbClr val="002060"/>
              </a:solidFill>
            </a:endParaRPr>
          </a:p>
        </p:txBody>
      </p:sp>
      <p:sp>
        <p:nvSpPr>
          <p:cNvPr id="7168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E19A6AA0-3875-4EF7-A6E7-C4BA4F6C98C5}" type="slidenum">
              <a:rPr lang="ru-RU" altLang="ru-RU" sz="1000">
                <a:latin typeface="Arial" panose="020B0604020202020204" pitchFamily="34" charset="0"/>
              </a:rPr>
              <a:pPr eaLnBrk="1" hangingPunct="1">
                <a:spcBef>
                  <a:spcPct val="0"/>
                </a:spcBef>
                <a:buClrTx/>
                <a:buSzTx/>
                <a:buFontTx/>
                <a:buNone/>
              </a:pPr>
              <a:t>52</a:t>
            </a:fld>
            <a:endParaRPr lang="ru-RU" altLang="ru-RU" sz="1000">
              <a:latin typeface="Arial" panose="020B0604020202020204"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Объект 1"/>
          <p:cNvSpPr>
            <a:spLocks noGrp="1"/>
          </p:cNvSpPr>
          <p:nvPr>
            <p:ph idx="1"/>
          </p:nvPr>
        </p:nvSpPr>
        <p:spPr>
          <a:xfrm>
            <a:off x="395288" y="476250"/>
            <a:ext cx="8424862" cy="6048375"/>
          </a:xfrm>
        </p:spPr>
        <p:txBody>
          <a:bodyPr/>
          <a:lstStyle/>
          <a:p>
            <a:pPr marL="0" indent="0" algn="just">
              <a:buFont typeface="Symbol" panose="05050102010706020507" pitchFamily="18" charset="2"/>
              <a:buNone/>
            </a:pPr>
            <a:r>
              <a:rPr lang="uk-UA" altLang="ru-RU" sz="3200" smtClean="0"/>
              <a:t>Права людини проникли до обов’язкових законів на національному рівні. </a:t>
            </a:r>
          </a:p>
          <a:p>
            <a:pPr marL="0" indent="0" algn="just">
              <a:buFont typeface="Symbol" panose="05050102010706020507" pitchFamily="18" charset="2"/>
              <a:buNone/>
            </a:pPr>
            <a:endParaRPr lang="uk-UA" altLang="ru-RU" sz="3200" smtClean="0"/>
          </a:p>
          <a:p>
            <a:pPr marL="0" indent="0" algn="just">
              <a:buFont typeface="Symbol" panose="05050102010706020507" pitchFamily="18" charset="2"/>
              <a:buNone/>
            </a:pPr>
            <a:r>
              <a:rPr lang="uk-UA" altLang="ru-RU" sz="3200" smtClean="0"/>
              <a:t>Міжнародні норми прав людини надихнули держави на старанне втілення таких стандартів у конституціях та інших урядових документах.</a:t>
            </a:r>
          </a:p>
          <a:p>
            <a:pPr marL="0" indent="0" algn="just">
              <a:buFont typeface="Symbol" panose="05050102010706020507" pitchFamily="18" charset="2"/>
              <a:buNone/>
            </a:pPr>
            <a:r>
              <a:rPr lang="uk-UA" altLang="ru-RU" sz="3200" smtClean="0"/>
              <a:t>Вони також можуть забезпечити засоби сатисфакції (компенсації) за порушення прав людини на національному рівні.</a:t>
            </a:r>
          </a:p>
        </p:txBody>
      </p:sp>
      <p:sp>
        <p:nvSpPr>
          <p:cNvPr id="73731"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36FF8853-BC56-420A-B9C9-9A514EFED2CC}" type="slidenum">
              <a:rPr lang="ru-RU" altLang="ru-RU" sz="1000">
                <a:latin typeface="Arial" panose="020B0604020202020204" pitchFamily="34" charset="0"/>
              </a:rPr>
              <a:pPr eaLnBrk="1" hangingPunct="1">
                <a:spcBef>
                  <a:spcPct val="0"/>
                </a:spcBef>
                <a:buClrTx/>
                <a:buSzTx/>
                <a:buFontTx/>
                <a:buNone/>
              </a:pPr>
              <a:t>53</a:t>
            </a:fld>
            <a:endParaRPr lang="ru-RU" altLang="ru-RU" sz="1000">
              <a:latin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Объект 1"/>
          <p:cNvSpPr>
            <a:spLocks noGrp="1"/>
          </p:cNvSpPr>
          <p:nvPr>
            <p:ph idx="1"/>
          </p:nvPr>
        </p:nvSpPr>
        <p:spPr>
          <a:xfrm>
            <a:off x="395288" y="476250"/>
            <a:ext cx="8424862" cy="6048375"/>
          </a:xfrm>
        </p:spPr>
        <p:txBody>
          <a:bodyPr/>
          <a:lstStyle/>
          <a:p>
            <a:pPr marL="0" indent="0" algn="just">
              <a:buFont typeface="Symbol" panose="05050102010706020507" pitchFamily="18" charset="2"/>
              <a:buNone/>
            </a:pPr>
            <a:r>
              <a:rPr lang="uk-UA" altLang="ru-RU" smtClean="0"/>
              <a:t>Держави збираються на міжнародні зустрічі і розробляють угоди, предметом яких є права людини. Ці угоди встановлюють для держав реальні норми поведінки, що покладають на них певні обов'язки по відношенню до громадян. УГОДИ МОЖУТЬ БУТИ ДВОХ ВИДІВ: юридично обов'язкові і необов'язкові.</a:t>
            </a:r>
          </a:p>
          <a:p>
            <a:pPr marL="0" indent="0" algn="just">
              <a:buFont typeface="Symbol" panose="05050102010706020507" pitchFamily="18" charset="2"/>
              <a:buNone/>
            </a:pPr>
            <a:endParaRPr lang="uk-UA" altLang="ru-RU" smtClean="0"/>
          </a:p>
          <a:p>
            <a:pPr marL="0" indent="0" algn="just">
              <a:buFont typeface="Symbol" panose="05050102010706020507" pitchFamily="18" charset="2"/>
              <a:buNone/>
            </a:pPr>
            <a:r>
              <a:rPr lang="uk-UA" altLang="ru-RU" smtClean="0"/>
              <a:t>ОБОВ'ЯЗКОВИЙ ДОКУМЕНТ, який часто називають «договором», «конвенцією» або «пактом», представляє собою зобов'язання держав забезпечувати права людини на національному рівні. Кожна держава повинна продемонструвати свою готовність до прийняття зобов'язань, що відбувається шляхом ратифікації або приєднання до документа. </a:t>
            </a:r>
          </a:p>
        </p:txBody>
      </p:sp>
      <p:sp>
        <p:nvSpPr>
          <p:cNvPr id="75779"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C10A6A2E-90ED-46D8-8763-FC7CB1828F71}" type="slidenum">
              <a:rPr lang="ru-RU" altLang="ru-RU" sz="1000">
                <a:latin typeface="Arial" panose="020B0604020202020204" pitchFamily="34" charset="0"/>
              </a:rPr>
              <a:pPr eaLnBrk="1" hangingPunct="1">
                <a:spcBef>
                  <a:spcPct val="0"/>
                </a:spcBef>
                <a:buClrTx/>
                <a:buSzTx/>
                <a:buFontTx/>
                <a:buNone/>
              </a:pPr>
              <a:t>54</a:t>
            </a:fld>
            <a:endParaRPr lang="ru-RU" altLang="ru-RU" sz="1000">
              <a:latin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Объект 1"/>
          <p:cNvSpPr>
            <a:spLocks noGrp="1"/>
          </p:cNvSpPr>
          <p:nvPr>
            <p:ph idx="1"/>
          </p:nvPr>
        </p:nvSpPr>
        <p:spPr>
          <a:xfrm>
            <a:off x="395288" y="476250"/>
            <a:ext cx="8424862" cy="6048375"/>
          </a:xfrm>
        </p:spPr>
        <p:txBody>
          <a:bodyPr/>
          <a:lstStyle/>
          <a:p>
            <a:pPr marL="0" indent="0" algn="just">
              <a:buFont typeface="Symbol" panose="05050102010706020507" pitchFamily="18" charset="2"/>
              <a:buNone/>
            </a:pPr>
            <a:r>
              <a:rPr lang="uk-UA" altLang="ru-RU" sz="3200" smtClean="0"/>
              <a:t>Зазвичай держави мають можливість зробити застереження або заяви у відповідності до Віденської конвенції про право міжнародних договорів 1979 року, тим самим звільняючи себе від зобов'язань за певними положеннями документа.</a:t>
            </a:r>
          </a:p>
          <a:p>
            <a:pPr marL="0" indent="0" algn="just">
              <a:buFont typeface="Symbol" panose="05050102010706020507" pitchFamily="18" charset="2"/>
              <a:buNone/>
            </a:pPr>
            <a:endParaRPr lang="uk-UA" altLang="ru-RU" sz="3200" smtClean="0"/>
          </a:p>
          <a:p>
            <a:pPr marL="0" indent="0" algn="just">
              <a:buFont typeface="Symbol" panose="05050102010706020507" pitchFamily="18" charset="2"/>
              <a:buNone/>
            </a:pPr>
            <a:r>
              <a:rPr lang="uk-UA" altLang="ru-RU" sz="3200" smtClean="0"/>
              <a:t>Мета цієї практики полягає в тому, щоб якомога більше держав поставило під документом свій підпис. Зрештою, краще, якщо держава пообіцяє дотримуватися хоч якісь права людини, ніж ніяких! </a:t>
            </a:r>
          </a:p>
        </p:txBody>
      </p:sp>
      <p:sp>
        <p:nvSpPr>
          <p:cNvPr id="76803"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8E22D5E2-722B-460F-9B89-F6CA9C660128}" type="slidenum">
              <a:rPr lang="ru-RU" altLang="ru-RU" sz="1000">
                <a:latin typeface="Arial" panose="020B0604020202020204" pitchFamily="34" charset="0"/>
              </a:rPr>
              <a:pPr eaLnBrk="1" hangingPunct="1">
                <a:spcBef>
                  <a:spcPct val="0"/>
                </a:spcBef>
                <a:buClrTx/>
                <a:buSzTx/>
                <a:buFontTx/>
                <a:buNone/>
              </a:pPr>
              <a:t>55</a:t>
            </a:fld>
            <a:endParaRPr lang="ru-RU" altLang="ru-RU" sz="1000">
              <a:latin typeface="Arial" panose="020B0604020202020204"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Объект 1"/>
          <p:cNvSpPr>
            <a:spLocks noGrp="1"/>
          </p:cNvSpPr>
          <p:nvPr>
            <p:ph idx="1"/>
          </p:nvPr>
        </p:nvSpPr>
        <p:spPr>
          <a:xfrm>
            <a:off x="395288" y="476250"/>
            <a:ext cx="8424862" cy="6048375"/>
          </a:xfrm>
        </p:spPr>
        <p:txBody>
          <a:bodyPr/>
          <a:lstStyle/>
          <a:p>
            <a:pPr marL="0" indent="0" algn="just">
              <a:buFont typeface="Symbol" panose="05050102010706020507" pitchFamily="18" charset="2"/>
              <a:buNone/>
            </a:pPr>
            <a:r>
              <a:rPr lang="uk-UA" altLang="ru-RU" sz="3200" b="1" dirty="0" smtClean="0"/>
              <a:t>Необов'язкові документи </a:t>
            </a:r>
            <a:r>
              <a:rPr lang="uk-UA" altLang="ru-RU" sz="3200" dirty="0" smtClean="0"/>
              <a:t>– це, в основному, просто декларації або політичні угоди держав, де йдеться про необхідність докласти всіх зусиль, щоб забезпечити ті чи інші права, але без будь-яких юридичних зобов'язань. На практиці це зазвичай означає відсутність офіційного (або правового) механізму реалізації (імплементації).</a:t>
            </a:r>
          </a:p>
          <a:p>
            <a:pPr marL="0" indent="0" algn="just">
              <a:buFont typeface="Symbol" panose="05050102010706020507" pitchFamily="18" charset="2"/>
              <a:buNone/>
            </a:pPr>
            <a:endParaRPr lang="uk-UA" altLang="ru-RU" dirty="0" smtClean="0"/>
          </a:p>
        </p:txBody>
      </p:sp>
      <p:sp>
        <p:nvSpPr>
          <p:cNvPr id="77827"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2F5DAF39-C13E-4191-BE7E-5EBB855E8043}" type="slidenum">
              <a:rPr lang="ru-RU" altLang="ru-RU" sz="1000">
                <a:latin typeface="Arial" panose="020B0604020202020204" pitchFamily="34" charset="0"/>
              </a:rPr>
              <a:pPr eaLnBrk="1" hangingPunct="1">
                <a:spcBef>
                  <a:spcPct val="0"/>
                </a:spcBef>
                <a:buClrTx/>
                <a:buSzTx/>
                <a:buFontTx/>
                <a:buNone/>
              </a:pPr>
              <a:t>56</a:t>
            </a:fld>
            <a:endParaRPr lang="ru-RU" altLang="ru-RU" sz="1000">
              <a:latin typeface="Arial" panose="020B0604020202020204"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Объект 1"/>
          <p:cNvSpPr>
            <a:spLocks noGrp="1"/>
          </p:cNvSpPr>
          <p:nvPr>
            <p:ph idx="1"/>
          </p:nvPr>
        </p:nvSpPr>
        <p:spPr>
          <a:xfrm>
            <a:off x="250825" y="1916113"/>
            <a:ext cx="8569325" cy="4537075"/>
          </a:xfrm>
        </p:spPr>
        <p:txBody>
          <a:bodyPr/>
          <a:lstStyle/>
          <a:p>
            <a:pPr marL="0" indent="0" algn="just">
              <a:buFont typeface="Symbol" panose="05050102010706020507" pitchFamily="18" charset="2"/>
              <a:buNone/>
            </a:pPr>
            <a:r>
              <a:rPr lang="uk-UA" altLang="ru-RU" smtClean="0"/>
              <a:t>Європа має добре налагоджену систему захисту прав людини, створену в рамках Ради Європи, наріжним каменем якої є Європейська конвенція з прав людини з її Європейським судом з прав людини у Страсбурзі.</a:t>
            </a:r>
          </a:p>
          <a:p>
            <a:pPr marL="0" indent="0" algn="just">
              <a:buFont typeface="Symbol" panose="05050102010706020507" pitchFamily="18" charset="2"/>
              <a:buNone/>
            </a:pPr>
            <a:endParaRPr lang="uk-UA" altLang="ru-RU" smtClean="0"/>
          </a:p>
          <a:p>
            <a:pPr marL="0" indent="0" algn="just">
              <a:buFont typeface="Symbol" panose="05050102010706020507" pitchFamily="18" charset="2"/>
              <a:buNone/>
            </a:pPr>
            <a:r>
              <a:rPr lang="uk-UA" altLang="ru-RU" smtClean="0"/>
              <a:t>Рада Європи відіграла ключову роль у просуванні прав людини в Європі. Там головний документ з прав людини - це Європейська конвенція про захист прав людини та основних свобод (відома також як Європейська конвенція про права людини). Вона прийнята всіма державами – членами  Ради Європи, оскільки це одна з обов'язкових умов членства в Раді. </a:t>
            </a:r>
          </a:p>
        </p:txBody>
      </p:sp>
      <p:sp>
        <p:nvSpPr>
          <p:cNvPr id="78851" name="Заголовок 2"/>
          <p:cNvSpPr>
            <a:spLocks noGrp="1"/>
          </p:cNvSpPr>
          <p:nvPr>
            <p:ph type="title"/>
          </p:nvPr>
        </p:nvSpPr>
        <p:spPr/>
        <p:txBody>
          <a:bodyPr/>
          <a:lstStyle/>
          <a:p>
            <a:r>
              <a:rPr lang="uk-UA" altLang="ru-RU" b="1" smtClean="0">
                <a:solidFill>
                  <a:srgbClr val="002060"/>
                </a:solidFill>
              </a:rPr>
              <a:t/>
            </a:r>
            <a:br>
              <a:rPr lang="uk-UA" altLang="ru-RU" b="1" smtClean="0">
                <a:solidFill>
                  <a:srgbClr val="002060"/>
                </a:solidFill>
              </a:rPr>
            </a:br>
            <a:r>
              <a:rPr lang="uk-UA" altLang="ru-RU" b="1" smtClean="0">
                <a:solidFill>
                  <a:srgbClr val="002060"/>
                </a:solidFill>
              </a:rPr>
              <a:t>Європейські документи</a:t>
            </a:r>
            <a:r>
              <a:rPr lang="ru-RU" altLang="ru-RU" b="1" smtClean="0"/>
              <a:t/>
            </a:r>
            <a:br>
              <a:rPr lang="ru-RU" altLang="ru-RU" b="1" smtClean="0"/>
            </a:br>
            <a:endParaRPr lang="ru-RU" altLang="ru-RU" smtClean="0">
              <a:solidFill>
                <a:srgbClr val="002060"/>
              </a:solidFill>
            </a:endParaRPr>
          </a:p>
        </p:txBody>
      </p:sp>
      <p:sp>
        <p:nvSpPr>
          <p:cNvPr id="78852"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0AF3A97E-EADD-47C4-9A49-7ADB68BB7C9A}" type="slidenum">
              <a:rPr lang="ru-RU" altLang="ru-RU" sz="1000">
                <a:latin typeface="Arial" panose="020B0604020202020204" pitchFamily="34" charset="0"/>
              </a:rPr>
              <a:pPr eaLnBrk="1" hangingPunct="1">
                <a:spcBef>
                  <a:spcPct val="0"/>
                </a:spcBef>
                <a:buClrTx/>
                <a:buSzTx/>
                <a:buFontTx/>
                <a:buNone/>
              </a:pPr>
              <a:t>57</a:t>
            </a:fld>
            <a:endParaRPr lang="ru-RU" altLang="ru-RU" sz="1000">
              <a:latin typeface="Arial" panose="020B0604020202020204"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Объект 1"/>
          <p:cNvSpPr>
            <a:spLocks noGrp="1"/>
          </p:cNvSpPr>
          <p:nvPr>
            <p:ph idx="1"/>
          </p:nvPr>
        </p:nvSpPr>
        <p:spPr>
          <a:xfrm>
            <a:off x="250825" y="1916113"/>
            <a:ext cx="8569325" cy="4537075"/>
          </a:xfrm>
        </p:spPr>
        <p:txBody>
          <a:bodyPr/>
          <a:lstStyle/>
          <a:p>
            <a:pPr marL="0" indent="0" algn="just">
              <a:buFont typeface="Symbol" panose="05050102010706020507" pitchFamily="18" charset="2"/>
              <a:buNone/>
            </a:pPr>
            <a:r>
              <a:rPr lang="uk-UA" altLang="ru-RU" sz="2800" smtClean="0"/>
              <a:t>Європейська конвенція з прав людини</a:t>
            </a:r>
            <a:r>
              <a:rPr lang="uk-UA" altLang="ru-RU" sz="2800" smtClean="0">
                <a:latin typeface="Times New Roman" panose="02020603050405020304" pitchFamily="18" charset="0"/>
                <a:cs typeface="Times New Roman" panose="02020603050405020304" pitchFamily="18" charset="0"/>
              </a:rPr>
              <a:t> охоплює цивільні і політичні права, і головна її перевага – це механізм реалізації: Європейський Суд з прав людини. Цім Судом і його юридичною системою захоплюються у всьому світі, на них часто посилаються ООН і конституційні суди багатьох країн, а також інші регіональні установи.</a:t>
            </a:r>
          </a:p>
          <a:p>
            <a:pPr marL="0" indent="0" algn="just">
              <a:buFont typeface="Symbol" panose="05050102010706020507" pitchFamily="18" charset="2"/>
              <a:buNone/>
            </a:pPr>
            <a:r>
              <a:rPr lang="uk-UA" altLang="ru-RU" sz="2800" b="1" smtClean="0">
                <a:latin typeface="Times New Roman" panose="02020603050405020304" pitchFamily="18" charset="0"/>
                <a:cs typeface="Times New Roman" panose="02020603050405020304" pitchFamily="18" charset="0"/>
              </a:rPr>
              <a:t>Європейська соціальна хартія </a:t>
            </a:r>
            <a:r>
              <a:rPr lang="uk-UA" altLang="ru-RU" sz="2800" smtClean="0">
                <a:latin typeface="Times New Roman" panose="02020603050405020304" pitchFamily="18" charset="0"/>
                <a:cs typeface="Times New Roman" panose="02020603050405020304" pitchFamily="18" charset="0"/>
              </a:rPr>
              <a:t>є обов'язковим документом, який включає права, що гарантують європейцям відповідний рівень життя.</a:t>
            </a:r>
          </a:p>
        </p:txBody>
      </p:sp>
      <p:sp>
        <p:nvSpPr>
          <p:cNvPr id="79875" name="Заголовок 2"/>
          <p:cNvSpPr>
            <a:spLocks noGrp="1"/>
          </p:cNvSpPr>
          <p:nvPr>
            <p:ph type="title"/>
          </p:nvPr>
        </p:nvSpPr>
        <p:spPr/>
        <p:txBody>
          <a:bodyPr/>
          <a:lstStyle/>
          <a:p>
            <a:r>
              <a:rPr lang="uk-UA" altLang="ru-RU" b="1" smtClean="0">
                <a:solidFill>
                  <a:srgbClr val="002060"/>
                </a:solidFill>
              </a:rPr>
              <a:t/>
            </a:r>
            <a:br>
              <a:rPr lang="uk-UA" altLang="ru-RU" b="1" smtClean="0">
                <a:solidFill>
                  <a:srgbClr val="002060"/>
                </a:solidFill>
              </a:rPr>
            </a:br>
            <a:r>
              <a:rPr lang="uk-UA" altLang="ru-RU" b="1" smtClean="0">
                <a:solidFill>
                  <a:srgbClr val="002060"/>
                </a:solidFill>
              </a:rPr>
              <a:t>Європейські документи</a:t>
            </a:r>
            <a:r>
              <a:rPr lang="ru-RU" altLang="ru-RU" b="1" smtClean="0"/>
              <a:t/>
            </a:r>
            <a:br>
              <a:rPr lang="ru-RU" altLang="ru-RU" b="1" smtClean="0"/>
            </a:br>
            <a:endParaRPr lang="ru-RU" altLang="ru-RU" smtClean="0">
              <a:solidFill>
                <a:srgbClr val="002060"/>
              </a:solidFill>
            </a:endParaRPr>
          </a:p>
        </p:txBody>
      </p:sp>
      <p:sp>
        <p:nvSpPr>
          <p:cNvPr id="7987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FC210FF1-1EE4-4217-8CA9-2545CB6DE29D}" type="slidenum">
              <a:rPr lang="ru-RU" altLang="ru-RU" sz="1000">
                <a:latin typeface="Arial" panose="020B0604020202020204" pitchFamily="34" charset="0"/>
              </a:rPr>
              <a:pPr eaLnBrk="1" hangingPunct="1">
                <a:spcBef>
                  <a:spcPct val="0"/>
                </a:spcBef>
                <a:buClrTx/>
                <a:buSzTx/>
                <a:buFontTx/>
                <a:buNone/>
              </a:pPr>
              <a:t>58</a:t>
            </a:fld>
            <a:endParaRPr lang="ru-RU" altLang="ru-RU" sz="1000">
              <a:latin typeface="Arial" panose="020B0604020202020204"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idx="1"/>
          </p:nvPr>
        </p:nvSpPr>
        <p:spPr/>
        <p:txBody>
          <a:bodyPr/>
          <a:lstStyle/>
          <a:p>
            <a:pPr algn="ctr" eaLnBrk="1" hangingPunct="1">
              <a:buFont typeface="Wingdings" panose="05000000000000000000" pitchFamily="2" charset="2"/>
              <a:buNone/>
            </a:pPr>
            <a:r>
              <a:rPr lang="uk-UA" altLang="ru-RU" sz="7200" b="1" smtClean="0"/>
              <a:t>Дякую за увагу!</a:t>
            </a:r>
          </a:p>
          <a:p>
            <a:pPr algn="ctr" eaLnBrk="1" hangingPunct="1">
              <a:buFont typeface="Wingdings" panose="05000000000000000000" pitchFamily="2" charset="2"/>
              <a:buNone/>
            </a:pPr>
            <a:r>
              <a:rPr lang="uk-UA" altLang="ru-RU" sz="7200" b="1" smtClean="0">
                <a:sym typeface="Wingdings" panose="05000000000000000000" pitchFamily="2" charset="2"/>
              </a:rPr>
              <a:t></a:t>
            </a:r>
            <a:endParaRPr lang="ru-RU" altLang="ru-RU" sz="7200" b="1" smtClean="0"/>
          </a:p>
        </p:txBody>
      </p:sp>
      <p:sp>
        <p:nvSpPr>
          <p:cNvPr id="81923" name="Rectangle 13"/>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8913A57B-644D-4FC8-857E-E07F00A6EB4C}" type="slidenum">
              <a:rPr lang="ru-RU" altLang="ru-RU" sz="1000">
                <a:solidFill>
                  <a:schemeClr val="bg1"/>
                </a:solidFill>
                <a:latin typeface="Arial" panose="020B0604020202020204" pitchFamily="34" charset="0"/>
              </a:rPr>
              <a:pPr eaLnBrk="1" hangingPunct="1">
                <a:spcBef>
                  <a:spcPct val="0"/>
                </a:spcBef>
                <a:buClrTx/>
                <a:buSzTx/>
                <a:buFontTx/>
                <a:buNone/>
              </a:pPr>
              <a:t>59</a:t>
            </a:fld>
            <a:endParaRPr lang="ru-RU" altLang="ru-RU" sz="1000">
              <a:solidFill>
                <a:schemeClr val="bg1"/>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ъект 1"/>
          <p:cNvSpPr>
            <a:spLocks noGrp="1"/>
          </p:cNvSpPr>
          <p:nvPr>
            <p:ph idx="1"/>
          </p:nvPr>
        </p:nvSpPr>
        <p:spPr>
          <a:xfrm>
            <a:off x="395288" y="1989138"/>
            <a:ext cx="8353425" cy="4535487"/>
          </a:xfrm>
        </p:spPr>
        <p:txBody>
          <a:bodyPr/>
          <a:lstStyle/>
          <a:p>
            <a:pPr marL="0" indent="0">
              <a:buFont typeface="Symbol" panose="05050102010706020507" pitchFamily="18" charset="2"/>
              <a:buNone/>
            </a:pPr>
            <a:endParaRPr lang="uk-UA" altLang="ru-RU" smtClean="0"/>
          </a:p>
          <a:p>
            <a:pPr marL="0" indent="0" algn="just">
              <a:buFont typeface="Symbol" panose="05050102010706020507" pitchFamily="18" charset="2"/>
              <a:buNone/>
            </a:pPr>
            <a:r>
              <a:rPr lang="uk-UA" altLang="ru-RU" sz="3200" smtClean="0"/>
              <a:t>система загальнообов’язкових правил фізичної поведінки – соціальних норм, встановлених або санкціонованих державою, які виражають вол певної частини соціально неоднорідного суспільства і спрямовані на врегулювання суспільних відносин відповідно до цієї волі; забезпечуються державою</a:t>
            </a:r>
            <a:endParaRPr lang="ru-RU" altLang="ru-RU" sz="3200" smtClean="0"/>
          </a:p>
        </p:txBody>
      </p:sp>
      <p:sp>
        <p:nvSpPr>
          <p:cNvPr id="20483" name="Заголовок 2"/>
          <p:cNvSpPr>
            <a:spLocks noGrp="1"/>
          </p:cNvSpPr>
          <p:nvPr>
            <p:ph type="title"/>
          </p:nvPr>
        </p:nvSpPr>
        <p:spPr/>
        <p:txBody>
          <a:bodyPr/>
          <a:lstStyle/>
          <a:p>
            <a:r>
              <a:rPr lang="uk-UA" altLang="ru-RU" b="1" smtClean="0">
                <a:solidFill>
                  <a:srgbClr val="002060"/>
                </a:solidFill>
              </a:rPr>
              <a:t>Право (об’єктивне юридичне)</a:t>
            </a:r>
            <a:endParaRPr lang="ru-RU" altLang="ru-RU" b="1" smtClean="0">
              <a:solidFill>
                <a:srgbClr val="002060"/>
              </a:solidFill>
            </a:endParaRPr>
          </a:p>
        </p:txBody>
      </p:sp>
      <p:sp>
        <p:nvSpPr>
          <p:cNvPr id="20484"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1F32ACA0-4F3F-4F11-948C-A4944728CA2F}" type="slidenum">
              <a:rPr lang="ru-RU" altLang="ru-RU" sz="1000">
                <a:latin typeface="Arial" panose="020B0604020202020204" pitchFamily="34" charset="0"/>
              </a:rPr>
              <a:pPr eaLnBrk="1" hangingPunct="1">
                <a:spcBef>
                  <a:spcPct val="0"/>
                </a:spcBef>
                <a:buClrTx/>
                <a:buSzTx/>
                <a:buFontTx/>
                <a:buNone/>
              </a:pPr>
              <a:t>6</a:t>
            </a:fld>
            <a:endParaRPr lang="ru-RU" altLang="ru-RU" sz="10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ъект 1"/>
          <p:cNvSpPr>
            <a:spLocks noGrp="1"/>
          </p:cNvSpPr>
          <p:nvPr>
            <p:ph idx="1"/>
          </p:nvPr>
        </p:nvSpPr>
        <p:spPr>
          <a:xfrm>
            <a:off x="395288" y="1989138"/>
            <a:ext cx="8353425" cy="4535487"/>
          </a:xfrm>
        </p:spPr>
        <p:txBody>
          <a:bodyPr/>
          <a:lstStyle/>
          <a:p>
            <a:pPr marL="0" indent="0">
              <a:buFont typeface="Symbol" panose="05050102010706020507" pitchFamily="18" charset="2"/>
              <a:buNone/>
            </a:pPr>
            <a:endParaRPr lang="uk-UA" altLang="ru-RU" smtClean="0"/>
          </a:p>
          <a:p>
            <a:pPr marL="0" indent="0" algn="just">
              <a:buFont typeface="Symbol" panose="05050102010706020507" pitchFamily="18" charset="2"/>
              <a:buNone/>
            </a:pPr>
            <a:r>
              <a:rPr lang="uk-UA" altLang="ru-RU" sz="3200" smtClean="0"/>
              <a:t>Пов’язане із словом «суб’єкт»</a:t>
            </a:r>
          </a:p>
          <a:p>
            <a:pPr marL="0" indent="0" algn="just">
              <a:buFont typeface="Symbol" panose="05050102010706020507" pitchFamily="18" charset="2"/>
              <a:buNone/>
            </a:pPr>
            <a:endParaRPr lang="uk-UA" altLang="ru-RU" sz="3200" smtClean="0"/>
          </a:p>
          <a:p>
            <a:pPr marL="0" indent="0" algn="just">
              <a:buFont typeface="Symbol" panose="05050102010706020507" pitchFamily="18" charset="2"/>
              <a:buNone/>
            </a:pPr>
            <a:r>
              <a:rPr lang="uk-UA" altLang="ru-RU" sz="3200" smtClean="0"/>
              <a:t>Те, що належить конкретній особі</a:t>
            </a:r>
            <a:endParaRPr lang="ru-RU" altLang="ru-RU" sz="3200" smtClean="0"/>
          </a:p>
        </p:txBody>
      </p:sp>
      <p:sp>
        <p:nvSpPr>
          <p:cNvPr id="21507" name="Заголовок 2"/>
          <p:cNvSpPr>
            <a:spLocks noGrp="1"/>
          </p:cNvSpPr>
          <p:nvPr>
            <p:ph type="title"/>
          </p:nvPr>
        </p:nvSpPr>
        <p:spPr/>
        <p:txBody>
          <a:bodyPr/>
          <a:lstStyle/>
          <a:p>
            <a:r>
              <a:rPr lang="uk-UA" altLang="ru-RU" b="1" smtClean="0">
                <a:solidFill>
                  <a:srgbClr val="002060"/>
                </a:solidFill>
              </a:rPr>
              <a:t>Право (суб’єктивне)</a:t>
            </a:r>
            <a:endParaRPr lang="ru-RU" altLang="ru-RU" b="1" smtClean="0">
              <a:solidFill>
                <a:srgbClr val="002060"/>
              </a:solidFill>
            </a:endParaRPr>
          </a:p>
        </p:txBody>
      </p:sp>
      <p:sp>
        <p:nvSpPr>
          <p:cNvPr id="21508"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42944BEC-E4D1-4528-B236-332709AA7C36}" type="slidenum">
              <a:rPr lang="ru-RU" altLang="ru-RU" sz="1000">
                <a:latin typeface="Arial" panose="020B0604020202020204" pitchFamily="34" charset="0"/>
              </a:rPr>
              <a:pPr eaLnBrk="1" hangingPunct="1">
                <a:spcBef>
                  <a:spcPct val="0"/>
                </a:spcBef>
                <a:buClrTx/>
                <a:buSzTx/>
                <a:buFontTx/>
                <a:buNone/>
              </a:pPr>
              <a:t>7</a:t>
            </a:fld>
            <a:endParaRPr lang="ru-RU" altLang="ru-RU" sz="100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ъект 1"/>
          <p:cNvSpPr>
            <a:spLocks noGrp="1"/>
          </p:cNvSpPr>
          <p:nvPr>
            <p:ph idx="1"/>
          </p:nvPr>
        </p:nvSpPr>
        <p:spPr>
          <a:xfrm>
            <a:off x="871538" y="2674938"/>
            <a:ext cx="3268662" cy="3451225"/>
          </a:xfrm>
        </p:spPr>
        <p:txBody>
          <a:bodyPr/>
          <a:lstStyle/>
          <a:p>
            <a:pPr marL="0" indent="0" algn="ctr">
              <a:buFont typeface="Symbol" panose="05050102010706020507" pitchFamily="18" charset="2"/>
              <a:buNone/>
            </a:pPr>
            <a:endParaRPr lang="uk-UA" altLang="ru-RU" sz="4000" b="1" smtClean="0"/>
          </a:p>
          <a:p>
            <a:pPr marL="0" indent="0" algn="ctr">
              <a:buFont typeface="Symbol" panose="05050102010706020507" pitchFamily="18" charset="2"/>
              <a:buNone/>
            </a:pPr>
            <a:endParaRPr lang="uk-UA" altLang="ru-RU" sz="4000" b="1" smtClean="0"/>
          </a:p>
          <a:p>
            <a:pPr marL="0" indent="0" algn="ctr">
              <a:buFont typeface="Symbol" panose="05050102010706020507" pitchFamily="18" charset="2"/>
              <a:buNone/>
            </a:pPr>
            <a:r>
              <a:rPr lang="uk-UA" altLang="ru-RU" sz="4000" b="1" smtClean="0"/>
              <a:t>матеріальні</a:t>
            </a:r>
          </a:p>
        </p:txBody>
      </p:sp>
      <p:sp>
        <p:nvSpPr>
          <p:cNvPr id="23555" name="Заголовок 2"/>
          <p:cNvSpPr>
            <a:spLocks noGrp="1"/>
          </p:cNvSpPr>
          <p:nvPr>
            <p:ph type="title"/>
          </p:nvPr>
        </p:nvSpPr>
        <p:spPr/>
        <p:txBody>
          <a:bodyPr/>
          <a:lstStyle/>
          <a:p>
            <a:r>
              <a:rPr lang="ru-RU" altLang="ru-RU" b="1" smtClean="0">
                <a:solidFill>
                  <a:srgbClr val="002060"/>
                </a:solidFill>
              </a:rPr>
              <a:t>ПРАВА</a:t>
            </a:r>
          </a:p>
        </p:txBody>
      </p:sp>
      <p:sp>
        <p:nvSpPr>
          <p:cNvPr id="23556"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4BF0DE06-B382-4625-B711-7B4878ECDCCF}" type="slidenum">
              <a:rPr lang="ru-RU" altLang="ru-RU" sz="1000">
                <a:latin typeface="Arial" panose="020B0604020202020204" pitchFamily="34" charset="0"/>
              </a:rPr>
              <a:pPr eaLnBrk="1" hangingPunct="1">
                <a:spcBef>
                  <a:spcPct val="0"/>
                </a:spcBef>
                <a:buClrTx/>
                <a:buSzTx/>
                <a:buFontTx/>
                <a:buNone/>
              </a:pPr>
              <a:t>8</a:t>
            </a:fld>
            <a:endParaRPr lang="ru-RU" altLang="ru-RU" sz="1000">
              <a:latin typeface="Arial" panose="020B0604020202020204" pitchFamily="34" charset="0"/>
            </a:endParaRPr>
          </a:p>
        </p:txBody>
      </p:sp>
      <p:sp>
        <p:nvSpPr>
          <p:cNvPr id="23557" name="Объект 1"/>
          <p:cNvSpPr txBox="1">
            <a:spLocks/>
          </p:cNvSpPr>
          <p:nvPr/>
        </p:nvSpPr>
        <p:spPr bwMode="auto">
          <a:xfrm>
            <a:off x="4859338" y="2636838"/>
            <a:ext cx="32686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576263" indent="-2730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855663"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1430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1462088"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a:buFont typeface="Symbol" panose="05050102010706020507" pitchFamily="18" charset="2"/>
              <a:buNone/>
            </a:pPr>
            <a:endParaRPr lang="uk-UA" altLang="ru-RU" sz="4000" b="1"/>
          </a:p>
          <a:p>
            <a:pPr algn="ctr">
              <a:buFont typeface="Symbol" panose="05050102010706020507" pitchFamily="18" charset="2"/>
              <a:buNone/>
            </a:pPr>
            <a:endParaRPr lang="uk-UA" altLang="ru-RU" sz="4000" b="1"/>
          </a:p>
          <a:p>
            <a:pPr algn="ctr">
              <a:buFont typeface="Symbol" panose="05050102010706020507" pitchFamily="18" charset="2"/>
              <a:buNone/>
            </a:pPr>
            <a:r>
              <a:rPr lang="uk-UA" altLang="ru-RU" sz="4000" b="1"/>
              <a:t>процесуальні</a:t>
            </a:r>
          </a:p>
        </p:txBody>
      </p:sp>
      <p:sp>
        <p:nvSpPr>
          <p:cNvPr id="6" name="Стрелка вниз 5"/>
          <p:cNvSpPr/>
          <p:nvPr/>
        </p:nvSpPr>
        <p:spPr>
          <a:xfrm>
            <a:off x="6011863" y="1773238"/>
            <a:ext cx="1081087" cy="158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Стрелка вниз 7"/>
          <p:cNvSpPr/>
          <p:nvPr/>
        </p:nvSpPr>
        <p:spPr>
          <a:xfrm>
            <a:off x="1763713" y="1900238"/>
            <a:ext cx="1079500" cy="1457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ъект 1"/>
          <p:cNvSpPr>
            <a:spLocks noGrp="1"/>
          </p:cNvSpPr>
          <p:nvPr>
            <p:ph idx="1"/>
          </p:nvPr>
        </p:nvSpPr>
        <p:spPr>
          <a:xfrm>
            <a:off x="871538" y="2674938"/>
            <a:ext cx="3268662" cy="1258887"/>
          </a:xfrm>
        </p:spPr>
        <p:txBody>
          <a:bodyPr/>
          <a:lstStyle/>
          <a:p>
            <a:pPr marL="0" indent="0" algn="ctr">
              <a:buFont typeface="Symbol" panose="05050102010706020507" pitchFamily="18" charset="2"/>
              <a:buNone/>
            </a:pPr>
            <a:r>
              <a:rPr lang="uk-UA" altLang="ru-RU" sz="4000" b="1" smtClean="0"/>
              <a:t>індивідуальні</a:t>
            </a:r>
          </a:p>
        </p:txBody>
      </p:sp>
      <p:sp>
        <p:nvSpPr>
          <p:cNvPr id="24579" name="Заголовок 2"/>
          <p:cNvSpPr>
            <a:spLocks noGrp="1"/>
          </p:cNvSpPr>
          <p:nvPr>
            <p:ph type="title"/>
          </p:nvPr>
        </p:nvSpPr>
        <p:spPr/>
        <p:txBody>
          <a:bodyPr/>
          <a:lstStyle/>
          <a:p>
            <a:r>
              <a:rPr lang="ru-RU" altLang="ru-RU" b="1" smtClean="0">
                <a:solidFill>
                  <a:srgbClr val="002060"/>
                </a:solidFill>
              </a:rPr>
              <a:t>ПРАВА</a:t>
            </a:r>
          </a:p>
        </p:txBody>
      </p:sp>
      <p:sp>
        <p:nvSpPr>
          <p:cNvPr id="24580"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fld id="{A6EB9125-924D-463E-9FCF-016793D145D9}" type="slidenum">
              <a:rPr lang="ru-RU" altLang="ru-RU" sz="1000">
                <a:latin typeface="Arial" panose="020B0604020202020204" pitchFamily="34" charset="0"/>
              </a:rPr>
              <a:pPr eaLnBrk="1" hangingPunct="1">
                <a:spcBef>
                  <a:spcPct val="0"/>
                </a:spcBef>
                <a:buClrTx/>
                <a:buSzTx/>
                <a:buFontTx/>
                <a:buNone/>
              </a:pPr>
              <a:t>9</a:t>
            </a:fld>
            <a:endParaRPr lang="ru-RU" altLang="ru-RU" sz="1000">
              <a:latin typeface="Arial" panose="020B0604020202020204" pitchFamily="34" charset="0"/>
            </a:endParaRPr>
          </a:p>
        </p:txBody>
      </p:sp>
      <p:sp>
        <p:nvSpPr>
          <p:cNvPr id="24581" name="Объект 1"/>
          <p:cNvSpPr txBox="1">
            <a:spLocks/>
          </p:cNvSpPr>
          <p:nvPr/>
        </p:nvSpPr>
        <p:spPr bwMode="auto">
          <a:xfrm>
            <a:off x="4859338" y="2636838"/>
            <a:ext cx="3268662"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576263" indent="-2730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855663"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1430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1462088"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a:buFont typeface="Symbol" panose="05050102010706020507" pitchFamily="18" charset="2"/>
              <a:buNone/>
            </a:pPr>
            <a:r>
              <a:rPr lang="uk-UA" altLang="ru-RU" sz="4000" b="1"/>
              <a:t>колективні</a:t>
            </a:r>
          </a:p>
        </p:txBody>
      </p:sp>
      <p:sp>
        <p:nvSpPr>
          <p:cNvPr id="24582" name="Объект 1"/>
          <p:cNvSpPr txBox="1">
            <a:spLocks/>
          </p:cNvSpPr>
          <p:nvPr/>
        </p:nvSpPr>
        <p:spPr bwMode="auto">
          <a:xfrm>
            <a:off x="2987675" y="4652963"/>
            <a:ext cx="3268663" cy="125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576263" indent="-273050" eaLnBrk="0" hangingPunct="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855663" indent="-228600" eaLnBrk="0" hangingPunct="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143000" indent="-228600" eaLnBrk="0" hangingPunct="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1462088" indent="-228600" eaLnBrk="0" hangingPunct="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a:buFont typeface="Symbol" panose="05050102010706020507" pitchFamily="18" charset="2"/>
              <a:buNone/>
            </a:pPr>
            <a:r>
              <a:rPr lang="uk-UA" altLang="ru-RU" sz="4000" b="1"/>
              <a:t>змішані</a:t>
            </a:r>
          </a:p>
        </p:txBody>
      </p:sp>
      <p:sp>
        <p:nvSpPr>
          <p:cNvPr id="8" name="Стрелка вниз 7"/>
          <p:cNvSpPr/>
          <p:nvPr/>
        </p:nvSpPr>
        <p:spPr>
          <a:xfrm>
            <a:off x="1630363" y="1700213"/>
            <a:ext cx="1993900" cy="936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трелка вниз 8"/>
          <p:cNvSpPr/>
          <p:nvPr/>
        </p:nvSpPr>
        <p:spPr>
          <a:xfrm>
            <a:off x="5497513" y="1700213"/>
            <a:ext cx="1993900" cy="936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0" name="Стрелка вниз 9"/>
          <p:cNvSpPr/>
          <p:nvPr/>
        </p:nvSpPr>
        <p:spPr>
          <a:xfrm>
            <a:off x="3503613" y="1736725"/>
            <a:ext cx="1993900" cy="2916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2326</TotalTime>
  <Words>2732</Words>
  <Application>Microsoft Office PowerPoint</Application>
  <PresentationFormat>Экран (4:3)</PresentationFormat>
  <Paragraphs>342</Paragraphs>
  <Slides>59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59</vt:i4>
      </vt:variant>
    </vt:vector>
  </HeadingPairs>
  <TitlesOfParts>
    <vt:vector size="67" baseType="lpstr">
      <vt:lpstr>Arial</vt:lpstr>
      <vt:lpstr>Calibri</vt:lpstr>
      <vt:lpstr>Candara</vt:lpstr>
      <vt:lpstr>Century Gothic</vt:lpstr>
      <vt:lpstr>Symbol</vt:lpstr>
      <vt:lpstr>Times New Roman</vt:lpstr>
      <vt:lpstr>Wingdings</vt:lpstr>
      <vt:lpstr>Волна</vt:lpstr>
      <vt:lpstr>Тема.   Права людини і громадянина</vt:lpstr>
      <vt:lpstr>План лекційного заняття:</vt:lpstr>
      <vt:lpstr>Термін «права»</vt:lpstr>
      <vt:lpstr>З якого моменту виникають права у людини?</vt:lpstr>
      <vt:lpstr>ПРАВО</vt:lpstr>
      <vt:lpstr>Право (об’єктивне юридичне)</vt:lpstr>
      <vt:lpstr>Право (суб’єктивне)</vt:lpstr>
      <vt:lpstr>ПРАВА</vt:lpstr>
      <vt:lpstr>ПРАВА</vt:lpstr>
      <vt:lpstr>ПРАВА</vt:lpstr>
      <vt:lpstr>Народження людини……</vt:lpstr>
      <vt:lpstr>Громадянські (особисті) права і свободи :</vt:lpstr>
      <vt:lpstr>особисті права поділяють на фізичні і духовні</vt:lpstr>
      <vt:lpstr>Поняття особистого немайнового права</vt:lpstr>
      <vt:lpstr>Зміст особистого немайнового права</vt:lpstr>
      <vt:lpstr>ОСОБИСТІ НЕМАЙНОВІ ПРАВА, ЩО ЗАБЕЗПЕЧУЮТЬ ПРИРОДНЕ ІСНУВАННЯ ФІЗИЧНОЇ ОСОБИ</vt:lpstr>
      <vt:lpstr>Право на життя (продовження) </vt:lpstr>
      <vt:lpstr>Право на життя (продовження) </vt:lpstr>
      <vt:lpstr>Право на усунення небезпеки, яка загрожує життю та здоров'ю </vt:lpstr>
      <vt:lpstr>МЕДИЧНІ ПРАВА </vt:lpstr>
      <vt:lpstr>ОСОБИСТІ НЕМАЙНОВІ ПРАВА, ЩО ЗАБЕЗПЕЧУЮТЬ ПРИРОДНЕ ІСНУВАННЯ ФІЗИЧНОЇ ОСОБИ</vt:lpstr>
      <vt:lpstr>  ОСОБИСТІ НЕМАЙНОВІ ПРАВА, ЩО ЗАБЕЗПЕЧУЮТЬ СОЦІАЛЬНЕ БУТТЯ ФІЗИЧНОЇ ОСОБИ </vt:lpstr>
      <vt:lpstr>  ОСОБИСТІ НЕМАЙНОВІ ПРАВА, ЩО ЗАБЕЗПЕЧУЮТЬ СОЦІАЛЬНЕ БУТТЯ ФІЗИЧНОЇ ОСОБИ </vt:lpstr>
      <vt:lpstr>  ОСОБИСТІ НЕМАЙНОВІ ПРАВА, ЩО ЗАБЕЗПЕЧУЮТЬ СОЦІАЛЬНЕ БУТТЯ ФІЗИЧНОЇ ОСОБИ </vt:lpstr>
      <vt:lpstr>  ОСОБИСТІ НЕМАЙНОВІ ПРАВА, ЩО ЗАБЕЗПЕЧУЮТЬ СОЦІАЛЬНЕ БУТТЯ ФІЗИЧНОЇ ОСОБИ </vt:lpstr>
      <vt:lpstr>Класифікація прав людини</vt:lpstr>
      <vt:lpstr>Особисті права людини</vt:lpstr>
      <vt:lpstr>Політичні права людини</vt:lpstr>
      <vt:lpstr>Економічні права людини</vt:lpstr>
      <vt:lpstr>Соціальні права людини</vt:lpstr>
      <vt:lpstr>Культурні права людини</vt:lpstr>
      <vt:lpstr>Екологічні права людини</vt:lpstr>
      <vt:lpstr>Класифікація прав і свобод людини:</vt:lpstr>
      <vt:lpstr>Де закріплені права, які ми маємо?</vt:lpstr>
      <vt:lpstr>Офіційний сайт Верховної Ради України</vt:lpstr>
      <vt:lpstr>Презентация PowerPoint</vt:lpstr>
      <vt:lpstr>Де закріплені права, які ми маємо?</vt:lpstr>
      <vt:lpstr>Загальна декларація прав людини</vt:lpstr>
      <vt:lpstr>Загальна декларація прав людини (продовження щодо закріплених прав)</vt:lpstr>
      <vt:lpstr>Загальна декларація прав людини (продовження щодо закріплених прав)</vt:lpstr>
      <vt:lpstr>Загальна декларація прав людини (продовження щодо закріплених прав)</vt:lpstr>
      <vt:lpstr>Інші міжнародні документи, в яких йдеться про права людини</vt:lpstr>
      <vt:lpstr>Інші міжнародні документи, в яких йдеться про права людини (прийняті ООН)</vt:lpstr>
      <vt:lpstr>Право на захист своїх прав та інтересів</vt:lpstr>
      <vt:lpstr>Право на захист своїх прав та інтересів</vt:lpstr>
      <vt:lpstr>Якими способами можна захистити свої права?</vt:lpstr>
      <vt:lpstr>Самозахист прав</vt:lpstr>
      <vt:lpstr>Захист прав та інтересів Президентом України, органами державної влади, органами влади АРК або органами місцевого самоврядування</vt:lpstr>
      <vt:lpstr>Захист прав та інтересів судом</vt:lpstr>
      <vt:lpstr>Способами захисту прав та інтересів судом  можуть бути (продовження):</vt:lpstr>
      <vt:lpstr>Національний чи міжнародний захист????</vt:lpstr>
      <vt:lpstr>Національний чи міжнародний захист????</vt:lpstr>
      <vt:lpstr>Презентация PowerPoint</vt:lpstr>
      <vt:lpstr>Презентация PowerPoint</vt:lpstr>
      <vt:lpstr>Презентация PowerPoint</vt:lpstr>
      <vt:lpstr>Презентация PowerPoint</vt:lpstr>
      <vt:lpstr> Європейські документи </vt:lpstr>
      <vt:lpstr> Європейські документи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Инна</dc:creator>
  <cp:lastModifiedBy>sergey</cp:lastModifiedBy>
  <cp:revision>198</cp:revision>
  <cp:lastPrinted>2021-01-18T08:01:20Z</cp:lastPrinted>
  <dcterms:created xsi:type="dcterms:W3CDTF">1601-01-01T00:00:00Z</dcterms:created>
  <dcterms:modified xsi:type="dcterms:W3CDTF">2025-03-06T08:30:14Z</dcterms:modified>
</cp:coreProperties>
</file>