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623" r:id="rId3"/>
    <p:sldId id="622" r:id="rId4"/>
    <p:sldId id="259" r:id="rId5"/>
    <p:sldId id="262" r:id="rId6"/>
    <p:sldId id="260" r:id="rId7"/>
    <p:sldId id="258" r:id="rId8"/>
    <p:sldId id="265" r:id="rId9"/>
    <p:sldId id="325" r:id="rId10"/>
    <p:sldId id="263" r:id="rId11"/>
    <p:sldId id="264" r:id="rId12"/>
    <p:sldId id="266" r:id="rId13"/>
    <p:sldId id="273" r:id="rId14"/>
    <p:sldId id="624" r:id="rId15"/>
    <p:sldId id="275" r:id="rId16"/>
    <p:sldId id="274" r:id="rId17"/>
    <p:sldId id="276" r:id="rId18"/>
    <p:sldId id="270" r:id="rId19"/>
    <p:sldId id="282" r:id="rId20"/>
    <p:sldId id="281" r:id="rId21"/>
    <p:sldId id="280" r:id="rId22"/>
    <p:sldId id="626" r:id="rId23"/>
    <p:sldId id="284" r:id="rId24"/>
    <p:sldId id="285" r:id="rId25"/>
    <p:sldId id="328" r:id="rId26"/>
    <p:sldId id="319" r:id="rId27"/>
    <p:sldId id="317" r:id="rId28"/>
    <p:sldId id="297" r:id="rId29"/>
    <p:sldId id="300" r:id="rId30"/>
    <p:sldId id="625" r:id="rId31"/>
    <p:sldId id="339" r:id="rId32"/>
    <p:sldId id="308" r:id="rId33"/>
    <p:sldId id="311" r:id="rId34"/>
    <p:sldId id="313" r:id="rId35"/>
    <p:sldId id="322" r:id="rId36"/>
    <p:sldId id="287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66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9B69C-412D-46EA-8652-9CD3D4FD2A07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52D92-932C-44C1-AB6C-E5BE8D1A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6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4023C3-8C94-4225-816B-99FAE66A25A9}" type="slidenum">
              <a:rPr lang="ru-RU" altLang="ru-RU" smtClean="0"/>
              <a:pPr eaLnBrk="1" hangingPunct="1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67" tIns="43533" rIns="87067" bIns="43533"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52D92-932C-44C1-AB6C-E5BE8D1AA80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5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5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12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04C07-5357-4CF9-ACA4-6F2DDB12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1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0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0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29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2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77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6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5DD2C-EE7E-42FC-890D-58B0CCF1557F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E7EFD-4260-4690-BAF5-36716E2BF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2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Почему ваша мама виновата в ваших болезнях или что такое эпигенетика">
            <a:extLst>
              <a:ext uri="{FF2B5EF4-FFF2-40B4-BE49-F238E27FC236}">
                <a16:creationId xmlns:a16="http://schemas.microsoft.com/office/drawing/2014/main" id="{4D9B1309-1CE9-47EB-8C31-89433083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144000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F34AD61-1CA4-48EA-9280-36EBC8ED2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93987"/>
            <a:ext cx="7772400" cy="1470025"/>
          </a:xfrm>
          <a:solidFill>
            <a:srgbClr val="00B0F0"/>
          </a:solidFill>
        </p:spPr>
        <p:txBody>
          <a:bodyPr/>
          <a:lstStyle/>
          <a:p>
            <a:r>
              <a:rPr lang="uk-UA" b="1" dirty="0" err="1">
                <a:solidFill>
                  <a:srgbClr val="FFFF00"/>
                </a:solidFill>
              </a:rPr>
              <a:t>Епігенетика</a:t>
            </a:r>
            <a:r>
              <a:rPr lang="uk-UA" b="1" dirty="0">
                <a:solidFill>
                  <a:srgbClr val="FFFF00"/>
                </a:solidFill>
              </a:rPr>
              <a:t> – сірий кардинал </a:t>
            </a:r>
            <a:r>
              <a:rPr lang="uk-UA" b="1" dirty="0" err="1">
                <a:solidFill>
                  <a:srgbClr val="FFFF00"/>
                </a:solidFill>
              </a:rPr>
              <a:t>геному</a:t>
            </a:r>
            <a:endParaRPr lang="ru-U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2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25413"/>
            <a:ext cx="8686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altLang="ru-RU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заставити</a:t>
            </a: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r>
              <a:rPr lang="ru-RU" altLang="ru-RU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?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428625" y="1433513"/>
            <a:ext cx="8286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Активувати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гени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rabicParenR"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Прибрати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експресію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відпрацьованих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852936"/>
            <a:ext cx="928687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14300" y="4221318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ввести систему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міток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подавлення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2040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ru-RU" altLang="ru-RU" sz="4000"/>
            </a:br>
            <a:br>
              <a:rPr lang="ru-RU" altLang="ru-RU" sz="4000"/>
            </a:br>
            <a:br>
              <a:rPr lang="ru-RU" altLang="ru-RU" sz="4000"/>
            </a:br>
            <a:br>
              <a:rPr lang="ru-RU" altLang="ru-RU" sz="4000"/>
            </a:br>
            <a:br>
              <a:rPr lang="ru-RU" altLang="ru-RU" sz="4000"/>
            </a:br>
            <a:br>
              <a:rPr lang="ru-RU" altLang="ru-RU" sz="4000"/>
            </a:br>
            <a:endParaRPr lang="ru-RU" altLang="ru-RU" sz="400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5900" y="373412"/>
            <a:ext cx="87122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епігенетичної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регуляції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/>
            <a:endParaRPr lang="ru-RU" altLang="ru-RU" sz="28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Структурно-функциональна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хромосомних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локусів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ремоделінг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хроматину)</a:t>
            </a:r>
          </a:p>
          <a:p>
            <a:pPr eaLnBrk="1" hangingPunct="1"/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Ковалентні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модифікації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ацетилювання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гістонів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гістоновий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код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РНК-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інтерференція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 </a:t>
            </a:r>
          </a:p>
          <a:p>
            <a:pPr eaLnBrk="1" hangingPunct="1"/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Геномный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імпринтінг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4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539552" y="942110"/>
            <a:ext cx="8208912" cy="5142099"/>
            <a:chOff x="719403" y="942110"/>
            <a:chExt cx="10945215" cy="5142099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101435" y="942110"/>
              <a:ext cx="10563183" cy="5142099"/>
              <a:chOff x="1530926" y="1731819"/>
              <a:chExt cx="10563183" cy="5142099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1530926" y="1731819"/>
                <a:ext cx="9699086" cy="3010901"/>
                <a:chOff x="2057399" y="457201"/>
                <a:chExt cx="9699086" cy="3010901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2057399" y="1556175"/>
                  <a:ext cx="31657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 err="1"/>
                    <a:t>Еухроматин</a:t>
                  </a:r>
                  <a:endParaRPr lang="ru-RU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6483925" y="1556176"/>
                  <a:ext cx="33285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 err="1"/>
                    <a:t>Гетерохроматин</a:t>
                  </a:r>
                  <a:endParaRPr lang="ru-RU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530434" y="457201"/>
                  <a:ext cx="24938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/>
                    <a:t>Хроматин</a:t>
                  </a:r>
                  <a:endParaRPr lang="ru-RU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782292" y="3006437"/>
                  <a:ext cx="32696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 err="1"/>
                    <a:t>Факультативний</a:t>
                  </a:r>
                  <a:endParaRPr lang="ru-RU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8437417" y="3006436"/>
                  <a:ext cx="33190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 err="1"/>
                    <a:t>Конститутивний</a:t>
                  </a:r>
                  <a:endParaRPr lang="ru-RU" b="1" dirty="0"/>
                </a:p>
              </p:txBody>
            </p:sp>
            <p:cxnSp>
              <p:nvCxnSpPr>
                <p:cNvPr id="10" name="Прямая со стрелкой 9"/>
                <p:cNvCxnSpPr/>
                <p:nvPr/>
              </p:nvCxnSpPr>
              <p:spPr>
                <a:xfrm>
                  <a:off x="6026727" y="918866"/>
                  <a:ext cx="997528" cy="637309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 стрелкой 10"/>
                <p:cNvCxnSpPr/>
                <p:nvPr/>
              </p:nvCxnSpPr>
              <p:spPr>
                <a:xfrm flipH="1">
                  <a:off x="3269673" y="844670"/>
                  <a:ext cx="1149927" cy="711505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 стрелкой 12"/>
                <p:cNvCxnSpPr/>
                <p:nvPr/>
              </p:nvCxnSpPr>
              <p:spPr>
                <a:xfrm flipH="1">
                  <a:off x="5375565" y="2156386"/>
                  <a:ext cx="1246908" cy="79909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/>
                <p:cNvCxnSpPr/>
                <p:nvPr/>
              </p:nvCxnSpPr>
              <p:spPr>
                <a:xfrm>
                  <a:off x="8167254" y="2207110"/>
                  <a:ext cx="1101437" cy="79932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5085331" y="5467622"/>
                <a:ext cx="2555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err="1"/>
                  <a:t>Центромери</a:t>
                </a:r>
                <a:endParaRPr lang="ru-RU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40783" y="5449299"/>
                <a:ext cx="22305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err="1"/>
                  <a:t>Теломери</a:t>
                </a:r>
                <a:endParaRPr lang="ru-RU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871359" y="5304258"/>
                <a:ext cx="222275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err="1"/>
                  <a:t>Ділянки</a:t>
                </a:r>
                <a:r>
                  <a:rPr lang="ru-RU" sz="2400" b="1" dirty="0"/>
                  <a:t> </a:t>
                </a:r>
                <a:r>
                  <a:rPr lang="ru-RU" sz="2400" b="1" dirty="0" err="1"/>
                  <a:t>статевих</a:t>
                </a:r>
                <a:r>
                  <a:rPr lang="ru-RU" sz="2400" b="1" dirty="0"/>
                  <a:t> хромосом (У)</a:t>
                </a:r>
                <a:endParaRPr lang="ru-RU" b="1" dirty="0"/>
              </a:p>
            </p:txBody>
          </p:sp>
          <p:cxnSp>
            <p:nvCxnSpPr>
              <p:cNvPr id="22" name="Прямая со стрелкой 21"/>
              <p:cNvCxnSpPr/>
              <p:nvPr/>
            </p:nvCxnSpPr>
            <p:spPr>
              <a:xfrm flipH="1">
                <a:off x="6674425" y="4668523"/>
                <a:ext cx="1246908" cy="79909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/>
              <p:nvPr/>
            </p:nvCxnSpPr>
            <p:spPr>
              <a:xfrm>
                <a:off x="8371603" y="4873649"/>
                <a:ext cx="58883" cy="69765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>
                <a:off x="9286006" y="4802141"/>
                <a:ext cx="585353" cy="50907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Прямая со стрелкой 27"/>
            <p:cNvCxnSpPr/>
            <p:nvPr/>
          </p:nvCxnSpPr>
          <p:spPr>
            <a:xfrm>
              <a:off x="3803074" y="3915913"/>
              <a:ext cx="0" cy="9745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19403" y="4976129"/>
              <a:ext cx="41019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/>
                <a:t>Тканинноспецифічна</a:t>
              </a:r>
              <a:r>
                <a:rPr lang="ru-RU" sz="2400" b="1" dirty="0"/>
                <a:t> </a:t>
              </a:r>
              <a:r>
                <a:rPr lang="ru-RU" sz="2400" b="1" dirty="0" err="1"/>
                <a:t>експресія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4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115888" y="-25400"/>
            <a:ext cx="9028112" cy="1162050"/>
          </a:xfrm>
        </p:spPr>
        <p:txBody>
          <a:bodyPr/>
          <a:lstStyle/>
          <a:p>
            <a:r>
              <a:rPr lang="en-US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Ремоделінг</a:t>
            </a:r>
            <a:r>
              <a:rPr lang="ru-RU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хроматину – </a:t>
            </a:r>
            <a:r>
              <a:rPr lang="uk-UA" alt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конденсації внаслідок пересування </a:t>
            </a:r>
            <a:r>
              <a:rPr lang="uk-UA" altLang="ru-RU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нуклеосом</a:t>
            </a:r>
            <a:endParaRPr lang="ru-RU" alt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ile:Sha-Boyer-Fig1-CCBy3.0.jpg - Wikipedia">
            <a:extLst>
              <a:ext uri="{FF2B5EF4-FFF2-40B4-BE49-F238E27FC236}">
                <a16:creationId xmlns:a16="http://schemas.microsoft.com/office/drawing/2014/main" id="{C1662FAD-C881-4EEE-96B2-C517F99E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88432" cy="34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heme representing chromatin accessibility and NRs classical ...">
            <a:extLst>
              <a:ext uri="{FF2B5EF4-FFF2-40B4-BE49-F238E27FC236}">
                <a16:creationId xmlns:a16="http://schemas.microsoft.com/office/drawing/2014/main" id="{E6B128D5-7575-44AF-A6BC-E36CCB70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26452"/>
            <a:ext cx="3744416" cy="32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3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4845F2-442F-4967-A87C-217914110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73051"/>
            <a:ext cx="8003232" cy="1211734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Білкові комплекси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Polycomb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Tritorax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A92DC-DB5F-415A-B4A8-48D32D5C0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7" t="28999" r="16926" b="9401"/>
          <a:stretch/>
        </p:blipFill>
        <p:spPr>
          <a:xfrm>
            <a:off x="946855" y="1268760"/>
            <a:ext cx="7626761" cy="41429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35530B-8A2D-40C8-9EAD-AE336A461DB8}"/>
              </a:ext>
            </a:extLst>
          </p:cNvPr>
          <p:cNvSpPr/>
          <p:nvPr/>
        </p:nvSpPr>
        <p:spPr>
          <a:xfrm>
            <a:off x="570384" y="5589240"/>
            <a:ext cx="8003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latin typeface="Tahoma" pitchFamily="34" charset="0"/>
                <a:cs typeface="Tahoma" pitchFamily="34" charset="0"/>
              </a:rPr>
              <a:t>АТФ-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залежні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хроматин-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ремоделюючі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білки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модифікують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структуру хроматину,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змінюючи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контакти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ДНК з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гістонами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.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Такі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зміни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призводять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до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переміщення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або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видалення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нуклеосоми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що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і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визначає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"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мовчання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"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або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активність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 err="1">
                <a:latin typeface="Tahoma" pitchFamily="34" charset="0"/>
                <a:cs typeface="Tahoma" pitchFamily="34" charset="0"/>
              </a:rPr>
              <a:t>генів</a:t>
            </a:r>
            <a:r>
              <a:rPr lang="ru-RU" altLang="ru-RU" sz="1600" dirty="0">
                <a:latin typeface="Tahoma" pitchFamily="34" charset="0"/>
                <a:cs typeface="Tahoma" pitchFamily="34" charset="0"/>
              </a:rPr>
              <a:t>. </a:t>
            </a:r>
            <a:endParaRPr lang="ru-UA" sz="1600" dirty="0"/>
          </a:p>
        </p:txBody>
      </p:sp>
    </p:spTree>
    <p:extLst>
      <p:ext uri="{BB962C8B-B14F-4D97-AF65-F5344CB8AC3E}">
        <p14:creationId xmlns:p14="http://schemas.microsoft.com/office/powerpoint/2010/main" val="396489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46760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Ковалентні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модифікації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гістонів</a:t>
            </a:r>
            <a:b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18435" name="Содержимое 2"/>
          <p:cNvSpPr>
            <a:spLocks noGrp="1"/>
          </p:cNvSpPr>
          <p:nvPr>
            <p:ph sz="quarter" idx="1"/>
          </p:nvPr>
        </p:nvSpPr>
        <p:spPr>
          <a:xfrm>
            <a:off x="5292080" y="2060848"/>
            <a:ext cx="3600400" cy="521493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Збагачені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dirty="0" err="1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R)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Н3 и Н4,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консервативні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з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відомих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білків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Збагачені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лізином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 (K)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помірно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багаті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Н2А та Н2В,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-сильно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багаті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лізин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H1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18437" name="Picture 5" descr="C:\Users\Dell\Desktop\Хроматин\Nucleos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971925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6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553423" cy="510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320B0B-7D9A-4805-828C-09AB9D872FBC}"/>
              </a:ext>
            </a:extLst>
          </p:cNvPr>
          <p:cNvSpPr txBox="1">
            <a:spLocks/>
          </p:cNvSpPr>
          <p:nvPr/>
        </p:nvSpPr>
        <p:spPr>
          <a:xfrm>
            <a:off x="115888" y="-25400"/>
            <a:ext cx="9028112" cy="1162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Ковалентні</a:t>
            </a: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модифікації</a:t>
            </a: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гістонів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8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genes.atspace.org/Figs/G55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55575"/>
            <a:ext cx="5400675" cy="6702425"/>
          </a:xfrm>
          <a:noFill/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215863" y="155575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фосфорилювання</a:t>
            </a:r>
            <a: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1331640" y="1391230"/>
            <a:ext cx="3059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(особливо H3 і H4)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F57843-DE9C-4A2E-B347-07FCB028FD1E}"/>
              </a:ext>
            </a:extLst>
          </p:cNvPr>
          <p:cNvSpPr/>
          <p:nvPr/>
        </p:nvSpPr>
        <p:spPr>
          <a:xfrm>
            <a:off x="1003081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аргінін</a:t>
            </a:r>
            <a:r>
              <a:rPr lang="ru-RU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метилтрансфераза</a:t>
            </a:r>
            <a:r>
              <a:rPr lang="ru-RU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лізин</a:t>
            </a:r>
            <a:r>
              <a:rPr lang="ru-RU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метилтрансфераза</a:t>
            </a:r>
            <a:endParaRPr lang="ru-UA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009759-E4D5-485B-956F-DE9A6C6E142C}"/>
              </a:ext>
            </a:extLst>
          </p:cNvPr>
          <p:cNvSpPr/>
          <p:nvPr/>
        </p:nvSpPr>
        <p:spPr>
          <a:xfrm>
            <a:off x="6300192" y="5517232"/>
            <a:ext cx="2519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кінази</a:t>
            </a:r>
            <a:r>
              <a:rPr lang="uk-UA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фосфатази</a:t>
            </a:r>
            <a:endParaRPr lang="ru-UA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49A053-7334-4537-88CD-21810B10F1AD}"/>
              </a:ext>
            </a:extLst>
          </p:cNvPr>
          <p:cNvSpPr/>
          <p:nvPr/>
        </p:nvSpPr>
        <p:spPr>
          <a:xfrm>
            <a:off x="359550" y="61653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ацетилтрансфераза</a:t>
            </a:r>
            <a:r>
              <a:rPr lang="uk-UA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altLang="ru-RU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деацетилаза</a:t>
            </a:r>
            <a:endParaRPr lang="ru-UA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07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723" t="12026" r="38606" b="26800"/>
          <a:stretch/>
        </p:blipFill>
        <p:spPr>
          <a:xfrm>
            <a:off x="4860032" y="1379837"/>
            <a:ext cx="3890478" cy="5001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97892"/>
            <a:ext cx="3890478" cy="255524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H3K9me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рекрутує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DNMT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methyltransferase 1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HDAC (Histone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DeAcetylase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HP1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(білок, необхідний для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гетерохроматизації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рекрутує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HMT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Histone Methyl Transferase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A1235-1E57-41CD-8E1C-EFB81B4C8D22}"/>
              </a:ext>
            </a:extLst>
          </p:cNvPr>
          <p:cNvSpPr txBox="1"/>
          <p:nvPr/>
        </p:nvSpPr>
        <p:spPr>
          <a:xfrm>
            <a:off x="395536" y="476672"/>
            <a:ext cx="835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Ферменти входять до комплексів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ремоделінгу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хроматину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0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112713" y="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ковалентних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модифікацій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гістонів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 rot="10800000" flipV="1">
            <a:off x="112713" y="6050825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модифікация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модифікації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43621"/>
              </p:ext>
            </p:extLst>
          </p:nvPr>
        </p:nvGraphicFramePr>
        <p:xfrm>
          <a:off x="112713" y="1012825"/>
          <a:ext cx="8839200" cy="4791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1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65"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Група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Роль в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транскрипції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Сайти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гістона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що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модифікуються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521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Ацетилювання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Активація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H3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(K9, K14, K18, K56); H4 (K5, K8, K12, K16); H2A/H2B (K6, K7, K16, K17)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9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Фосфорилювання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Активація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H3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(S10)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9">
                <a:tc rowSpan="2"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Метилирування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Активація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H3 (K4, K36, K79)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9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Репресія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H3 (K9, K27)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II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b="1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9">
                <a:tc rowSpan="2"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Убіквітинування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Активація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H2B (K123)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89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Репресія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H2A (K119)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16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Сумоілірування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Репресія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H4 (K5, K8,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K12, K16), H2A (K126), H2B (K6, K7, K16, K17)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545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EA4EB-5C14-4BDE-AC4A-5A9F88B0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5026570"/>
          </a:xfrm>
        </p:spPr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r>
              <a:rPr lang="uk-UA" sz="3600" dirty="0"/>
              <a:t>1. Поняття епігенетичного спадкування.</a:t>
            </a:r>
            <a:br>
              <a:rPr lang="uk-UA" sz="3600" dirty="0"/>
            </a:br>
            <a:r>
              <a:rPr lang="uk-UA" sz="3600" dirty="0"/>
              <a:t>2. Епігенетичні механізми:</a:t>
            </a:r>
            <a:br>
              <a:rPr lang="uk-UA" sz="3600" dirty="0"/>
            </a:br>
            <a:r>
              <a:rPr lang="uk-UA" sz="3600" dirty="0"/>
              <a:t>	а. </a:t>
            </a:r>
            <a:r>
              <a:rPr lang="uk-UA" sz="3600" dirty="0" err="1"/>
              <a:t>ремоделінг</a:t>
            </a:r>
            <a:r>
              <a:rPr lang="uk-UA" sz="3600" dirty="0"/>
              <a:t> хроматину</a:t>
            </a:r>
            <a:br>
              <a:rPr lang="uk-UA" sz="3600" dirty="0"/>
            </a:br>
            <a:r>
              <a:rPr lang="uk-UA" sz="3600" dirty="0"/>
              <a:t>	б. </a:t>
            </a:r>
            <a:r>
              <a:rPr lang="uk-UA" sz="3600" dirty="0" err="1"/>
              <a:t>гістоновий</a:t>
            </a:r>
            <a:r>
              <a:rPr lang="uk-UA" sz="3600" dirty="0"/>
              <a:t> код</a:t>
            </a:r>
            <a:br>
              <a:rPr lang="uk-UA" sz="3600" dirty="0"/>
            </a:br>
            <a:r>
              <a:rPr lang="uk-UA" sz="3600" dirty="0"/>
              <a:t>	в. варіанти </a:t>
            </a:r>
            <a:r>
              <a:rPr lang="uk-UA" sz="3600" dirty="0" err="1"/>
              <a:t>гістонів</a:t>
            </a:r>
            <a:br>
              <a:rPr lang="uk-UA" sz="3600" dirty="0"/>
            </a:br>
            <a:r>
              <a:rPr lang="uk-UA" sz="3600" dirty="0"/>
              <a:t>	г. РНК-інтерференція</a:t>
            </a:r>
            <a:br>
              <a:rPr lang="uk-UA" sz="3600" dirty="0"/>
            </a:br>
            <a:r>
              <a:rPr lang="uk-UA" sz="3600" dirty="0"/>
              <a:t>	д. </a:t>
            </a:r>
            <a:r>
              <a:rPr lang="uk-UA" sz="3600" dirty="0" err="1"/>
              <a:t>Метилювання</a:t>
            </a:r>
            <a:r>
              <a:rPr lang="uk-UA" sz="3600" dirty="0"/>
              <a:t> ДНК</a:t>
            </a:r>
            <a:br>
              <a:rPr lang="uk-UA" sz="3600" dirty="0"/>
            </a:br>
            <a:r>
              <a:rPr lang="uk-UA" sz="3600" dirty="0"/>
              <a:t>	є. </a:t>
            </a:r>
            <a:r>
              <a:rPr lang="uk-UA" sz="3600" dirty="0" err="1"/>
              <a:t>Геномний</a:t>
            </a:r>
            <a:r>
              <a:rPr lang="uk-UA" sz="3600" dirty="0"/>
              <a:t> </a:t>
            </a:r>
            <a:r>
              <a:rPr lang="uk-UA" sz="3600" dirty="0" err="1"/>
              <a:t>імпринтінг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218040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b="14088"/>
          <a:stretch/>
        </p:blipFill>
        <p:spPr bwMode="auto">
          <a:xfrm>
            <a:off x="179512" y="1052513"/>
            <a:ext cx="8886701" cy="43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163" y="69850"/>
            <a:ext cx="8143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Гістоновий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2999998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3550" y="0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altLang="ru-RU" b="1" dirty="0" err="1">
                <a:solidFill>
                  <a:srgbClr val="CC0000"/>
                </a:solidFill>
              </a:rPr>
              <a:t>Гістоновий</a:t>
            </a:r>
            <a:r>
              <a:rPr lang="ru-RU" altLang="ru-RU" b="1" dirty="0">
                <a:solidFill>
                  <a:srgbClr val="CC0000"/>
                </a:solidFill>
              </a:rPr>
              <a:t> код</a:t>
            </a:r>
          </a:p>
        </p:txBody>
      </p:sp>
      <p:sp>
        <p:nvSpPr>
          <p:cNvPr id="26627" name="Объект 3"/>
          <p:cNvSpPr>
            <a:spLocks noGrp="1"/>
          </p:cNvSpPr>
          <p:nvPr>
            <p:ph idx="1"/>
          </p:nvPr>
        </p:nvSpPr>
        <p:spPr>
          <a:xfrm>
            <a:off x="107950" y="1628507"/>
            <a:ext cx="9036050" cy="3970318"/>
          </a:xfrm>
        </p:spPr>
        <p:txBody>
          <a:bodyPr>
            <a:spAutoFit/>
          </a:bodyPr>
          <a:lstStyle/>
          <a:p>
            <a:pPr marL="107950" algn="just">
              <a:spcBef>
                <a:spcPct val="0"/>
              </a:spcBef>
            </a:pPr>
            <a:r>
              <a:rPr lang="ru-RU" altLang="ru-RU" sz="2400" dirty="0" err="1"/>
              <a:t>Модифікації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гістонів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можуть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визначати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подальшу</a:t>
            </a:r>
            <a:r>
              <a:rPr lang="ru-RU" altLang="ru-RU" sz="2400" dirty="0"/>
              <a:t> долю </a:t>
            </a:r>
            <a:r>
              <a:rPr lang="ru-RU" altLang="ru-RU" sz="2400" dirty="0" err="1"/>
              <a:t>клітини</a:t>
            </a:r>
            <a:r>
              <a:rPr lang="ru-RU" altLang="ru-RU" sz="2400" dirty="0"/>
              <a:t>. 	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2400" dirty="0"/>
              <a:t>	</a:t>
            </a:r>
            <a:r>
              <a:rPr lang="ru-RU" altLang="ru-RU" sz="2000" dirty="0" err="1"/>
              <a:t>Наприклад</a:t>
            </a:r>
            <a:r>
              <a:rPr lang="ru-RU" altLang="ru-RU" sz="2000" dirty="0"/>
              <a:t>,  - </a:t>
            </a:r>
            <a:r>
              <a:rPr lang="ru-RU" altLang="ru-RU" sz="2000" dirty="0" err="1"/>
              <a:t>фосфорилювання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залишків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серину</a:t>
            </a:r>
            <a:r>
              <a:rPr lang="ru-RU" altLang="ru-RU" sz="2000" dirty="0"/>
              <a:t> в </a:t>
            </a:r>
            <a:r>
              <a:rPr lang="ru-RU" altLang="ru-RU" sz="2000" dirty="0" err="1"/>
              <a:t>положенні</a:t>
            </a:r>
            <a:r>
              <a:rPr lang="ru-RU" altLang="ru-RU" sz="2000" dirty="0"/>
              <a:t> 10 і 28 </a:t>
            </a:r>
            <a:r>
              <a:rPr lang="ru-RU" altLang="ru-RU" sz="2000" dirty="0" err="1"/>
              <a:t>гістону</a:t>
            </a:r>
            <a:r>
              <a:rPr lang="ru-RU" altLang="ru-RU" sz="2000" dirty="0"/>
              <a:t> НЗ є маркером </a:t>
            </a:r>
            <a:r>
              <a:rPr lang="ru-RU" altLang="ru-RU" sz="2000" b="1" dirty="0" err="1"/>
              <a:t>низької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активності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транскрипції</a:t>
            </a:r>
            <a:r>
              <a:rPr lang="ru-RU" altLang="ru-RU" sz="2000" dirty="0"/>
              <a:t>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000" dirty="0"/>
              <a:t>		-</a:t>
            </a:r>
            <a:r>
              <a:rPr lang="ru-RU" altLang="ru-RU" sz="2000" dirty="0" err="1"/>
              <a:t>комбінація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фосфорилювання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серину</a:t>
            </a:r>
            <a:r>
              <a:rPr lang="ru-RU" altLang="ru-RU" sz="2000" dirty="0"/>
              <a:t> в </a:t>
            </a:r>
            <a:r>
              <a:rPr lang="ru-RU" altLang="ru-RU" sz="2000" dirty="0" err="1"/>
              <a:t>положенні</a:t>
            </a:r>
            <a:r>
              <a:rPr lang="ru-RU" altLang="ru-RU" sz="2000" dirty="0"/>
              <a:t> 10 і </a:t>
            </a:r>
            <a:r>
              <a:rPr lang="ru-RU" altLang="ru-RU" sz="2000" dirty="0" err="1"/>
              <a:t>ацетилювання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лізину</a:t>
            </a:r>
            <a:r>
              <a:rPr lang="ru-RU" altLang="ru-RU" sz="2000" dirty="0"/>
              <a:t> в </a:t>
            </a:r>
            <a:r>
              <a:rPr lang="ru-RU" altLang="ru-RU" sz="2000" dirty="0" err="1"/>
              <a:t>положенні</a:t>
            </a:r>
            <a:r>
              <a:rPr lang="ru-RU" altLang="ru-RU" sz="2000" dirty="0"/>
              <a:t> 14 </a:t>
            </a:r>
            <a:r>
              <a:rPr lang="ru-RU" altLang="ru-RU" sz="2000" dirty="0" err="1"/>
              <a:t>гістону</a:t>
            </a:r>
            <a:r>
              <a:rPr lang="ru-RU" altLang="ru-RU" sz="2000" dirty="0"/>
              <a:t> НЗ є </a:t>
            </a:r>
            <a:r>
              <a:rPr lang="ru-RU" altLang="ru-RU" sz="2000" dirty="0" err="1"/>
              <a:t>ознакою</a:t>
            </a:r>
            <a:r>
              <a:rPr lang="ru-RU" altLang="ru-RU" sz="2000" dirty="0"/>
              <a:t> </a:t>
            </a:r>
            <a:r>
              <a:rPr lang="ru-RU" altLang="ru-RU" sz="2000" b="1" dirty="0" err="1"/>
              <a:t>активної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транскрипції</a:t>
            </a:r>
            <a:r>
              <a:rPr lang="ru-RU" altLang="ru-RU" sz="2000" b="1" dirty="0"/>
              <a:t>.</a:t>
            </a:r>
          </a:p>
          <a:p>
            <a:pPr marL="107950">
              <a:spcBef>
                <a:spcPct val="0"/>
              </a:spcBef>
            </a:pPr>
            <a:endParaRPr lang="ru-RU" altLang="ru-RU" sz="2400" dirty="0"/>
          </a:p>
          <a:p>
            <a:pPr marL="107950">
              <a:spcBef>
                <a:spcPct val="0"/>
              </a:spcBef>
            </a:pPr>
            <a:endParaRPr lang="ru-RU" altLang="ru-RU" sz="2400" dirty="0"/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2400" b="1" dirty="0"/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2400" b="1" dirty="0" err="1">
                <a:solidFill>
                  <a:srgbClr val="C00000"/>
                </a:solidFill>
              </a:rPr>
              <a:t>Патерн</a:t>
            </a:r>
            <a:r>
              <a:rPr lang="ru-RU" altLang="ru-RU" sz="2400" b="1" dirty="0">
                <a:solidFill>
                  <a:srgbClr val="C00000"/>
                </a:solidFill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</a:rPr>
              <a:t>гістонових</a:t>
            </a:r>
            <a:r>
              <a:rPr lang="ru-RU" altLang="ru-RU" sz="2400" b="1" dirty="0">
                <a:solidFill>
                  <a:srgbClr val="C00000"/>
                </a:solidFill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</a:rPr>
              <a:t>модифікацій</a:t>
            </a:r>
            <a:r>
              <a:rPr lang="ru-RU" altLang="ru-RU" sz="2400" b="1" dirty="0">
                <a:solidFill>
                  <a:srgbClr val="C00000"/>
                </a:solidFill>
              </a:rPr>
              <a:t>  є кодом</a:t>
            </a:r>
            <a:r>
              <a:rPr lang="ru-RU" altLang="ru-RU" sz="2400" b="1" dirty="0"/>
              <a:t>, </a:t>
            </a:r>
            <a:r>
              <a:rPr lang="ru-RU" altLang="ru-RU" sz="2400" b="1" dirty="0" err="1"/>
              <a:t>який</a:t>
            </a:r>
            <a:r>
              <a:rPr lang="ru-RU" altLang="ru-RU" sz="2400" b="1" dirty="0"/>
              <a:t>  </a:t>
            </a:r>
            <a:r>
              <a:rPr lang="ru-RU" altLang="ru-RU" sz="2400" b="1" dirty="0" err="1"/>
              <a:t>епігенетично</a:t>
            </a:r>
            <a:r>
              <a:rPr lang="ru-RU" altLang="ru-RU" sz="2400" b="1" dirty="0"/>
              <a:t> </a:t>
            </a:r>
            <a:r>
              <a:rPr lang="ru-RU" altLang="ru-RU" sz="2400" dirty="0" err="1"/>
              <a:t>зберігається</a:t>
            </a:r>
            <a:r>
              <a:rPr lang="ru-RU" altLang="ru-RU" sz="2400" dirty="0"/>
              <a:t> при </a:t>
            </a:r>
            <a:r>
              <a:rPr lang="ru-RU" altLang="ru-RU" sz="2400" dirty="0" err="1"/>
              <a:t>поділі</a:t>
            </a:r>
            <a:r>
              <a:rPr lang="ru-RU" altLang="ru-RU" sz="2400" dirty="0"/>
              <a:t> («</a:t>
            </a:r>
            <a:r>
              <a:rPr lang="ru-RU" altLang="ru-RU" sz="2400" dirty="0" err="1"/>
              <a:t>епігенетична</a:t>
            </a:r>
            <a:r>
              <a:rPr lang="ru-RU" altLang="ru-RU" sz="2400" dirty="0"/>
              <a:t> </a:t>
            </a:r>
            <a:r>
              <a:rPr lang="ru-RU" altLang="ru-RU" sz="2400" dirty="0" err="1"/>
              <a:t>пам’ять</a:t>
            </a:r>
            <a:r>
              <a:rPr lang="ru-RU" altLang="ru-RU" sz="2400" dirty="0"/>
              <a:t>»). </a:t>
            </a:r>
          </a:p>
        </p:txBody>
      </p:sp>
    </p:spTree>
    <p:extLst>
      <p:ext uri="{BB962C8B-B14F-4D97-AF65-F5344CB8AC3E}">
        <p14:creationId xmlns:p14="http://schemas.microsoft.com/office/powerpoint/2010/main" val="1720368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епіг">
            <a:hlinkClick r:id="" action="ppaction://media"/>
            <a:extLst>
              <a:ext uri="{FF2B5EF4-FFF2-40B4-BE49-F238E27FC236}">
                <a16:creationId xmlns:a16="http://schemas.microsoft.com/office/drawing/2014/main" id="{6B250B42-F3B3-4EDA-BAC5-A5ED5E8B86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16601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2676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149405" y="4422591"/>
            <a:ext cx="856964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H3.3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потрібен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транскрипції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H2A.Z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корелює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транскрипційною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CENP-A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Н3,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centromere specific histone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є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будови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центромери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H2A.X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асоційований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пошкодженою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рекрутуванні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репарації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макроН2А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асоційован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неактивною Х-хромосомою 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ссавців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Удивительные свойства гигантских клеток трофобласта">
            <a:extLst>
              <a:ext uri="{FF2B5EF4-FFF2-40B4-BE49-F238E27FC236}">
                <a16:creationId xmlns:a16="http://schemas.microsoft.com/office/drawing/2014/main" id="{4F62ADBA-85B6-4E0D-9B30-8CB92264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10569"/>
            <a:ext cx="4177162" cy="17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cenp-a">
            <a:extLst>
              <a:ext uri="{FF2B5EF4-FFF2-40B4-BE49-F238E27FC236}">
                <a16:creationId xmlns:a16="http://schemas.microsoft.com/office/drawing/2014/main" id="{1135C59A-C942-469E-AE7E-7E30475B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24664"/>
            <a:ext cx="2584846" cy="19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579824C-E978-43CC-965B-1B391143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169"/>
            <a:ext cx="7886700" cy="70553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Варіантні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гістони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C87007-DAB7-4912-8126-69782B4F24C1}"/>
              </a:ext>
            </a:extLst>
          </p:cNvPr>
          <p:cNvSpPr/>
          <p:nvPr/>
        </p:nvSpPr>
        <p:spPr>
          <a:xfrm>
            <a:off x="2578494" y="1075745"/>
            <a:ext cx="655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кодуються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генами,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експресуються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клітинного</a:t>
            </a:r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циклу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3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РНК-</a:t>
            </a:r>
            <a:r>
              <a:rPr lang="ru-RU" altLang="ru-RU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інтерференція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1" descr="pet3.jpg">
            <a:extLst>
              <a:ext uri="{FF2B5EF4-FFF2-40B4-BE49-F238E27FC236}">
                <a16:creationId xmlns:a16="http://schemas.microsoft.com/office/drawing/2014/main" id="{BB553604-1C3E-41EA-B3C6-B5DCC4F9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30673"/>
            <a:ext cx="31527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7FEB79-01B6-4A6E-8699-A891E7E5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2" y="4437112"/>
            <a:ext cx="3386605" cy="100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5DF15C7-7ED1-4D75-A3CA-086F4F03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2904"/>
            <a:ext cx="3038079" cy="2271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88291-2496-4AB6-B2E0-CC9626608E9B}"/>
              </a:ext>
            </a:extLst>
          </p:cNvPr>
          <p:cNvSpPr txBox="1"/>
          <p:nvPr/>
        </p:nvSpPr>
        <p:spPr>
          <a:xfrm>
            <a:off x="3692328" y="5661248"/>
            <a:ext cx="498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«+» РНК певного гена           «-» ознака           </a:t>
            </a:r>
            <a:r>
              <a:rPr lang="uk-UA" sz="2800" b="1" dirty="0">
                <a:solidFill>
                  <a:srgbClr val="FF0000"/>
                </a:solidFill>
              </a:rPr>
              <a:t>?</a:t>
            </a:r>
            <a:endParaRPr lang="ru-UA" sz="2800" b="1" dirty="0">
              <a:solidFill>
                <a:srgbClr val="FF0000"/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CE41B00-F54E-4F7F-9A2F-D53F848D9220}"/>
              </a:ext>
            </a:extLst>
          </p:cNvPr>
          <p:cNvSpPr/>
          <p:nvPr/>
        </p:nvSpPr>
        <p:spPr>
          <a:xfrm>
            <a:off x="6005487" y="5901568"/>
            <a:ext cx="360040" cy="185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A24CA4C-FC4D-4E26-8A26-63D0185202D2}"/>
              </a:ext>
            </a:extLst>
          </p:cNvPr>
          <p:cNvSpPr/>
          <p:nvPr/>
        </p:nvSpPr>
        <p:spPr>
          <a:xfrm>
            <a:off x="7596336" y="5918163"/>
            <a:ext cx="36004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2912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715108" y="2412494"/>
            <a:ext cx="7715250" cy="1384995"/>
          </a:xfrm>
          <a:prstGeom prst="rect">
            <a:avLst/>
          </a:prstGeom>
          <a:solidFill>
            <a:schemeClr val="tx2">
              <a:lumMod val="40000"/>
              <a:lumOff val="60000"/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</a:pPr>
            <a:r>
              <a:rPr lang="ru-RU" sz="2000" u="sng" dirty="0" err="1">
                <a:latin typeface="Arial" pitchFamily="34" charset="0"/>
                <a:cs typeface="Arial" pitchFamily="34" charset="0"/>
              </a:rPr>
              <a:t>Продемонстрували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 eaLnBrk="0" hangingPunct="0">
              <a:spcBef>
                <a:spcPct val="20000"/>
              </a:spcBef>
              <a:buClr>
                <a:schemeClr val="tx2"/>
              </a:buClr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саме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дволанцюгова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РНК, яка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присутня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препаратах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одноланцюговими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молекулами як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домішки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 є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безпосереднім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агентом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пригніченні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експресії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генів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1447800" y="4505326"/>
            <a:ext cx="6248400" cy="7080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tIns="46800"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агент, </a:t>
            </a:r>
            <a:r>
              <a:rPr lang="ru-RU" sz="2000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ініціюючий</a:t>
            </a:r>
            <a:r>
              <a:rPr lang="ru-RU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замовчування</a:t>
            </a:r>
            <a:r>
              <a:rPr lang="ru-RU" sz="2000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генів</a:t>
            </a:r>
            <a:endParaRPr lang="ru-RU" sz="20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000" i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dsRNA</a:t>
            </a:r>
            <a:r>
              <a:rPr lang="en-US" sz="20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(double-strained RNA)</a:t>
            </a:r>
            <a:endParaRPr lang="ru-RU" sz="20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84639" y="0"/>
            <a:ext cx="4151435" cy="615950"/>
          </a:xfrm>
        </p:spPr>
        <p:txBody>
          <a:bodyPr/>
          <a:lstStyle/>
          <a:p>
            <a:endParaRPr lang="ru-RU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4114800" cy="769938"/>
          </a:xfrm>
        </p:spPr>
        <p:txBody>
          <a:bodyPr>
            <a:spAutoFit/>
          </a:bodyPr>
          <a:lstStyle/>
          <a:p>
            <a:pPr marL="0" indent="0">
              <a:buFontTx/>
              <a:buNone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1998 г.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Fire A. and Mello C.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Об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є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Caenorhabditis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elegans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4380768" y="4073525"/>
            <a:ext cx="381000" cy="292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4381500" y="5734051"/>
            <a:ext cx="3810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663247" y="5700853"/>
            <a:ext cx="7844203" cy="647421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46800" anchor="ctr">
            <a:spAutoFit/>
          </a:bodyPr>
          <a:lstStyle/>
          <a:p>
            <a:pPr algn="ctr"/>
            <a:r>
              <a:rPr lang="ru-RU" dirty="0" err="1">
                <a:solidFill>
                  <a:srgbClr val="FFFF00"/>
                </a:solidFill>
              </a:rPr>
              <a:t>Нобелівська</a:t>
            </a:r>
            <a:r>
              <a:rPr lang="ru-RU" dirty="0"/>
              <a:t> </a:t>
            </a:r>
            <a:r>
              <a:rPr lang="ru-RU" dirty="0" err="1">
                <a:solidFill>
                  <a:srgbClr val="FFFF00"/>
                </a:solidFill>
              </a:rPr>
              <a:t>премія</a:t>
            </a:r>
            <a:r>
              <a:rPr lang="ru-RU" dirty="0">
                <a:solidFill>
                  <a:srgbClr val="FFFF00"/>
                </a:solidFill>
              </a:rPr>
              <a:t> з </a:t>
            </a:r>
            <a:r>
              <a:rPr lang="ru-RU" dirty="0" err="1">
                <a:solidFill>
                  <a:srgbClr val="FFFF00"/>
                </a:solidFill>
              </a:rPr>
              <a:t>фізіології</a:t>
            </a:r>
            <a:r>
              <a:rPr lang="ru-RU" dirty="0">
                <a:solidFill>
                  <a:srgbClr val="FFFF00"/>
                </a:solidFill>
              </a:rPr>
              <a:t> і </a:t>
            </a:r>
            <a:r>
              <a:rPr lang="ru-RU" dirty="0" err="1">
                <a:solidFill>
                  <a:srgbClr val="FFFF00"/>
                </a:solidFill>
              </a:rPr>
              <a:t>медицини</a:t>
            </a:r>
            <a:r>
              <a:rPr lang="ru-RU" dirty="0">
                <a:solidFill>
                  <a:srgbClr val="FFFF00"/>
                </a:solidFill>
              </a:rPr>
              <a:t> в 2006 р. За </a:t>
            </a:r>
            <a:r>
              <a:rPr lang="ru-RU" dirty="0" err="1">
                <a:solidFill>
                  <a:srgbClr val="FFFF00"/>
                </a:solidFill>
              </a:rPr>
              <a:t>відкриття</a:t>
            </a:r>
            <a:r>
              <a:rPr lang="ru-RU" dirty="0">
                <a:solidFill>
                  <a:srgbClr val="FFFF00"/>
                </a:solidFill>
              </a:rPr>
              <a:t> РНК-</a:t>
            </a:r>
            <a:r>
              <a:rPr lang="ru-RU" dirty="0" err="1">
                <a:solidFill>
                  <a:srgbClr val="FFFF00"/>
                </a:solidFill>
              </a:rPr>
              <a:t>інтерференції</a:t>
            </a:r>
            <a:r>
              <a:rPr lang="ru-RU" dirty="0">
                <a:solidFill>
                  <a:srgbClr val="FFFF00"/>
                </a:solidFill>
              </a:rPr>
              <a:t> - </a:t>
            </a:r>
            <a:r>
              <a:rPr lang="ru-RU" dirty="0" err="1">
                <a:solidFill>
                  <a:srgbClr val="FFFF00"/>
                </a:solidFill>
              </a:rPr>
              <a:t>замовкання</a:t>
            </a:r>
            <a:r>
              <a:rPr lang="ru-RU" dirty="0">
                <a:solidFill>
                  <a:srgbClr val="FFFF00"/>
                </a:solidFill>
              </a:rPr>
              <a:t> </a:t>
            </a:r>
            <a:r>
              <a:rPr lang="ru-RU" dirty="0" err="1">
                <a:solidFill>
                  <a:srgbClr val="FFFF00"/>
                </a:solidFill>
              </a:rPr>
              <a:t>генів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дволанцюговою</a:t>
            </a:r>
            <a:r>
              <a:rPr lang="ru-RU" dirty="0">
                <a:solidFill>
                  <a:srgbClr val="FFFF00"/>
                </a:solidFill>
              </a:rPr>
              <a:t> ДНК (</a:t>
            </a:r>
            <a:r>
              <a:rPr lang="en-US" dirty="0">
                <a:solidFill>
                  <a:srgbClr val="FFFF00"/>
                </a:solidFill>
              </a:rPr>
              <a:t>gene silencing)</a:t>
            </a:r>
            <a:endParaRPr lang="ru-RU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5" name="Rectangle 9"/>
          <p:cNvSpPr>
            <a:spLocks noChangeArrowheads="1"/>
          </p:cNvSpPr>
          <p:nvPr/>
        </p:nvSpPr>
        <p:spPr bwMode="auto">
          <a:xfrm>
            <a:off x="4572001" y="1987550"/>
            <a:ext cx="192698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defRPr/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Ендрю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Файер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14" name="Picture 10" descr="Andy F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89" y="115888"/>
            <a:ext cx="1459523" cy="1905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Picture 11" descr="Craig Me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35" y="115888"/>
            <a:ext cx="1459523" cy="1905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6734908" y="1987550"/>
            <a:ext cx="1833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Крейг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Меллоу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87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endParaRPr lang="ru-RU" sz="2800" u="sng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3886200" cy="1066800"/>
          </a:xfrm>
          <a:solidFill>
            <a:srgbClr val="333333"/>
          </a:solidFill>
          <a:ln>
            <a:solidFill>
              <a:srgbClr val="FFCC00"/>
            </a:solidFill>
          </a:ln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FFFF00"/>
              </a:buClr>
              <a:buFontTx/>
              <a:buNone/>
              <a:defRPr/>
            </a:pP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Пригнічення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активності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мобільних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генетичних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елементів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52400" y="3505200"/>
            <a:ext cx="3124200" cy="685800"/>
          </a:xfrm>
          <a:prstGeom prst="rect">
            <a:avLst/>
          </a:prstGeom>
          <a:solidFill>
            <a:srgbClr val="3333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контроль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розвитку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организму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76200" y="4522788"/>
            <a:ext cx="3810000" cy="683264"/>
          </a:xfrm>
          <a:prstGeom prst="rect">
            <a:avLst/>
          </a:prstGeom>
          <a:solidFill>
            <a:srgbClr val="3333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участь в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детермінації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152400" y="5654676"/>
            <a:ext cx="4953000" cy="1052596"/>
          </a:xfrm>
          <a:prstGeom prst="rect">
            <a:avLst/>
          </a:prstGeom>
          <a:solidFill>
            <a:srgbClr val="3333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зміна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структури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гетерохроматина -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ремоделювання</a:t>
            </a:r>
            <a:endParaRPr lang="en-US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(РНК-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залежне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метилювання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4724400" y="2667000"/>
            <a:ext cx="838200" cy="609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4572000" y="3810000"/>
            <a:ext cx="838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V="1">
            <a:off x="4876800" y="4343400"/>
            <a:ext cx="685800" cy="762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5257800" y="6248400"/>
            <a:ext cx="5334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5791200" y="3305504"/>
            <a:ext cx="3101280" cy="1015663"/>
          </a:xfrm>
          <a:prstGeom prst="rect">
            <a:avLst/>
          </a:prstGeom>
          <a:solidFill>
            <a:srgbClr val="CCFFFF"/>
          </a:solidFill>
          <a:ln w="222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dirty="0" err="1">
                <a:latin typeface="Arial" charset="0"/>
              </a:rPr>
              <a:t>Посттранскрипційне</a:t>
            </a:r>
            <a:endParaRPr lang="ru-RU" sz="2000" dirty="0">
              <a:latin typeface="Arial" charset="0"/>
            </a:endParaRPr>
          </a:p>
          <a:p>
            <a:pPr eaLnBrk="1" hangingPunct="1"/>
            <a:r>
              <a:rPr lang="ru-RU" sz="2000" dirty="0" err="1">
                <a:latin typeface="Arial" charset="0"/>
              </a:rPr>
              <a:t>замовкання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генів</a:t>
            </a:r>
            <a:endParaRPr lang="ru-RU" sz="2000" dirty="0">
              <a:latin typeface="Arial" charset="0"/>
            </a:endParaRPr>
          </a:p>
          <a:p>
            <a:pPr eaLnBrk="1" hangingPunct="1"/>
            <a:r>
              <a:rPr lang="ru-RU" sz="2000" dirty="0">
                <a:latin typeface="Arial" charset="0"/>
              </a:rPr>
              <a:t>(</a:t>
            </a:r>
            <a:r>
              <a:rPr lang="en-US" sz="2000" dirty="0">
                <a:latin typeface="Arial" charset="0"/>
              </a:rPr>
              <a:t>PTSG; </a:t>
            </a:r>
            <a:r>
              <a:rPr lang="ru-RU" sz="2000" dirty="0" err="1">
                <a:latin typeface="Arial" charset="0"/>
              </a:rPr>
              <a:t>мішень</a:t>
            </a:r>
            <a:r>
              <a:rPr lang="ru-RU" sz="2000" dirty="0">
                <a:latin typeface="Arial" charset="0"/>
              </a:rPr>
              <a:t> РНК)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5867400" y="5699126"/>
            <a:ext cx="2693377" cy="1025525"/>
          </a:xfrm>
          <a:prstGeom prst="rect">
            <a:avLst/>
          </a:prstGeom>
          <a:solidFill>
            <a:srgbClr val="CCFFCC"/>
          </a:solidFill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 dirty="0" err="1">
                <a:latin typeface="Arial" charset="0"/>
              </a:rPr>
              <a:t>Транскрипційне</a:t>
            </a:r>
            <a:endParaRPr lang="ru-RU" sz="2000" b="1" dirty="0">
              <a:latin typeface="Arial" charset="0"/>
            </a:endParaRPr>
          </a:p>
          <a:p>
            <a:pPr eaLnBrk="1" hangingPunct="1"/>
            <a:r>
              <a:rPr lang="ru-RU" sz="2000" b="1" dirty="0" err="1">
                <a:latin typeface="Arial" charset="0"/>
              </a:rPr>
              <a:t>замовкання</a:t>
            </a:r>
            <a:r>
              <a:rPr lang="ru-RU" sz="2000" b="1" dirty="0">
                <a:latin typeface="Arial" charset="0"/>
              </a:rPr>
              <a:t> </a:t>
            </a:r>
            <a:r>
              <a:rPr lang="ru-RU" sz="2000" b="1" dirty="0" err="1">
                <a:latin typeface="Arial" charset="0"/>
              </a:rPr>
              <a:t>генів</a:t>
            </a:r>
            <a:endParaRPr lang="ru-RU" sz="2000" b="1" dirty="0">
              <a:latin typeface="Arial" charset="0"/>
            </a:endParaRPr>
          </a:p>
          <a:p>
            <a:pPr eaLnBrk="1" hangingPunct="1"/>
            <a:r>
              <a:rPr lang="ru-RU" sz="2000" b="1" dirty="0">
                <a:latin typeface="Arial" charset="0"/>
              </a:rPr>
              <a:t>(</a:t>
            </a:r>
            <a:r>
              <a:rPr lang="en-US" sz="2000" b="1" dirty="0">
                <a:latin typeface="Arial" charset="0"/>
              </a:rPr>
              <a:t>TSG; </a:t>
            </a:r>
            <a:r>
              <a:rPr lang="ru-RU" sz="2000" b="1" dirty="0" err="1">
                <a:latin typeface="Arial" charset="0"/>
              </a:rPr>
              <a:t>мішень</a:t>
            </a:r>
            <a:r>
              <a:rPr lang="ru-RU" sz="2000" b="1" dirty="0">
                <a:latin typeface="Arial" charset="0"/>
              </a:rPr>
              <a:t> ДНК)</a:t>
            </a: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28601" y="1143000"/>
            <a:ext cx="4875335" cy="392800"/>
          </a:xfrm>
          <a:prstGeom prst="rect">
            <a:avLst/>
          </a:prstGeom>
          <a:solidFill>
            <a:srgbClr val="333333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Захист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</a:t>
            </a:r>
            <a:r>
              <a:rPr lang="ru-RU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ДНК- и РНК-</a:t>
            </a:r>
            <a:r>
              <a:rPr lang="ru-RU" sz="2400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вірусів</a:t>
            </a:r>
            <a:endParaRPr lang="ru-RU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982" name="Line 14"/>
          <p:cNvSpPr>
            <a:spLocks noChangeShapeType="1"/>
          </p:cNvSpPr>
          <p:nvPr/>
        </p:nvSpPr>
        <p:spPr bwMode="auto">
          <a:xfrm>
            <a:off x="5638800" y="2133600"/>
            <a:ext cx="609600" cy="914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41783E6-F6E1-47F8-8B61-3D37BD14872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Arial" charset="0"/>
                <a:cs typeface="Arial" charset="0"/>
              </a:rPr>
              <a:t>РНК-</a:t>
            </a:r>
            <a:r>
              <a:rPr lang="ru-RU" sz="3200" b="1" dirty="0" err="1">
                <a:latin typeface="Arial" charset="0"/>
                <a:cs typeface="Arial" charset="0"/>
              </a:rPr>
              <a:t>інтерференція</a:t>
            </a:r>
            <a:r>
              <a:rPr lang="ru-RU" sz="3200" b="1" dirty="0">
                <a:latin typeface="Arial" charset="0"/>
                <a:cs typeface="Arial" charset="0"/>
              </a:rPr>
              <a:t> (</a:t>
            </a:r>
            <a:r>
              <a:rPr lang="en-US" sz="3200" b="1" dirty="0">
                <a:latin typeface="Arial" charset="0"/>
                <a:cs typeface="Arial" charset="0"/>
              </a:rPr>
              <a:t>RNA </a:t>
            </a:r>
            <a:r>
              <a:rPr lang="en-US" sz="3200" b="1" dirty="0" err="1">
                <a:latin typeface="Arial" charset="0"/>
                <a:cs typeface="Arial" charset="0"/>
              </a:rPr>
              <a:t>silensing</a:t>
            </a:r>
            <a:r>
              <a:rPr lang="ru-RU" sz="3200" b="1" dirty="0">
                <a:latin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8244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7544" y="0"/>
            <a:ext cx="8384931" cy="619108"/>
          </a:xfrm>
        </p:spPr>
        <p:txBody>
          <a:bodyPr lIns="91440" tIns="45720" rIns="91440" bIns="45720" anchor="ctr">
            <a:normAutofit/>
          </a:bodyPr>
          <a:lstStyle/>
          <a:p>
            <a:pPr eaLnBrk="1" hangingPunct="1"/>
            <a:r>
              <a:rPr lang="ru-RU" sz="2800" b="1" i="0" dirty="0" err="1">
                <a:latin typeface="Arial" charset="0"/>
                <a:cs typeface="Arial" charset="0"/>
              </a:rPr>
              <a:t>Мікро</a:t>
            </a:r>
            <a:r>
              <a:rPr lang="ru-RU" sz="2800" b="1" i="0" dirty="0">
                <a:latin typeface="Arial" charset="0"/>
                <a:cs typeface="Arial" charset="0"/>
              </a:rPr>
              <a:t> РНК (</a:t>
            </a:r>
            <a:r>
              <a:rPr lang="en-US" sz="2800" b="1" i="0" dirty="0">
                <a:latin typeface="Arial" charset="0"/>
                <a:cs typeface="Arial" charset="0"/>
              </a:rPr>
              <a:t>mi</a:t>
            </a:r>
            <a:r>
              <a:rPr lang="uk-UA" sz="2800" b="1" i="0" dirty="0">
                <a:latin typeface="Arial" charset="0"/>
                <a:cs typeface="Arial" charset="0"/>
              </a:rPr>
              <a:t>с</a:t>
            </a:r>
            <a:r>
              <a:rPr lang="en-US" sz="2800" b="1" i="0" dirty="0" err="1">
                <a:latin typeface="Arial" charset="0"/>
                <a:cs typeface="Arial" charset="0"/>
              </a:rPr>
              <a:t>roRNA</a:t>
            </a:r>
            <a:r>
              <a:rPr lang="en-US" sz="2800" b="1" i="0" dirty="0">
                <a:latin typeface="Arial" charset="0"/>
                <a:cs typeface="Arial" charset="0"/>
              </a:rPr>
              <a:t>)</a:t>
            </a:r>
            <a:endParaRPr lang="ru-RU" sz="2800" i="0" dirty="0">
              <a:latin typeface="Arial" charset="0"/>
              <a:cs typeface="Arial" charset="0"/>
            </a:endParaRPr>
          </a:p>
        </p:txBody>
      </p:sp>
      <p:pic>
        <p:nvPicPr>
          <p:cNvPr id="7" name="Picture 2" descr="C:\Users\Елизавета\Desktop\геном\Microrna_secondary_structure.png">
            <a:extLst>
              <a:ext uri="{FF2B5EF4-FFF2-40B4-BE49-F238E27FC236}">
                <a16:creationId xmlns:a16="http://schemas.microsoft.com/office/drawing/2014/main" id="{864F6CBC-485D-45DC-A145-4C45918F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4652"/>
          <a:stretch>
            <a:fillRect/>
          </a:stretch>
        </p:blipFill>
        <p:spPr bwMode="auto">
          <a:xfrm rot="16200000">
            <a:off x="-11938" y="815000"/>
            <a:ext cx="2955108" cy="1944216"/>
          </a:xfrm>
          <a:prstGeom prst="rect">
            <a:avLst/>
          </a:prstGeom>
          <a:noFill/>
        </p:spPr>
      </p:pic>
      <p:pic>
        <p:nvPicPr>
          <p:cNvPr id="8" name="Picture 2" descr="Ð¡ÑÑÑÐºÑÑÑÐ° Ð´Ð²ÑÑÐµÐ¿Ð¾ÑÐµÑÐ½Ð¾Ð¹ Ð¼Ð¾Ð»ÐµÐºÑÐ»Ñ-Ð¿ÑÐµÐ´ÑÐµÑÑÐ²ÐµÐ½Ð½Ð¸ÐºÐ° Ð¼Ð¸ÐºÑÐ¾Ð ÐÐ">
            <a:extLst>
              <a:ext uri="{FF2B5EF4-FFF2-40B4-BE49-F238E27FC236}">
                <a16:creationId xmlns:a16="http://schemas.microsoft.com/office/drawing/2014/main" id="{74792BFF-590D-4DB5-BFF1-90B5658B6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7744" y="610831"/>
            <a:ext cx="5639176" cy="817681"/>
          </a:xfrm>
          <a:prstGeom prst="rect">
            <a:avLst/>
          </a:prstGeom>
          <a:noFill/>
        </p:spPr>
      </p:pic>
      <p:pic>
        <p:nvPicPr>
          <p:cNvPr id="9" name="Picture 2" descr="miRNA AAV and Adenovirus Product Catalog – Vector Biolabs">
            <a:extLst>
              <a:ext uri="{FF2B5EF4-FFF2-40B4-BE49-F238E27FC236}">
                <a16:creationId xmlns:a16="http://schemas.microsoft.com/office/drawing/2014/main" id="{02DAA602-645A-4730-B692-A81A2EE3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1798"/>
            <a:ext cx="4787703" cy="49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08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88640"/>
            <a:ext cx="7704856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>
                <a:latin typeface="Arial" charset="0"/>
                <a:cs typeface="Arial" charset="0"/>
              </a:rPr>
              <a:t>Малі</a:t>
            </a:r>
            <a:r>
              <a:rPr lang="ru-RU" sz="2000" b="1" dirty="0">
                <a:latin typeface="Arial" charset="0"/>
                <a:cs typeface="Arial" charset="0"/>
              </a:rPr>
              <a:t> </a:t>
            </a:r>
            <a:r>
              <a:rPr lang="ru-RU" sz="2000" b="1" dirty="0" err="1">
                <a:latin typeface="Arial" charset="0"/>
                <a:cs typeface="Arial" charset="0"/>
              </a:rPr>
              <a:t>інтерферуючі</a:t>
            </a:r>
            <a:r>
              <a:rPr lang="ru-RU" sz="2000" b="1" dirty="0">
                <a:latin typeface="Arial" charset="0"/>
                <a:cs typeface="Arial" charset="0"/>
              </a:rPr>
              <a:t> РНК  (</a:t>
            </a:r>
            <a:r>
              <a:rPr lang="en-US" sz="2000" b="1" dirty="0">
                <a:latin typeface="Arial" charset="0"/>
                <a:cs typeface="Arial" charset="0"/>
              </a:rPr>
              <a:t>small interfering RNA</a:t>
            </a:r>
            <a:r>
              <a:rPr lang="ru-RU" sz="2000" b="1" dirty="0">
                <a:latin typeface="Arial" charset="0"/>
                <a:cs typeface="Arial" charset="0"/>
              </a:rPr>
              <a:t>, </a:t>
            </a:r>
            <a:r>
              <a:rPr lang="en-US" sz="2000" b="1" dirty="0" err="1">
                <a:latin typeface="Arial" charset="0"/>
                <a:cs typeface="Arial" charset="0"/>
              </a:rPr>
              <a:t>si</a:t>
            </a:r>
            <a:r>
              <a:rPr lang="ru-RU" sz="2000" b="1" dirty="0">
                <a:latin typeface="Arial" charset="0"/>
                <a:cs typeface="Arial" charset="0"/>
              </a:rPr>
              <a:t>РНК).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764704"/>
            <a:ext cx="46085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u="sng" dirty="0" err="1"/>
              <a:t>Мі</a:t>
            </a:r>
            <a:r>
              <a:rPr lang="ru-RU" sz="2000" u="sng" dirty="0" err="1"/>
              <a:t>РНК</a:t>
            </a:r>
            <a:r>
              <a:rPr lang="ru-RU" sz="2000" dirty="0"/>
              <a:t>  (</a:t>
            </a:r>
            <a:r>
              <a:rPr lang="en-US" sz="2000" b="1" dirty="0" err="1">
                <a:latin typeface="Arial" charset="0"/>
                <a:cs typeface="Arial" charset="0"/>
              </a:rPr>
              <a:t>si</a:t>
            </a:r>
            <a:r>
              <a:rPr lang="ru-RU" sz="2000" b="1" dirty="0">
                <a:latin typeface="Arial" charset="0"/>
                <a:cs typeface="Arial" charset="0"/>
              </a:rPr>
              <a:t>РНК</a:t>
            </a:r>
            <a:r>
              <a:rPr lang="ru-RU" sz="2000" dirty="0"/>
              <a:t>) </a:t>
            </a:r>
            <a:r>
              <a:rPr lang="ru-RU" sz="2000" dirty="0" err="1"/>
              <a:t>утворюються</a:t>
            </a:r>
            <a:r>
              <a:rPr lang="ru-RU" sz="2000" dirty="0"/>
              <a:t> в </a:t>
            </a:r>
            <a:r>
              <a:rPr lang="ru-RU" sz="2000" dirty="0" err="1"/>
              <a:t>результаті</a:t>
            </a:r>
            <a:r>
              <a:rPr lang="ru-RU" sz="2000" dirty="0"/>
              <a:t> </a:t>
            </a:r>
            <a:r>
              <a:rPr lang="ru-RU" sz="2000" dirty="0" err="1"/>
              <a:t>активності</a:t>
            </a:r>
            <a:r>
              <a:rPr lang="ru-RU" sz="2000" dirty="0"/>
              <a:t> </a:t>
            </a:r>
            <a:r>
              <a:rPr lang="ru-RU" sz="2000" b="1" dirty="0"/>
              <a:t>РНК-</a:t>
            </a:r>
            <a:r>
              <a:rPr lang="ru-RU" sz="2000" b="1" dirty="0" err="1"/>
              <a:t>залежних</a:t>
            </a:r>
            <a:r>
              <a:rPr lang="ru-RU" sz="2000" b="1" dirty="0"/>
              <a:t> РНК-</a:t>
            </a:r>
            <a:r>
              <a:rPr lang="ru-RU" sz="2000" b="1" dirty="0" err="1"/>
              <a:t>полімераз</a:t>
            </a:r>
            <a:r>
              <a:rPr lang="ru-RU" sz="2000" dirty="0"/>
              <a:t> на </a:t>
            </a:r>
            <a:r>
              <a:rPr lang="ru-RU" sz="2000" dirty="0" err="1"/>
              <a:t>одноланцюгових</a:t>
            </a:r>
            <a:r>
              <a:rPr lang="ru-RU" sz="2000" dirty="0"/>
              <a:t> РНК </a:t>
            </a:r>
            <a:r>
              <a:rPr lang="ru-RU" sz="2000" dirty="0" err="1"/>
              <a:t>екзогенного</a:t>
            </a:r>
            <a:r>
              <a:rPr lang="ru-RU" sz="2000" dirty="0"/>
              <a:t> та </a:t>
            </a:r>
            <a:r>
              <a:rPr lang="ru-RU" sz="2000" dirty="0" err="1"/>
              <a:t>ендогенного</a:t>
            </a:r>
            <a:r>
              <a:rPr lang="ru-RU" sz="2000" dirty="0"/>
              <a:t> </a:t>
            </a:r>
            <a:r>
              <a:rPr lang="ru-RU" sz="2000" dirty="0" err="1"/>
              <a:t>походження</a:t>
            </a:r>
            <a:r>
              <a:rPr lang="ru-RU" sz="2000" dirty="0"/>
              <a:t> (РНК </a:t>
            </a:r>
            <a:r>
              <a:rPr lang="ru-RU" sz="2000" dirty="0" err="1"/>
              <a:t>віроідів</a:t>
            </a:r>
            <a:r>
              <a:rPr lang="ru-RU" sz="2000" dirty="0"/>
              <a:t>, </a:t>
            </a:r>
            <a:r>
              <a:rPr lang="ru-RU" sz="2000" dirty="0" err="1"/>
              <a:t>продукти</a:t>
            </a:r>
            <a:r>
              <a:rPr lang="ru-RU" sz="2000" dirty="0"/>
              <a:t> </a:t>
            </a:r>
            <a:r>
              <a:rPr lang="ru-RU" sz="2000" dirty="0" err="1"/>
              <a:t>траскрипції</a:t>
            </a:r>
            <a:r>
              <a:rPr lang="ru-RU" sz="2000" dirty="0"/>
              <a:t> </a:t>
            </a:r>
            <a:r>
              <a:rPr lang="ru-RU" sz="2000" dirty="0" err="1"/>
              <a:t>вірусної</a:t>
            </a:r>
            <a:r>
              <a:rPr lang="ru-RU" sz="2000" dirty="0"/>
              <a:t> ДНК і </a:t>
            </a:r>
            <a:r>
              <a:rPr lang="ru-RU" sz="2000" dirty="0" err="1"/>
              <a:t>трансгенів</a:t>
            </a:r>
            <a:r>
              <a:rPr lang="ru-RU" sz="2000" dirty="0"/>
              <a:t>).</a:t>
            </a:r>
          </a:p>
          <a:p>
            <a:r>
              <a:rPr lang="ru-RU" sz="2000" dirty="0"/>
              <a:t> </a:t>
            </a:r>
          </a:p>
          <a:p>
            <a:r>
              <a:rPr lang="ru-RU" dirty="0"/>
              <a:t>(</a:t>
            </a:r>
            <a:r>
              <a:rPr lang="ru-RU" sz="1400" dirty="0" err="1"/>
              <a:t>Типові</a:t>
            </a:r>
            <a:r>
              <a:rPr lang="ru-RU" sz="1400" dirty="0"/>
              <a:t> мРНК </a:t>
            </a:r>
            <a:r>
              <a:rPr lang="ru-RU" sz="1400" dirty="0" err="1"/>
              <a:t>недоступні</a:t>
            </a:r>
            <a:r>
              <a:rPr lang="ru-RU" sz="1400" dirty="0"/>
              <a:t> для РНК-зависимых РНК-</a:t>
            </a:r>
            <a:r>
              <a:rPr lang="ru-RU" sz="1400" dirty="0" err="1"/>
              <a:t>полімераз</a:t>
            </a:r>
            <a:r>
              <a:rPr lang="ru-RU" sz="1400" dirty="0"/>
              <a:t> </a:t>
            </a:r>
            <a:r>
              <a:rPr lang="ru-RU" sz="1400" dirty="0" err="1"/>
              <a:t>завдяки</a:t>
            </a:r>
            <a:r>
              <a:rPr lang="ru-RU" sz="1400" dirty="0"/>
              <a:t> </a:t>
            </a:r>
            <a:r>
              <a:rPr lang="ru-RU" sz="1400" dirty="0" err="1"/>
              <a:t>їх</a:t>
            </a:r>
            <a:r>
              <a:rPr lang="ru-RU" sz="1400" dirty="0"/>
              <a:t> </a:t>
            </a:r>
            <a:r>
              <a:rPr lang="ru-RU" sz="1400" dirty="0" err="1"/>
              <a:t>кепіруванню</a:t>
            </a:r>
            <a:r>
              <a:rPr lang="ru-RU" sz="1400" dirty="0"/>
              <a:t> і </a:t>
            </a:r>
            <a:r>
              <a:rPr lang="ru-RU" sz="1400" dirty="0" err="1"/>
              <a:t>поліаденіліруванню</a:t>
            </a:r>
            <a:r>
              <a:rPr lang="ru-RU" sz="1400" dirty="0"/>
              <a:t>.)</a:t>
            </a:r>
          </a:p>
          <a:p>
            <a:endParaRPr lang="ru-RU" sz="2000" dirty="0"/>
          </a:p>
          <a:p>
            <a:pPr algn="just"/>
            <a:r>
              <a:rPr lang="ru-RU" sz="2000" dirty="0"/>
              <a:t> </a:t>
            </a:r>
            <a:endParaRPr lang="ru-RU" dirty="0"/>
          </a:p>
          <a:p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047A2-5398-462E-BF58-38433BAB4385}"/>
              </a:ext>
            </a:extLst>
          </p:cNvPr>
          <p:cNvSpPr txBox="1"/>
          <p:nvPr/>
        </p:nvSpPr>
        <p:spPr>
          <a:xfrm>
            <a:off x="251520" y="4797152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інтерферуючі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РНК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бути штучно 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введені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клітини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нокдауна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певного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гену !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U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BC58040-0123-4A92-B7FD-3A01A90C4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620688"/>
            <a:ext cx="3769788" cy="5564225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29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Некодуючі</a:t>
            </a:r>
            <a:r>
              <a:rPr lang="en-US" sz="3600" b="1" dirty="0">
                <a:solidFill>
                  <a:srgbClr val="FF0000"/>
                </a:solidFill>
              </a:rPr>
              <a:t> (</a:t>
            </a:r>
            <a:r>
              <a:rPr lang="ru-RU" sz="3600" b="1" dirty="0" err="1">
                <a:solidFill>
                  <a:srgbClr val="FF0000"/>
                </a:solidFill>
              </a:rPr>
              <a:t>регуляторні</a:t>
            </a:r>
            <a:r>
              <a:rPr lang="ru-RU" sz="3600" b="1" dirty="0">
                <a:solidFill>
                  <a:srgbClr val="FF0000"/>
                </a:solidFill>
              </a:rPr>
              <a:t>) РНК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09128" y="1640285"/>
            <a:ext cx="8515349" cy="4311387"/>
            <a:chOff x="38098" y="1266212"/>
            <a:chExt cx="11353799" cy="4311387"/>
          </a:xfrm>
        </p:grpSpPr>
        <p:sp>
          <p:nvSpPr>
            <p:cNvPr id="5" name="Овал 4"/>
            <p:cNvSpPr/>
            <p:nvPr/>
          </p:nvSpPr>
          <p:spPr>
            <a:xfrm>
              <a:off x="6861461" y="2290133"/>
              <a:ext cx="1835726" cy="968665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8098" y="1266212"/>
              <a:ext cx="11353799" cy="4311387"/>
              <a:chOff x="1" y="1319110"/>
              <a:chExt cx="11353799" cy="4311387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" y="2036618"/>
                <a:ext cx="11353799" cy="3593879"/>
                <a:chOff x="1" y="2036618"/>
                <a:chExt cx="11353799" cy="3593879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4156364" y="2036618"/>
                  <a:ext cx="2729345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Non-coding RNAs</a:t>
                  </a:r>
                  <a:endParaRPr lang="ru-RU" sz="22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565564" y="3297382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House-keeping</a:t>
                  </a:r>
                  <a:endParaRPr lang="ru-RU" sz="22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996545" y="2631974"/>
                  <a:ext cx="27293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Regulatory</a:t>
                  </a:r>
                  <a:endParaRPr lang="ru-RU" sz="2200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" y="4558146"/>
                  <a:ext cx="145905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rRNA</a:t>
                  </a:r>
                  <a:endParaRPr lang="ru-RU" sz="2200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246910" y="4558146"/>
                  <a:ext cx="128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tRNA</a:t>
                  </a:r>
                  <a:endParaRPr lang="ru-RU" sz="22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535382" y="4621190"/>
                  <a:ext cx="1524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snRNA</a:t>
                  </a:r>
                  <a:endParaRPr lang="ru-RU" sz="22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643745" y="4558145"/>
                  <a:ext cx="156003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snoRNA</a:t>
                  </a:r>
                  <a:endParaRPr lang="ru-RU" sz="22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929745" y="3565884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Post-transcriptional silencing</a:t>
                  </a:r>
                  <a:endParaRPr lang="ru-RU" sz="22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8624455" y="3396607"/>
                  <a:ext cx="2729345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Pre-transcriptional silencing</a:t>
                  </a:r>
                  <a:endParaRPr lang="ru-RU" sz="22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167106" y="4991100"/>
                  <a:ext cx="1238587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piRNA</a:t>
                  </a:r>
                  <a:endParaRPr lang="ru-RU" sz="22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405693" y="5016402"/>
                  <a:ext cx="147550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miRNA</a:t>
                  </a:r>
                  <a:endParaRPr lang="ru-RU" sz="2200" b="1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60239" y="5199610"/>
                  <a:ext cx="133622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/>
                    <a:t>siRNA</a:t>
                  </a:r>
                  <a:endParaRPr lang="ru-RU" sz="220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227127" y="4832707"/>
                  <a:ext cx="1524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b="1" dirty="0" err="1"/>
                    <a:t>lncRNA</a:t>
                  </a:r>
                  <a:endParaRPr lang="ru-RU" sz="2200" b="1" dirty="0"/>
                </a:p>
              </p:txBody>
            </p:sp>
            <p:cxnSp>
              <p:nvCxnSpPr>
                <p:cNvPr id="23" name="Прямая со стрелкой 22"/>
                <p:cNvCxnSpPr>
                  <a:endCxn id="11" idx="0"/>
                </p:cNvCxnSpPr>
                <p:nvPr/>
              </p:nvCxnSpPr>
              <p:spPr>
                <a:xfrm flipH="1">
                  <a:off x="2930237" y="2467505"/>
                  <a:ext cx="1226127" cy="82987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>
                  <a:off x="6442364" y="2373245"/>
                  <a:ext cx="852053" cy="22851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 flipH="1">
                  <a:off x="6733309" y="3117937"/>
                  <a:ext cx="429491" cy="447947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 стрелкой 25"/>
                <p:cNvCxnSpPr/>
                <p:nvPr/>
              </p:nvCxnSpPr>
              <p:spPr>
                <a:xfrm>
                  <a:off x="8139545" y="3104799"/>
                  <a:ext cx="879763" cy="29180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 стрелкой 26"/>
                <p:cNvCxnSpPr>
                  <a:endCxn id="19" idx="0"/>
                </p:cNvCxnSpPr>
                <p:nvPr/>
              </p:nvCxnSpPr>
              <p:spPr>
                <a:xfrm flipH="1">
                  <a:off x="5786400" y="4674314"/>
                  <a:ext cx="272931" cy="31678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 стрелкой 27"/>
                <p:cNvCxnSpPr>
                  <a:endCxn id="20" idx="0"/>
                </p:cNvCxnSpPr>
                <p:nvPr/>
              </p:nvCxnSpPr>
              <p:spPr>
                <a:xfrm>
                  <a:off x="6999707" y="4756339"/>
                  <a:ext cx="143741" cy="2600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 стрелкой 28"/>
                <p:cNvCxnSpPr/>
                <p:nvPr/>
              </p:nvCxnSpPr>
              <p:spPr>
                <a:xfrm>
                  <a:off x="7941159" y="4313069"/>
                  <a:ext cx="242456" cy="88654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 стрелкой 29"/>
                <p:cNvCxnSpPr/>
                <p:nvPr/>
              </p:nvCxnSpPr>
              <p:spPr>
                <a:xfrm>
                  <a:off x="9858936" y="4506748"/>
                  <a:ext cx="0" cy="33513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 стрелкой 30"/>
                <p:cNvCxnSpPr/>
                <p:nvPr/>
              </p:nvCxnSpPr>
              <p:spPr>
                <a:xfrm>
                  <a:off x="3515590" y="3711231"/>
                  <a:ext cx="543792" cy="82846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 стрелкой 31"/>
                <p:cNvCxnSpPr/>
                <p:nvPr/>
              </p:nvCxnSpPr>
              <p:spPr>
                <a:xfrm>
                  <a:off x="2767445" y="3752452"/>
                  <a:ext cx="280556" cy="787242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/>
                <p:cNvCxnSpPr/>
                <p:nvPr/>
              </p:nvCxnSpPr>
              <p:spPr>
                <a:xfrm flipH="1">
                  <a:off x="1645227" y="3810941"/>
                  <a:ext cx="237257" cy="787999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 стрелкой 33"/>
                <p:cNvCxnSpPr/>
                <p:nvPr/>
              </p:nvCxnSpPr>
              <p:spPr>
                <a:xfrm flipH="1">
                  <a:off x="680603" y="3696229"/>
                  <a:ext cx="778454" cy="728816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084127" y="1319110"/>
                <a:ext cx="27293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Differential expression during embryogenesis</a:t>
                </a:r>
                <a:endParaRPr lang="ru-RU" b="1" dirty="0"/>
              </a:p>
            </p:txBody>
          </p:sp>
          <p:cxnSp>
            <p:nvCxnSpPr>
              <p:cNvPr id="9" name="Прямая соединительная линия 8"/>
              <p:cNvCxnSpPr>
                <a:endCxn id="5" idx="7"/>
              </p:cNvCxnSpPr>
              <p:nvPr/>
            </p:nvCxnSpPr>
            <p:spPr>
              <a:xfrm flipH="1">
                <a:off x="8428351" y="1953506"/>
                <a:ext cx="487709" cy="47848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9224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7A94FF38-206E-4A79-87D6-20B9D8F23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01" y="688085"/>
            <a:ext cx="6915150" cy="1054032"/>
          </a:xfrm>
          <a:prstGeom prst="rect">
            <a:avLst/>
          </a:prstGeom>
          <a:solidFill>
            <a:srgbClr val="EDEE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6" tIns="34239" rIns="68476" bIns="34239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Регуляція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експресії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генів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здійснюватись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різних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рівнях</a:t>
            </a:r>
            <a:endParaRPr lang="ru-RU" alt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3407E11D-9786-43DD-A11D-DF09029B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222784"/>
            <a:ext cx="8352928" cy="437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76" tIns="34239" rIns="68476" bIns="34239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Деякі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гени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регулюються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тільки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на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рівні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промотора.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altLang="ru-RU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2.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Іншим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генам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додатково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потрібні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енхансери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або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сайленсери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3.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Багато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ділянок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генома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регулюються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як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єдині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великі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домени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хроматину. На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цьому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рівні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можлива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епігенетична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регуляція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епігенетичне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успадкування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стану </a:t>
            </a:r>
            <a:r>
              <a:rPr lang="ru-RU" altLang="ru-RU" sz="2800" b="1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експресії</a:t>
            </a:r>
            <a:r>
              <a:rPr lang="ru-RU" altLang="ru-RU" sz="28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B2C24-E0DD-45E2-BAA6-A31E6E4E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E0BEDD-92DF-4C1A-B423-D4548521C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Picture 2" descr="Малі інтерферуючі РНК — Вікіпедія">
            <a:extLst>
              <a:ext uri="{FF2B5EF4-FFF2-40B4-BE49-F238E27FC236}">
                <a16:creationId xmlns:a16="http://schemas.microsoft.com/office/drawing/2014/main" id="{9B8CBA5D-DBCB-4E0D-99DD-57892DEF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746"/>
            <a:ext cx="8404423" cy="65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792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5B2A7-6450-4D32-A03A-3C83E626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19270"/>
            <a:ext cx="8229600" cy="751107"/>
          </a:xfrm>
        </p:spPr>
        <p:txBody>
          <a:bodyPr>
            <a:normAutofit/>
          </a:bodyPr>
          <a:lstStyle/>
          <a:p>
            <a:r>
              <a:rPr lang="en-US" altLang="ru-RU" sz="3200" b="1" dirty="0" err="1"/>
              <a:t>piRNA</a:t>
            </a: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2F41F-116B-46BF-A063-8AEA5F1F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06" y="819681"/>
            <a:ext cx="8564489" cy="34014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err="1"/>
              <a:t>Молекули</a:t>
            </a:r>
            <a:r>
              <a:rPr lang="ru-RU" sz="1800" dirty="0"/>
              <a:t>  24-30 </a:t>
            </a:r>
            <a:r>
              <a:rPr lang="ru-RU" sz="1800" dirty="0" err="1"/>
              <a:t>нуклеотидів</a:t>
            </a:r>
            <a:r>
              <a:rPr lang="ru-RU" sz="1800" dirty="0"/>
              <a:t>, </a:t>
            </a:r>
            <a:r>
              <a:rPr lang="ru-RU" sz="1800" dirty="0" err="1"/>
              <a:t>закодовані</a:t>
            </a:r>
            <a:r>
              <a:rPr lang="ru-RU" sz="1800" dirty="0"/>
              <a:t> в </a:t>
            </a:r>
            <a:r>
              <a:rPr lang="ru-RU" sz="1800" dirty="0" err="1"/>
              <a:t>центромерних</a:t>
            </a:r>
            <a:r>
              <a:rPr lang="ru-RU" sz="1800" dirty="0"/>
              <a:t> і </a:t>
            </a:r>
            <a:r>
              <a:rPr lang="ru-RU" sz="1800" dirty="0" err="1"/>
              <a:t>теломерних</a:t>
            </a:r>
            <a:r>
              <a:rPr lang="ru-RU" sz="1800" dirty="0"/>
              <a:t> </a:t>
            </a:r>
            <a:r>
              <a:rPr lang="ru-RU" sz="1800" dirty="0" err="1"/>
              <a:t>ділянках</a:t>
            </a:r>
            <a:r>
              <a:rPr lang="ru-RU" sz="1800" dirty="0"/>
              <a:t> </a:t>
            </a:r>
            <a:r>
              <a:rPr lang="ru-RU" sz="1800" dirty="0" err="1"/>
              <a:t>хромосоми</a:t>
            </a:r>
            <a:r>
              <a:rPr lang="ru-RU" sz="1800" dirty="0"/>
              <a:t>.</a:t>
            </a:r>
          </a:p>
          <a:p>
            <a:pPr marL="0" indent="0" algn="just">
              <a:buNone/>
            </a:pPr>
            <a:r>
              <a:rPr lang="ru-RU" sz="1800" dirty="0"/>
              <a:t>Комплементарны  МГЕ.</a:t>
            </a:r>
          </a:p>
          <a:p>
            <a:pPr marL="0" indent="0" algn="just">
              <a:buNone/>
            </a:pPr>
            <a:r>
              <a:rPr lang="ru-RU" sz="1800" dirty="0" err="1"/>
              <a:t>Гени</a:t>
            </a:r>
            <a:r>
              <a:rPr lang="ru-RU" sz="1800" dirty="0"/>
              <a:t> </a:t>
            </a:r>
            <a:r>
              <a:rPr lang="ru-RU" sz="1800" dirty="0" err="1"/>
              <a:t>піРНК</a:t>
            </a:r>
            <a:r>
              <a:rPr lang="ru-RU" sz="1800" dirty="0"/>
              <a:t> </a:t>
            </a:r>
            <a:r>
              <a:rPr lang="ru-RU" sz="1800" dirty="0" err="1"/>
              <a:t>активні</a:t>
            </a:r>
            <a:r>
              <a:rPr lang="ru-RU" sz="1800" dirty="0"/>
              <a:t> </a:t>
            </a:r>
            <a:r>
              <a:rPr lang="ru-RU" sz="1800" dirty="0" err="1"/>
              <a:t>тільки</a:t>
            </a:r>
            <a:r>
              <a:rPr lang="ru-RU" sz="1800" dirty="0"/>
              <a:t> в </a:t>
            </a:r>
            <a:r>
              <a:rPr lang="ru-RU" sz="1800" dirty="0" err="1"/>
              <a:t>зародкових</a:t>
            </a:r>
            <a:r>
              <a:rPr lang="ru-RU" sz="1800" dirty="0"/>
              <a:t> </a:t>
            </a:r>
            <a:r>
              <a:rPr lang="ru-RU" sz="1800" dirty="0" err="1"/>
              <a:t>клітинах</a:t>
            </a:r>
            <a:r>
              <a:rPr lang="ru-RU" sz="1800" dirty="0"/>
              <a:t> (</a:t>
            </a:r>
            <a:r>
              <a:rPr lang="ru-RU" sz="1800" dirty="0" err="1"/>
              <a:t>під</a:t>
            </a:r>
            <a:r>
              <a:rPr lang="ru-RU" sz="1800" dirty="0"/>
              <a:t> час </a:t>
            </a:r>
            <a:r>
              <a:rPr lang="ru-RU" sz="1800" dirty="0" err="1"/>
              <a:t>ембріогенезу</a:t>
            </a:r>
            <a:r>
              <a:rPr lang="ru-RU" sz="1800" dirty="0"/>
              <a:t>) .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dirty="0" err="1"/>
              <a:t>Білковий</a:t>
            </a:r>
            <a:r>
              <a:rPr lang="ru-RU" sz="1800" dirty="0"/>
              <a:t> склад </a:t>
            </a:r>
            <a:r>
              <a:rPr lang="ru-RU" sz="1800" dirty="0" err="1"/>
              <a:t>системи</a:t>
            </a:r>
            <a:r>
              <a:rPr lang="ru-RU" sz="1800" dirty="0"/>
              <a:t> </a:t>
            </a:r>
            <a:r>
              <a:rPr lang="ru-RU" sz="1800" dirty="0" err="1"/>
              <a:t>піРНК</a:t>
            </a:r>
            <a:r>
              <a:rPr lang="ru-RU" sz="1800" dirty="0"/>
              <a:t>  - </a:t>
            </a:r>
            <a:r>
              <a:rPr lang="ru-RU" sz="1800" dirty="0" err="1"/>
              <a:t>це</a:t>
            </a:r>
            <a:r>
              <a:rPr lang="ru-RU" sz="1800" dirty="0"/>
              <a:t> </a:t>
            </a:r>
            <a:r>
              <a:rPr lang="ru-RU" sz="1800" dirty="0" err="1"/>
              <a:t>ендонуклеази</a:t>
            </a:r>
            <a:r>
              <a:rPr lang="ru-RU" sz="1800" dirty="0"/>
              <a:t> </a:t>
            </a:r>
            <a:r>
              <a:rPr lang="ru-RU" sz="1800" dirty="0" err="1"/>
              <a:t>класу</a:t>
            </a:r>
            <a:r>
              <a:rPr lang="ru-RU" sz="1800" dirty="0"/>
              <a:t> </a:t>
            </a:r>
            <a:r>
              <a:rPr lang="en-US" sz="1800" dirty="0"/>
              <a:t>Piwi</a:t>
            </a:r>
            <a:r>
              <a:rPr lang="uk-UA" sz="1800" dirty="0"/>
              <a:t> </a:t>
            </a:r>
            <a:r>
              <a:rPr lang="en-US" sz="1800" dirty="0"/>
              <a:t>(Piwi </a:t>
            </a:r>
            <a:r>
              <a:rPr lang="ru-RU" sz="1800" dirty="0"/>
              <a:t>і </a:t>
            </a:r>
            <a:r>
              <a:rPr lang="en-US" sz="1800" dirty="0" err="1"/>
              <a:t>Aub</a:t>
            </a:r>
            <a:r>
              <a:rPr lang="en-US" sz="1800" dirty="0"/>
              <a:t>)</a:t>
            </a:r>
            <a:r>
              <a:rPr lang="uk-UA" sz="1800" dirty="0"/>
              <a:t> </a:t>
            </a:r>
            <a:r>
              <a:rPr lang="ru-RU" sz="1800" dirty="0"/>
              <a:t>і </a:t>
            </a:r>
            <a:r>
              <a:rPr lang="ru-RU" sz="1800" dirty="0" err="1"/>
              <a:t>окремий</a:t>
            </a:r>
            <a:r>
              <a:rPr lang="ru-RU" sz="1800" dirty="0"/>
              <a:t> </a:t>
            </a:r>
            <a:r>
              <a:rPr lang="ru-RU" sz="1800" dirty="0" err="1"/>
              <a:t>різновид</a:t>
            </a:r>
            <a:r>
              <a:rPr lang="ru-RU" sz="1800" dirty="0"/>
              <a:t> </a:t>
            </a:r>
            <a:r>
              <a:rPr lang="en-US" sz="1800" dirty="0" err="1"/>
              <a:t>Argonaute</a:t>
            </a:r>
            <a:r>
              <a:rPr lang="en-US" sz="1800" dirty="0"/>
              <a:t> - Ago3.</a:t>
            </a:r>
            <a:endParaRPr lang="uk-UA" sz="1800" dirty="0"/>
          </a:p>
          <a:p>
            <a:pPr marL="0" indent="0">
              <a:buNone/>
            </a:pPr>
            <a:br>
              <a:rPr lang="en-US" sz="1800" dirty="0"/>
            </a:br>
            <a:r>
              <a:rPr lang="ru-RU" sz="1800" b="1" dirty="0">
                <a:solidFill>
                  <a:srgbClr val="FF0000"/>
                </a:solidFill>
              </a:rPr>
              <a:t>Головна </a:t>
            </a:r>
            <a:r>
              <a:rPr lang="ru-RU" sz="1800" b="1" dirty="0" err="1">
                <a:solidFill>
                  <a:srgbClr val="FF0000"/>
                </a:solidFill>
              </a:rPr>
              <a:t>функція</a:t>
            </a:r>
            <a:r>
              <a:rPr lang="ru-RU" sz="1800" b="1" dirty="0">
                <a:solidFill>
                  <a:srgbClr val="FF0000"/>
                </a:solidFill>
              </a:rPr>
              <a:t> </a:t>
            </a:r>
            <a:r>
              <a:rPr lang="ru-RU" sz="1800" b="1" dirty="0" err="1">
                <a:solidFill>
                  <a:srgbClr val="FF0000"/>
                </a:solidFill>
              </a:rPr>
              <a:t>піРНК</a:t>
            </a:r>
            <a:r>
              <a:rPr lang="ru-RU" sz="1800" b="1" dirty="0">
                <a:solidFill>
                  <a:srgbClr val="FF0000"/>
                </a:solidFill>
              </a:rPr>
              <a:t> - </a:t>
            </a:r>
            <a:r>
              <a:rPr lang="ru-RU" sz="1800" b="1" dirty="0" err="1">
                <a:solidFill>
                  <a:srgbClr val="FF0000"/>
                </a:solidFill>
              </a:rPr>
              <a:t>пригнічення</a:t>
            </a:r>
            <a:r>
              <a:rPr lang="ru-RU" sz="1800" b="1" dirty="0">
                <a:solidFill>
                  <a:srgbClr val="FF0000"/>
                </a:solidFill>
              </a:rPr>
              <a:t> </a:t>
            </a:r>
            <a:r>
              <a:rPr lang="ru-RU" sz="1800" b="1" dirty="0" err="1">
                <a:solidFill>
                  <a:srgbClr val="FF0000"/>
                </a:solidFill>
              </a:rPr>
              <a:t>активності</a:t>
            </a:r>
            <a:r>
              <a:rPr lang="ru-RU" sz="1800" b="1" dirty="0">
                <a:solidFill>
                  <a:srgbClr val="FF0000"/>
                </a:solidFill>
              </a:rPr>
              <a:t> МГЕ на </a:t>
            </a:r>
            <a:r>
              <a:rPr lang="ru-RU" sz="1800" b="1" dirty="0" err="1">
                <a:solidFill>
                  <a:srgbClr val="FF0000"/>
                </a:solidFill>
              </a:rPr>
              <a:t>рівні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транскрипції</a:t>
            </a:r>
            <a:r>
              <a:rPr lang="ru-RU" sz="1800" b="1" dirty="0">
                <a:solidFill>
                  <a:srgbClr val="FF0000"/>
                </a:solidFill>
              </a:rPr>
              <a:t> і </a:t>
            </a:r>
            <a:r>
              <a:rPr lang="ru-RU" sz="1800" b="1" dirty="0" err="1">
                <a:solidFill>
                  <a:srgbClr val="FF0000"/>
                </a:solidFill>
              </a:rPr>
              <a:t>трансляції</a:t>
            </a:r>
            <a:r>
              <a:rPr lang="ru-RU" sz="1800" b="1" dirty="0">
                <a:solidFill>
                  <a:srgbClr val="FF0000"/>
                </a:solidFill>
              </a:rPr>
              <a:t> при </a:t>
            </a:r>
            <a:r>
              <a:rPr lang="ru-RU" sz="1800" b="1" dirty="0" err="1">
                <a:solidFill>
                  <a:srgbClr val="FF0000"/>
                </a:solidFill>
              </a:rPr>
              <a:t>ембріогенезі</a:t>
            </a:r>
            <a:r>
              <a:rPr lang="ru-RU" sz="1800" b="1" dirty="0"/>
              <a:t> </a:t>
            </a:r>
            <a:br>
              <a:rPr lang="ru-RU" sz="1800" b="1" dirty="0"/>
            </a:br>
            <a:endParaRPr lang="ru-UA" sz="1800" b="1" dirty="0"/>
          </a:p>
        </p:txBody>
      </p:sp>
      <p:pic>
        <p:nvPicPr>
          <p:cNvPr id="5" name="Рисунок 4" descr="Ð¿Ð¸Ð ÐÐ Ð²Â ÑÐ´ÑÐµ">
            <a:extLst>
              <a:ext uri="{FF2B5EF4-FFF2-40B4-BE49-F238E27FC236}">
                <a16:creationId xmlns:a16="http://schemas.microsoft.com/office/drawing/2014/main" id="{A46C5F52-585B-4278-BFF5-E27FCF6A061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3789040"/>
            <a:ext cx="388962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399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24067"/>
            <a:ext cx="8557748" cy="76470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lncRNA</a:t>
            </a:r>
            <a:r>
              <a:rPr lang="ru-RU" sz="4000" b="1" dirty="0"/>
              <a:t> – д</a:t>
            </a:r>
            <a:r>
              <a:rPr lang="uk-UA" sz="4000" b="1" dirty="0" err="1"/>
              <a:t>овгі</a:t>
            </a:r>
            <a:r>
              <a:rPr lang="ru-RU" sz="4000" b="1" dirty="0"/>
              <a:t> </a:t>
            </a:r>
            <a:r>
              <a:rPr lang="ru-RU" sz="4000" b="1" dirty="0" err="1"/>
              <a:t>некодуючі</a:t>
            </a:r>
            <a:r>
              <a:rPr lang="ru-RU" sz="4000" b="1" dirty="0"/>
              <a:t> РНК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15DAAE-1BAA-47DF-B3E7-EE0550382D46}"/>
              </a:ext>
            </a:extLst>
          </p:cNvPr>
          <p:cNvSpPr/>
          <p:nvPr/>
        </p:nvSpPr>
        <p:spPr>
          <a:xfrm>
            <a:off x="155030" y="855885"/>
            <a:ext cx="662473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сплайсинг,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кепіруванння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поліаденілірування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людини близько 15 000 довгих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нкРНК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4A9C05A-BC63-4EE3-84C7-AE44C5115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981" t="11854" b="26117"/>
          <a:stretch/>
        </p:blipFill>
        <p:spPr bwMode="auto">
          <a:xfrm>
            <a:off x="7402368" y="80356"/>
            <a:ext cx="1661672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9E3763DE-67BC-445E-BB3C-C61A4D316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30" y="1840770"/>
            <a:ext cx="6793234" cy="916154"/>
          </a:xfrm>
          <a:ln>
            <a:solidFill>
              <a:schemeClr val="accent4">
                <a:lumMod val="50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pPr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днкРНК-гіди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структуризацію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суперспіралі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AB468-59A0-4B9A-8D1F-F5B521E75B6B}"/>
              </a:ext>
            </a:extLst>
          </p:cNvPr>
          <p:cNvSpPr txBox="1"/>
          <p:nvPr/>
        </p:nvSpPr>
        <p:spPr>
          <a:xfrm>
            <a:off x="323528" y="4546211"/>
            <a:ext cx="5186665" cy="163121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днкРНК-скаффолди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scaffold).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транскрипції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 ферментами) і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структуру комплексу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9DBC1-D63E-411B-8C31-A78A766F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66" y="4293096"/>
            <a:ext cx="3284467" cy="2303108"/>
          </a:xfrm>
          <a:prstGeom prst="rect">
            <a:avLst/>
          </a:prstGeom>
          <a:noFill/>
          <a:ln w="476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123AD3-789A-4F1F-A63B-0D95C6586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4" t="12428" r="45887" b="49849"/>
          <a:stretch/>
        </p:blipFill>
        <p:spPr>
          <a:xfrm>
            <a:off x="4224729" y="2814449"/>
            <a:ext cx="1346435" cy="14786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52B07-4CA7-4AEC-A6B8-4234B8E39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1" t="27368" r="11347" b="36648"/>
          <a:stretch/>
        </p:blipFill>
        <p:spPr>
          <a:xfrm>
            <a:off x="755576" y="2960676"/>
            <a:ext cx="2984387" cy="13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2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64" y="188640"/>
            <a:ext cx="8363272" cy="850106"/>
          </a:xfrm>
        </p:spPr>
        <p:txBody>
          <a:bodyPr>
            <a:normAutofit/>
          </a:bodyPr>
          <a:lstStyle/>
          <a:p>
            <a:r>
              <a:rPr lang="en-US" sz="3600" b="1" dirty="0"/>
              <a:t>XIST – </a:t>
            </a:r>
            <a:r>
              <a:rPr lang="en-US" sz="3600" b="1" i="1" dirty="0"/>
              <a:t>X</a:t>
            </a:r>
            <a:r>
              <a:rPr lang="en-US" sz="3600" b="1" dirty="0"/>
              <a:t>-Inactivation Specific Transcript</a:t>
            </a:r>
            <a:endParaRPr lang="ru-RU" sz="3600" b="1" dirty="0"/>
          </a:p>
        </p:txBody>
      </p:sp>
      <p:pic>
        <p:nvPicPr>
          <p:cNvPr id="5" name="Picture 2" descr="C:\Users\Елизавета\Desktop\геном\X_chromosome_inactivation_v3.png">
            <a:extLst>
              <a:ext uri="{FF2B5EF4-FFF2-40B4-BE49-F238E27FC236}">
                <a16:creationId xmlns:a16="http://schemas.microsoft.com/office/drawing/2014/main" id="{0690CF06-775E-44AB-8BEF-29D2BE20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724" y="1268760"/>
            <a:ext cx="4968552" cy="509276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409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ДНК  -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342" t="45170" r="38819" b="28694"/>
          <a:stretch/>
        </p:blipFill>
        <p:spPr>
          <a:xfrm>
            <a:off x="1170180" y="1699532"/>
            <a:ext cx="3426160" cy="1581305"/>
          </a:xfrm>
          <a:prstGeom prst="rect">
            <a:avLst/>
          </a:prstGeom>
        </p:spPr>
      </p:pic>
      <p:sp>
        <p:nvSpPr>
          <p:cNvPr id="6" name="Text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150098" y="841008"/>
            <a:ext cx="45967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 eaLnBrk="1" hangingPunct="1">
              <a:buNone/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CpG-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острівка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промоторі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пригнічує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експресію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гена</a:t>
            </a: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38" y="655528"/>
            <a:ext cx="3960440" cy="15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61A1ED8-52B0-44C4-A37B-3967CA96C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2" y="3604398"/>
            <a:ext cx="85421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ru-RU" b="1" dirty="0" err="1">
                <a:solidFill>
                  <a:srgbClr val="FF0000"/>
                </a:solidFill>
              </a:rPr>
              <a:t>Підтримка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структури</a:t>
            </a:r>
            <a:r>
              <a:rPr lang="ru-RU" b="1" dirty="0">
                <a:solidFill>
                  <a:srgbClr val="FF0000"/>
                </a:solidFill>
              </a:rPr>
              <a:t> хроматину і </a:t>
            </a:r>
            <a:r>
              <a:rPr lang="ru-RU" b="1" dirty="0" err="1">
                <a:solidFill>
                  <a:srgbClr val="FF0000"/>
                </a:solidFill>
              </a:rPr>
              <a:t>стабільності</a:t>
            </a:r>
            <a:r>
              <a:rPr lang="ru-RU" b="1" dirty="0">
                <a:solidFill>
                  <a:srgbClr val="FF0000"/>
                </a:solidFill>
              </a:rPr>
              <a:t> хромосом.</a:t>
            </a:r>
          </a:p>
          <a:p>
            <a:pPr algn="just">
              <a:buFontTx/>
              <a:buAutoNum type="arabicPeriod"/>
            </a:pPr>
            <a:r>
              <a:rPr lang="ru-RU" b="1" dirty="0" err="1">
                <a:solidFill>
                  <a:srgbClr val="FF0000"/>
                </a:solidFill>
              </a:rPr>
              <a:t>Інактивація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повторів</a:t>
            </a:r>
            <a:r>
              <a:rPr lang="ru-RU" b="1" dirty="0">
                <a:solidFill>
                  <a:srgbClr val="FF0000"/>
                </a:solidFill>
              </a:rPr>
              <a:t> і </a:t>
            </a:r>
            <a:r>
              <a:rPr lang="ru-RU" b="1" dirty="0" err="1">
                <a:solidFill>
                  <a:srgbClr val="FF0000"/>
                </a:solidFill>
              </a:rPr>
              <a:t>інтегрованої</a:t>
            </a:r>
            <a:r>
              <a:rPr lang="ru-RU" b="1" dirty="0">
                <a:solidFill>
                  <a:srgbClr val="FF0000"/>
                </a:solidFill>
              </a:rPr>
              <a:t>  </a:t>
            </a:r>
            <a:r>
              <a:rPr lang="ru-RU" b="1" dirty="0" err="1">
                <a:solidFill>
                  <a:srgbClr val="FF0000"/>
                </a:solidFill>
              </a:rPr>
              <a:t>сторонньої</a:t>
            </a:r>
            <a:r>
              <a:rPr lang="ru-RU" b="1" dirty="0">
                <a:solidFill>
                  <a:srgbClr val="FF0000"/>
                </a:solidFill>
              </a:rPr>
              <a:t> ДНК.</a:t>
            </a:r>
          </a:p>
          <a:p>
            <a:pPr marL="0" indent="0" algn="just"/>
            <a:r>
              <a:rPr lang="ru-RU" b="1" dirty="0">
                <a:solidFill>
                  <a:srgbClr val="FF0000"/>
                </a:solidFill>
              </a:rPr>
              <a:t>3. </a:t>
            </a:r>
            <a:r>
              <a:rPr lang="ru-RU" b="1" dirty="0" err="1">
                <a:solidFill>
                  <a:srgbClr val="FF0000"/>
                </a:solidFill>
              </a:rPr>
              <a:t>Формування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тканиноспецифічного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патерну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експресії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b="1" dirty="0" err="1">
                <a:solidFill>
                  <a:srgbClr val="FF0000"/>
                </a:solidFill>
              </a:rPr>
              <a:t>генів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E6376-214A-41A3-8BC5-121C43A83C02}"/>
              </a:ext>
            </a:extLst>
          </p:cNvPr>
          <p:cNvSpPr txBox="1"/>
          <p:nvPr/>
        </p:nvSpPr>
        <p:spPr>
          <a:xfrm>
            <a:off x="543404" y="4542333"/>
            <a:ext cx="7920880" cy="193899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algn="ctr" eaLnBrk="1" hangingPunct="1">
              <a:defRPr/>
            </a:pPr>
            <a:r>
              <a:rPr lang="ru-RU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Гіперметильовані</a:t>
            </a: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Сателіти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розкидані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повторювальні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послідовності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Провірусні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копії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транспозони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Транскрипційно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неактивні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гени</a:t>
            </a:r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ru-RU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Гіпометильовані</a:t>
            </a: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Транскрипційн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A9B6BD-6E3B-4885-8F25-E16492A2E80E}"/>
              </a:ext>
            </a:extLst>
          </p:cNvPr>
          <p:cNvSpPr/>
          <p:nvPr/>
        </p:nvSpPr>
        <p:spPr>
          <a:xfrm>
            <a:off x="4780480" y="2502742"/>
            <a:ext cx="403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altLang="ru-RU" sz="1600" dirty="0" err="1">
                <a:latin typeface="Times New Roman" pitchFamily="18" charset="0"/>
              </a:rPr>
              <a:t>перешкоджають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</a:rPr>
              <a:t>зв</a:t>
            </a:r>
            <a:r>
              <a:rPr lang="en-US" altLang="ru-RU" sz="1600" dirty="0">
                <a:latin typeface="Times New Roman" pitchFamily="18" charset="0"/>
              </a:rPr>
              <a:t>’</a:t>
            </a:r>
            <a:r>
              <a:rPr lang="ru-RU" altLang="ru-RU" sz="1600" dirty="0" err="1">
                <a:latin typeface="Times New Roman" pitchFamily="18" charset="0"/>
              </a:rPr>
              <a:t>язуванню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</a:rPr>
              <a:t>специфічних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</a:rPr>
              <a:t>транскрипційних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</a:rPr>
              <a:t>факторів</a:t>
            </a:r>
            <a:r>
              <a:rPr lang="ru-RU" altLang="ru-RU" sz="1600" dirty="0">
                <a:latin typeface="Times New Roman" pitchFamily="18" charset="0"/>
              </a:rPr>
              <a:t> та специфично </a:t>
            </a:r>
            <a:r>
              <a:rPr lang="ru-RU" altLang="ru-RU" sz="1600" dirty="0" err="1">
                <a:latin typeface="Times New Roman" pitchFamily="18" charset="0"/>
              </a:rPr>
              <a:t>зв</a:t>
            </a:r>
            <a:r>
              <a:rPr lang="en-US" altLang="ru-RU" sz="1600" dirty="0">
                <a:latin typeface="Times New Roman" pitchFamily="18" charset="0"/>
              </a:rPr>
              <a:t>’</a:t>
            </a:r>
            <a:r>
              <a:rPr lang="ru-RU" altLang="ru-RU" sz="1600" dirty="0" err="1">
                <a:latin typeface="Times New Roman" pitchFamily="18" charset="0"/>
              </a:rPr>
              <a:t>язують</a:t>
            </a:r>
            <a:r>
              <a:rPr lang="ru-RU" altLang="ru-RU" sz="1600" dirty="0">
                <a:latin typeface="Times New Roman" pitchFamily="18" charset="0"/>
              </a:rPr>
              <a:t>  </a:t>
            </a:r>
            <a:r>
              <a:rPr lang="ru-RU" altLang="ru-RU" sz="1600" dirty="0" err="1">
                <a:latin typeface="Times New Roman" pitchFamily="18" charset="0"/>
              </a:rPr>
              <a:t>транскрипц</a:t>
            </a:r>
            <a:r>
              <a:rPr lang="uk-UA" altLang="ru-RU" sz="1600" dirty="0" err="1">
                <a:latin typeface="Times New Roman" pitchFamily="18" charset="0"/>
              </a:rPr>
              <a:t>ійні</a:t>
            </a:r>
            <a:r>
              <a:rPr lang="ru-RU" altLang="ru-RU" sz="1600" dirty="0">
                <a:latin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</a:rPr>
              <a:t>репресор</a:t>
            </a:r>
            <a:endParaRPr lang="ru-UA" sz="1600" dirty="0"/>
          </a:p>
        </p:txBody>
      </p:sp>
    </p:spTree>
    <p:extLst>
      <p:ext uri="{BB962C8B-B14F-4D97-AF65-F5344CB8AC3E}">
        <p14:creationId xmlns:p14="http://schemas.microsoft.com/office/powerpoint/2010/main" val="2902634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Ферменти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метилювання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ссавців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79388" y="722313"/>
            <a:ext cx="896461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–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метилтрансферази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Dnmts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Dnmt1, Dnmt3a  Dnmt3b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Dnmt1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метилює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дочірній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реплікації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батьківський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патерн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метилювання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ДНК. </a:t>
            </a: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Dnmt3a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Dnmt3b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метилтрансферази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Модельні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миші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 нокаутом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виживають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71236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876" y="260648"/>
            <a:ext cx="5627688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Геномний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імпринтінг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266700" y="1504235"/>
            <a:ext cx="86106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600" b="1" dirty="0" err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Геномний</a:t>
            </a:r>
            <a:r>
              <a:rPr lang="ru-RU" altLang="ru-RU" sz="26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імпринтінг</a:t>
            </a:r>
            <a:r>
              <a:rPr lang="ru-RU" altLang="ru-RU" sz="2600" b="1" dirty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відмінності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експресії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гомологічних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генів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alt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залежно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батьківського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материнського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батьківського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гена,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хромосоми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altLang="ru-RU" sz="2600" b="1" dirty="0">
                <a:latin typeface="Times New Roman" pitchFamily="18" charset="0"/>
                <a:cs typeface="Times New Roman" pitchFamily="18" charset="0"/>
              </a:rPr>
              <a:t> генома.</a:t>
            </a:r>
            <a:endParaRPr lang="ru-RU" altLang="ru-RU" sz="2600" dirty="0">
              <a:latin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27276D-E14A-4642-A930-D844A08BD695}"/>
              </a:ext>
            </a:extLst>
          </p:cNvPr>
          <p:cNvSpPr/>
          <p:nvPr/>
        </p:nvSpPr>
        <p:spPr>
          <a:xfrm>
            <a:off x="611560" y="4221088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хромосом пари 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B3F95-F4BF-465A-AEEC-210A3C81A737}"/>
              </a:ext>
            </a:extLst>
          </p:cNvPr>
          <p:cNvSpPr/>
          <p:nvPr/>
        </p:nvSpPr>
        <p:spPr>
          <a:xfrm>
            <a:off x="1475656" y="5364921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cs typeface="Times New Roman" pitchFamily="18" charset="0"/>
              </a:rPr>
              <a:t>спостерігається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моноалельна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експресія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імпринтованих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генів</a:t>
            </a:r>
            <a:endParaRPr lang="ru-RU" dirty="0">
              <a:cs typeface="Times New Roman" pitchFamily="18" charset="0"/>
            </a:endParaRPr>
          </a:p>
          <a:p>
            <a:r>
              <a:rPr lang="ru-RU" dirty="0">
                <a:cs typeface="Times New Roman" pitchFamily="18" charset="0"/>
              </a:rPr>
              <a:t> (</a:t>
            </a:r>
            <a:r>
              <a:rPr lang="ru-RU" sz="1400" dirty="0">
                <a:cs typeface="Times New Roman" pitchFamily="18" charset="0"/>
              </a:rPr>
              <a:t>на </a:t>
            </a:r>
            <a:r>
              <a:rPr lang="ru-RU" sz="1400" dirty="0" err="1">
                <a:cs typeface="Times New Roman" pitchFamily="18" charset="0"/>
              </a:rPr>
              <a:t>відміну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від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звичайної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діалельної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400" dirty="0" err="1">
                <a:cs typeface="Times New Roman" pitchFamily="18" charset="0"/>
              </a:rPr>
              <a:t>експресії</a:t>
            </a:r>
            <a:r>
              <a:rPr lang="ru-RU" dirty="0">
                <a:cs typeface="Times New Roman" pitchFamily="18" charset="0"/>
              </a:rPr>
              <a:t>), </a:t>
            </a:r>
            <a:r>
              <a:rPr lang="ru-RU" dirty="0" err="1">
                <a:cs typeface="Times New Roman" pitchFamily="18" charset="0"/>
              </a:rPr>
              <a:t>інший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алель</a:t>
            </a:r>
            <a:r>
              <a:rPr lang="ru-RU" dirty="0">
                <a:cs typeface="Times New Roman" pitchFamily="18" charset="0"/>
              </a:rPr>
              <a:t> –</a:t>
            </a:r>
            <a:r>
              <a:rPr lang="ru-RU" dirty="0" err="1">
                <a:cs typeface="Times New Roman" pitchFamily="18" charset="0"/>
              </a:rPr>
              <a:t>вимкнений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ru-RU" dirty="0" err="1">
                <a:cs typeface="Times New Roman" pitchFamily="18" charset="0"/>
              </a:rPr>
              <a:t>імпринтований</a:t>
            </a:r>
            <a:r>
              <a:rPr lang="ru-RU" dirty="0">
                <a:cs typeface="Times New Roman" pitchFamily="18" charset="0"/>
              </a:rPr>
              <a:t>.</a:t>
            </a:r>
            <a:endParaRPr lang="ru-UA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85FC58DF-75E8-4FD5-8DE0-75EBF4822D53}"/>
              </a:ext>
            </a:extLst>
          </p:cNvPr>
          <p:cNvSpPr/>
          <p:nvPr/>
        </p:nvSpPr>
        <p:spPr>
          <a:xfrm>
            <a:off x="3779912" y="4744308"/>
            <a:ext cx="360040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8066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ages.encydia.com/5/54/Chromosome_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58838"/>
            <a:ext cx="19859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40425" y="836613"/>
            <a:ext cx="3071813" cy="15541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3300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Синдром </a:t>
            </a:r>
            <a:r>
              <a:rPr lang="ru-RU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Ангельмана</a:t>
            </a:r>
            <a:endParaRPr lang="ru-RU" sz="28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3200" dirty="0">
              <a:solidFill>
                <a:srgbClr val="FF33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3252" name="Прямоугольник 6"/>
          <p:cNvSpPr>
            <a:spLocks noChangeArrowheads="1"/>
          </p:cNvSpPr>
          <p:nvPr/>
        </p:nvSpPr>
        <p:spPr bwMode="auto">
          <a:xfrm>
            <a:off x="1093788" y="5399088"/>
            <a:ext cx="62865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/>
              <a:t>15q11-q13</a:t>
            </a:r>
          </a:p>
        </p:txBody>
      </p:sp>
      <p:sp>
        <p:nvSpPr>
          <p:cNvPr id="53253" name="Прямоугольник 7"/>
          <p:cNvSpPr>
            <a:spLocks noChangeArrowheads="1"/>
          </p:cNvSpPr>
          <p:nvPr/>
        </p:nvSpPr>
        <p:spPr bwMode="auto">
          <a:xfrm>
            <a:off x="6358757" y="2228850"/>
            <a:ext cx="2400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dirty="0" err="1"/>
              <a:t>Патологія</a:t>
            </a:r>
            <a:r>
              <a:rPr lang="ru-RU" altLang="ru-RU" sz="2400" dirty="0"/>
              <a:t> </a:t>
            </a:r>
            <a:r>
              <a:rPr lang="ru-RU" altLang="ru-RU" sz="2400" b="1" dirty="0" err="1">
                <a:solidFill>
                  <a:srgbClr val="FF3300"/>
                </a:solidFill>
              </a:rPr>
              <a:t>материнскої</a:t>
            </a:r>
            <a:r>
              <a:rPr lang="ru-RU" altLang="ru-RU" sz="2400" b="1" dirty="0">
                <a:solidFill>
                  <a:srgbClr val="FF3300"/>
                </a:solidFill>
              </a:rPr>
              <a:t> </a:t>
            </a:r>
            <a:r>
              <a:rPr lang="ru-RU" altLang="ru-RU" sz="2400" dirty="0" err="1"/>
              <a:t>хромосоми</a:t>
            </a:r>
            <a:endParaRPr lang="ru-RU" altLang="ru-RU" sz="2400" dirty="0"/>
          </a:p>
        </p:txBody>
      </p:sp>
      <p:sp>
        <p:nvSpPr>
          <p:cNvPr id="53254" name="Заголовок 1"/>
          <p:cNvSpPr>
            <a:spLocks noGrp="1"/>
          </p:cNvSpPr>
          <p:nvPr>
            <p:ph type="title"/>
          </p:nvPr>
        </p:nvSpPr>
        <p:spPr>
          <a:xfrm>
            <a:off x="151842" y="0"/>
            <a:ext cx="2971800" cy="2500313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alt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Прадера</a:t>
            </a:r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Віллі</a:t>
            </a:r>
            <a:endParaRPr lang="ru-RU" alt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5" name="Прямоугольник 15"/>
          <p:cNvSpPr>
            <a:spLocks noChangeArrowheads="1"/>
          </p:cNvSpPr>
          <p:nvPr/>
        </p:nvSpPr>
        <p:spPr bwMode="auto">
          <a:xfrm>
            <a:off x="437592" y="2500313"/>
            <a:ext cx="2400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dirty="0" err="1"/>
              <a:t>Патологія</a:t>
            </a:r>
            <a:r>
              <a:rPr lang="ru-RU" altLang="ru-RU" sz="2400" dirty="0"/>
              <a:t> </a:t>
            </a:r>
            <a:r>
              <a:rPr lang="ru-RU" altLang="ru-RU" sz="2400" b="1" dirty="0" err="1">
                <a:solidFill>
                  <a:srgbClr val="0000FF"/>
                </a:solidFill>
              </a:rPr>
              <a:t>батьківської</a:t>
            </a:r>
            <a:r>
              <a:rPr lang="ru-RU" altLang="ru-RU" sz="2400" dirty="0">
                <a:solidFill>
                  <a:srgbClr val="0000FF"/>
                </a:solidFill>
              </a:rPr>
              <a:t> </a:t>
            </a:r>
            <a:r>
              <a:rPr lang="ru-RU" altLang="ru-RU" sz="2400" dirty="0" err="1"/>
              <a:t>хромосоми</a:t>
            </a:r>
            <a:endParaRPr lang="ru-RU" altLang="ru-RU" sz="2400" dirty="0"/>
          </a:p>
        </p:txBody>
      </p:sp>
      <p:pic>
        <p:nvPicPr>
          <p:cNvPr id="11266" name="Picture 2" descr="https://upload.wikimedia.org/wikipedia/commons/2/2a/Ritratto_di_fanciullo_con_disegno_Giovanni_Francesco_Caroto.jpg">
            <a:extLst>
              <a:ext uri="{FF2B5EF4-FFF2-40B4-BE49-F238E27FC236}">
                <a16:creationId xmlns:a16="http://schemas.microsoft.com/office/drawing/2014/main" id="{08147024-E62B-4582-9F30-EC4FB45C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09" y="3429000"/>
            <a:ext cx="2400301" cy="31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thumb/4/46/La_monstrua_desnuda_%281680%29%2C_de_Juan_Carre%C3%B1o_de_Miranda..jpg/800px-La_monstrua_desnuda_%281680%29%2C_de_Juan_Carre%C3%B1o_de_Miranda..jpg">
            <a:extLst>
              <a:ext uri="{FF2B5EF4-FFF2-40B4-BE49-F238E27FC236}">
                <a16:creationId xmlns:a16="http://schemas.microsoft.com/office/drawing/2014/main" id="{EFA1BD23-68AB-44B0-9C07-D6BA6F1A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681546" cy="25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8399A8-C13E-41C6-BCA8-5D624F7B151B}"/>
              </a:ext>
            </a:extLst>
          </p:cNvPr>
          <p:cNvSpPr/>
          <p:nvPr/>
        </p:nvSpPr>
        <p:spPr>
          <a:xfrm>
            <a:off x="323528" y="168573"/>
            <a:ext cx="86783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err="1"/>
              <a:t>Імпринтовані</a:t>
            </a:r>
            <a:r>
              <a:rPr lang="ru-RU" dirty="0"/>
              <a:t> </a:t>
            </a:r>
            <a:r>
              <a:rPr lang="ru-RU" dirty="0" err="1"/>
              <a:t>гени</a:t>
            </a:r>
            <a:r>
              <a:rPr lang="ru-RU" dirty="0"/>
              <a:t> </a:t>
            </a:r>
            <a:r>
              <a:rPr lang="ru-RU" dirty="0" err="1"/>
              <a:t>знайдено</a:t>
            </a:r>
            <a:r>
              <a:rPr lang="ru-RU" dirty="0"/>
              <a:t> на </a:t>
            </a:r>
            <a:r>
              <a:rPr lang="ru-RU" b="1" dirty="0"/>
              <a:t>1, 5, 6, 7, 11, 13, </a:t>
            </a:r>
            <a:r>
              <a:rPr lang="ru-RU" sz="2000" b="1" dirty="0">
                <a:solidFill>
                  <a:srgbClr val="FF0000"/>
                </a:solidFill>
              </a:rPr>
              <a:t>15</a:t>
            </a:r>
            <a:r>
              <a:rPr lang="ru-RU" b="1" dirty="0"/>
              <a:t>, 19, 20  та  </a:t>
            </a:r>
            <a:r>
              <a:rPr lang="ru-RU" b="1" dirty="0">
                <a:solidFill>
                  <a:srgbClr val="FF0000"/>
                </a:solidFill>
              </a:rPr>
              <a:t>Х-</a:t>
            </a:r>
            <a:r>
              <a:rPr lang="ru-RU" dirty="0"/>
              <a:t> хромосомах  </a:t>
            </a:r>
            <a:r>
              <a:rPr lang="ru-RU" dirty="0" err="1"/>
              <a:t>людини</a:t>
            </a:r>
            <a:endParaRPr lang="ru-RU" dirty="0"/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25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4"/>
          <p:cNvSpPr>
            <a:spLocks noChangeArrowheads="1"/>
          </p:cNvSpPr>
          <p:nvPr/>
        </p:nvSpPr>
        <p:spPr bwMode="auto">
          <a:xfrm>
            <a:off x="144463" y="332656"/>
            <a:ext cx="899953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нашому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організмі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трилліонів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(10</a:t>
            </a:r>
            <a:r>
              <a:rPr lang="ru-RU" sz="8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клітин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формують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тканин.</a:t>
            </a:r>
          </a:p>
          <a:p>
            <a:pPr marL="989013" indent="-989013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геном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3,2 млрд пар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нуклеотидів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30.000 – 40.000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генів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Прямоугольник 27"/>
          <p:cNvSpPr>
            <a:spLocks noChangeArrowheads="1"/>
          </p:cNvSpPr>
          <p:nvPr/>
        </p:nvSpPr>
        <p:spPr bwMode="auto">
          <a:xfrm>
            <a:off x="1583667" y="2276872"/>
            <a:ext cx="5976664" cy="830997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Але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клітини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тканин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специфічну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структуру і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функції</a:t>
            </a:r>
            <a:endParaRPr lang="ru-RU" altLang="ru-RU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еріоди онтогенезу в багатоклітинних організмів » mozok.click">
            <a:extLst>
              <a:ext uri="{FF2B5EF4-FFF2-40B4-BE49-F238E27FC236}">
                <a16:creationId xmlns:a16="http://schemas.microsoft.com/office/drawing/2014/main" id="{A88EA067-D9AC-435A-A29A-D6B3FB41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29" y="3426556"/>
            <a:ext cx="4494539" cy="31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-35700" y="3319139"/>
            <a:ext cx="9036051" cy="346075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en-US" altLang="ru-RU" sz="2400" b="1" dirty="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altLang="ru-RU" sz="2400" b="1" dirty="0" err="1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pigenetic</a:t>
            </a:r>
            <a:r>
              <a:rPr lang="ru-RU" altLang="ru-RU" sz="2400" b="1" dirty="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landscape</a:t>
            </a:r>
            <a:r>
              <a:rPr lang="ru-RU" altLang="ru-RU" sz="2400" b="1" dirty="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" (</a:t>
            </a:r>
            <a:r>
              <a:rPr lang="ru-RU" altLang="ru-RU" sz="2400" b="1" dirty="0" err="1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Waddington</a:t>
            </a:r>
            <a:r>
              <a:rPr lang="ru-RU" altLang="ru-RU" sz="2400" b="1" dirty="0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1957)</a:t>
            </a:r>
            <a:endParaRPr lang="ru-RU" altLang="ru-RU" sz="2400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9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707" y="4221088"/>
            <a:ext cx="3108118" cy="2268736"/>
          </a:xfrm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7106"/>
            <a:ext cx="3246636" cy="24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hrists.cam.ac.uk/cms_misc/images/alumni/waddington.jpg">
            <a:extLst>
              <a:ext uri="{FF2B5EF4-FFF2-40B4-BE49-F238E27FC236}">
                <a16:creationId xmlns:a16="http://schemas.microsoft.com/office/drawing/2014/main" id="{FE395A1C-DAAB-4B7D-890B-0BE4087E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12" y="116632"/>
            <a:ext cx="1438541" cy="220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A0B0B439-ED01-49D6-8C96-DEC7BF6A4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138" y="2374344"/>
            <a:ext cx="170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dirty="0"/>
              <a:t>С. </a:t>
            </a:r>
            <a:r>
              <a:rPr lang="en-US" altLang="ru-RU" dirty="0"/>
              <a:t>Waddington</a:t>
            </a:r>
            <a:endParaRPr lang="ru-RU" altLang="ru-RU" dirty="0"/>
          </a:p>
          <a:p>
            <a:pPr algn="ctr"/>
            <a:r>
              <a:rPr lang="ru-RU" altLang="ru-RU" dirty="0"/>
              <a:t>(1905-1975)</a:t>
            </a:r>
          </a:p>
        </p:txBody>
      </p:sp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D1E566E5-D02C-47F1-B032-8A8F6B363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875333"/>
            <a:ext cx="69548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епігенетика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введено у </a:t>
            </a:r>
            <a:r>
              <a:rPr lang="ru-RU" alt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alt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р.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ембріологом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Конрадом Холлом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Уоддінгтоном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експресії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</a:t>
            </a:r>
            <a:r>
              <a:rPr lang="ru-RU" altLang="ru-RU" sz="2400" b="1" dirty="0" err="1"/>
              <a:t>ку</a:t>
            </a: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5499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E90BDB-095A-4984-A72A-202D24E745E0}"/>
              </a:ext>
            </a:extLst>
          </p:cNvPr>
          <p:cNvSpPr/>
          <p:nvPr/>
        </p:nvSpPr>
        <p:spPr>
          <a:xfrm>
            <a:off x="395536" y="1965714"/>
            <a:ext cx="8352928" cy="14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Епігенетика</a:t>
            </a:r>
            <a:r>
              <a:rPr lang="uk-UA" sz="4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успадкування </a:t>
            </a:r>
            <a:r>
              <a:rPr lang="uk-UA" sz="4000" b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патерна</a:t>
            </a:r>
            <a:r>
              <a:rPr lang="uk-UA" sz="4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uk-UA" sz="4000" b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кспресії</a:t>
            </a:r>
            <a:r>
              <a:rPr lang="uk-UA" sz="4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генів 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1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60463" y="620713"/>
            <a:ext cx="6967537" cy="522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Геном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видів</a:t>
            </a:r>
            <a:endParaRPr lang="ru-RU" dirty="0">
              <a:latin typeface="Arial" charset="0"/>
            </a:endParaRPr>
          </a:p>
        </p:txBody>
      </p:sp>
      <p:sp>
        <p:nvSpPr>
          <p:cNvPr id="11267" name="Прямоугольник 6"/>
          <p:cNvSpPr>
            <a:spLocks noChangeArrowheads="1"/>
          </p:cNvSpPr>
          <p:nvPr/>
        </p:nvSpPr>
        <p:spPr bwMode="auto">
          <a:xfrm>
            <a:off x="323850" y="2060575"/>
            <a:ext cx="33845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ГЕНЕТИЧНА</a:t>
            </a:r>
          </a:p>
          <a:p>
            <a:pPr algn="ctr"/>
            <a:r>
              <a:rPr lang="ru-RU" alt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інформація</a:t>
            </a:r>
            <a:endParaRPr lang="ru-RU" alt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керівництво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створенню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живого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endParaRPr lang="ru-RU" altLang="ru-RU" sz="2800" dirty="0">
              <a:solidFill>
                <a:srgbClr val="0000FF"/>
              </a:solidFill>
            </a:endParaRP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4627563" y="2060575"/>
            <a:ext cx="42878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ЕПІГЕНЕТИЧНА</a:t>
            </a:r>
          </a:p>
          <a:p>
            <a:pPr algn="ctr"/>
            <a:r>
              <a:rPr lang="ru-RU" alt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інформація</a:t>
            </a:r>
            <a:endParaRPr lang="ru-RU" alt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як, де і коли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реалізована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яка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генетична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err="1">
                <a:latin typeface="Times New Roman" pitchFamily="18" charset="0"/>
                <a:cs typeface="Times New Roman" pitchFamily="18" charset="0"/>
              </a:rPr>
              <a:t>інформація</a:t>
            </a:r>
            <a:endParaRPr lang="ru-RU" altLang="ru-RU" sz="2800" dirty="0">
              <a:solidFill>
                <a:srgbClr val="0000FF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339975" y="1268413"/>
            <a:ext cx="1458913" cy="865187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07063" y="1144588"/>
            <a:ext cx="1528762" cy="989012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Прямоугольник 4"/>
          <p:cNvSpPr>
            <a:spLocks noChangeArrowheads="1"/>
          </p:cNvSpPr>
          <p:nvPr/>
        </p:nvSpPr>
        <p:spPr bwMode="auto">
          <a:xfrm>
            <a:off x="228600" y="4983163"/>
            <a:ext cx="665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ГЕН</a:t>
            </a:r>
            <a:endParaRPr lang="ru-RU" altLang="ru-RU" b="1"/>
          </a:p>
        </p:txBody>
      </p:sp>
      <p:sp>
        <p:nvSpPr>
          <p:cNvPr id="11272" name="Прямоугольник 11"/>
          <p:cNvSpPr>
            <a:spLocks noChangeArrowheads="1"/>
          </p:cNvSpPr>
          <p:nvPr/>
        </p:nvSpPr>
        <p:spPr bwMode="auto">
          <a:xfrm>
            <a:off x="473075" y="5435600"/>
            <a:ext cx="1813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err="1">
                <a:latin typeface="Times New Roman" pitchFamily="18" charset="0"/>
                <a:cs typeface="Times New Roman" pitchFamily="18" charset="0"/>
              </a:rPr>
              <a:t>Матрична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РНК</a:t>
            </a:r>
            <a:endParaRPr lang="ru-RU" altLang="ru-RU" b="1" dirty="0"/>
          </a:p>
        </p:txBody>
      </p:sp>
      <p:sp>
        <p:nvSpPr>
          <p:cNvPr id="11273" name="Прямоугольник 12"/>
          <p:cNvSpPr>
            <a:spLocks noChangeArrowheads="1"/>
          </p:cNvSpPr>
          <p:nvPr/>
        </p:nvSpPr>
        <p:spPr bwMode="auto">
          <a:xfrm>
            <a:off x="1587500" y="5900738"/>
            <a:ext cx="1403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err="1">
                <a:latin typeface="Times New Roman" pitchFamily="18" charset="0"/>
                <a:cs typeface="Times New Roman" pitchFamily="18" charset="0"/>
              </a:rPr>
              <a:t>Поліпептид</a:t>
            </a:r>
            <a:endParaRPr lang="ru-RU" altLang="ru-RU" b="1" dirty="0"/>
          </a:p>
        </p:txBody>
      </p:sp>
      <p:sp>
        <p:nvSpPr>
          <p:cNvPr id="11274" name="Прямоугольник 13"/>
          <p:cNvSpPr>
            <a:spLocks noChangeArrowheads="1"/>
          </p:cNvSpPr>
          <p:nvPr/>
        </p:nvSpPr>
        <p:spPr bwMode="auto">
          <a:xfrm>
            <a:off x="2519363" y="6308725"/>
            <a:ext cx="950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 err="1">
                <a:latin typeface="Times New Roman" pitchFamily="18" charset="0"/>
                <a:cs typeface="Times New Roman" pitchFamily="18" charset="0"/>
              </a:rPr>
              <a:t>Ознака</a:t>
            </a:r>
            <a:endParaRPr lang="ru-RU" altLang="ru-RU" b="1" dirty="0"/>
          </a:p>
        </p:txBody>
      </p:sp>
      <p:sp>
        <p:nvSpPr>
          <p:cNvPr id="7" name="Выгнутая влево стрелка 6"/>
          <p:cNvSpPr/>
          <p:nvPr/>
        </p:nvSpPr>
        <p:spPr>
          <a:xfrm rot="19830737">
            <a:off x="141288" y="5254625"/>
            <a:ext cx="309562" cy="606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8420973">
            <a:off x="1117600" y="5819775"/>
            <a:ext cx="309563" cy="6905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 rot="19065900">
            <a:off x="2249488" y="6191250"/>
            <a:ext cx="206375" cy="685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7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838200"/>
            <a:ext cx="3543463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27584" y="315185"/>
            <a:ext cx="2438250" cy="369215"/>
          </a:xfrm>
          <a:prstGeom prst="rect">
            <a:avLst/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ГЕНЕТИЧНІ ЗМІНИ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64088" y="315185"/>
            <a:ext cx="2835794" cy="369215"/>
          </a:xfrm>
          <a:prstGeom prst="rect">
            <a:avLst/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ЕПІГЕНЕТИЧНІ ЗМІНИ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52400" y="838200"/>
            <a:ext cx="3619663" cy="258520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2" rIns="91322" bIns="45662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правило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незворотні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мутації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первинної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ДНК</a:t>
            </a: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успадковуються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029200" y="838200"/>
            <a:ext cx="3657600" cy="2585206"/>
          </a:xfrm>
          <a:prstGeom prst="rect">
            <a:avLst/>
          </a:prstGeom>
          <a:solidFill>
            <a:srgbClr val="EDEE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2" tIns="45662" rIns="91322" bIns="45662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правило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зворотні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чіпають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первичнну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структуру ДНК</a:t>
            </a: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довготривалі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короткотривалі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94657" y="5318124"/>
            <a:ext cx="8641839" cy="1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2" tIns="45662" rIns="91322" bIns="45662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fontAlgn="base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1400" b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Короткочасні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локальні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хроматина</a:t>
            </a:r>
          </a:p>
          <a:p>
            <a:pPr eaLnBrk="1" hangingPunct="1">
              <a:buFontTx/>
              <a:buChar char="•"/>
            </a:pP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Успадковуються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клітинних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торкатися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цілих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хроматинових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доменів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цілих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(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ять)</a:t>
            </a:r>
          </a:p>
          <a:p>
            <a:pPr eaLnBrk="1" hangingPunct="1">
              <a:buFontTx/>
              <a:buChar char="•"/>
            </a:pP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Успадковуються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мейоз і митоз.</a:t>
            </a:r>
          </a:p>
          <a:p>
            <a:pPr eaLnBrk="1" hangingPunct="1">
              <a:buFontTx/>
              <a:buChar char="•"/>
            </a:pPr>
            <a:endParaRPr lang="ru-RU" altLang="ru-RU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4657" y="3731006"/>
            <a:ext cx="8299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Епігенетичні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спадкові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неспадкові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експресії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гену без будь-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ДНК.</a:t>
            </a:r>
          </a:p>
        </p:txBody>
      </p:sp>
    </p:spTree>
    <p:extLst>
      <p:ext uri="{BB962C8B-B14F-4D97-AF65-F5344CB8AC3E}">
        <p14:creationId xmlns:p14="http://schemas.microsoft.com/office/powerpoint/2010/main" val="243914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368660"/>
            <a:ext cx="6624736" cy="6120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2A198-5C13-4345-88A2-61FC9510DFD7}"/>
              </a:ext>
            </a:extLst>
          </p:cNvPr>
          <p:cNvSpPr txBox="1"/>
          <p:nvPr/>
        </p:nvSpPr>
        <p:spPr>
          <a:xfrm>
            <a:off x="3131840" y="3068960"/>
            <a:ext cx="25202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Епігенетичні моделі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7E54B-4978-43B8-8674-768EF97D3F74}"/>
              </a:ext>
            </a:extLst>
          </p:cNvPr>
          <p:cNvSpPr txBox="1"/>
          <p:nvPr/>
        </p:nvSpPr>
        <p:spPr>
          <a:xfrm>
            <a:off x="1259632" y="1700808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Ссавці</a:t>
            </a:r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8E526-D205-4475-A87F-46E76FE5CD8F}"/>
              </a:ext>
            </a:extLst>
          </p:cNvPr>
          <p:cNvSpPr txBox="1"/>
          <p:nvPr/>
        </p:nvSpPr>
        <p:spPr>
          <a:xfrm>
            <a:off x="2782956" y="5949280"/>
            <a:ext cx="15121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Кукурудза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46245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1143</Words>
  <Application>Microsoft Office PowerPoint</Application>
  <PresentationFormat>Экран (4:3)</PresentationFormat>
  <Paragraphs>248</Paragraphs>
  <Slides>37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Tahoma</vt:lpstr>
      <vt:lpstr>Times New Roman</vt:lpstr>
      <vt:lpstr>Verdana</vt:lpstr>
      <vt:lpstr>Wingdings 3</vt:lpstr>
      <vt:lpstr>Тема Office</vt:lpstr>
      <vt:lpstr>Епігенетика – сірий кардинал геному</vt:lpstr>
      <vt:lpstr> 1. Поняття епігенетичного спадкування. 2. Епігенетичні механізми:  а. ремоделінг хроматину  б. гістоновий код  в. варіанти гістонів  г. РНК-інтерференція  д. Метилювання ДНК  є. Геномний імпринтінг</vt:lpstr>
      <vt:lpstr>Презентация PowerPoint</vt:lpstr>
      <vt:lpstr>Презентация PowerPoint</vt:lpstr>
      <vt:lpstr>«Epigenetic landscape" (Waddington 1957)</vt:lpstr>
      <vt:lpstr>Презентация PowerPoint</vt:lpstr>
      <vt:lpstr>Презентация PowerPoint</vt:lpstr>
      <vt:lpstr>Презентация PowerPoint</vt:lpstr>
      <vt:lpstr>Презентация PowerPoint</vt:lpstr>
      <vt:lpstr>Як заставити працювати  «потрібні гени» ?</vt:lpstr>
      <vt:lpstr>      </vt:lpstr>
      <vt:lpstr>Презентация PowerPoint</vt:lpstr>
      <vt:lpstr>1. Ремоделінг хроматину – зміна конденсації внаслідок пересування нуклеосом</vt:lpstr>
      <vt:lpstr>Презентация PowerPoint</vt:lpstr>
      <vt:lpstr>2. Ковалентні модифікації гістонів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Гістоновий код</vt:lpstr>
      <vt:lpstr>Презентация PowerPoint</vt:lpstr>
      <vt:lpstr>3. Варіантні гістони</vt:lpstr>
      <vt:lpstr>4. РНК-інтерференція </vt:lpstr>
      <vt:lpstr>Презентация PowerPoint</vt:lpstr>
      <vt:lpstr>Презентация PowerPoint</vt:lpstr>
      <vt:lpstr>Мікро РНК (miсroRNA)</vt:lpstr>
      <vt:lpstr>Презентация PowerPoint</vt:lpstr>
      <vt:lpstr>Некодуючі (регуляторні) РНК</vt:lpstr>
      <vt:lpstr>Презентация PowerPoint</vt:lpstr>
      <vt:lpstr>piRNA</vt:lpstr>
      <vt:lpstr>lncRNA – довгі некодуючі РНК</vt:lpstr>
      <vt:lpstr>XIST – X-Inactivation Specific Transcript</vt:lpstr>
      <vt:lpstr>5. ДНК  - метилювання</vt:lpstr>
      <vt:lpstr>Презентация PowerPoint</vt:lpstr>
      <vt:lpstr>Геномний імпринтінг</vt:lpstr>
      <vt:lpstr>Синдром Прадера - Віллі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helenVoit@gmail.com</cp:lastModifiedBy>
  <cp:revision>106</cp:revision>
  <dcterms:created xsi:type="dcterms:W3CDTF">2018-04-03T02:48:20Z</dcterms:created>
  <dcterms:modified xsi:type="dcterms:W3CDTF">2020-05-07T04:54:35Z</dcterms:modified>
</cp:coreProperties>
</file>