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60" r:id="rId5"/>
    <p:sldId id="264" r:id="rId6"/>
    <p:sldId id="265" r:id="rId7"/>
    <p:sldId id="267" r:id="rId8"/>
    <p:sldId id="268" r:id="rId9"/>
    <p:sldId id="269" r:id="rId10"/>
    <p:sldId id="270"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268" autoAdjust="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23.03.2023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23.03.2023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23.03.2023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23.03.2023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23.03.2023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23.03.2023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23.03.2023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23.03.2023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23.03.2023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23.03.2023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23.03.2023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23.03.2023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23.03.2023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23.03.2023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23.03.2023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23.03.2023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23.03.2023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2883176"/>
          </a:xfrm>
        </p:spPr>
        <p:txBody>
          <a:bodyPr>
            <a:normAutofit/>
          </a:bodyPr>
          <a:lstStyle/>
          <a:p>
            <a:r>
              <a:rPr lang="uk-UA" b="1" dirty="0">
                <a:solidFill>
                  <a:schemeClr val="tx1"/>
                </a:solidFill>
                <a:latin typeface="Times New Roman" panose="02020603050405020304" pitchFamily="18" charset="0"/>
                <a:cs typeface="Times New Roman" panose="02020603050405020304" pitchFamily="18" charset="0"/>
              </a:rPr>
              <a:t>Організація соціологічного дослідження та його якість </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67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5" y="374650"/>
            <a:ext cx="9753600" cy="5494499"/>
          </a:xfrm>
        </p:spPr>
        <p:txBody>
          <a:bodyPr>
            <a:normAutofit fontScale="90000"/>
          </a:bodyPr>
          <a:lstStyle/>
          <a:p>
            <a:r>
              <a:rPr lang="ru-RU" sz="2200" b="1" dirty="0" err="1">
                <a:latin typeface="Times New Roman" panose="02020603050405020304" pitchFamily="18" charset="0"/>
                <a:cs typeface="Times New Roman" panose="02020603050405020304" pitchFamily="18" charset="0"/>
              </a:rPr>
              <a:t>Завдання</a:t>
            </a:r>
            <a:br>
              <a:rPr lang="ru-RU" sz="2200" dirty="0">
                <a:latin typeface="Times New Roman" panose="02020603050405020304" pitchFamily="18" charset="0"/>
                <a:cs typeface="Times New Roman" panose="02020603050405020304" pitchFamily="18" charset="0"/>
              </a:rPr>
            </a:br>
            <a:r>
              <a:rPr lang="ru-RU" sz="2200" dirty="0" err="1">
                <a:latin typeface="Times New Roman" panose="02020603050405020304" pitchFamily="18" charset="0"/>
                <a:cs typeface="Times New Roman" panose="02020603050405020304" pitchFamily="18" charset="0"/>
              </a:rPr>
              <a:t>Опишіть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обмеження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мають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наведені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нижче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вибіркові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процедури</a:t>
            </a:r>
            <a:r>
              <a:rPr lang="ru-RU" sz="2200" dirty="0">
                <a:latin typeface="Times New Roman" panose="02020603050405020304" pitchFamily="18" charset="0"/>
                <a:cs typeface="Times New Roman" panose="02020603050405020304" pitchFamily="18" charset="0"/>
              </a:rPr>
              <a:t> і як </a:t>
            </a:r>
            <a:r>
              <a:rPr lang="ru-RU" sz="2200" dirty="0" err="1">
                <a:latin typeface="Times New Roman" panose="02020603050405020304" pitchFamily="18" charset="0"/>
                <a:cs typeface="Times New Roman" panose="02020603050405020304" pitchFamily="18" charset="0"/>
              </a:rPr>
              <a:t>їх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використання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може</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вплинути</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якість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емпіричного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дослідження</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1. </a:t>
            </a:r>
            <a:r>
              <a:rPr lang="ru-RU" sz="2200" dirty="0">
                <a:latin typeface="Times New Roman" panose="02020603050405020304" pitchFamily="18" charset="0"/>
                <a:cs typeface="Times New Roman" panose="02020603050405020304" pitchFamily="18" charset="0"/>
              </a:rPr>
              <a:t>Будь-яка </a:t>
            </a:r>
            <a:r>
              <a:rPr lang="ru-RU" sz="2200" dirty="0" err="1">
                <a:latin typeface="Times New Roman" panose="02020603050405020304" pitchFamily="18" charset="0"/>
                <a:cs typeface="Times New Roman" panose="02020603050405020304" pitchFamily="18" charset="0"/>
              </a:rPr>
              <a:t>вибірка</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якій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учасники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самі</a:t>
            </a:r>
            <a:r>
              <a:rPr lang="ru-RU" sz="2200" dirty="0">
                <a:latin typeface="Times New Roman" panose="02020603050405020304" pitchFamily="18" charset="0"/>
                <a:cs typeface="Times New Roman" panose="02020603050405020304" pitchFamily="18" charset="0"/>
              </a:rPr>
              <a:t> себе </a:t>
            </a:r>
            <a:r>
              <a:rPr lang="ru-RU" sz="2200" dirty="0" err="1">
                <a:latin typeface="Times New Roman" panose="02020603050405020304" pitchFamily="18" charset="0"/>
                <a:cs typeface="Times New Roman" panose="02020603050405020304" pitchFamily="18" charset="0"/>
              </a:rPr>
              <a:t>обирають</a:t>
            </a:r>
            <a:r>
              <a:rPr lang="ru-RU" sz="2200" dirty="0">
                <a:latin typeface="Times New Roman" panose="02020603050405020304" pitchFamily="18" charset="0"/>
                <a:cs typeface="Times New Roman" panose="02020603050405020304" pitchFamily="18" charset="0"/>
              </a:rPr>
              <a:t> (так звана </a:t>
            </a:r>
            <a:r>
              <a:rPr lang="ru-RU" sz="2200" dirty="0" err="1">
                <a:latin typeface="Times New Roman" panose="02020603050405020304" pitchFamily="18" charset="0"/>
                <a:cs typeface="Times New Roman" panose="02020603050405020304" pitchFamily="18" charset="0"/>
              </a:rPr>
              <a:t>вибірка</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добровольців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наприклад</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відповідаючи</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прохання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газети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чи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телефонуючи</a:t>
            </a:r>
            <a:r>
              <a:rPr lang="ru-RU" sz="2200" dirty="0">
                <a:latin typeface="Times New Roman" panose="02020603050405020304" pitchFamily="18" charset="0"/>
                <a:cs typeface="Times New Roman" panose="02020603050405020304" pitchFamily="18" charset="0"/>
              </a:rPr>
              <a:t> по одному з </a:t>
            </a:r>
            <a:r>
              <a:rPr lang="ru-RU" sz="2200" dirty="0" err="1">
                <a:latin typeface="Times New Roman" panose="02020603050405020304" pitchFamily="18" charset="0"/>
                <a:cs typeface="Times New Roman" panose="02020603050405020304" pitchFamily="18" charset="0"/>
              </a:rPr>
              <a:t>телефонних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номерів</a:t>
            </a:r>
            <a:r>
              <a:rPr lang="ru-RU" sz="2200" dirty="0">
                <a:latin typeface="Times New Roman" panose="02020603050405020304" pitchFamily="18" charset="0"/>
                <a:cs typeface="Times New Roman" panose="02020603050405020304" pitchFamily="18" charset="0"/>
              </a:rPr>
              <a:t> на </a:t>
            </a:r>
            <a:r>
              <a:rPr lang="ru-RU" sz="2200" dirty="0" err="1">
                <a:latin typeface="Times New Roman" panose="02020603050405020304" pitchFamily="18" charset="0"/>
                <a:cs typeface="Times New Roman" panose="02020603050405020304" pitchFamily="18" charset="0"/>
              </a:rPr>
              <a:t>телеекрані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схвалюють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пропозицію</a:t>
            </a:r>
            <a:r>
              <a:rPr lang="ru-RU" sz="2200" dirty="0">
                <a:latin typeface="Times New Roman" panose="02020603050405020304" pitchFamily="18" charset="0"/>
                <a:cs typeface="Times New Roman" panose="02020603050405020304" pitchFamily="18" charset="0"/>
              </a:rPr>
              <a:t>, і по </a:t>
            </a:r>
            <a:r>
              <a:rPr lang="ru-RU" sz="2200" dirty="0" err="1">
                <a:latin typeface="Times New Roman" panose="02020603050405020304" pitchFamily="18" charset="0"/>
                <a:cs typeface="Times New Roman" panose="02020603050405020304" pitchFamily="18" charset="0"/>
              </a:rPr>
              <a:t>іншому</a:t>
            </a:r>
            <a:r>
              <a:rPr lang="ru-RU" sz="2200" dirty="0">
                <a:latin typeface="Times New Roman" panose="02020603050405020304" pitchFamily="18" charset="0"/>
                <a:cs typeface="Times New Roman" panose="02020603050405020304" pitchFamily="18" charset="0"/>
              </a:rPr>
              <a:t> – </a:t>
            </a:r>
            <a:r>
              <a:rPr lang="ru-RU" sz="2200" dirty="0" err="1">
                <a:latin typeface="Times New Roman" panose="02020603050405020304" pitchFamily="18" charset="0"/>
                <a:cs typeface="Times New Roman" panose="02020603050405020304" pitchFamily="18" charset="0"/>
              </a:rPr>
              <a:t>якщо</a:t>
            </a:r>
            <a:r>
              <a:rPr lang="ru-RU" sz="2200" dirty="0">
                <a:latin typeface="Times New Roman" panose="02020603050405020304" pitchFamily="18" charset="0"/>
                <a:cs typeface="Times New Roman" panose="02020603050405020304" pitchFamily="18" charset="0"/>
              </a:rPr>
              <a:t> не </a:t>
            </a:r>
            <a:r>
              <a:rPr lang="ru-RU" sz="2200" dirty="0" err="1">
                <a:latin typeface="Times New Roman" panose="02020603050405020304" pitchFamily="18" charset="0"/>
                <a:cs typeface="Times New Roman" panose="02020603050405020304" pitchFamily="18" charset="0"/>
              </a:rPr>
              <a:t>згодні</a:t>
            </a:r>
            <a:r>
              <a:rPr lang="ru-RU" sz="2200" dirty="0">
                <a:latin typeface="Times New Roman" panose="02020603050405020304" pitchFamily="18" charset="0"/>
                <a:cs typeface="Times New Roman" panose="02020603050405020304" pitchFamily="18" charset="0"/>
              </a:rPr>
              <a:t> з ним.</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2. </a:t>
            </a:r>
            <a:r>
              <a:rPr lang="ru-RU" sz="2200" dirty="0">
                <a:latin typeface="Times New Roman" panose="02020603050405020304" pitchFamily="18" charset="0"/>
                <a:cs typeface="Times New Roman" panose="02020603050405020304" pitchFamily="18" charset="0"/>
              </a:rPr>
              <a:t>Будь-яка </a:t>
            </a:r>
            <a:r>
              <a:rPr lang="ru-RU" sz="2200" dirty="0" err="1">
                <a:latin typeface="Times New Roman" panose="02020603050405020304" pitchFamily="18" charset="0"/>
                <a:cs typeface="Times New Roman" panose="02020603050405020304" pitchFamily="18" charset="0"/>
              </a:rPr>
              <a:t>вибірка</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якій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інтерв’юеру</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дається</a:t>
            </a:r>
            <a:r>
              <a:rPr lang="ru-RU" sz="2200" dirty="0">
                <a:latin typeface="Times New Roman" panose="02020603050405020304" pitchFamily="18" charset="0"/>
                <a:cs typeface="Times New Roman" panose="02020603050405020304" pitchFamily="18" charset="0"/>
              </a:rPr>
              <a:t> свобода </a:t>
            </a:r>
            <a:r>
              <a:rPr lang="ru-RU" sz="2200" dirty="0" err="1">
                <a:latin typeface="Times New Roman" panose="02020603050405020304" pitchFamily="18" charset="0"/>
                <a:cs typeface="Times New Roman" panose="02020603050405020304" pitchFamily="18" charset="0"/>
              </a:rPr>
              <a:t>вибору</a:t>
            </a:r>
            <a:r>
              <a:rPr lang="ru-RU" sz="2200" dirty="0">
                <a:latin typeface="Times New Roman" panose="02020603050405020304" pitchFamily="18" charset="0"/>
                <a:cs typeface="Times New Roman" panose="02020603050405020304" pitchFamily="18" charset="0"/>
              </a:rPr>
              <a:t> респондента.</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3. </a:t>
            </a:r>
            <a:r>
              <a:rPr lang="ru-RU" sz="2200" dirty="0" err="1">
                <a:latin typeface="Times New Roman" panose="02020603050405020304" pitchFamily="18" charset="0"/>
                <a:cs typeface="Times New Roman" panose="02020603050405020304" pitchFamily="18" charset="0"/>
              </a:rPr>
              <a:t>Методи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сніжної</a:t>
            </a:r>
            <a:r>
              <a:rPr lang="ru-RU" sz="2200" dirty="0">
                <a:latin typeface="Times New Roman" panose="02020603050405020304" pitchFamily="18" charset="0"/>
                <a:cs typeface="Times New Roman" panose="02020603050405020304" pitchFamily="18" charset="0"/>
              </a:rPr>
              <a:t> грудки, в </a:t>
            </a:r>
            <a:r>
              <a:rPr lang="ru-RU" sz="2200" dirty="0" err="1">
                <a:latin typeface="Times New Roman" panose="02020603050405020304" pitchFamily="18" charset="0"/>
                <a:cs typeface="Times New Roman" panose="02020603050405020304" pitchFamily="18" charset="0"/>
              </a:rPr>
              <a:t>яких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деякі</a:t>
            </a:r>
            <a:r>
              <a:rPr lang="ru-RU" sz="2200" dirty="0">
                <a:latin typeface="Times New Roman" panose="02020603050405020304" pitchFamily="18" charset="0"/>
                <a:cs typeface="Times New Roman" panose="02020603050405020304" pitchFamily="18" charset="0"/>
              </a:rPr>
              <a:t> люди,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брали участь в </a:t>
            </a:r>
            <a:r>
              <a:rPr lang="ru-RU" sz="2200" dirty="0" err="1">
                <a:latin typeface="Times New Roman" panose="02020603050405020304" pitchFamily="18" charset="0"/>
                <a:cs typeface="Times New Roman" panose="02020603050405020304" pitchFamily="18" charset="0"/>
              </a:rPr>
              <a:t>опитуванні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пропонують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інших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які</a:t>
            </a:r>
            <a:r>
              <a:rPr lang="ru-RU" sz="2200" dirty="0">
                <a:latin typeface="Times New Roman" panose="02020603050405020304" pitchFamily="18" charset="0"/>
                <a:cs typeface="Times New Roman" panose="02020603050405020304" pitchFamily="18" charset="0"/>
              </a:rPr>
              <a:t> могли б стати </a:t>
            </a:r>
            <a:r>
              <a:rPr lang="ru-RU" sz="2200" dirty="0" err="1">
                <a:latin typeface="Times New Roman" panose="02020603050405020304" pitchFamily="18" charset="0"/>
                <a:cs typeface="Times New Roman" panose="02020603050405020304" pitchFamily="18" charset="0"/>
              </a:rPr>
              <a:t>його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учасниками</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4. </a:t>
            </a:r>
            <a:r>
              <a:rPr lang="ru-RU" sz="2200" dirty="0" err="1">
                <a:latin typeface="Times New Roman" panose="02020603050405020304" pitchFamily="18" charset="0"/>
                <a:cs typeface="Times New Roman" panose="02020603050405020304" pitchFamily="18" charset="0"/>
              </a:rPr>
              <a:t>Вуличні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експрес-інтерв’ю</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яких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інтерв’юерам</a:t>
            </a:r>
            <a:r>
              <a:rPr lang="ru-RU" sz="2200" dirty="0">
                <a:latin typeface="Times New Roman" panose="02020603050405020304" pitchFamily="18" charset="0"/>
                <a:cs typeface="Times New Roman" panose="02020603050405020304" pitchFamily="18" charset="0"/>
              </a:rPr>
              <a:t> треба </a:t>
            </a:r>
            <a:r>
              <a:rPr lang="ru-RU" sz="2200" dirty="0" err="1">
                <a:latin typeface="Times New Roman" panose="02020603050405020304" pitchFamily="18" charset="0"/>
                <a:cs typeface="Times New Roman" panose="02020603050405020304" pitchFamily="18" charset="0"/>
              </a:rPr>
              <a:t>опитувати</a:t>
            </a:r>
            <a:r>
              <a:rPr lang="ru-RU" sz="2200" dirty="0">
                <a:latin typeface="Times New Roman" panose="02020603050405020304" pitchFamily="18" charset="0"/>
                <a:cs typeface="Times New Roman" panose="02020603050405020304" pitchFamily="18" charset="0"/>
              </a:rPr>
              <a:t> перехожих, </a:t>
            </a:r>
            <a:r>
              <a:rPr lang="ru-RU" sz="2200" dirty="0" err="1">
                <a:latin typeface="Times New Roman" panose="02020603050405020304" pitchFamily="18" charset="0"/>
                <a:cs typeface="Times New Roman" panose="02020603050405020304" pitchFamily="18" charset="0"/>
              </a:rPr>
              <a:t>готових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взяти</a:t>
            </a:r>
            <a:r>
              <a:rPr lang="ru-RU" sz="2200" dirty="0">
                <a:latin typeface="Times New Roman" panose="02020603050405020304" pitchFamily="18" charset="0"/>
                <a:cs typeface="Times New Roman" panose="02020603050405020304" pitchFamily="18" charset="0"/>
              </a:rPr>
              <a:t> участь в </a:t>
            </a:r>
            <a:r>
              <a:rPr lang="ru-RU" sz="2200" dirty="0" err="1">
                <a:latin typeface="Times New Roman" panose="02020603050405020304" pitchFamily="18" charset="0"/>
                <a:cs typeface="Times New Roman" panose="02020603050405020304" pitchFamily="18" charset="0"/>
              </a:rPr>
              <a:t>опитуванні</a:t>
            </a:r>
            <a:r>
              <a:rPr lang="ru-RU" sz="2200" dirty="0">
                <a:latin typeface="Times New Roman" panose="02020603050405020304" pitchFamily="18" charset="0"/>
                <a:cs typeface="Times New Roman" panose="02020603050405020304" pitchFamily="18" charset="0"/>
              </a:rPr>
              <a:t>, до тих </a:t>
            </a:r>
            <a:r>
              <a:rPr lang="ru-RU" sz="2200" dirty="0" err="1">
                <a:latin typeface="Times New Roman" panose="02020603050405020304" pitchFamily="18" charset="0"/>
                <a:cs typeface="Times New Roman" panose="02020603050405020304" pitchFamily="18" charset="0"/>
              </a:rPr>
              <a:t>пір</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поки</a:t>
            </a:r>
            <a:r>
              <a:rPr lang="ru-RU" sz="2200" dirty="0">
                <a:latin typeface="Times New Roman" panose="02020603050405020304" pitchFamily="18" charset="0"/>
                <a:cs typeface="Times New Roman" panose="02020603050405020304" pitchFamily="18" charset="0"/>
              </a:rPr>
              <a:t> вони не </a:t>
            </a:r>
            <a:r>
              <a:rPr lang="ru-RU" sz="2200" dirty="0" err="1">
                <a:latin typeface="Times New Roman" panose="02020603050405020304" pitchFamily="18" charset="0"/>
                <a:cs typeface="Times New Roman" panose="02020603050405020304" pitchFamily="18" charset="0"/>
              </a:rPr>
              <a:t>заповнять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певні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квоти</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конкретних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категорій</a:t>
            </a:r>
            <a:r>
              <a:rPr lang="ru-RU" sz="2200" dirty="0">
                <a:latin typeface="Times New Roman" panose="02020603050405020304" pitchFamily="18" charset="0"/>
                <a:cs typeface="Times New Roman" panose="02020603050405020304" pitchFamily="18" charset="0"/>
              </a:rPr>
              <a:t> людей.</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5. </a:t>
            </a:r>
            <a:r>
              <a:rPr lang="ru-RU" sz="2200" dirty="0" err="1">
                <a:latin typeface="Times New Roman" panose="02020603050405020304" pitchFamily="18" charset="0"/>
                <a:cs typeface="Times New Roman" panose="02020603050405020304" pitchFamily="18" charset="0"/>
              </a:rPr>
              <a:t>Телефонні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опитування</a:t>
            </a:r>
            <a:r>
              <a:rPr lang="ru-RU" sz="2200" dirty="0">
                <a:latin typeface="Times New Roman" panose="02020603050405020304" pitchFamily="18" charset="0"/>
                <a:cs typeface="Times New Roman" panose="02020603050405020304" pitchFamily="18" charset="0"/>
              </a:rPr>
              <a:t> в районах, де </a:t>
            </a:r>
            <a:r>
              <a:rPr lang="ru-RU" sz="2200" dirty="0" err="1">
                <a:latin typeface="Times New Roman" panose="02020603050405020304" pitchFamily="18" charset="0"/>
                <a:cs typeface="Times New Roman" panose="02020603050405020304" pitchFamily="18" charset="0"/>
              </a:rPr>
              <a:t>багато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жителів</a:t>
            </a:r>
            <a:r>
              <a:rPr lang="ru-RU" sz="2200" dirty="0">
                <a:latin typeface="Times New Roman" panose="02020603050405020304" pitchFamily="18" charset="0"/>
                <a:cs typeface="Times New Roman" panose="02020603050405020304" pitchFamily="18" charset="0"/>
              </a:rPr>
              <a:t> не </a:t>
            </a:r>
            <a:r>
              <a:rPr lang="ru-RU" sz="2200" dirty="0" err="1">
                <a:latin typeface="Times New Roman" panose="02020603050405020304" pitchFamily="18" charset="0"/>
                <a:cs typeface="Times New Roman" panose="02020603050405020304" pitchFamily="18" charset="0"/>
              </a:rPr>
              <a:t>мають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телефонів</a:t>
            </a:r>
            <a:r>
              <a:rPr lang="ru-RU" sz="2200" dirty="0">
                <a:latin typeface="Times New Roman" panose="02020603050405020304" pitchFamily="18" charset="0"/>
                <a:cs typeface="Times New Roman" panose="02020603050405020304" pitchFamily="18" charset="0"/>
              </a:rPr>
              <a:t>.</a:t>
            </a:r>
            <a:br>
              <a:rPr lang="ru-RU" sz="2200" dirty="0">
                <a:latin typeface="Times New Roman" panose="02020603050405020304" pitchFamily="18" charset="0"/>
                <a:cs typeface="Times New Roman" panose="02020603050405020304" pitchFamily="18" charset="0"/>
              </a:rPr>
            </a:br>
            <a:r>
              <a:rPr lang="uk-UA" sz="2200" dirty="0">
                <a:latin typeface="Times New Roman" panose="02020603050405020304" pitchFamily="18" charset="0"/>
                <a:cs typeface="Times New Roman" panose="02020603050405020304" pitchFamily="18" charset="0"/>
              </a:rPr>
              <a:t>6. </a:t>
            </a:r>
            <a:r>
              <a:rPr lang="ru-RU" sz="2200" dirty="0" err="1">
                <a:latin typeface="Times New Roman" panose="02020603050405020304" pitchFamily="18" charset="0"/>
                <a:cs typeface="Times New Roman" panose="02020603050405020304" pitchFamily="18" charset="0"/>
              </a:rPr>
              <a:t>Вибірки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які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виходять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із</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зручності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дослідників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тобто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такі</a:t>
            </a:r>
            <a:r>
              <a:rPr lang="ru-RU" sz="2200" dirty="0">
                <a:latin typeface="Times New Roman" panose="02020603050405020304" pitchFamily="18" charset="0"/>
                <a:cs typeface="Times New Roman" panose="02020603050405020304" pitchFamily="18" charset="0"/>
              </a:rPr>
              <a:t>, в </a:t>
            </a:r>
            <a:r>
              <a:rPr lang="ru-RU" sz="2200" dirty="0" err="1">
                <a:latin typeface="Times New Roman" panose="02020603050405020304" pitchFamily="18" charset="0"/>
                <a:cs typeface="Times New Roman" panose="02020603050405020304" pitchFamily="18" charset="0"/>
              </a:rPr>
              <a:t>яких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компанії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що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займаються</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опитуваннями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громадської</a:t>
            </a:r>
            <a:r>
              <a:rPr lang="ru-RU" sz="2200" dirty="0">
                <a:latin typeface="Times New Roman" panose="02020603050405020304" pitchFamily="18" charset="0"/>
                <a:cs typeface="Times New Roman" panose="02020603050405020304" pitchFamily="18" charset="0"/>
              </a:rPr>
              <a:t> думки, </a:t>
            </a:r>
            <a:r>
              <a:rPr lang="ru-RU" sz="2200" dirty="0" err="1">
                <a:latin typeface="Times New Roman" panose="02020603050405020304" pitchFamily="18" charset="0"/>
                <a:cs typeface="Times New Roman" panose="02020603050405020304" pitchFamily="18" charset="0"/>
              </a:rPr>
              <a:t>працюють</a:t>
            </a:r>
            <a:r>
              <a:rPr lang="ru-RU" sz="2200" dirty="0">
                <a:latin typeface="Times New Roman" panose="02020603050405020304" pitchFamily="18" charset="0"/>
                <a:cs typeface="Times New Roman" panose="02020603050405020304" pitchFamily="18" charset="0"/>
              </a:rPr>
              <a:t> у </a:t>
            </a:r>
            <a:r>
              <a:rPr lang="ru-RU" sz="2200" dirty="0" err="1">
                <a:latin typeface="Times New Roman" panose="02020603050405020304" pitchFamily="18" charset="0"/>
                <a:cs typeface="Times New Roman" panose="02020603050405020304" pitchFamily="18" charset="0"/>
              </a:rPr>
              <a:t>містах</a:t>
            </a:r>
            <a:r>
              <a:rPr lang="ru-RU" sz="2200" dirty="0">
                <a:latin typeface="Times New Roman" panose="02020603050405020304" pitchFamily="18" charset="0"/>
                <a:cs typeface="Times New Roman" panose="02020603050405020304" pitchFamily="18" charset="0"/>
              </a:rPr>
              <a:t>, де у них є </a:t>
            </a:r>
            <a:r>
              <a:rPr lang="ru-RU" sz="2200" dirty="0" err="1">
                <a:latin typeface="Times New Roman" panose="02020603050405020304" pitchFamily="18" charset="0"/>
                <a:cs typeface="Times New Roman" panose="02020603050405020304" pitchFamily="18" charset="0"/>
              </a:rPr>
              <a:t>хороші</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друзі</a:t>
            </a:r>
            <a:r>
              <a:rPr lang="ru-RU" sz="2200" dirty="0">
                <a:latin typeface="Times New Roman" panose="02020603050405020304" pitchFamily="18" charset="0"/>
                <a:cs typeface="Times New Roman" panose="02020603050405020304" pitchFamily="18" charset="0"/>
              </a:rPr>
              <a:t> і </a:t>
            </a:r>
            <a:r>
              <a:rPr lang="ru-RU" sz="2200" dirty="0" err="1">
                <a:latin typeface="Times New Roman" panose="02020603050405020304" pitchFamily="18" charset="0"/>
                <a:cs typeface="Times New Roman" panose="02020603050405020304" pitchFamily="18" charset="0"/>
              </a:rPr>
              <a:t>зв’язки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або</a:t>
            </a:r>
            <a:r>
              <a:rPr lang="ru-RU" sz="2200" dirty="0">
                <a:latin typeface="Times New Roman" panose="02020603050405020304" pitchFamily="18" charset="0"/>
                <a:cs typeface="Times New Roman" panose="02020603050405020304" pitchFamily="18" charset="0"/>
              </a:rPr>
              <a:t> там, </a:t>
            </a:r>
            <a:r>
              <a:rPr lang="ru-RU" sz="2200" dirty="0" err="1">
                <a:latin typeface="Times New Roman" panose="02020603050405020304" pitchFamily="18" charset="0"/>
                <a:cs typeface="Times New Roman" panose="02020603050405020304" pitchFamily="18" charset="0"/>
              </a:rPr>
              <a:t>куди</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зручно</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дістатися</a:t>
            </a:r>
            <a:r>
              <a:rPr lang="ru-RU" sz="2200" dirty="0">
                <a:latin typeface="Times New Roman" panose="02020603050405020304" pitchFamily="18" charset="0"/>
                <a:cs typeface="Times New Roman" panose="02020603050405020304" pitchFamily="18" charset="0"/>
              </a:rPr>
              <a:t>.</a:t>
            </a:r>
            <a:br>
              <a:rPr lang="ru-RU" dirty="0"/>
            </a:br>
            <a:br>
              <a:rPr lang="ru-RU" dirty="0"/>
            </a:br>
            <a:br>
              <a:rPr lang="ru-RU" dirty="0"/>
            </a:br>
            <a:br>
              <a:rPr lang="ru-RU" sz="3100" dirty="0">
                <a:latin typeface="Times New Roman" panose="02020603050405020304" pitchFamily="18" charset="0"/>
                <a:cs typeface="Times New Roman" panose="02020603050405020304" pitchFamily="18" charset="0"/>
              </a:rPr>
            </a:br>
            <a:r>
              <a:rPr lang="uk-UA" dirty="0"/>
              <a:t> </a:t>
            </a:r>
            <a:br>
              <a:rPr lang="ru-RU" dirty="0"/>
            </a:br>
            <a:br>
              <a:rPr lang="ru-RU" dirty="0"/>
            </a:br>
            <a:br>
              <a:rPr lang="ru-RU" dirty="0"/>
            </a:br>
            <a:br>
              <a:rPr lang="ru-RU" dirty="0"/>
            </a:br>
            <a:br>
              <a:rPr lang="ru-RU" dirty="0"/>
            </a:br>
            <a:endParaRPr lang="ru-RU" dirty="0"/>
          </a:p>
        </p:txBody>
      </p:sp>
    </p:spTree>
    <p:extLst>
      <p:ext uri="{BB962C8B-B14F-4D97-AF65-F5344CB8AC3E}">
        <p14:creationId xmlns:p14="http://schemas.microsoft.com/office/powerpoint/2010/main" val="195446136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5" y="374650"/>
            <a:ext cx="9753600" cy="5494499"/>
          </a:xfrm>
        </p:spPr>
        <p:txBody>
          <a:bodyPr>
            <a:normAutofit fontScale="90000"/>
          </a:bodyPr>
          <a:lstStyle/>
          <a:p>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7.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засновані</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типових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містах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або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домогосподарствах</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8.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яких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заміна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використовується</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коригування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тим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щоб</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відповісти</a:t>
            </a:r>
            <a:r>
              <a:rPr lang="ru-RU" sz="2700" dirty="0">
                <a:latin typeface="Times New Roman" panose="02020603050405020304" pitchFamily="18" charset="0"/>
                <a:cs typeface="Times New Roman" panose="02020603050405020304" pitchFamily="18" charset="0"/>
              </a:rPr>
              <a:t> за тих, </a:t>
            </a:r>
            <a:r>
              <a:rPr lang="ru-RU" sz="2700" dirty="0" err="1">
                <a:latin typeface="Times New Roman" panose="02020603050405020304" pitchFamily="18" charset="0"/>
                <a:cs typeface="Times New Roman" panose="02020603050405020304" pitchFamily="18" charset="0"/>
              </a:rPr>
              <a:t>хто</a:t>
            </a:r>
            <a:r>
              <a:rPr lang="ru-RU" sz="2700" dirty="0">
                <a:latin typeface="Times New Roman" panose="02020603050405020304" pitchFamily="18" charset="0"/>
                <a:cs typeface="Times New Roman" panose="02020603050405020304" pitchFamily="18" charset="0"/>
              </a:rPr>
              <a:t> не </a:t>
            </a:r>
            <a:r>
              <a:rPr lang="ru-RU" sz="2700" dirty="0" err="1">
                <a:latin typeface="Times New Roman" panose="02020603050405020304" pitchFamily="18" charset="0"/>
                <a:cs typeface="Times New Roman" panose="02020603050405020304" pitchFamily="18" charset="0"/>
              </a:rPr>
              <a:t>був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опитаний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або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недостатньо</a:t>
            </a:r>
            <a:r>
              <a:rPr lang="ru-RU" sz="2700" dirty="0">
                <a:latin typeface="Times New Roman" panose="02020603050405020304" pitchFamily="18" charset="0"/>
                <a:cs typeface="Times New Roman" panose="02020603050405020304" pitchFamily="18" charset="0"/>
              </a:rPr>
              <a:t> представлений у </a:t>
            </a:r>
            <a:r>
              <a:rPr lang="ru-RU" sz="2700" dirty="0" err="1">
                <a:latin typeface="Times New Roman" panose="02020603050405020304" pitchFamily="18" charset="0"/>
                <a:cs typeface="Times New Roman" panose="02020603050405020304" pitchFamily="18" charset="0"/>
              </a:rPr>
              <a:t>вибірці</a:t>
            </a:r>
            <a:r>
              <a:rPr lang="ru-RU" sz="2700" dirty="0">
                <a:latin typeface="Times New Roman" panose="02020603050405020304" pitchFamily="18" charset="0"/>
                <a:cs typeface="Times New Roman" panose="02020603050405020304" pitchFamily="18" charset="0"/>
              </a:rPr>
              <a:t> з тих </a:t>
            </a:r>
            <a:r>
              <a:rPr lang="ru-RU" sz="2700" dirty="0" err="1">
                <a:latin typeface="Times New Roman" panose="02020603050405020304" pitchFamily="18" charset="0"/>
                <a:cs typeface="Times New Roman" panose="02020603050405020304" pitchFamily="18" charset="0"/>
              </a:rPr>
              <a:t>чи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інших</a:t>
            </a:r>
            <a:r>
              <a:rPr lang="ru-RU" sz="2700" dirty="0">
                <a:latin typeface="Times New Roman" panose="02020603050405020304" pitchFamily="18" charset="0"/>
                <a:cs typeface="Times New Roman" panose="02020603050405020304" pitchFamily="18" charset="0"/>
              </a:rPr>
              <a:t> причин.</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9.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побудовані</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основі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неправильних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одиниць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10.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засновані</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застарілих</a:t>
            </a:r>
            <a:r>
              <a:rPr lang="ru-RU" sz="2700" dirty="0">
                <a:latin typeface="Times New Roman" panose="02020603050405020304" pitchFamily="18" charset="0"/>
                <a:cs typeface="Times New Roman" panose="02020603050405020304" pitchFamily="18" charset="0"/>
              </a:rPr>
              <a:t> списках.</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11.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засновані</a:t>
            </a:r>
            <a:r>
              <a:rPr lang="ru-RU" sz="2700" dirty="0">
                <a:latin typeface="Times New Roman" panose="02020603050405020304" pitchFamily="18" charset="0"/>
                <a:cs typeface="Times New Roman" panose="02020603050405020304" pitchFamily="18" charset="0"/>
              </a:rPr>
              <a:t> на </a:t>
            </a:r>
            <a:r>
              <a:rPr lang="ru-RU" sz="2700" dirty="0" err="1">
                <a:latin typeface="Times New Roman" panose="02020603050405020304" pitchFamily="18" charset="0"/>
                <a:cs typeface="Times New Roman" panose="02020603050405020304" pitchFamily="18" charset="0"/>
              </a:rPr>
              <a:t>маршрутних</a:t>
            </a:r>
            <a:r>
              <a:rPr lang="ru-RU" sz="2700" dirty="0">
                <a:latin typeface="Times New Roman" panose="02020603050405020304" pitchFamily="18" charset="0"/>
                <a:cs typeface="Times New Roman" panose="02020603050405020304" pitchFamily="18" charset="0"/>
              </a:rPr>
              <a:t> методах, в </a:t>
            </a:r>
            <a:r>
              <a:rPr lang="ru-RU" sz="2700" dirty="0" err="1">
                <a:latin typeface="Times New Roman" panose="02020603050405020304" pitchFamily="18" charset="0"/>
                <a:cs typeface="Times New Roman" panose="02020603050405020304" pitchFamily="18" charset="0"/>
              </a:rPr>
              <a:t>яких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інтерв’юер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починає</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певній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точці</a:t>
            </a:r>
            <a:r>
              <a:rPr lang="ru-RU" sz="2700" dirty="0">
                <a:latin typeface="Times New Roman" panose="02020603050405020304" pitchFamily="18" charset="0"/>
                <a:cs typeface="Times New Roman" panose="02020603050405020304" pitchFamily="18" charset="0"/>
              </a:rPr>
              <a:t> і </a:t>
            </a:r>
            <a:r>
              <a:rPr lang="ru-RU" sz="2700" dirty="0" err="1">
                <a:latin typeface="Times New Roman" panose="02020603050405020304" pitchFamily="18" charset="0"/>
                <a:cs typeface="Times New Roman" panose="02020603050405020304" pitchFamily="18" charset="0"/>
              </a:rPr>
              <a:t>продовжує</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рухатися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a:t>
            </a:r>
            <a:r>
              <a:rPr lang="ru-RU" sz="2700" dirty="0">
                <a:latin typeface="Times New Roman" panose="02020603050405020304" pitchFamily="18" charset="0"/>
                <a:cs typeface="Times New Roman" panose="02020603050405020304" pitchFamily="18" charset="0"/>
              </a:rPr>
              <a:t> одного </a:t>
            </a:r>
            <a:r>
              <a:rPr lang="ru-RU" sz="2700" dirty="0" err="1">
                <a:latin typeface="Times New Roman" panose="02020603050405020304" pitchFamily="18" charset="0"/>
                <a:cs typeface="Times New Roman" panose="02020603050405020304" pitchFamily="18" charset="0"/>
              </a:rPr>
              <a:t>будинку</a:t>
            </a:r>
            <a:r>
              <a:rPr lang="ru-RU" sz="2700" dirty="0">
                <a:latin typeface="Times New Roman" panose="02020603050405020304" pitchFamily="18" charset="0"/>
                <a:cs typeface="Times New Roman" panose="02020603050405020304" pitchFamily="18" charset="0"/>
              </a:rPr>
              <a:t> до </a:t>
            </a:r>
            <a:r>
              <a:rPr lang="ru-RU" sz="2700" dirty="0" err="1">
                <a:latin typeface="Times New Roman" panose="02020603050405020304" pitchFamily="18" charset="0"/>
                <a:cs typeface="Times New Roman" panose="02020603050405020304" pitchFamily="18" charset="0"/>
              </a:rPr>
              <a:t>іншого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згідно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якомусь</a:t>
            </a:r>
            <a:r>
              <a:rPr lang="ru-RU" sz="2700" dirty="0">
                <a:latin typeface="Times New Roman" panose="02020603050405020304" pitchFamily="18" charset="0"/>
                <a:cs typeface="Times New Roman" panose="02020603050405020304" pitchFamily="18" charset="0"/>
              </a:rPr>
              <a:t> правилу.</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12. </a:t>
            </a:r>
            <a:r>
              <a:rPr lang="ru-RU" sz="2700" dirty="0" err="1">
                <a:latin typeface="Times New Roman" panose="02020603050405020304" pitchFamily="18" charset="0"/>
                <a:cs typeface="Times New Roman" panose="02020603050405020304" pitchFamily="18" charset="0"/>
              </a:rPr>
              <a:t>Квотні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яких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інтерв’юерам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потрібно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опитати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певну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кількість</a:t>
            </a:r>
            <a:r>
              <a:rPr lang="ru-RU" sz="2700" dirty="0">
                <a:latin typeface="Times New Roman" panose="02020603050405020304" pitchFamily="18" charset="0"/>
                <a:cs typeface="Times New Roman" panose="02020603050405020304" pitchFamily="18" charset="0"/>
              </a:rPr>
              <a:t> людей з </a:t>
            </a:r>
            <a:r>
              <a:rPr lang="ru-RU" sz="2700" dirty="0" err="1">
                <a:latin typeface="Times New Roman" panose="02020603050405020304" pitchFamily="18" charset="0"/>
                <a:cs typeface="Times New Roman" panose="02020603050405020304" pitchFamily="18" charset="0"/>
              </a:rPr>
              <a:t>певним</a:t>
            </a:r>
            <a:r>
              <a:rPr lang="ru-RU" sz="2700" dirty="0">
                <a:latin typeface="Times New Roman" panose="02020603050405020304" pitchFamily="18" charset="0"/>
                <a:cs typeface="Times New Roman" panose="02020603050405020304" pitchFamily="18" charset="0"/>
              </a:rPr>
              <a:t> набором </a:t>
            </a:r>
            <a:r>
              <a:rPr lang="ru-RU" sz="2700" dirty="0" err="1">
                <a:latin typeface="Times New Roman" panose="02020603050405020304" pitchFamily="18" charset="0"/>
                <a:cs typeface="Times New Roman" panose="02020603050405020304" pitchFamily="18" charset="0"/>
              </a:rPr>
              <a:t>демографічних</a:t>
            </a:r>
            <a:r>
              <a:rPr lang="ru-RU" sz="2700" dirty="0">
                <a:latin typeface="Times New Roman" panose="02020603050405020304" pitchFamily="18" charset="0"/>
                <a:cs typeface="Times New Roman" panose="02020603050405020304" pitchFamily="18" charset="0"/>
              </a:rPr>
              <a:t> характеристик.</a:t>
            </a:r>
            <a:br>
              <a:rPr lang="ru-RU" dirty="0"/>
            </a:br>
            <a:br>
              <a:rPr lang="ru-RU" dirty="0"/>
            </a:br>
            <a:br>
              <a:rPr lang="ru-RU" dirty="0"/>
            </a:br>
            <a:br>
              <a:rPr lang="ru-RU" sz="3100" dirty="0">
                <a:latin typeface="Times New Roman" panose="02020603050405020304" pitchFamily="18" charset="0"/>
                <a:cs typeface="Times New Roman" panose="02020603050405020304" pitchFamily="18" charset="0"/>
              </a:rPr>
            </a:br>
            <a:r>
              <a:rPr lang="uk-UA" dirty="0"/>
              <a:t> </a:t>
            </a:r>
            <a:br>
              <a:rPr lang="ru-RU" dirty="0"/>
            </a:br>
            <a:br>
              <a:rPr lang="ru-RU" dirty="0"/>
            </a:br>
            <a:br>
              <a:rPr lang="ru-RU" dirty="0"/>
            </a:br>
            <a:br>
              <a:rPr lang="ru-RU" dirty="0"/>
            </a:br>
            <a:br>
              <a:rPr lang="ru-RU" dirty="0"/>
            </a:br>
            <a:endParaRPr lang="ru-RU" dirty="0"/>
          </a:p>
        </p:txBody>
      </p:sp>
    </p:spTree>
    <p:extLst>
      <p:ext uri="{BB962C8B-B14F-4D97-AF65-F5344CB8AC3E}">
        <p14:creationId xmlns:p14="http://schemas.microsoft.com/office/powerpoint/2010/main" val="214686812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524000" y="365125"/>
            <a:ext cx="9829799" cy="5065291"/>
          </a:xfrm>
        </p:spPr>
        <p:txBody>
          <a:bodyPr>
            <a:normAutofit fontScale="90000"/>
          </a:bodyPr>
          <a:lstStyle/>
          <a:p>
            <a:r>
              <a:rPr lang="uk-UA" sz="3200" dirty="0">
                <a:solidFill>
                  <a:prstClr val="black"/>
                </a:solidFill>
                <a:latin typeface="Times New Roman" panose="02020603050405020304" pitchFamily="18" charset="0"/>
                <a:cs typeface="Times New Roman" panose="02020603050405020304" pitchFamily="18" charset="0"/>
              </a:rPr>
              <a:t>План.</a:t>
            </a:r>
            <a:br>
              <a:rPr lang="uk-UA" sz="3200" dirty="0">
                <a:solidFill>
                  <a:prstClr val="black"/>
                </a:solidFill>
                <a:latin typeface="Times New Roman" panose="02020603050405020304" pitchFamily="18" charset="0"/>
                <a:cs typeface="Times New Roman" panose="02020603050405020304" pitchFamily="18" charset="0"/>
              </a:rPr>
            </a:br>
            <a:br>
              <a:rPr lang="uk-UA" sz="3200" dirty="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1. Поняття якості дослідження та системи аудиту проектів.</a:t>
            </a:r>
            <a:br>
              <a:rPr lang="ru-RU" sz="3200" dirty="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2. Особливості аудиту якості у соціологічних дослідженнях.</a:t>
            </a:r>
            <a:br>
              <a:rPr lang="uk-UA" sz="3200" dirty="0">
                <a:solidFill>
                  <a:prstClr val="black"/>
                </a:solidFill>
                <a:latin typeface="Times New Roman" panose="02020603050405020304" pitchFamily="18" charset="0"/>
                <a:cs typeface="Times New Roman" panose="02020603050405020304" pitchFamily="18" charset="0"/>
              </a:rPr>
            </a:br>
            <a:r>
              <a:rPr lang="uk-UA" sz="3200" dirty="0">
                <a:solidFill>
                  <a:prstClr val="black"/>
                </a:solidFill>
                <a:latin typeface="Times New Roman" panose="02020603050405020304" pitchFamily="18" charset="0"/>
                <a:cs typeface="Times New Roman" panose="02020603050405020304" pitchFamily="18" charset="0"/>
              </a:rPr>
              <a:t>3. </a:t>
            </a:r>
            <a:r>
              <a:rPr lang="uk-UA" sz="3200" dirty="0">
                <a:latin typeface="Times New Roman" panose="02020603050405020304" pitchFamily="18" charset="0"/>
                <a:cs typeface="Times New Roman" panose="02020603050405020304" pitchFamily="18" charset="0"/>
              </a:rPr>
              <a:t>Пакет документів на проведення соціологічного дослідження.</a:t>
            </a:r>
            <a:br>
              <a:rPr lang="uk-UA" sz="3200" dirty="0">
                <a:solidFill>
                  <a:prstClr val="black"/>
                </a:solidFill>
                <a:latin typeface="Times New Roman" panose="02020603050405020304" pitchFamily="18" charset="0"/>
                <a:cs typeface="Times New Roman" panose="02020603050405020304" pitchFamily="18" charset="0"/>
              </a:rPr>
            </a:br>
            <a:br>
              <a:rPr lang="ru-RU" sz="3200" dirty="0">
                <a:solidFill>
                  <a:prstClr val="black"/>
                </a:solidFill>
                <a:latin typeface="Times New Roman" panose="02020603050405020304" pitchFamily="18" charset="0"/>
                <a:cs typeface="Times New Roman" panose="02020603050405020304" pitchFamily="18" charset="0"/>
              </a:rPr>
            </a:br>
            <a:br>
              <a:rPr lang="ru-RU" dirty="0"/>
            </a:br>
            <a:br>
              <a:rPr lang="ru-RU" sz="3400" dirty="0"/>
            </a:br>
            <a:br>
              <a:rPr lang="ru-RU" dirty="0"/>
            </a:b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476375" y="365124"/>
            <a:ext cx="9877425" cy="6072998"/>
          </a:xfrm>
        </p:spPr>
        <p:txBody>
          <a:bodyPr>
            <a:noAutofit/>
          </a:bodyPr>
          <a:lstStyle/>
          <a:p>
            <a:r>
              <a:rPr lang="uk-UA" sz="2000" b="1" dirty="0">
                <a:latin typeface="Times New Roman" panose="02020603050405020304" pitchFamily="18" charset="0"/>
                <a:cs typeface="Times New Roman" panose="02020603050405020304" pitchFamily="18" charset="0"/>
              </a:rPr>
              <a:t>Питання 1</a:t>
            </a:r>
            <a:br>
              <a:rPr lang="uk-UA" sz="2000" b="1" dirty="0">
                <a:latin typeface="Times New Roman" panose="02020603050405020304" pitchFamily="18" charset="0"/>
                <a:cs typeface="Times New Roman" panose="02020603050405020304" pitchFamily="18" charset="0"/>
              </a:rPr>
            </a:br>
            <a:br>
              <a:rPr lang="uk-UA" sz="2000" b="1" dirty="0">
                <a:latin typeface="Times New Roman" panose="02020603050405020304" pitchFamily="18" charset="0"/>
                <a:cs typeface="Times New Roman" panose="02020603050405020304" pitchFamily="18" charset="0"/>
              </a:rPr>
            </a:br>
            <a:r>
              <a:rPr lang="uk-UA" sz="2000" b="1" dirty="0">
                <a:latin typeface="Times New Roman" panose="02020603050405020304" pitchFamily="18" charset="0"/>
                <a:cs typeface="Times New Roman" panose="02020603050405020304" pitchFamily="18" charset="0"/>
              </a:rPr>
              <a:t>Якість - </a:t>
            </a:r>
            <a:r>
              <a:rPr lang="uk-UA" sz="2000" dirty="0">
                <a:latin typeface="Times New Roman" panose="02020603050405020304" pitchFamily="18" charset="0"/>
                <a:cs typeface="Times New Roman" panose="02020603050405020304" pitchFamily="18" charset="0"/>
              </a:rPr>
              <a:t>с</a:t>
            </a:r>
            <a:r>
              <a:rPr lang="ru-RU" sz="2000" dirty="0" err="1">
                <a:latin typeface="Times New Roman" panose="02020603050405020304" pitchFamily="18" charset="0"/>
                <a:cs typeface="Times New Roman" panose="02020603050405020304" pitchFamily="18" charset="0"/>
              </a:rPr>
              <a:t>тупінь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вартості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цінності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придатності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чого-небудь</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його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використання</a:t>
            </a:r>
            <a:r>
              <a:rPr lang="ru-RU" sz="2000" dirty="0">
                <a:latin typeface="Times New Roman" panose="02020603050405020304" pitchFamily="18" charset="0"/>
                <a:cs typeface="Times New Roman" panose="02020603050405020304" pitchFamily="18" charset="0"/>
              </a:rPr>
              <a:t> за </a:t>
            </a:r>
            <a:r>
              <a:rPr lang="ru-RU" sz="2000" dirty="0" err="1">
                <a:latin typeface="Times New Roman" panose="02020603050405020304" pitchFamily="18" charset="0"/>
                <a:cs typeface="Times New Roman" panose="02020603050405020304" pitchFamily="18" charset="0"/>
              </a:rPr>
              <a:t>призначенням</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r>
              <a:rPr lang="ru-RU" sz="2000" dirty="0" err="1">
                <a:latin typeface="Times New Roman" panose="02020603050405020304" pitchFamily="18" charset="0"/>
                <a:cs typeface="Times New Roman" panose="02020603050405020304" pitchFamily="18" charset="0"/>
              </a:rPr>
              <a:t>Термін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згідно</a:t>
            </a:r>
            <a:r>
              <a:rPr lang="ru-RU" sz="2000" dirty="0">
                <a:latin typeface="Times New Roman" panose="02020603050405020304" pitchFamily="18" charset="0"/>
                <a:cs typeface="Times New Roman" panose="02020603050405020304" pitchFamily="18" charset="0"/>
              </a:rPr>
              <a:t> з ДСТУ ISO 9000:2009, </a:t>
            </a:r>
            <a:r>
              <a:rPr lang="ru-RU" sz="2000" dirty="0" err="1">
                <a:latin typeface="Times New Roman" panose="02020603050405020304" pitchFamily="18" charset="0"/>
                <a:cs typeface="Times New Roman" panose="02020603050405020304" pitchFamily="18" charset="0"/>
              </a:rPr>
              <a:t>означає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ступінь</a:t>
            </a:r>
            <a:r>
              <a:rPr lang="ru-RU" sz="2000" dirty="0">
                <a:latin typeface="Times New Roman" panose="02020603050405020304" pitchFamily="18" charset="0"/>
                <a:cs typeface="Times New Roman" panose="02020603050405020304" pitchFamily="18" charset="0"/>
              </a:rPr>
              <a:t>, до </a:t>
            </a:r>
            <a:r>
              <a:rPr lang="ru-RU" sz="2000" dirty="0" err="1">
                <a:latin typeface="Times New Roman" panose="02020603050405020304" pitchFamily="18" charset="0"/>
                <a:cs typeface="Times New Roman" panose="02020603050405020304" pitchFamily="18" charset="0"/>
              </a:rPr>
              <a:t>якого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власних</a:t>
            </a:r>
            <a:r>
              <a:rPr lang="ru-RU" sz="2000" dirty="0">
                <a:latin typeface="Times New Roman" panose="02020603050405020304" pitchFamily="18" charset="0"/>
                <a:cs typeface="Times New Roman" panose="02020603050405020304" pitchFamily="18" charset="0"/>
              </a:rPr>
              <a:t> характеристик </a:t>
            </a:r>
            <a:r>
              <a:rPr lang="ru-RU" sz="2000" dirty="0" err="1">
                <a:latin typeface="Times New Roman" panose="02020603050405020304" pitchFamily="18" charset="0"/>
                <a:cs typeface="Times New Roman" panose="02020603050405020304" pitchFamily="18" charset="0"/>
              </a:rPr>
              <a:t>задовольняє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вимоги</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r>
              <a:rPr lang="ru-RU" sz="2000" b="1" dirty="0" err="1">
                <a:latin typeface="Times New Roman" panose="02020603050405020304" pitchFamily="18" charset="0"/>
                <a:cs typeface="Times New Roman" panose="02020603050405020304" pitchFamily="18" charset="0"/>
              </a:rPr>
              <a:t>Підходи</a:t>
            </a:r>
            <a:r>
              <a:rPr lang="ru-RU" sz="2000" b="1" dirty="0">
                <a:latin typeface="Times New Roman" panose="02020603050405020304" pitchFamily="18" charset="0"/>
                <a:cs typeface="Times New Roman" panose="02020603050405020304" pitchFamily="18" charset="0"/>
              </a:rPr>
              <a:t> до </a:t>
            </a:r>
            <a:r>
              <a:rPr lang="ru-RU" sz="2000" b="1" dirty="0" err="1">
                <a:latin typeface="Times New Roman" panose="02020603050405020304" pitchFamily="18" charset="0"/>
                <a:cs typeface="Times New Roman" panose="02020603050405020304" pitchFamily="18" charset="0"/>
              </a:rPr>
              <a:t>опису</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якості</a:t>
            </a:r>
            <a:r>
              <a:rPr lang="ru-RU" sz="2000" b="1"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Система бездефектного </a:t>
            </a:r>
            <a:r>
              <a:rPr lang="ru-RU" sz="2000" dirty="0" err="1">
                <a:latin typeface="Times New Roman" panose="02020603050405020304" pitchFamily="18" charset="0"/>
                <a:cs typeface="Times New Roman" panose="02020603050405020304" pitchFamily="18" charset="0"/>
              </a:rPr>
              <a:t>виготовлення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продукції</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Система </a:t>
            </a:r>
            <a:r>
              <a:rPr lang="ru-RU" sz="2000" dirty="0" err="1">
                <a:latin typeface="Times New Roman" panose="02020603050405020304" pitchFamily="18" charset="0"/>
                <a:cs typeface="Times New Roman" panose="02020603050405020304" pitchFamily="18" charset="0"/>
              </a:rPr>
              <a:t>бездефектної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праці</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a:t>
            </a:r>
            <a:r>
              <a:rPr lang="ru-RU" sz="2000" dirty="0" err="1">
                <a:latin typeface="Times New Roman" panose="02020603050405020304" pitchFamily="18" charset="0"/>
                <a:cs typeface="Times New Roman" panose="02020603050405020304" pitchFamily="18" charset="0"/>
              </a:rPr>
              <a:t>Якість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надійність</a:t>
            </a:r>
            <a:r>
              <a:rPr lang="ru-RU" sz="2000" dirty="0">
                <a:latin typeface="Times New Roman" panose="02020603050405020304" pitchFamily="18" charset="0"/>
                <a:cs typeface="Times New Roman" panose="02020603050405020304" pitchFamily="18" charset="0"/>
              </a:rPr>
              <a:t>, ресурс з перших </a:t>
            </a:r>
            <a:r>
              <a:rPr lang="ru-RU" sz="2000" dirty="0" err="1">
                <a:latin typeface="Times New Roman" panose="02020603050405020304" pitchFamily="18" charset="0"/>
                <a:cs typeface="Times New Roman" panose="02020603050405020304" pitchFamily="18" charset="0"/>
              </a:rPr>
              <a:t>виробів</a:t>
            </a:r>
            <a:br>
              <a:rPr lang="ru-RU" sz="2000" dirty="0">
                <a:latin typeface="Times New Roman" panose="02020603050405020304" pitchFamily="18" charset="0"/>
                <a:cs typeface="Times New Roman" panose="02020603050405020304" pitchFamily="18" charset="0"/>
              </a:rPr>
            </a:br>
            <a:r>
              <a:rPr lang="ru-RU" sz="2000" dirty="0" err="1">
                <a:latin typeface="Times New Roman" panose="02020603050405020304" pitchFamily="18" charset="0"/>
                <a:cs typeface="Times New Roman" panose="02020603050405020304" pitchFamily="18" charset="0"/>
              </a:rPr>
              <a:t>Наукова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організація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праці</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Комплексна система </a:t>
            </a:r>
            <a:r>
              <a:rPr lang="ru-RU" sz="2000" dirty="0" err="1">
                <a:latin typeface="Times New Roman" panose="02020603050405020304" pitchFamily="18" charset="0"/>
                <a:cs typeface="Times New Roman" panose="02020603050405020304" pitchFamily="18" charset="0"/>
              </a:rPr>
              <a:t>управління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якістю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продукції</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Комплексна система </a:t>
            </a:r>
            <a:r>
              <a:rPr lang="ru-RU" sz="2000" dirty="0" err="1">
                <a:latin typeface="Times New Roman" panose="02020603050405020304" pitchFamily="18" charset="0"/>
                <a:cs typeface="Times New Roman" panose="02020603050405020304" pitchFamily="18" charset="0"/>
              </a:rPr>
              <a:t>управління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якістю</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ефективністю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виробництва</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Комплексна система </a:t>
            </a:r>
            <a:r>
              <a:rPr lang="ru-RU" sz="2000" dirty="0" err="1">
                <a:latin typeface="Times New Roman" panose="02020603050405020304" pitchFamily="18" charset="0"/>
                <a:cs typeface="Times New Roman" panose="02020603050405020304" pitchFamily="18" charset="0"/>
              </a:rPr>
              <a:t>підвищення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ефективності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виробництва</a:t>
            </a:r>
            <a:r>
              <a:rPr lang="ru-RU" sz="2000" dirty="0">
                <a:latin typeface="Times New Roman" panose="02020603050405020304" pitchFamily="18" charset="0"/>
                <a:cs typeface="Times New Roman" panose="02020603050405020304" pitchFamily="18" charset="0"/>
              </a:rPr>
              <a:t> </a:t>
            </a: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r>
              <a:rPr lang="ru-RU" sz="2000" b="1" dirty="0" err="1">
                <a:latin typeface="Times New Roman" panose="02020603050405020304" pitchFamily="18" charset="0"/>
                <a:cs typeface="Times New Roman" panose="02020603050405020304" pitchFamily="18" charset="0"/>
              </a:rPr>
              <a:t>Стандарти</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якості</a:t>
            </a:r>
            <a:r>
              <a:rPr lang="ru-RU" sz="2000"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AAPOR</a:t>
            </a:r>
            <a:r>
              <a:rPr lang="uk-UA" sz="2000" dirty="0">
                <a:latin typeface="Times New Roman" panose="02020603050405020304" pitchFamily="18" charset="0"/>
                <a:cs typeface="Times New Roman" panose="02020603050405020304" pitchFamily="18" charset="0"/>
              </a:rPr>
              <a:t>: етичні, методологічні та технологічні</a:t>
            </a:r>
            <a:br>
              <a:rPr lang="uk-UA" b="1" dirty="0">
                <a:latin typeface="Times New Roman" panose="02020603050405020304" pitchFamily="18" charset="0"/>
                <a:cs typeface="Times New Roman" panose="02020603050405020304" pitchFamily="18" charset="0"/>
              </a:rPr>
            </a:br>
            <a:br>
              <a:rPr lang="uk-UA" b="1" dirty="0">
                <a:latin typeface="Times New Roman" panose="02020603050405020304" pitchFamily="18" charset="0"/>
                <a:cs typeface="Times New Roman" panose="02020603050405020304" pitchFamily="18" charset="0"/>
              </a:rPr>
            </a:br>
            <a:br>
              <a:rPr lang="uk-UA" sz="3200" dirty="0">
                <a:latin typeface="Times New Roman" panose="02020603050405020304" pitchFamily="18" charset="0"/>
                <a:cs typeface="Times New Roman" panose="02020603050405020304" pitchFamily="18" charset="0"/>
              </a:rPr>
            </a:br>
            <a:br>
              <a:rPr lang="ru-RU" dirty="0"/>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1659834" y="365124"/>
            <a:ext cx="9693965" cy="6244397"/>
          </a:xfrm>
        </p:spPr>
        <p:txBody>
          <a:bodyPr>
            <a:normAutofit fontScale="90000"/>
          </a:bodyPr>
          <a:lstStyle/>
          <a:p>
            <a:r>
              <a:rPr lang="ru-RU" sz="2700" dirty="0">
                <a:latin typeface="Times New Roman" panose="02020603050405020304" pitchFamily="18" charset="0"/>
                <a:cs typeface="Times New Roman" panose="02020603050405020304" pitchFamily="18" charset="0"/>
              </a:rPr>
              <a:t>Аудит  - </a:t>
            </a:r>
            <a:r>
              <a:rPr lang="uk-UA" sz="2700" dirty="0">
                <a:latin typeface="Times New Roman" panose="02020603050405020304" pitchFamily="18" charset="0"/>
                <a:cs typeface="Times New Roman" panose="02020603050405020304" pitchFamily="18" charset="0"/>
              </a:rPr>
              <a:t> як інструмент соціальної відповідальності  бізнесу з’явився в 40-х роках ХХ століття в США  у зв’язку з початком регулярного проведення </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соціальних рейтингів. </a:t>
            </a:r>
            <a:br>
              <a:rPr lang="uk-UA" sz="2700" dirty="0">
                <a:latin typeface="Times New Roman" panose="02020603050405020304" pitchFamily="18" charset="0"/>
                <a:cs typeface="Times New Roman" panose="02020603050405020304" pitchFamily="18" charset="0"/>
              </a:rPr>
            </a:br>
            <a:br>
              <a:rPr lang="uk-UA" sz="27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Визначення аудиту:</a:t>
            </a:r>
            <a:br>
              <a:rPr lang="uk-UA" sz="2700" b="1" dirty="0">
                <a:latin typeface="Times New Roman" panose="02020603050405020304" pitchFamily="18" charset="0"/>
                <a:cs typeface="Times New Roman" panose="02020603050405020304" pitchFamily="18" charset="0"/>
              </a:rPr>
            </a:b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форма незалежного контролю;</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a:t>
            </a:r>
            <a:r>
              <a:rPr lang="ru-RU" sz="2800" dirty="0" err="1">
                <a:latin typeface="Times New Roman" panose="02020603050405020304" pitchFamily="18" charset="0"/>
                <a:cs typeface="Times New Roman" panose="02020603050405020304" pitchFamily="18" charset="0"/>
              </a:rPr>
              <a:t>системний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процес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отри­мання</a:t>
            </a:r>
            <a:r>
              <a:rPr lang="ru-RU" sz="2800" dirty="0">
                <a:latin typeface="Times New Roman" panose="02020603050405020304" pitchFamily="18" charset="0"/>
                <a:cs typeface="Times New Roman" panose="02020603050405020304" pitchFamily="18" charset="0"/>
              </a:rPr>
              <a:t> й </a:t>
            </a:r>
            <a:r>
              <a:rPr lang="ru-RU" sz="2800" dirty="0" err="1">
                <a:latin typeface="Times New Roman" panose="02020603050405020304" pitchFamily="18" charset="0"/>
                <a:cs typeface="Times New Roman" panose="02020603050405020304" pitchFamily="18" charset="0"/>
              </a:rPr>
              <a:t>оцінки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об'єктивних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даних</a:t>
            </a:r>
            <a:r>
              <a:rPr lang="ru-RU" sz="2800" dirty="0">
                <a:latin typeface="Times New Roman" panose="02020603050405020304" pitchFamily="18" charset="0"/>
                <a:cs typeface="Times New Roman" panose="02020603050405020304" pitchFamily="18" charset="0"/>
              </a:rPr>
              <a:t> про </a:t>
            </a:r>
            <a:r>
              <a:rPr lang="ru-RU" sz="2800" dirty="0" err="1">
                <a:latin typeface="Times New Roman" panose="02020603050405020304" pitchFamily="18" charset="0"/>
                <a:cs typeface="Times New Roman" panose="02020603050405020304" pitchFamily="18" charset="0"/>
              </a:rPr>
              <a:t>дії</a:t>
            </a:r>
            <a:r>
              <a:rPr lang="ru-RU" sz="2800" dirty="0">
                <a:latin typeface="Times New Roman" panose="02020603050405020304" pitchFamily="18" charset="0"/>
                <a:cs typeface="Times New Roman" panose="02020603050405020304" pitchFamily="18" charset="0"/>
              </a:rPr>
              <a:t> та </a:t>
            </a:r>
            <a:r>
              <a:rPr lang="ru-RU" sz="2800" dirty="0" err="1">
                <a:latin typeface="Times New Roman" panose="02020603050405020304" pitchFamily="18" charset="0"/>
                <a:cs typeface="Times New Roman" panose="02020603050405020304" pitchFamily="18" charset="0"/>
              </a:rPr>
              <a:t>події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встановлює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рівень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їх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відповідальності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визначеному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критерію</a:t>
            </a:r>
            <a:r>
              <a:rPr lang="ru-RU" sz="2800" dirty="0">
                <a:latin typeface="Times New Roman" panose="02020603050405020304" pitchFamily="18" charset="0"/>
                <a:cs typeface="Times New Roman" panose="02020603050405020304" pitchFamily="18" charset="0"/>
              </a:rPr>
              <a:t> і </a:t>
            </a:r>
            <a:r>
              <a:rPr lang="ru-RU" sz="2800" dirty="0" err="1">
                <a:latin typeface="Times New Roman" panose="02020603050405020304" pitchFamily="18" charset="0"/>
                <a:cs typeface="Times New Roman" panose="02020603050405020304" pitchFamily="18" charset="0"/>
              </a:rPr>
              <a:t>представляє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результати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заці­кавленим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користувачам</a:t>
            </a:r>
            <a:r>
              <a:rPr lang="ru-RU" sz="2800" dirty="0">
                <a:latin typeface="Times New Roman" panose="02020603050405020304" pitchFamily="18" charset="0"/>
                <a:cs typeface="Times New Roman" panose="02020603050405020304" pitchFamily="18" charset="0"/>
              </a:rPr>
              <a:t>;</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3) </a:t>
            </a:r>
            <a:r>
              <a:rPr lang="ru-RU" sz="2800" dirty="0" err="1">
                <a:latin typeface="Times New Roman" panose="02020603050405020304" pitchFamily="18" charset="0"/>
                <a:cs typeface="Times New Roman" panose="02020603050405020304" pitchFamily="18" charset="0"/>
              </a:rPr>
              <a:t>процес</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зменшення</a:t>
            </a:r>
            <a:r>
              <a:rPr lang="ru-RU" sz="2800" dirty="0">
                <a:latin typeface="Times New Roman" panose="02020603050405020304" pitchFamily="18" charset="0"/>
                <a:cs typeface="Times New Roman" panose="02020603050405020304" pitchFamily="18" charset="0"/>
              </a:rPr>
              <a:t> до </a:t>
            </a:r>
            <a:r>
              <a:rPr lang="ru-RU" sz="2800" dirty="0" err="1">
                <a:latin typeface="Times New Roman" panose="02020603050405020304" pitchFamily="18" charset="0"/>
                <a:cs typeface="Times New Roman" panose="02020603050405020304" pitchFamily="18" charset="0"/>
              </a:rPr>
              <a:t>прийнятного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рівня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інформаційного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ризику</a:t>
            </a:r>
            <a:r>
              <a:rPr lang="ru-RU" sz="28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br>
              <a:rPr lang="ru-RU" sz="3200" dirty="0">
                <a:latin typeface="Times New Roman" panose="02020603050405020304" pitchFamily="18" charset="0"/>
                <a:ea typeface="Calibri" panose="020F0502020204030204" pitchFamily="34" charset="0"/>
                <a:cs typeface="Times New Roman" panose="02020603050405020304" pitchFamily="18" charset="0"/>
              </a:rPr>
            </a:br>
            <a:br>
              <a:rPr lang="ru-RU" sz="3200" dirty="0">
                <a:latin typeface="Times New Roman" panose="02020603050405020304" pitchFamily="18" charset="0"/>
                <a:ea typeface="Calibri" panose="020F0502020204030204" pitchFamily="34" charset="0"/>
                <a:cs typeface="Times New Roman" panose="02020603050405020304" pitchFamily="18" charset="0"/>
              </a:rPr>
            </a:br>
            <a:r>
              <a:rPr lang="uk-UA" sz="1800" dirty="0">
                <a:latin typeface="Times New Roman" panose="02020603050405020304" pitchFamily="18" charset="0"/>
                <a:ea typeface="Calibri" panose="020F0502020204030204" pitchFamily="34" charset="0"/>
                <a:cs typeface="Times New Roman" panose="02020603050405020304" pitchFamily="18" charset="0"/>
              </a:rPr>
              <a:t> </a:t>
            </a:r>
            <a:br>
              <a:rPr lang="ru-RU" sz="1400" dirty="0">
                <a:latin typeface="Calibri" panose="020F0502020204030204" pitchFamily="34" charset="0"/>
                <a:ea typeface="Calibri" panose="020F0502020204030204" pitchFamily="34"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6178550"/>
          </a:xfrm>
        </p:spPr>
        <p:txBody>
          <a:bodyPr>
            <a:normAutofit fontScale="90000"/>
          </a:bodyPr>
          <a:lstStyle/>
          <a:p>
            <a:r>
              <a:rPr lang="uk-UA" b="1" dirty="0">
                <a:latin typeface="Times New Roman" panose="02020603050405020304" pitchFamily="18" charset="0"/>
                <a:cs typeface="Times New Roman" panose="02020603050405020304" pitchFamily="18" charset="0"/>
              </a:rPr>
              <a:t>Питання 2</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Тип процедур</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повторні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процедури</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вибірковий</a:t>
            </a:r>
            <a:r>
              <a:rPr lang="ru-RU" dirty="0">
                <a:latin typeface="Times New Roman" panose="02020603050405020304" pitchFamily="18" charset="0"/>
                <a:cs typeface="Times New Roman" panose="02020603050405020304" pitchFamily="18" charset="0"/>
              </a:rPr>
              <a:t> контроль;</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спостереження</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аудіо</a:t>
            </a:r>
            <a:r>
              <a:rPr lang="ru-RU" dirty="0">
                <a:latin typeface="Times New Roman" panose="02020603050405020304" pitchFamily="18" charset="0"/>
                <a:cs typeface="Times New Roman" panose="02020603050405020304" pitchFamily="18" charset="0"/>
              </a:rPr>
              <a:t>-і </a:t>
            </a:r>
            <a:r>
              <a:rPr lang="ru-RU" dirty="0" err="1">
                <a:latin typeface="Times New Roman" panose="02020603050405020304" pitchFamily="18" charset="0"/>
                <a:cs typeface="Times New Roman" panose="02020603050405020304" pitchFamily="18" charset="0"/>
              </a:rPr>
              <a:t>відеозапис</a:t>
            </a:r>
            <a:r>
              <a:rPr lang="ru-RU" dirty="0">
                <a:latin typeface="Times New Roman" panose="02020603050405020304" pitchFamily="18" charset="0"/>
                <a:cs typeface="Times New Roman" panose="02020603050405020304" pitchFamily="18" charset="0"/>
              </a:rPr>
              <a:t> процедур;</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глибинні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інтерв’ю</a:t>
            </a:r>
            <a:r>
              <a:rPr lang="ru-RU" dirty="0">
                <a:latin typeface="Times New Roman" panose="02020603050405020304" pitchFamily="18" charset="0"/>
                <a:cs typeface="Times New Roman" panose="02020603050405020304" pitchFamily="18" charset="0"/>
              </a:rPr>
              <a:t> з </a:t>
            </a:r>
            <a:r>
              <a:rPr lang="ru-RU" dirty="0" err="1">
                <a:latin typeface="Times New Roman" panose="02020603050405020304" pitchFamily="18" charset="0"/>
                <a:cs typeface="Times New Roman" panose="02020603050405020304" pitchFamily="18" charset="0"/>
              </a:rPr>
              <a:t>учасниками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дослідження</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телефонні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інтерв’ю</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інтерв’ю</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виході</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заборона </a:t>
            </a:r>
            <a:r>
              <a:rPr lang="ru-RU" dirty="0" err="1">
                <a:latin typeface="Times New Roman" panose="02020603050405020304" pitchFamily="18" charset="0"/>
                <a:cs typeface="Times New Roman" panose="02020603050405020304" pitchFamily="18" charset="0"/>
              </a:rPr>
              <a:t>несанкціонованої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редакції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документів</a:t>
            </a:r>
            <a:r>
              <a:rPr lang="ru-RU" dirty="0">
                <a:latin typeface="Times New Roman" panose="02020603050405020304" pitchFamily="18" charset="0"/>
                <a:cs typeface="Times New Roman" panose="02020603050405020304" pitchFamily="18" charset="0"/>
              </a:rPr>
              <a:t> і </a:t>
            </a:r>
            <a:r>
              <a:rPr lang="ru-RU" dirty="0" err="1">
                <a:latin typeface="Times New Roman" panose="02020603050405020304" pitchFamily="18" charset="0"/>
                <a:cs typeface="Times New Roman" panose="02020603050405020304" pitchFamily="18" charset="0"/>
              </a:rPr>
              <a:t>матеріалів</a:t>
            </a:r>
            <a:r>
              <a:rPr lang="ru-RU"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незалежна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зовнішня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або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відомча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ревізія</a:t>
            </a:r>
            <a:br>
              <a:rPr lang="ru-RU" dirty="0"/>
            </a:br>
            <a:br>
              <a:rPr lang="ru-RU" sz="2800" dirty="0">
                <a:latin typeface="Calibri" panose="020F0502020204030204" pitchFamily="34" charset="0"/>
                <a:ea typeface="Calibri" panose="020F0502020204030204" pitchFamily="34" charset="0"/>
                <a:cs typeface="Times New Roman" panose="02020603050405020304" pitchFamily="18" charset="0"/>
              </a:rPr>
            </a:b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6092825"/>
          </a:xfrm>
        </p:spPr>
        <p:txBody>
          <a:bodyPr>
            <a:normAutofit fontScale="90000"/>
          </a:bodyPr>
          <a:lstStyle/>
          <a:p>
            <a:r>
              <a:rPr lang="ru-RU" sz="3100" b="1" dirty="0" err="1">
                <a:latin typeface="Times New Roman" panose="02020603050405020304" pitchFamily="18" charset="0"/>
                <a:cs typeface="Times New Roman" panose="02020603050405020304" pitchFamily="18" charset="0"/>
              </a:rPr>
              <a:t>Етапи</a:t>
            </a:r>
            <a:r>
              <a:rPr lang="ru-RU" sz="3100" b="1" dirty="0">
                <a:latin typeface="Times New Roman" panose="02020603050405020304" pitchFamily="18" charset="0"/>
                <a:cs typeface="Times New Roman" panose="02020603050405020304" pitchFamily="18" charset="0"/>
              </a:rPr>
              <a:t> </a:t>
            </a:r>
            <a:r>
              <a:rPr lang="ru-RU" sz="3100" b="1" dirty="0" err="1">
                <a:latin typeface="Times New Roman" panose="02020603050405020304" pitchFamily="18" charset="0"/>
                <a:cs typeface="Times New Roman" panose="02020603050405020304" pitchFamily="18" charset="0"/>
              </a:rPr>
              <a:t>роботи</a:t>
            </a:r>
            <a:br>
              <a:rPr lang="ru-RU" sz="3100" b="1" dirty="0">
                <a:latin typeface="Times New Roman" panose="02020603050405020304" pitchFamily="18" charset="0"/>
                <a:cs typeface="Times New Roman" panose="02020603050405020304" pitchFamily="18" charset="0"/>
              </a:rPr>
            </a:b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1. </a:t>
            </a:r>
            <a:r>
              <a:rPr lang="ru-RU" sz="3100" dirty="0" err="1">
                <a:latin typeface="Times New Roman" panose="02020603050405020304" pitchFamily="18" charset="0"/>
                <a:cs typeface="Times New Roman" panose="02020603050405020304" pitchFamily="18" charset="0"/>
              </a:rPr>
              <a:t>Періодичність</a:t>
            </a:r>
            <a:r>
              <a:rPr lang="ru-RU" sz="3100" dirty="0">
                <a:latin typeface="Times New Roman" panose="02020603050405020304" pitchFamily="18" charset="0"/>
                <a:cs typeface="Times New Roman" panose="02020603050405020304" pitchFamily="18" charset="0"/>
              </a:rPr>
              <a:t> аудиту </a:t>
            </a:r>
            <a:r>
              <a:rPr lang="ru-RU" sz="3100" dirty="0" err="1">
                <a:latin typeface="Times New Roman" panose="02020603050405020304" pitchFamily="18" charset="0"/>
                <a:cs typeface="Times New Roman" panose="02020603050405020304" pitchFamily="18" charset="0"/>
              </a:rPr>
              <a:t>якості</a:t>
            </a:r>
            <a:r>
              <a:rPr lang="ru-RU" sz="3100" dirty="0">
                <a:latin typeface="Times New Roman" panose="02020603050405020304" pitchFamily="18" charset="0"/>
                <a:cs typeface="Times New Roman" panose="02020603050405020304" pitchFamily="18" charset="0"/>
              </a:rPr>
              <a:t>.</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2. План </a:t>
            </a:r>
            <a:r>
              <a:rPr lang="ru-RU" sz="3100" dirty="0" err="1">
                <a:latin typeface="Times New Roman" panose="02020603050405020304" pitchFamily="18" charset="0"/>
                <a:cs typeface="Times New Roman" panose="02020603050405020304" pitchFamily="18" charset="0"/>
              </a:rPr>
              <a:t>аудиторської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перевірки</a:t>
            </a:r>
            <a:r>
              <a:rPr lang="ru-RU" sz="3100" dirty="0">
                <a:latin typeface="Times New Roman" panose="02020603050405020304" pitchFamily="18" charset="0"/>
                <a:cs typeface="Times New Roman" panose="02020603050405020304" pitchFamily="18" charset="0"/>
              </a:rPr>
              <a:t>.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3. Методика </a:t>
            </a:r>
            <a:r>
              <a:rPr lang="ru-RU" sz="3100" dirty="0" err="1">
                <a:latin typeface="Times New Roman" panose="02020603050405020304" pitchFamily="18" charset="0"/>
                <a:cs typeface="Times New Roman" panose="02020603050405020304" pitchFamily="18" charset="0"/>
              </a:rPr>
              <a:t>виконання</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внутрішніх</a:t>
            </a:r>
            <a:r>
              <a:rPr lang="ru-RU" sz="3100" dirty="0">
                <a:latin typeface="Times New Roman" panose="02020603050405020304" pitchFamily="18" charset="0"/>
                <a:cs typeface="Times New Roman" panose="02020603050405020304" pitchFamily="18" charset="0"/>
              </a:rPr>
              <a:t> аудиторских </a:t>
            </a:r>
            <a:r>
              <a:rPr lang="ru-RU" sz="3100" dirty="0" err="1">
                <a:latin typeface="Times New Roman" panose="02020603050405020304" pitchFamily="18" charset="0"/>
                <a:cs typeface="Times New Roman" panose="02020603050405020304" pitchFamily="18" charset="0"/>
              </a:rPr>
              <a:t>перевірок</a:t>
            </a:r>
            <a:r>
              <a:rPr lang="ru-RU" sz="3100" dirty="0">
                <a:latin typeface="Times New Roman" panose="02020603050405020304" pitchFamily="18" charset="0"/>
                <a:cs typeface="Times New Roman" panose="02020603050405020304" pitchFamily="18" charset="0"/>
              </a:rPr>
              <a:t>.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4. </a:t>
            </a:r>
            <a:r>
              <a:rPr lang="ru-RU" sz="3100" dirty="0" err="1">
                <a:latin typeface="Times New Roman" panose="02020603050405020304" pitchFamily="18" charset="0"/>
                <a:cs typeface="Times New Roman" panose="02020603050405020304" pitchFamily="18" charset="0"/>
              </a:rPr>
              <a:t>Планування</a:t>
            </a:r>
            <a:r>
              <a:rPr lang="ru-RU" sz="3100" dirty="0">
                <a:latin typeface="Times New Roman" panose="02020603050405020304" pitchFamily="18" charset="0"/>
                <a:cs typeface="Times New Roman" panose="02020603050405020304" pitchFamily="18" charset="0"/>
              </a:rPr>
              <a:t> і </a:t>
            </a:r>
            <a:r>
              <a:rPr lang="ru-RU" sz="3100" dirty="0" err="1">
                <a:latin typeface="Times New Roman" panose="02020603050405020304" pitchFamily="18" charset="0"/>
                <a:cs typeface="Times New Roman" panose="02020603050405020304" pitchFamily="18" charset="0"/>
              </a:rPr>
              <a:t>проведення</a:t>
            </a:r>
            <a:r>
              <a:rPr lang="ru-RU" sz="3100" dirty="0">
                <a:latin typeface="Times New Roman" panose="02020603050405020304" pitchFamily="18" charset="0"/>
                <a:cs typeface="Times New Roman" panose="02020603050405020304" pitchFamily="18" charset="0"/>
              </a:rPr>
              <a:t> аудиту.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5. </a:t>
            </a:r>
            <a:r>
              <a:rPr lang="ru-RU" sz="3100" dirty="0" err="1">
                <a:latin typeface="Times New Roman" panose="02020603050405020304" pitchFamily="18" charset="0"/>
                <a:cs typeface="Times New Roman" panose="02020603050405020304" pitchFamily="18" charset="0"/>
              </a:rPr>
              <a:t>Відбір</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проектів</a:t>
            </a:r>
            <a:r>
              <a:rPr lang="ru-RU" sz="3100" dirty="0">
                <a:latin typeface="Times New Roman" panose="02020603050405020304" pitchFamily="18" charset="0"/>
                <a:cs typeface="Times New Roman" panose="02020603050405020304" pitchFamily="18" charset="0"/>
              </a:rPr>
              <a:t> для </a:t>
            </a:r>
            <a:r>
              <a:rPr lang="ru-RU" sz="3100" dirty="0" err="1">
                <a:latin typeface="Times New Roman" panose="02020603050405020304" pitchFamily="18" charset="0"/>
                <a:cs typeface="Times New Roman" panose="02020603050405020304" pitchFamily="18" charset="0"/>
              </a:rPr>
              <a:t>аудиторської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перевірки</a:t>
            </a:r>
            <a:r>
              <a:rPr lang="ru-RU" sz="3100" dirty="0">
                <a:latin typeface="Times New Roman" panose="02020603050405020304" pitchFamily="18" charset="0"/>
                <a:cs typeface="Times New Roman" panose="02020603050405020304" pitchFamily="18" charset="0"/>
              </a:rPr>
              <a:t>.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6. </a:t>
            </a:r>
            <a:r>
              <a:rPr lang="ru-RU" sz="3100" dirty="0" err="1">
                <a:latin typeface="Times New Roman" panose="02020603050405020304" pitchFamily="18" charset="0"/>
                <a:cs typeface="Times New Roman" panose="02020603050405020304" pitchFamily="18" charset="0"/>
              </a:rPr>
              <a:t>Відбір</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працівників</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певних</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категорій</a:t>
            </a:r>
            <a:r>
              <a:rPr lang="ru-RU" sz="3100" dirty="0">
                <a:latin typeface="Times New Roman" panose="02020603050405020304" pitchFamily="18" charset="0"/>
                <a:cs typeface="Times New Roman" panose="02020603050405020304" pitchFamily="18" charset="0"/>
              </a:rPr>
              <a:t> для аудиту. </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7. </a:t>
            </a:r>
            <a:r>
              <a:rPr lang="ru-RU" sz="3100" dirty="0" err="1">
                <a:latin typeface="Times New Roman" panose="02020603050405020304" pitchFamily="18" charset="0"/>
                <a:cs typeface="Times New Roman" panose="02020603050405020304" pitchFamily="18" charset="0"/>
              </a:rPr>
              <a:t>Звітність</a:t>
            </a:r>
            <a:r>
              <a:rPr lang="ru-RU" sz="3100" dirty="0">
                <a:latin typeface="Times New Roman" panose="02020603050405020304" pitchFamily="18" charset="0"/>
                <a:cs typeface="Times New Roman" panose="02020603050405020304" pitchFamily="18" charset="0"/>
              </a:rPr>
              <a:t> про аудит </a:t>
            </a:r>
            <a:r>
              <a:rPr lang="ru-RU" sz="3100" dirty="0" err="1">
                <a:latin typeface="Times New Roman" panose="02020603050405020304" pitchFamily="18" charset="0"/>
                <a:cs typeface="Times New Roman" panose="02020603050405020304" pitchFamily="18" charset="0"/>
              </a:rPr>
              <a:t>якості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соціологічного</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дослідження</a:t>
            </a:r>
            <a:r>
              <a:rPr lang="ru-RU" sz="3100" dirty="0">
                <a:latin typeface="Times New Roman" panose="02020603050405020304" pitchFamily="18" charset="0"/>
                <a:cs typeface="Times New Roman" panose="02020603050405020304" pitchFamily="18" charset="0"/>
              </a:rPr>
              <a:t>.</a:t>
            </a:r>
            <a:br>
              <a:rPr lang="ru-RU" sz="31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8. Брак у </a:t>
            </a:r>
            <a:r>
              <a:rPr lang="ru-RU" sz="3100" dirty="0" err="1">
                <a:latin typeface="Times New Roman" panose="02020603050405020304" pitchFamily="18" charset="0"/>
                <a:cs typeface="Times New Roman" panose="02020603050405020304" pitchFamily="18" charset="0"/>
              </a:rPr>
              <a:t>роботі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соціологічної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служби</a:t>
            </a:r>
            <a:r>
              <a:rPr lang="ru-RU" sz="3100" dirty="0">
                <a:latin typeface="Times New Roman" panose="02020603050405020304" pitchFamily="18" charset="0"/>
                <a:cs typeface="Times New Roman" panose="02020603050405020304" pitchFamily="18" charset="0"/>
              </a:rPr>
              <a:t> та </a:t>
            </a:r>
            <a:r>
              <a:rPr lang="ru-RU" sz="3100" dirty="0" err="1">
                <a:latin typeface="Times New Roman" panose="02020603050405020304" pitchFamily="18" charset="0"/>
                <a:cs typeface="Times New Roman" panose="02020603050405020304" pitchFamily="18" charset="0"/>
              </a:rPr>
              <a:t>скарги</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клієнтів</a:t>
            </a:r>
            <a:r>
              <a:rPr lang="ru-RU" sz="3100" dirty="0">
                <a:latin typeface="Times New Roman" panose="02020603050405020304" pitchFamily="18" charset="0"/>
                <a:cs typeface="Times New Roman" panose="02020603050405020304" pitchFamily="18" charset="0"/>
              </a:rPr>
              <a:t>.</a:t>
            </a:r>
            <a:br>
              <a:rPr lang="ru-RU" dirty="0"/>
            </a:br>
            <a:br>
              <a:rPr lang="ru-RU" sz="2000" dirty="0">
                <a:latin typeface="Times New Roman" panose="02020603050405020304" pitchFamily="18" charset="0"/>
                <a:ea typeface="Calibri" panose="020F0502020204030204" pitchFamily="34" charset="0"/>
                <a:cs typeface="Times New Roman" panose="02020603050405020304" pitchFamily="18" charset="0"/>
              </a:rPr>
            </a:b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4" y="374650"/>
            <a:ext cx="10391775" cy="6302375"/>
          </a:xfrm>
        </p:spPr>
        <p:txBody>
          <a:bodyPr>
            <a:normAutofit/>
          </a:bodyPr>
          <a:lstStyle/>
          <a:p>
            <a:br>
              <a:rPr lang="ru-RU" dirty="0"/>
            </a:br>
            <a:br>
              <a:rPr lang="ru-RU" dirty="0"/>
            </a:br>
            <a:br>
              <a:rPr lang="ru-RU" dirty="0"/>
            </a:br>
            <a:endParaRPr lang="ru-RU" dirty="0"/>
          </a:p>
        </p:txBody>
      </p:sp>
      <p:sp>
        <p:nvSpPr>
          <p:cNvPr id="3" name="Прямоугольник 2"/>
          <p:cNvSpPr/>
          <p:nvPr/>
        </p:nvSpPr>
        <p:spPr>
          <a:xfrm>
            <a:off x="1504951" y="657225"/>
            <a:ext cx="10020300" cy="7109639"/>
          </a:xfrm>
          <a:prstGeom prst="rect">
            <a:avLst/>
          </a:prstGeom>
        </p:spPr>
        <p:txBody>
          <a:bodyPr wrap="square">
            <a:spAutoFit/>
          </a:bodyPr>
          <a:lstStyle/>
          <a:p>
            <a:r>
              <a:rPr lang="ru-RU" sz="2400" b="1" dirty="0" err="1">
                <a:solidFill>
                  <a:prstClr val="black">
                    <a:lumMod val="85000"/>
                    <a:lumOff val="15000"/>
                  </a:prstClr>
                </a:solidFill>
                <a:latin typeface="Times New Roman" panose="02020603050405020304" pitchFamily="18" charset="0"/>
                <a:ea typeface="Calibri" panose="020F0502020204030204" pitchFamily="34" charset="0"/>
                <a:cs typeface="Times New Roman" panose="02020603050405020304" pitchFamily="18" charset="0"/>
              </a:rPr>
              <a:t>Питання</a:t>
            </a:r>
            <a:r>
              <a:rPr lang="ru-RU" sz="2400" b="1" dirty="0">
                <a:solidFill>
                  <a:prstClr val="black">
                    <a:lumMod val="85000"/>
                    <a:lumOff val="15000"/>
                  </a:prstClr>
                </a:solidFill>
                <a:latin typeface="Times New Roman" panose="02020603050405020304" pitchFamily="18" charset="0"/>
                <a:ea typeface="Calibri" panose="020F0502020204030204" pitchFamily="34" charset="0"/>
                <a:cs typeface="Times New Roman" panose="02020603050405020304" pitchFamily="18" charset="0"/>
              </a:rPr>
              <a:t> 3</a:t>
            </a:r>
          </a:p>
          <a:p>
            <a:r>
              <a:rPr lang="ru-RU" sz="2400" b="1" dirty="0">
                <a:latin typeface="Times New Roman" panose="02020603050405020304" pitchFamily="18" charset="0"/>
                <a:cs typeface="Times New Roman" panose="02020603050405020304" pitchFamily="18" charset="0"/>
              </a:rPr>
              <a:t>Пакет </a:t>
            </a:r>
            <a:r>
              <a:rPr lang="ru-RU" sz="2400" b="1" dirty="0" err="1">
                <a:latin typeface="Times New Roman" panose="02020603050405020304" pitchFamily="18" charset="0"/>
                <a:cs typeface="Times New Roman" panose="02020603050405020304" pitchFamily="18" charset="0"/>
              </a:rPr>
              <a:t>документів</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договір</a:t>
            </a:r>
            <a:r>
              <a:rPr lang="ru-RU" sz="2400" b="1" dirty="0">
                <a:latin typeface="Times New Roman" panose="02020603050405020304" pitchFamily="18" charset="0"/>
                <a:cs typeface="Times New Roman" panose="02020603050405020304" pitchFamily="18" charset="0"/>
              </a:rPr>
              <a:t> на </a:t>
            </a:r>
            <a:r>
              <a:rPr lang="ru-RU" sz="2400" b="1" dirty="0" err="1">
                <a:latin typeface="Times New Roman" panose="02020603050405020304" pitchFamily="18" charset="0"/>
                <a:cs typeface="Times New Roman" panose="02020603050405020304" pitchFamily="18" charset="0"/>
              </a:rPr>
              <a:t>проведення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дослідження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технічне</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завдання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програма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дослідження</a:t>
            </a:r>
            <a:r>
              <a:rPr lang="ru-RU" sz="2400" b="1" dirty="0">
                <a:latin typeface="Times New Roman" panose="02020603050405020304" pitchFamily="18" charset="0"/>
                <a:cs typeface="Times New Roman" panose="02020603050405020304" pitchFamily="18" charset="0"/>
              </a:rPr>
              <a:t>, протокол </a:t>
            </a:r>
            <a:r>
              <a:rPr lang="ru-RU" sz="2400" b="1" dirty="0" err="1">
                <a:latin typeface="Times New Roman" panose="02020603050405020304" pitchFamily="18" charset="0"/>
                <a:cs typeface="Times New Roman" panose="02020603050405020304" pitchFamily="18" charset="0"/>
              </a:rPr>
              <a:t>погодження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договірної</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ціни</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кошторис</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дослідження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календарний</a:t>
            </a:r>
            <a:r>
              <a:rPr lang="ru-RU" sz="2400" b="1" dirty="0">
                <a:latin typeface="Times New Roman" panose="02020603050405020304" pitchFamily="18" charset="0"/>
                <a:cs typeface="Times New Roman" panose="02020603050405020304" pitchFamily="18" charset="0"/>
              </a:rPr>
              <a:t> план).</a:t>
            </a:r>
            <a:br>
              <a:rPr lang="ru-RU" sz="2400" b="1" dirty="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1. </a:t>
            </a:r>
            <a:r>
              <a:rPr lang="ru-RU" sz="2400" b="1" dirty="0" err="1">
                <a:latin typeface="Times New Roman" panose="02020603050405020304" pitchFamily="18" charset="0"/>
                <a:cs typeface="Times New Roman" panose="02020603050405020304" pitchFamily="18" charset="0"/>
              </a:rPr>
              <a:t>Договір</a:t>
            </a:r>
            <a:r>
              <a:rPr lang="ru-RU" sz="2400" b="1" dirty="0">
                <a:latin typeface="Times New Roman" panose="02020603050405020304" pitchFamily="18" charset="0"/>
                <a:cs typeface="Times New Roman" panose="02020603050405020304" pitchFamily="18" charset="0"/>
              </a:rPr>
              <a:t> на </a:t>
            </a:r>
            <a:r>
              <a:rPr lang="ru-RU" sz="2400" b="1" dirty="0" err="1">
                <a:latin typeface="Times New Roman" panose="02020603050405020304" pitchFamily="18" charset="0"/>
                <a:cs typeface="Times New Roman" panose="02020603050405020304" pitchFamily="18" charset="0"/>
              </a:rPr>
              <a:t>проведення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дослідження</a:t>
            </a:r>
            <a:r>
              <a:rPr lang="ru-RU" sz="2400" b="1" dirty="0">
                <a:latin typeface="Times New Roman" panose="02020603050405020304" pitchFamily="18" charset="0"/>
                <a:cs typeface="Times New Roman" panose="02020603050405020304" pitchFamily="18" charset="0"/>
              </a:rPr>
              <a:t>:</a:t>
            </a:r>
            <a:br>
              <a:rPr lang="ru-RU" sz="2400" b="1"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зазначення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сторін</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предмет договору</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вартість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роботи</a:t>
            </a:r>
            <a:r>
              <a:rPr lang="ru-RU" sz="2400" dirty="0">
                <a:latin typeface="Times New Roman" panose="02020603050405020304" pitchFamily="18" charset="0"/>
                <a:cs typeface="Times New Roman" panose="02020603050405020304" pitchFamily="18" charset="0"/>
              </a:rPr>
              <a:t> та порядок </a:t>
            </a:r>
            <a:r>
              <a:rPr lang="ru-RU" sz="2400" dirty="0" err="1">
                <a:latin typeface="Times New Roman" panose="02020603050405020304" pitchFamily="18" charset="0"/>
                <a:cs typeface="Times New Roman" panose="02020603050405020304" pitchFamily="18" charset="0"/>
              </a:rPr>
              <a:t>розрахунків</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порядок </a:t>
            </a:r>
            <a:r>
              <a:rPr lang="ru-RU" sz="2400" dirty="0" err="1">
                <a:latin typeface="Times New Roman" panose="02020603050405020304" pitchFamily="18" charset="0"/>
                <a:cs typeface="Times New Roman" panose="02020603050405020304" pitchFamily="18" charset="0"/>
              </a:rPr>
              <a:t>здачі</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приймання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робіт</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права та </a:t>
            </a:r>
            <a:r>
              <a:rPr lang="ru-RU" sz="2400" dirty="0" err="1">
                <a:latin typeface="Times New Roman" panose="02020603050405020304" pitchFamily="18" charset="0"/>
                <a:cs typeface="Times New Roman" panose="02020603050405020304" pitchFamily="18" charset="0"/>
              </a:rPr>
              <a:t>обов’язки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сторін</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відповідальність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сторін</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обставини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безпереборної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сили</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строк </a:t>
            </a:r>
            <a:r>
              <a:rPr lang="ru-RU" sz="2400" dirty="0" err="1">
                <a:latin typeface="Times New Roman" panose="02020603050405020304" pitchFamily="18" charset="0"/>
                <a:cs typeface="Times New Roman" panose="02020603050405020304" pitchFamily="18" charset="0"/>
              </a:rPr>
              <a:t>дії</a:t>
            </a:r>
            <a:r>
              <a:rPr lang="ru-RU" sz="2400" dirty="0">
                <a:latin typeface="Times New Roman" panose="02020603050405020304" pitchFamily="18" charset="0"/>
                <a:cs typeface="Times New Roman" panose="02020603050405020304" pitchFamily="18" charset="0"/>
              </a:rPr>
              <a:t> договору</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припинення</a:t>
            </a:r>
            <a:r>
              <a:rPr lang="ru-RU" sz="2400" dirty="0">
                <a:latin typeface="Times New Roman" panose="02020603050405020304" pitchFamily="18" charset="0"/>
                <a:cs typeface="Times New Roman" panose="02020603050405020304" pitchFamily="18" charset="0"/>
              </a:rPr>
              <a:t> договору</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інші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умови</a:t>
            </a:r>
            <a:br>
              <a:rPr lang="ru-RU" sz="2400" b="1" dirty="0">
                <a:latin typeface="Times New Roman" panose="02020603050405020304" pitchFamily="18" charset="0"/>
                <a:cs typeface="Times New Roman" panose="02020603050405020304" pitchFamily="18" charset="0"/>
              </a:rPr>
            </a:br>
            <a:endParaRPr lang="ru-RU" sz="2400" dirty="0">
              <a:solidFill>
                <a:prstClr val="black">
                  <a:lumMod val="85000"/>
                  <a:lumOff val="15000"/>
                </a:prstClr>
              </a:solidFill>
              <a:latin typeface="Times New Roman" panose="02020603050405020304" pitchFamily="18" charset="0"/>
              <a:ea typeface="Calibri" panose="020F0502020204030204" pitchFamily="34" charset="0"/>
              <a:cs typeface="Times New Roman" panose="02020603050405020304" pitchFamily="18" charset="0"/>
            </a:endParaRPr>
          </a:p>
          <a:p>
            <a:br>
              <a:rPr lang="ru-RU" sz="2400" dirty="0">
                <a:solidFill>
                  <a:prstClr val="black">
                    <a:lumMod val="85000"/>
                    <a:lumOff val="15000"/>
                  </a:prstClr>
                </a:solidFill>
                <a:latin typeface="Times New Roman" panose="02020603050405020304" pitchFamily="18" charset="0"/>
                <a:ea typeface="Calibri" panose="020F0502020204030204" pitchFamily="34" charset="0"/>
                <a:cs typeface="Times New Roman" panose="02020603050405020304" pitchFamily="18" charset="0"/>
              </a:rPr>
            </a:br>
            <a:br>
              <a:rPr lang="ru-RU" sz="2400" dirty="0">
                <a:solidFill>
                  <a:prstClr val="black">
                    <a:lumMod val="85000"/>
                    <a:lumOff val="15000"/>
                  </a:prstClr>
                </a:solidFill>
                <a:latin typeface="Times New Roman" panose="02020603050405020304" pitchFamily="18" charset="0"/>
                <a:ea typeface="+mj-ea"/>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10191750" cy="5949950"/>
          </a:xfrm>
        </p:spPr>
        <p:txBody>
          <a:bodyPr>
            <a:normAutofit fontScale="90000"/>
          </a:bodyPr>
          <a:lstStyle/>
          <a:p>
            <a:r>
              <a:rPr lang="ru-RU" b="1" dirty="0">
                <a:latin typeface="Times New Roman" panose="02020603050405020304" pitchFamily="18" charset="0"/>
                <a:cs typeface="Times New Roman" panose="02020603050405020304" pitchFamily="18" charset="0"/>
              </a:rPr>
              <a:t>2. </a:t>
            </a:r>
            <a:r>
              <a:rPr lang="ru-RU" b="1" dirty="0" err="1">
                <a:latin typeface="Times New Roman" panose="02020603050405020304" pitchFamily="18" charset="0"/>
                <a:cs typeface="Times New Roman" panose="02020603050405020304" pitchFamily="18" charset="0"/>
              </a:rPr>
              <a:t>Технічне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завдання</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обов’язкове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погодження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обсягу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вибірки</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технічні</a:t>
            </a:r>
            <a:r>
              <a:rPr lang="ru-RU" dirty="0">
                <a:latin typeface="Times New Roman" panose="02020603050405020304" pitchFamily="18" charset="0"/>
                <a:cs typeface="Times New Roman" panose="02020603050405020304" pitchFamily="18" charset="0"/>
              </a:rPr>
              <a:t> характеристики </a:t>
            </a:r>
            <a:r>
              <a:rPr lang="ru-RU" dirty="0" err="1">
                <a:latin typeface="Times New Roman" panose="02020603050405020304" pitchFamily="18" charset="0"/>
                <a:cs typeface="Times New Roman" panose="02020603050405020304" pitchFamily="18" charset="0"/>
              </a:rPr>
              <a:t>звіту</a:t>
            </a:r>
            <a:r>
              <a:rPr lang="ru-RU" dirty="0">
                <a:latin typeface="Times New Roman" panose="02020603050405020304" pitchFamily="18" charset="0"/>
                <a:cs typeface="Times New Roman" panose="02020603050405020304" pitchFamily="18" charset="0"/>
              </a:rPr>
              <a:t>).</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3. </a:t>
            </a:r>
            <a:r>
              <a:rPr lang="ru-RU" b="1" dirty="0" err="1">
                <a:latin typeface="Times New Roman" panose="02020603050405020304" pitchFamily="18" charset="0"/>
                <a:cs typeface="Times New Roman" panose="02020603050405020304" pitchFamily="18" charset="0"/>
              </a:rPr>
              <a:t>Програма</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дослідження</a:t>
            </a:r>
            <a:r>
              <a:rPr lang="ru-RU" b="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Питання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етики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дослідження</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авторського</a:t>
            </a:r>
            <a:r>
              <a:rPr lang="ru-RU" dirty="0">
                <a:latin typeface="Times New Roman" panose="02020603050405020304" pitchFamily="18" charset="0"/>
                <a:cs typeface="Times New Roman" panose="02020603050405020304" pitchFamily="18" charset="0"/>
              </a:rPr>
              <a:t> права.</a:t>
            </a:r>
            <a:br>
              <a:rPr lang="ru-RU"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4. Протокол </a:t>
            </a:r>
            <a:r>
              <a:rPr lang="ru-RU" b="1" dirty="0" err="1">
                <a:latin typeface="Times New Roman" panose="02020603050405020304" pitchFamily="18" charset="0"/>
                <a:cs typeface="Times New Roman" panose="02020603050405020304" pitchFamily="18" charset="0"/>
              </a:rPr>
              <a:t>погодження</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договірної</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ціни</a:t>
            </a:r>
            <a:r>
              <a:rPr lang="ru-RU" b="1" dirty="0">
                <a:latin typeface="Times New Roman" panose="02020603050405020304" pitchFamily="18" charset="0"/>
                <a:cs typeface="Times New Roman" panose="02020603050405020304" pitchFamily="18" charset="0"/>
              </a:rPr>
              <a:t>.</a:t>
            </a:r>
            <a:br>
              <a:rPr lang="ru-RU"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Форми розрахунків:</a:t>
            </a:r>
            <a:br>
              <a:rPr lang="uk-UA" b="1"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100 % передплата</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часткова передплата (25%)</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100% оплата по завершенню договору після здачі робіт</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поетапна передплата</a:t>
            </a:r>
            <a:br>
              <a:rPr lang="ru-RU" dirty="0"/>
            </a:br>
            <a:br>
              <a:rPr lang="ru-RU" sz="1100" dirty="0">
                <a:latin typeface="Calibri" panose="020F0502020204030204" pitchFamily="34" charset="0"/>
                <a:ea typeface="Calibri" panose="020F0502020204030204" pitchFamily="34" charset="0"/>
                <a:cs typeface="Times New Roman" panose="02020603050405020304" pitchFamily="18" charset="0"/>
              </a:rPr>
            </a:br>
            <a:br>
              <a:rPr lang="ru-RU" sz="1100" dirty="0"/>
            </a:br>
            <a:br>
              <a:rPr lang="ru-RU" dirty="0"/>
            </a:br>
            <a:endParaRPr lang="ru-RU" dirty="0"/>
          </a:p>
        </p:txBody>
      </p:sp>
    </p:spTree>
    <p:extLst>
      <p:ext uri="{BB962C8B-B14F-4D97-AF65-F5344CB8AC3E}">
        <p14:creationId xmlns:p14="http://schemas.microsoft.com/office/powerpoint/2010/main" val="319543659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428750" y="393700"/>
            <a:ext cx="10467975" cy="5864225"/>
          </a:xfrm>
        </p:spPr>
        <p:txBody>
          <a:bodyPr>
            <a:normAutofit fontScale="90000"/>
          </a:bodyPr>
          <a:lstStyle/>
          <a:p>
            <a:r>
              <a:rPr lang="ru-RU" sz="2700" b="1" dirty="0">
                <a:latin typeface="Times New Roman" panose="02020603050405020304" pitchFamily="18" charset="0"/>
                <a:cs typeface="Times New Roman" panose="02020603050405020304" pitchFamily="18" charset="0"/>
              </a:rPr>
              <a:t>5. </a:t>
            </a:r>
            <a:r>
              <a:rPr lang="ru-RU" sz="2700" b="1" dirty="0" err="1">
                <a:latin typeface="Times New Roman" panose="02020603050405020304" pitchFamily="18" charset="0"/>
                <a:cs typeface="Times New Roman" panose="02020603050405020304" pitchFamily="18" charset="0"/>
              </a:rPr>
              <a:t>Кошторис</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дослідження</a:t>
            </a:r>
            <a:r>
              <a:rPr lang="ru-RU" sz="2700" b="1" dirty="0">
                <a:latin typeface="Times New Roman" panose="02020603050405020304" pitchFamily="18" charset="0"/>
                <a:cs typeface="Times New Roman" panose="02020603050405020304" pitchFamily="18" charset="0"/>
              </a:rPr>
              <a:t>.</a:t>
            </a:r>
            <a:br>
              <a:rPr lang="uk-UA" sz="2700" b="1"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Пункти фінансового забезпечення:</a:t>
            </a:r>
            <a:br>
              <a:rPr lang="uk-UA" sz="2700" b="1"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Заробітна плата</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Податки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Відрядження</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Оформлення документації</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Оплата транспортних витрат</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Приміщення</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Витратні матеріали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Послуги сторонніх організацій (субпідрядники, к</a:t>
            </a:r>
            <a:r>
              <a:rPr lang="ru-RU" sz="2700" dirty="0">
                <a:latin typeface="Times New Roman" panose="02020603050405020304" pitchFamily="18" charset="0"/>
                <a:cs typeface="Times New Roman" panose="02020603050405020304" pitchFamily="18" charset="0"/>
              </a:rPr>
              <a:t>о</a:t>
            </a:r>
            <a:r>
              <a:rPr lang="uk-UA" sz="2700" dirty="0" err="1">
                <a:latin typeface="Times New Roman" panose="02020603050405020304" pitchFamily="18" charset="0"/>
                <a:cs typeface="Times New Roman" panose="02020603050405020304" pitchFamily="18" charset="0"/>
              </a:rPr>
              <a:t>нсультанти</a:t>
            </a:r>
            <a:r>
              <a:rPr lang="uk-UA" sz="2700" dirty="0">
                <a:latin typeface="Times New Roman" panose="02020603050405020304" pitchFamily="18" charset="0"/>
                <a:cs typeface="Times New Roman" panose="02020603050405020304" pitchFamily="18" charset="0"/>
              </a:rPr>
              <a:t>)</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Непередбачувані витрати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Накладні витрати</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Інші витрати</a:t>
            </a:r>
            <a:br>
              <a:rPr lang="ru-RU" sz="2700" dirty="0">
                <a:latin typeface="Times New Roman" panose="02020603050405020304" pitchFamily="18" charset="0"/>
                <a:cs typeface="Times New Roman" panose="02020603050405020304" pitchFamily="18" charset="0"/>
              </a:rPr>
            </a:br>
            <a:br>
              <a:rPr lang="ru-RU" sz="2700" b="1"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6. </a:t>
            </a:r>
            <a:r>
              <a:rPr lang="ru-RU" sz="2700" b="1" dirty="0" err="1">
                <a:latin typeface="Times New Roman" panose="02020603050405020304" pitchFamily="18" charset="0"/>
                <a:cs typeface="Times New Roman" panose="02020603050405020304" pitchFamily="18" charset="0"/>
              </a:rPr>
              <a:t>Календарний</a:t>
            </a:r>
            <a:r>
              <a:rPr lang="ru-RU" sz="2700" b="1" dirty="0">
                <a:latin typeface="Times New Roman" panose="02020603050405020304" pitchFamily="18" charset="0"/>
                <a:cs typeface="Times New Roman" panose="02020603050405020304" pitchFamily="18" charset="0"/>
              </a:rPr>
              <a:t> план </a:t>
            </a:r>
            <a:r>
              <a:rPr lang="ru-RU" sz="2700" b="1" dirty="0" err="1">
                <a:latin typeface="Times New Roman" panose="02020603050405020304" pitchFamily="18" charset="0"/>
                <a:cs typeface="Times New Roman" panose="02020603050405020304" pitchFamily="18" charset="0"/>
              </a:rPr>
              <a:t>дослідження</a:t>
            </a:r>
            <a:r>
              <a:rPr lang="ru-RU" sz="2700" b="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a:t>
            </a:r>
            <a:r>
              <a:rPr lang="ru-RU" sz="2700" dirty="0" err="1">
                <a:latin typeface="Times New Roman" panose="02020603050405020304" pitchFamily="18" charset="0"/>
                <a:cs typeface="Times New Roman" panose="02020603050405020304" pitchFamily="18" charset="0"/>
              </a:rPr>
              <a:t>основні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процедури</a:t>
            </a:r>
            <a:r>
              <a:rPr lang="ru-RU" sz="2700" dirty="0">
                <a:latin typeface="Times New Roman" panose="02020603050405020304" pitchFamily="18" charset="0"/>
                <a:cs typeface="Times New Roman" panose="02020603050405020304" pitchFamily="18" charset="0"/>
              </a:rPr>
              <a:t> та </a:t>
            </a:r>
            <a:r>
              <a:rPr lang="ru-RU" sz="2700" dirty="0" err="1">
                <a:latin typeface="Times New Roman" panose="02020603050405020304" pitchFamily="18" charset="0"/>
                <a:cs typeface="Times New Roman" panose="02020603050405020304" pitchFamily="18" charset="0"/>
              </a:rPr>
              <a:t>інтервали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реалізації</a:t>
            </a:r>
            <a:r>
              <a:rPr lang="ru-RU" sz="2700" dirty="0">
                <a:latin typeface="Times New Roman" panose="02020603050405020304" pitchFamily="18" charset="0"/>
                <a:cs typeface="Times New Roman" panose="02020603050405020304" pitchFamily="18" charset="0"/>
              </a:rPr>
              <a:t>).</a:t>
            </a:r>
            <a:br>
              <a:rPr lang="ru-RU" b="1" dirty="0">
                <a:latin typeface="Times New Roman" panose="02020603050405020304" pitchFamily="18" charset="0"/>
                <a:cs typeface="Times New Roman" panose="02020603050405020304" pitchFamily="18" charset="0"/>
              </a:rPr>
            </a:br>
            <a:br>
              <a:rPr lang="ru-RU" dirty="0"/>
            </a:br>
            <a:br>
              <a:rPr lang="ru-RU" dirty="0"/>
            </a:br>
            <a:br>
              <a:rPr lang="ru-RU" dirty="0"/>
            </a:br>
            <a:br>
              <a:rPr lang="ru-RU" sz="2700" dirty="0">
                <a:latin typeface="Calibri" panose="020F0502020204030204" pitchFamily="34" charset="0"/>
                <a:ea typeface="Calibri" panose="020F0502020204030204" pitchFamily="34"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br>
              <a:rPr lang="ru-RU" dirty="0"/>
            </a:br>
            <a:br>
              <a:rPr lang="ru-RU" dirty="0"/>
            </a:br>
            <a:endParaRPr lang="ru-RU" dirty="0"/>
          </a:p>
        </p:txBody>
      </p:sp>
    </p:spTree>
    <p:extLst>
      <p:ext uri="{BB962C8B-B14F-4D97-AF65-F5344CB8AC3E}">
        <p14:creationId xmlns:p14="http://schemas.microsoft.com/office/powerpoint/2010/main" val="316114897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0.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8.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9.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254</TotalTime>
  <Words>965</Words>
  <Application>Microsoft Office PowerPoint</Application>
  <PresentationFormat>Широкоэкранный</PresentationFormat>
  <Paragraphs>14</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Calibri</vt:lpstr>
      <vt:lpstr>Century Gothic</vt:lpstr>
      <vt:lpstr>Times New Roman</vt:lpstr>
      <vt:lpstr>Wingdings 3</vt:lpstr>
      <vt:lpstr>Легкий дым</vt:lpstr>
      <vt:lpstr>Організація соціологічного дослідження та його якість </vt:lpstr>
      <vt:lpstr>План.  1. Поняття якості дослідження та системи аудиту проектів. 2. Особливості аудиту якості у соціологічних дослідженнях. 3. Пакет документів на проведення соціологічного дослідження.      </vt:lpstr>
      <vt:lpstr>Питання 1  Якість - ступінь вартості, цінності, придатності чого-небудь для його використання за призначенням.  Термін «якість», згідно з ДСТУ ISO 9000:2009, означає ступінь, до якого сукупність власних характеристик задовольняє вимоги.   Підходи до опису якості.  Система бездефектного виготовлення продукції  Система бездефектної праці Якість, надійність, ресурс з перших виробів Наукова організація праці Комплексна система управління якістю продукції  Комплексна система управління якістю та ефективністю виробництва  Комплексна система підвищення ефективності виробництва   Стандарти якості AAPOR: етичні, методологічні та технологічні    </vt:lpstr>
      <vt:lpstr>Аудит  -  як інструмент соціальної відповідальності  бізнесу з’явився в 40-х роках ХХ століття в США  у зв’язку з початком регулярного проведення  соціальних рейтингів.   Визначення аудиту:  1) форма незалежного контролю; 2) системний процес отри­мання й оцінки об'єктивних даних про дії та події, що встановлює рівень їх відповідальності визначеному критерію і представляє результати заці­кавленим користувачам; 3) процес зменшення до прийнятного рівня інформаційного ризику.      </vt:lpstr>
      <vt:lpstr>Питання 2 Тип процедур  повторні процедури;   вибірковий контроль;  спостереження;   аудіо-і відеозапис процедур;  глибинні інтерв’ю з учасниками дослідження;   телефонні інтерв’ю;   інтерв’ю «на виході»;  заборона несанкціонованої редакції документів і матеріалів;   незалежна (зовнішня або відомча) ревізія   </vt:lpstr>
      <vt:lpstr>Етапи роботи  1. Періодичність аудиту якості. 2. План аудиторської перевірки.  3. Методика виконання внутрішніх аудиторских перевірок.  4. Планування і проведення аудиту.  5. Відбір проектів для аудиторської перевірки.  6. Відбір працівників певних категорій для аудиту.  7. Звітність про аудит якості соціологічного дослідження. 8. Брак у роботі соціологічної служби та скарги клієнтів.  </vt:lpstr>
      <vt:lpstr>   </vt:lpstr>
      <vt:lpstr>2. Технічне завдання (обов’язкове погодження обсягу вибірки та технічні характеристики звіту). 3. Програма дослідження. Питання етики дослідження та авторського права. 4. Протокол погодження договірної ціни. Форми розрахунків: 100 % передплата часткова передплата (25%) 100% оплата по завершенню договору після здачі робіт поетапна передплата    </vt:lpstr>
      <vt:lpstr>5. Кошторис дослідження. Пункти фінансового забезпечення: Заробітна плата Податки Відрядження Оформлення документації Оплата транспортних витрат Приміщення Витратні матеріали Послуги сторонніх організацій (субпідрядники, консультанти) Непередбачувані витрати Накладні витрати Інші витрати  6. Календарний план дослідження (основні процедури та інтервали реалізації).        </vt:lpstr>
      <vt:lpstr>Завдання Опишіть, які обмеження мають наведені нижче вибіркові процедури і як їх використання може вплинути на якість емпіричного дослідження: 1. Будь-яка вибірка, в якій учасники самі себе обирають (так звана вибірка «добровольців»), наприклад, відповідаючи на прохання газети чи телефонуючи по одному з телефонних номерів на телеекрані, якщо схвалюють пропозицію, і по іншому – якщо не згодні з ним. 2. Будь-яка вибірка, в якій інтерв’юеру дається свобода вибору респондента. 3. Методи сніжної грудки, в яких деякі люди, що брали участь в опитуванні, пропонують інших, які могли б стати його учасниками. 4. Вуличні експрес-інтерв’ю, в яких інтерв’юерам треба опитувати перехожих, готових взяти участь в опитуванні, до тих пір, поки вони не заповнять певні квоти з конкретних категорій людей. 5. Телефонні опитування в районах, де багато жителів не мають телефонів. 6. Вибірки, які виходять із зручності дослідників, тобто такі, в яких компанії, що займаються опитуваннями громадської думки, працюють у містах, де у них є хороші друзі і зв’язки, або там, куди зручно дістатися.          </vt:lpstr>
      <vt:lpstr> 7. Вибірки, засновані на «типових» містах або домогосподарствах. 8. Вибірки, в яких заміна використовується для «коригування» вибірки з тим, щоб відповісти за тих, хто не був опитаний або недостатньо представлений у вибірці з тих чи інших причин. 9. Вибірки, побудовані на основі неправильних одиниць відбору. 10. Вибірки, засновані на застарілих списках. 11. Вибірки, засновані на маршрутних методах, в яких інтерв’юер починає в певній точці і продовжує рухатися від одного будинку до іншого згідно якомусь правилу. 12. Квотні вибірки, в яких інтерв’юерам потрібно опитати певну кількість людей з певним набором демографічних характеристик.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19</cp:revision>
  <dcterms:created xsi:type="dcterms:W3CDTF">2020-09-04T19:13:21Z</dcterms:created>
  <dcterms:modified xsi:type="dcterms:W3CDTF">2023-03-23T08:21:05Z</dcterms:modified>
</cp:coreProperties>
</file>