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057F-A929-3D4C-B844-347E5FD07EC4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9A5F-24D6-0F45-B388-2FD2289517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708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E9A5F-24D6-0F45-B388-2FD22895170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39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22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94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42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347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70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237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507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8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941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55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585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10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099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617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711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130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43D9-F80D-5D4D-8220-6CF7CB534EDB}" type="datetimeFigureOut">
              <a:rPr lang="ru-UA" smtClean="0"/>
              <a:t>30.01.2024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B1BB79-49FA-8345-9C25-6964B183CF8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11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E05F6-B719-50CF-9841-29E6BBAB2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693" y="1600200"/>
            <a:ext cx="8915399" cy="2262781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Біноміальний</a:t>
            </a:r>
            <a:r>
              <a:rPr lang="uk-UA" sz="36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UA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5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4DD58C-76A8-6154-CB7A-76B7C07A22CE}"/>
              </a:ext>
            </a:extLst>
          </p:cNvPr>
          <p:cNvSpPr txBox="1"/>
          <p:nvPr/>
        </p:nvSpPr>
        <p:spPr>
          <a:xfrm>
            <a:off x="1588008" y="275127"/>
            <a:ext cx="9860280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3025" indent="533400" algn="just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1.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Побудувати графік нормальної функції розподілу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(x) при x, що</a:t>
            </a:r>
            <a:r>
              <a:rPr lang="uk-UA" sz="1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міняється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19,8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28,8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uk-UA" sz="1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кроком</a:t>
            </a:r>
            <a:r>
              <a:rPr lang="uk-UA" sz="18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0,5,</a:t>
            </a:r>
            <a:r>
              <a:rPr lang="uk-UA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математичним</a:t>
            </a:r>
            <a:r>
              <a:rPr lang="uk-UA" sz="18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очікуванням</a:t>
            </a:r>
            <a:r>
              <a:rPr lang="uk-UA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24,3</a:t>
            </a:r>
            <a:r>
              <a:rPr lang="uk-UA" sz="1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UA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стандартним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відхиленням</a:t>
            </a:r>
            <a:r>
              <a:rPr lang="uk-UA" sz="18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1,5.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1B0D82-D294-2502-07E9-70C59A57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769" y="1246561"/>
            <a:ext cx="5982462" cy="53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0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C8818F3-B831-8969-BC69-06A190E8B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704" y="621537"/>
                <a:ext cx="10668883" cy="3314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53340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UA" b="1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Біноміальний розподіл</a:t>
                </a:r>
                <a:r>
                  <a:rPr kumimoji="0" lang="uk-UA" altLang="ru-UA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являє собою розподіл імовірностей числа настання деякої події («вдачі») в </a:t>
                </a:r>
                <a:r>
                  <a:rPr kumimoji="0" lang="uk-UA" altLang="ru-UA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повторних незалежних випробуваннях, якщо при кожному випробуванні імовірність настання цієї події дорівнює </a:t>
                </a:r>
                <a:r>
                  <a:rPr kumimoji="0" lang="uk-UA" altLang="ru-UA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При цьому розподілі розкид варіант (є чи ні події) є наслідком впливу ряду незалежних і випадкових факторів.</a:t>
                </a:r>
                <a:endParaRPr kumimoji="0" lang="uk-UA" altLang="ru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33400" defTabSz="91440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Проводиться серія з </a:t>
                </a:r>
                <a:r>
                  <a:rPr kumimoji="0" lang="uk-UA" altLang="ru-UA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випробувань, у кожному з яких з імовірністю </a:t>
                </a:r>
                <a:r>
                  <a:rPr kumimoji="0" lang="uk-UA" altLang="ru-UA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може відбутися подія А, з імовірністю </a:t>
                </a:r>
                <a:r>
                  <a:rPr kumimoji="0" lang="uk-UA" altLang="ru-UA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1-р подія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uk-UA" altLang="ru-UA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uk-UA" altLang="ru-UA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uk-UA" altLang="ru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53340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ru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5334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ru-UA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8C8818F3-B831-8969-BC69-06A190E8B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704" y="621537"/>
                <a:ext cx="10668883" cy="3314497"/>
              </a:xfrm>
              <a:prstGeom prst="rect">
                <a:avLst/>
              </a:prstGeom>
              <a:blipFill>
                <a:blip r:embed="rId2"/>
                <a:stretch>
                  <a:fillRect l="-4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raphic 114">
            <a:extLst>
              <a:ext uri="{FF2B5EF4-FFF2-40B4-BE49-F238E27FC236}">
                <a16:creationId xmlns:a16="http://schemas.microsoft.com/office/drawing/2014/main" id="{7D5922D3-F675-A6B8-364B-B7598959F7EE}"/>
              </a:ext>
            </a:extLst>
          </p:cNvPr>
          <p:cNvSpPr>
            <a:spLocks/>
          </p:cNvSpPr>
          <p:nvPr/>
        </p:nvSpPr>
        <p:spPr>
          <a:xfrm>
            <a:off x="4716145" y="8774430"/>
            <a:ext cx="107950" cy="127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67" y="0"/>
                </a:lnTo>
              </a:path>
            </a:pathLst>
          </a:custGeom>
          <a:ln w="7473">
            <a:solidFill>
              <a:srgbClr val="000000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4464EC3-F3E2-CA2E-DBD4-C2E878A4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32" y="3015329"/>
            <a:ext cx="10668883" cy="8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uk-UA" altLang="ru-UA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Імовірність настання події А не залежить від числа випробувань </a:t>
            </a:r>
            <a:r>
              <a:rPr kumimoji="0" lang="uk-UA" altLang="ru-UA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uk-UA" altLang="ru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результатів інших випробувань</a:t>
            </a: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123456-9EB9-1E90-CCD4-896AC773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38" y="40599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8" name="Graphic 115">
            <a:extLst>
              <a:ext uri="{FF2B5EF4-FFF2-40B4-BE49-F238E27FC236}">
                <a16:creationId xmlns:a16="http://schemas.microsoft.com/office/drawing/2014/main" id="{08B38025-4E49-5E95-E09F-695DBBDCACC4}"/>
              </a:ext>
            </a:extLst>
          </p:cNvPr>
          <p:cNvSpPr>
            <a:spLocks/>
          </p:cNvSpPr>
          <p:nvPr/>
        </p:nvSpPr>
        <p:spPr>
          <a:xfrm>
            <a:off x="6791458" y="5424551"/>
            <a:ext cx="96520" cy="127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38" y="0"/>
                </a:lnTo>
              </a:path>
            </a:pathLst>
          </a:custGeom>
          <a:ln w="6811">
            <a:solidFill>
              <a:srgbClr val="000000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5D4AF349-BACD-497E-5E3F-406C530D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528" y="3949287"/>
                <a:ext cx="10156952" cy="1704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53340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b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Така схема випробувань із двома результатами (подія А настала або не настала) називається схемою послідовних випробувань Бернуллі.</a:t>
                </a:r>
                <a:endParaRPr kumimoji="0" lang="uk-UA" altLang="ru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53340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Нехай при </a:t>
                </a:r>
                <a:r>
                  <a:rPr kumimoji="0" lang="uk-UA" altLang="ru-UA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випробуваннях подія А настала </a:t>
                </a:r>
                <a:r>
                  <a:rPr kumimoji="0" lang="uk-UA" altLang="ru-UA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раз,</a:t>
                </a:r>
                <a:r>
                  <a:rPr kumimoji="0" lang="uk-UA" altLang="ru-UA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(</a:t>
                </a:r>
                <a:r>
                  <a:rPr kumimoji="0" lang="uk-UA" altLang="ru-UA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n-k</a:t>
                </a:r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раз подія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uk-UA" altLang="ru-UA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uk-UA" altLang="ru-UA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kumimoji="0" lang="uk-UA" altLang="ru-UA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..</a:t>
                </a:r>
                <a:endParaRPr kumimoji="0" lang="uk-UA" altLang="ru-UA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5D4AF349-BACD-497E-5E3F-406C530D1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528" y="3949287"/>
                <a:ext cx="10156952" cy="1704506"/>
              </a:xfrm>
              <a:prstGeom prst="rect">
                <a:avLst/>
              </a:prstGeom>
              <a:blipFill>
                <a:blip r:embed="rId3"/>
                <a:stretch>
                  <a:fillRect l="-499" b="-59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CCC641-ED4E-5A08-19D3-7D2D556E7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914" y="5817363"/>
            <a:ext cx="2501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B8B5-F9F8-CEAE-17F3-12AF3FD1F74E}"/>
              </a:ext>
            </a:extLst>
          </p:cNvPr>
          <p:cNvSpPr txBox="1"/>
          <p:nvPr/>
        </p:nvSpPr>
        <p:spPr>
          <a:xfrm>
            <a:off x="1246632" y="962303"/>
            <a:ext cx="6102096" cy="68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indent="533400">
              <a:lnSpc>
                <a:spcPts val="2430"/>
              </a:lnSpc>
              <a:spcBef>
                <a:spcPts val="16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Імовірність того, що в серії з </a:t>
            </a:r>
            <a:r>
              <a:rPr lang="uk-UA" sz="1800" dirty="0" err="1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spc="-15" dirty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випробувань подія А, імовірність якої дорівнює </a:t>
            </a:r>
            <a:r>
              <a:rPr lang="uk-UA" sz="1800" dirty="0" err="1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з'явиться </a:t>
            </a:r>
            <a:r>
              <a:rPr lang="uk-UA" sz="1800" dirty="0" err="1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1800" dirty="0"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C113C0-54F8-1DE7-A771-17A985F4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46786"/>
            <a:ext cx="2641600" cy="50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13C71-3DCB-129A-6A99-8A5DC9EE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86" y="2154786"/>
            <a:ext cx="3568700" cy="723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6830B3-6ABC-D0A9-0A99-5016E87B553E}"/>
              </a:ext>
            </a:extLst>
          </p:cNvPr>
          <p:cNvSpPr txBox="1"/>
          <p:nvPr/>
        </p:nvSpPr>
        <p:spPr>
          <a:xfrm>
            <a:off x="807720" y="3386686"/>
            <a:ext cx="11042904" cy="249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67945" indent="53340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Excel функція БИНОМРАСП застосовується для обчислення імовірності в завданнях з фіксованим числом тестів або випробувань, коли результатом будь-якого випробування може бути тільки успіх або невдача.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5155" algn="just">
              <a:spcBef>
                <a:spcPts val="1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69215" indent="533400" algn="just">
              <a:lnSpc>
                <a:spcPct val="150000"/>
              </a:lnSpc>
              <a:spcBef>
                <a:spcPts val="820"/>
              </a:spcBef>
              <a:spcAft>
                <a:spcPts val="0"/>
              </a:spcAft>
            </a:pP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БИНОМРАСП (</a:t>
            </a:r>
            <a:r>
              <a:rPr lang="uk-UA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число_успіхів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число_випробувань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імовірність_успіху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інтегральна)</a:t>
            </a:r>
            <a:endParaRPr lang="ru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5155" algn="just">
              <a:lnSpc>
                <a:spcPct val="150000"/>
              </a:lnSpc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число_успіхів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успішних</a:t>
            </a:r>
            <a:r>
              <a:rPr lang="uk-UA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випробувань;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1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EB3596-9333-9600-0250-5C292679A41F}"/>
              </a:ext>
            </a:extLst>
          </p:cNvPr>
          <p:cNvSpPr txBox="1"/>
          <p:nvPr/>
        </p:nvSpPr>
        <p:spPr>
          <a:xfrm>
            <a:off x="1685544" y="313328"/>
            <a:ext cx="9994392" cy="378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2390" indent="533400" algn="just">
              <a:lnSpc>
                <a:spcPct val="150000"/>
              </a:lnSpc>
              <a:spcBef>
                <a:spcPts val="345"/>
              </a:spcBef>
              <a:spcAft>
                <a:spcPts val="0"/>
              </a:spcAft>
            </a:pP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число_випробувань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це число незалежних випробувань (число успіхів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число випробувань повинні бути цілими числами);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5155" marR="450850"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імовірність_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успіху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імовірність</a:t>
            </a:r>
            <a:r>
              <a:rPr lang="uk-UA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успіху</a:t>
            </a:r>
            <a:r>
              <a:rPr lang="uk-UA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кожного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випробування; </a:t>
            </a:r>
          </a:p>
          <a:p>
            <a:pPr marL="605155" marR="450850"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інтегральний — це логічне значення, що визначає форму функції.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66675" indent="5334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даний параметр має значення ІСТИНА (=1), то вважається інтегральна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(імовірність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число успішних випробувань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менш значення число_ успіхів);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71120" indent="533400"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цей параметр має значення НЕПРАВДА (=0), то обчислюється значення функції щільності розподілу (імовірність того, що число успішних випробувань у точності дорівнює значенню аргументу число_ успіхів).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B6C67-1880-4BF8-49AA-E6783ACFB9C7}"/>
              </a:ext>
            </a:extLst>
          </p:cNvPr>
          <p:cNvSpPr txBox="1"/>
          <p:nvPr/>
        </p:nvSpPr>
        <p:spPr>
          <a:xfrm>
            <a:off x="1344168" y="4452238"/>
            <a:ext cx="9909048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6200" indent="533400"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1. Яка імовірність того, що троє із чотирьох трансформаторів будуть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працездатними?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1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185841-505D-3BAD-920F-91AFC22D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886" cy="4648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91C804-EFCC-B9CB-C2BD-989784BFD988}"/>
              </a:ext>
            </a:extLst>
          </p:cNvPr>
          <p:cNvSpPr txBox="1"/>
          <p:nvPr/>
        </p:nvSpPr>
        <p:spPr>
          <a:xfrm>
            <a:off x="6890126" y="415668"/>
            <a:ext cx="4905634" cy="212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1755" indent="533400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змінити формулювання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умови завдання й з'ясувати імовірність того, що з'явиться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більше трьох працездатних трансформаторів,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в цьому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робоче поле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Інтегральний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водимо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9AF83B-A3D0-2AC0-1B2D-E1E42939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86" y="2951339"/>
            <a:ext cx="5698114" cy="39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1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A82463-0C51-1612-4FEF-3E167270E6E1}"/>
              </a:ext>
            </a:extLst>
          </p:cNvPr>
          <p:cNvSpPr txBox="1"/>
          <p:nvPr/>
        </p:nvSpPr>
        <p:spPr>
          <a:xfrm>
            <a:off x="941832" y="160654"/>
            <a:ext cx="6102096" cy="87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indent="533400">
              <a:lnSpc>
                <a:spcPct val="150000"/>
              </a:lnSpc>
              <a:spcBef>
                <a:spcPts val="32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діаграми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біноміальної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(m) при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=10,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=0,2.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0C0E9-9E0E-E4D8-F7B0-7EE7A188C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436" y="956946"/>
            <a:ext cx="7340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9C173-9732-DAA7-753C-439B65C5FF55}"/>
              </a:ext>
            </a:extLst>
          </p:cNvPr>
          <p:cNvSpPr txBox="1"/>
          <p:nvPr/>
        </p:nvSpPr>
        <p:spPr>
          <a:xfrm>
            <a:off x="3038856" y="3001390"/>
            <a:ext cx="610209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indent="533400">
              <a:lnSpc>
                <a:spcPct val="150000"/>
              </a:lnSpc>
              <a:spcBef>
                <a:spcPts val="325"/>
              </a:spcBef>
              <a:spcAft>
                <a:spcPts val="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Нормальний розподіл</a:t>
            </a:r>
            <a:endParaRPr lang="ru-UA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9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85D445-7C7A-FC9C-1A3E-D00472322109}"/>
              </a:ext>
            </a:extLst>
          </p:cNvPr>
          <p:cNvSpPr txBox="1"/>
          <p:nvPr/>
        </p:nvSpPr>
        <p:spPr>
          <a:xfrm>
            <a:off x="1490472" y="560079"/>
            <a:ext cx="9726168" cy="170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69850" indent="533400" algn="just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</a:pPr>
            <a:r>
              <a:rPr lang="uk-UA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Нормальний розподіл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це сукупність об'єктів, у якій крайні значення деякої ознаки — найменш і найбільше — з'являються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чим ближче значення ознаки до математичного очікування, тим частіше воно зустрічається. Наприклад, розподіл студентів по їхній вазі наближається до нормального розподілу.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B04EB-40DE-F554-6C20-04CFA8C5BC2C}"/>
              </a:ext>
            </a:extLst>
          </p:cNvPr>
          <p:cNvSpPr txBox="1"/>
          <p:nvPr/>
        </p:nvSpPr>
        <p:spPr>
          <a:xfrm>
            <a:off x="1063752" y="2485382"/>
            <a:ext cx="6102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5155">
              <a:spcBef>
                <a:spcPts val="35"/>
              </a:spcBef>
              <a:spcAft>
                <a:spcPts val="0"/>
              </a:spcAft>
            </a:pPr>
            <a:r>
              <a:rPr lang="uk-UA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Нормальний</a:t>
            </a:r>
            <a:r>
              <a:rPr lang="uk-UA" sz="1800" b="1" u="sng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z="1800" b="1" u="sng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u="sng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розподілу.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437336-182E-E1CD-FEA2-5301D1033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075511"/>
            <a:ext cx="3505200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2BF52E-F3A5-ACCE-518C-A3D228F6AC10}"/>
              </a:ext>
            </a:extLst>
          </p:cNvPr>
          <p:cNvSpPr txBox="1"/>
          <p:nvPr/>
        </p:nvSpPr>
        <p:spPr>
          <a:xfrm>
            <a:off x="1100328" y="4393431"/>
            <a:ext cx="10506456" cy="184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5155">
              <a:spcBef>
                <a:spcPts val="85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Symbol" pitchFamily="2" charset="2"/>
                <a:ea typeface="Times New Roman" panose="02020603050405020304" pitchFamily="18" charset="0"/>
              </a:rPr>
              <a:t>s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m=1</a:t>
            </a:r>
            <a:r>
              <a:rPr lang="uk-UA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нормальний</a:t>
            </a:r>
            <a:r>
              <a:rPr lang="uk-UA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стандартний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 (</a:t>
            </a:r>
            <a:r>
              <a:rPr lang="uk-UA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m-мат.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очікування,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645">
              <a:spcBef>
                <a:spcPts val="905"/>
              </a:spcBef>
              <a:spcAft>
                <a:spcPts val="0"/>
              </a:spcAft>
            </a:pPr>
            <a:r>
              <a:rPr lang="uk-UA" sz="2400" dirty="0" err="1">
                <a:effectLst/>
                <a:latin typeface="Symbol" pitchFamily="2" charset="2"/>
                <a:ea typeface="Times New Roman" panose="02020603050405020304" pitchFamily="18" charset="0"/>
              </a:rPr>
              <a:t>s</a:t>
            </a:r>
            <a:r>
              <a:rPr lang="uk-UA" sz="2400" spc="-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дисперсія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Діаграма</a:t>
            </a:r>
            <a:r>
              <a:rPr lang="uk-UA" sz="1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нормального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uk-UA" sz="1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симетрична</a:t>
            </a:r>
            <a:r>
              <a:rPr lang="uk-UA" sz="18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uk-UA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точки</a:t>
            </a:r>
            <a:r>
              <a:rPr lang="uk-UA" sz="1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76200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(математичного очікування). Медіана нормального розподілу дорівнює теж m. </a:t>
            </a:r>
          </a:p>
          <a:p>
            <a:pPr marL="71755" marR="76200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цьому в точці m функція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(x) досягає свого максимуму.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5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1D723-7C4D-9635-9BF1-758BEC58FEF7}"/>
              </a:ext>
            </a:extLst>
          </p:cNvPr>
          <p:cNvSpPr txBox="1"/>
          <p:nvPr/>
        </p:nvSpPr>
        <p:spPr>
          <a:xfrm>
            <a:off x="585216" y="1239201"/>
            <a:ext cx="11801856" cy="500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118110"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Excel для обчислення значень нормального розподілу використовується функція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НОРМРАСП,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обчислює значення імовірності нормальної функції розподілу для зазначеного середнього й стандартного відхилення.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740">
              <a:spcBef>
                <a:spcPts val="325"/>
              </a:spcBef>
              <a:spcAft>
                <a:spcPts val="0"/>
              </a:spcAft>
            </a:pPr>
            <a:b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</a:t>
            </a:r>
            <a:r>
              <a:rPr lang="uk-UA" sz="1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1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740">
              <a:spcBef>
                <a:spcPts val="815"/>
              </a:spcBef>
              <a:spcAft>
                <a:spcPts val="0"/>
              </a:spcAft>
            </a:pPr>
            <a:r>
              <a:rPr lang="uk-UA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НОРМРАСП</a:t>
            </a:r>
            <a:r>
              <a:rPr lang="uk-UA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1800" b="1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1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1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середнє; </a:t>
            </a:r>
            <a:r>
              <a:rPr lang="uk-UA" sz="1800" b="1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стандартне_відх</a:t>
            </a:r>
            <a:r>
              <a:rPr lang="uk-UA" sz="1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z="1800" b="1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інтегральна)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де: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740" marR="120459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uk-UA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значення вибірки, для яких будується розподіл; </a:t>
            </a:r>
          </a:p>
          <a:p>
            <a:pPr marL="586740" marR="120459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середнє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середнє арифметичне вибірки;</a:t>
            </a:r>
          </a:p>
          <a:p>
            <a:pPr marL="586740" marR="1204595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стандартне_відх</a:t>
            </a:r>
            <a:r>
              <a:rPr lang="uk-UA" sz="18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стандартне відхилення</a:t>
            </a:r>
            <a:r>
              <a:rPr lang="uk-UA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розподілу;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" marR="111125" indent="449580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інтегральний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логічне</a:t>
            </a:r>
            <a:r>
              <a:rPr lang="uk-UA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значення, що визначає форму функції. </a:t>
            </a:r>
          </a:p>
          <a:p>
            <a:pPr marL="137160" marR="111125" indent="449580" algn="just">
              <a:lnSpc>
                <a:spcPct val="150000"/>
              </a:lnSpc>
              <a:spcBef>
                <a:spcPts val="30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 інтегральна має значення ІСТИНА(1), то функція НОРМРАСП повертає інтегральну функцію розподілу; якщо це аргумент має значення НЕПРАВДА (0), то обчислює значення функція щільності розподілу.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marR="69215" indent="53340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середнє =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і</a:t>
            </a:r>
            <a:r>
              <a:rPr lang="uk-UA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стандартне_відх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r>
              <a:rPr lang="uk-UA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 то функція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НОРМРАСП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повертає стандартний нормальний розподіл.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697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{C262D78B-DDB6-5646-9F07-1F6A4ED9AE5D}tf10001069</Template>
  <TotalTime>90</TotalTime>
  <Words>644</Words>
  <Application>Microsoft Macintosh PowerPoint</Application>
  <PresentationFormat>Широкоэкранный</PresentationFormat>
  <Paragraphs>38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Microsoft Sans Serif</vt:lpstr>
      <vt:lpstr>Symbol</vt:lpstr>
      <vt:lpstr>Times New Roman</vt:lpstr>
      <vt:lpstr>Wingdings 3</vt:lpstr>
      <vt:lpstr>Легкий дым</vt:lpstr>
      <vt:lpstr>Біноміальний розподіл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Біноміальний розподіл </dc:title>
  <dc:creator>ivanovvl</dc:creator>
  <cp:lastModifiedBy>ivanovvl</cp:lastModifiedBy>
  <cp:revision>1</cp:revision>
  <dcterms:created xsi:type="dcterms:W3CDTF">2024-01-30T15:03:26Z</dcterms:created>
  <dcterms:modified xsi:type="dcterms:W3CDTF">2024-01-30T16:33:59Z</dcterms:modified>
</cp:coreProperties>
</file>