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495ed1b7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495ed1b7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495ed1b7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495ed1b7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495ed1b7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0495ed1b77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495ed1b7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0495ed1b7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495ed1b77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495ed1b77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495ed1b7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495ed1b7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0495ed1b77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0495ed1b77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6f73a04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6f73a04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6f73a0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c6f73a0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495ed1b7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495ed1b7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495ed1b7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495ed1b7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495ed1b7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495ed1b7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495ed1b7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495ed1b7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Поняття розмірної залежності механічних властивостей матеріалів і нанооб'єктів</a:t>
            </a:r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121584" y="4438636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latin typeface="Lato"/>
                <a:ea typeface="Lato"/>
                <a:cs typeface="Lato"/>
                <a:sym typeface="Lato"/>
              </a:rPr>
              <a:t>ЗПФ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Тривимірні наноструктури</a:t>
            </a:r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226075" y="1954125"/>
            <a:ext cx="2808000" cy="23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Нанокомпозити складної будови</a:t>
            </a:r>
            <a:r>
              <a:rPr lang="ru"/>
              <a:t>:</a:t>
            </a:r>
            <a:endParaRPr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Інкапсульовані нанотрубки та фулерени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Нанокераміки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Наночасточки в нанореакторах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3" y="205100"/>
            <a:ext cx="292481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460950" y="892350"/>
            <a:ext cx="82221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434343"/>
                </a:solidFill>
              </a:rPr>
              <a:t>Наносистема </a:t>
            </a:r>
            <a:r>
              <a:rPr lang="ru" sz="1400">
                <a:solidFill>
                  <a:srgbClr val="434343"/>
                </a:solidFill>
              </a:rPr>
              <a:t>- матеріальний об'єкт у вигляді упорядкованих або самоупорядкованих, зв'язаних між собою нанорозмірних елементів, кооперація яких забезпечує виникнення у об'єкта властивостей, що пов'язані з розмірними факторами.</a:t>
            </a:r>
            <a:endParaRPr sz="1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>
              <a:solidFill>
                <a:srgbClr val="434343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60950" y="1867050"/>
            <a:ext cx="8222100" cy="14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434343"/>
                </a:solidFill>
              </a:rPr>
              <a:t>Наноматеріали </a:t>
            </a:r>
            <a:r>
              <a:rPr lang="ru" sz="1400">
                <a:solidFill>
                  <a:srgbClr val="434343"/>
                </a:solidFill>
              </a:rPr>
              <a:t>- речовини або композиції речовин, що представляють собою упорядковану або неупорядковану систему базових елементів нанорозмірного масштабу і особливим проявом фізичних та/або хімічних взаємодій при кооперації нанорозмірних елементів, що викликає виникнення у системі сукупності раніше невідомих для цих елементів механічних, хімічних, електрофізичних, оптичних та ін. властивостей.</a:t>
            </a:r>
            <a:endParaRPr sz="1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>
              <a:solidFill>
                <a:srgbClr val="434343"/>
              </a:solidFill>
            </a:endParaRPr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460950" y="324937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434343"/>
                </a:solidFill>
              </a:rPr>
              <a:t>Нанотехнології </a:t>
            </a:r>
            <a:r>
              <a:rPr lang="ru" sz="1500">
                <a:solidFill>
                  <a:srgbClr val="434343"/>
                </a:solidFill>
              </a:rPr>
              <a:t>- Сукупність методів та  прийомів структуро- та фазоутворення, нанесення, модифікація матеріалів, включаючи систему знань та навичок, направлених на створення матеріалів і систем з новими фізичними хімічними, біологічними  властивостями, обумовленими проявом розмірно-залежних факторів</a:t>
            </a:r>
            <a:endParaRPr sz="1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7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621850" y="1068300"/>
            <a:ext cx="7578300" cy="30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Розмірна залежність характерна для термічних, кінетичних, теплових, електричних, магнітних, оптичних характеристик фізичних властивостей матеріалів. </a:t>
            </a:r>
            <a:endParaRPr sz="2400"/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Змінюється фізична сутність багатьох процесів в наноструктурних матеріалах, проявляються нові фізичні ефекти і властивості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349800" y="274025"/>
            <a:ext cx="40452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Розмірно-залежні властивості: частка приповерхневих атомів</a:t>
            </a: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Выжимка последнего пункта</a:t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700" y="1423425"/>
            <a:ext cx="3898849" cy="30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>
            <a:spLocks noGrp="1"/>
          </p:cNvSpPr>
          <p:nvPr>
            <p:ph type="body" idx="2"/>
          </p:nvPr>
        </p:nvSpPr>
        <p:spPr>
          <a:xfrm>
            <a:off x="5179850" y="905050"/>
            <a:ext cx="3420900" cy="30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Розмірний ефект</a:t>
            </a:r>
            <a:r>
              <a:rPr lang="ru"/>
              <a:t> - комплекс явищ, що ілюструють залежність хімічних, фізичних, або біологічних властивостей наночасточок від їх розміру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1060200" y="4490025"/>
            <a:ext cx="2624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Comic Sans MS"/>
                <a:ea typeface="Comic Sans MS"/>
                <a:cs typeface="Comic Sans MS"/>
                <a:sym typeface="Comic Sans MS"/>
              </a:rPr>
              <a:t>Загальна кількість атомів в часточці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 rot="-5400000" flipH="1">
            <a:off x="-833750" y="2647325"/>
            <a:ext cx="2380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Comic Sans MS"/>
                <a:ea typeface="Comic Sans MS"/>
                <a:cs typeface="Comic Sans MS"/>
                <a:sym typeface="Comic Sans MS"/>
              </a:rPr>
              <a:t>Частка приповерхневих атом</a:t>
            </a:r>
            <a:r>
              <a:rPr lang="ru" sz="1100"/>
              <a:t>ів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8" name="Google Shape;168;p25"/>
          <p:cNvCxnSpPr/>
          <p:nvPr/>
        </p:nvCxnSpPr>
        <p:spPr>
          <a:xfrm flipH="1">
            <a:off x="3478325" y="3678450"/>
            <a:ext cx="748200" cy="210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9" name="Google Shape;169;p25"/>
          <p:cNvSpPr txBox="1"/>
          <p:nvPr/>
        </p:nvSpPr>
        <p:spPr>
          <a:xfrm>
            <a:off x="4100075" y="3373125"/>
            <a:ext cx="148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Comic Sans MS"/>
                <a:ea typeface="Comic Sans MS"/>
                <a:cs typeface="Comic Sans MS"/>
                <a:sym typeface="Comic Sans MS"/>
              </a:rPr>
              <a:t>Атоми на поверхні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925" y="2129075"/>
            <a:ext cx="2759775" cy="2034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5"/>
          <p:cNvCxnSpPr/>
          <p:nvPr/>
        </p:nvCxnSpPr>
        <p:spPr>
          <a:xfrm rot="10800000">
            <a:off x="3299000" y="2244875"/>
            <a:ext cx="632400" cy="516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2" name="Google Shape;172;p25"/>
          <p:cNvSpPr txBox="1"/>
          <p:nvPr/>
        </p:nvSpPr>
        <p:spPr>
          <a:xfrm>
            <a:off x="3539700" y="2890300"/>
            <a:ext cx="148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Comic Sans MS"/>
                <a:ea typeface="Comic Sans MS"/>
                <a:cs typeface="Comic Sans MS"/>
                <a:sym typeface="Comic Sans MS"/>
              </a:rPr>
              <a:t>Атоми в об'ємі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278778" y="6951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Розмірно-залежні властивості: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флюоресценція 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131225" y="1911975"/>
            <a:ext cx="2808000" cy="14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Флюоресценція розчинів колоідних часточок CdTe залежно від розміру. Усі колби освітлюються зверху синім світлом однакової довжини хвилі </a:t>
            </a:r>
            <a:endParaRPr/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578" y="786700"/>
            <a:ext cx="5752423" cy="3570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349800" y="274025"/>
            <a:ext cx="40452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Розмірно-залежні властивості: </a:t>
            </a:r>
            <a:br>
              <a:rPr lang="ru" sz="1800"/>
            </a:br>
            <a:r>
              <a:rPr lang="ru" sz="1800"/>
              <a:t>оптичні властивості</a:t>
            </a: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2"/>
          </p:nvPr>
        </p:nvSpPr>
        <p:spPr>
          <a:xfrm>
            <a:off x="5179850" y="905050"/>
            <a:ext cx="3964200" cy="30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Гі́псохр́омний зсув (блакитний зсув) — зміна позиції піку в абсорбційному, емісійному, трансемісійному чи розсіювальному спектрі молекули в область коротших хвиль (з більшою частотою і більшою енергією коливань).</a:t>
            </a: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6000"/>
            <a:ext cx="4316550" cy="209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349800" y="4096800"/>
            <a:ext cx="4045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Залежність зміни поглинання світла від розміру наночасточок CdS – «блакитний зсув»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278778" y="6951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Розмірно-залежні властивості: каталіз</a:t>
            </a:r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131225" y="1911975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Залежність активності каталізатора від розміру часточок у реакції окиснення СО</a:t>
            </a:r>
            <a:endParaRPr/>
          </a:p>
        </p:txBody>
      </p:sp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8850" y="428601"/>
            <a:ext cx="5230951" cy="42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/>
          <p:nvPr/>
        </p:nvSpPr>
        <p:spPr>
          <a:xfrm rot="-5400000" flipH="1">
            <a:off x="2156250" y="2257200"/>
            <a:ext cx="2971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Comic Sans MS"/>
                <a:ea typeface="Comic Sans MS"/>
                <a:cs typeface="Comic Sans MS"/>
                <a:sym typeface="Comic Sans MS"/>
              </a:rPr>
              <a:t>Відносна активність каталізатора, у.о.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4395175" y="4714900"/>
            <a:ext cx="3583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Comic Sans MS"/>
                <a:ea typeface="Comic Sans MS"/>
                <a:cs typeface="Comic Sans MS"/>
                <a:sym typeface="Comic Sans MS"/>
              </a:rPr>
              <a:t>Діаметр часточок в реакції окиснення СО, нм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1191025" y="474300"/>
            <a:ext cx="6566400" cy="4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Розмірно-залежні властивості: Т</a:t>
            </a:r>
            <a:r>
              <a:rPr lang="ru" sz="2300" baseline="-25000"/>
              <a:t>пл</a:t>
            </a:r>
            <a:endParaRPr sz="2300" baseline="-25000"/>
          </a:p>
        </p:txBody>
      </p:sp>
      <p:pic>
        <p:nvPicPr>
          <p:cNvPr id="202" name="Google Shape;2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650" y="986400"/>
            <a:ext cx="6466699" cy="381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 idx="4294967295"/>
          </p:nvPr>
        </p:nvSpPr>
        <p:spPr>
          <a:xfrm>
            <a:off x="729250" y="421600"/>
            <a:ext cx="80820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34343"/>
                </a:solidFill>
              </a:rPr>
              <a:t>Залежність Т</a:t>
            </a:r>
            <a:r>
              <a:rPr lang="ru" sz="2400" baseline="-25000">
                <a:solidFill>
                  <a:srgbClr val="434343"/>
                </a:solidFill>
              </a:rPr>
              <a:t>пл</a:t>
            </a:r>
            <a:r>
              <a:rPr lang="ru" sz="2400">
                <a:solidFill>
                  <a:srgbClr val="434343"/>
                </a:solidFill>
              </a:rPr>
              <a:t> золота від розміру часточок</a:t>
            </a:r>
            <a:endParaRPr sz="2400">
              <a:solidFill>
                <a:srgbClr val="434343"/>
              </a:solidFill>
            </a:endParaRPr>
          </a:p>
        </p:txBody>
      </p:sp>
      <p:pic>
        <p:nvPicPr>
          <p:cNvPr id="208" name="Google Shape;2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525" y="948700"/>
            <a:ext cx="7029199" cy="34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4424" y="1993893"/>
            <a:ext cx="2203550" cy="158565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>
            <a:spLocks noGrp="1"/>
          </p:cNvSpPr>
          <p:nvPr>
            <p:ph type="title" idx="4294967295"/>
          </p:nvPr>
        </p:nvSpPr>
        <p:spPr>
          <a:xfrm>
            <a:off x="974525" y="4500550"/>
            <a:ext cx="65643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434343"/>
                </a:solidFill>
              </a:rPr>
              <a:t>Lai et al. (Applied Physics Letters), 1998, v. 72:1098-1100). </a:t>
            </a: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490250" y="309075"/>
            <a:ext cx="7383000" cy="30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Розмірна залежність характерна і для магнітних властивостей нано-матеріалів - коерцитивної сили, залишкової намагніченості, магнітоопору. Зокрема, зі зменшенням розміру зерна до нанометрового діапазону спостерігається зростання коерцитивної сили, магнитосопротивления.</a:t>
            </a:r>
            <a:endParaRPr sz="2400"/>
          </a:p>
        </p:txBody>
      </p:sp>
      <p:sp>
        <p:nvSpPr>
          <p:cNvPr id="216" name="Google Shape;216;p31"/>
          <p:cNvSpPr txBox="1"/>
          <p:nvPr/>
        </p:nvSpPr>
        <p:spPr>
          <a:xfrm>
            <a:off x="611325" y="3632075"/>
            <a:ext cx="4616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Коерцитивна сила - це значення напруженості зовнішнього магнітного поля, необхідне для повного розмагнічування феро-або ферімагнітної речовини.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7" name="Google Shape;2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7551" y="2913175"/>
            <a:ext cx="2338550" cy="198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Класифікація нанооб'єктів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 структурою: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96675" y="2333225"/>
            <a:ext cx="26535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Нуль-, одно-, дво- та тривимірні структури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575" y="2333225"/>
            <a:ext cx="5679736" cy="19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 формою: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2304000" y="2069725"/>
            <a:ext cx="4536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Сферичні, циліндричні, стержні та ін.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888" y="2723350"/>
            <a:ext cx="1826222" cy="169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2735" y="2723350"/>
            <a:ext cx="200977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900" y="2723350"/>
            <a:ext cx="2569370" cy="169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 розміром: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1523150" y="2080275"/>
            <a:ext cx="65136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Малі, середні, великі нанокластери, наночасточки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925" y="2598638"/>
            <a:ext cx="203835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5959" y="2555263"/>
            <a:ext cx="2427981" cy="225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8615" y="2723363"/>
            <a:ext cx="2095500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Інші класифікації</a:t>
            </a:r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За способом одержання: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Метод диспергування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Метод  конденсації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2"/>
          </p:nvPr>
        </p:nvSpPr>
        <p:spPr>
          <a:xfrm>
            <a:off x="3293400" y="1861475"/>
            <a:ext cx="2557200" cy="12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За біологічною активністю: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Біологічно активні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 Інертні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 Цитотоксичні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2350" y="3198500"/>
            <a:ext cx="1547925" cy="16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0625" y="3227300"/>
            <a:ext cx="1744643" cy="16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5625" y="3227300"/>
            <a:ext cx="1914525" cy="16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6244575" y="1861475"/>
            <a:ext cx="2557200" cy="12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За токсичністю:</a:t>
            </a:r>
            <a:endParaRPr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Мутагенні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Канцерогенні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Імунотропні та ін.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Нульвимірні наноструктури</a:t>
            </a: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226075" y="1311200"/>
            <a:ext cx="2808000" cy="22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Нульвимірні </a:t>
            </a:r>
            <a:r>
              <a:rPr lang="ru"/>
              <a:t>(0D):</a:t>
            </a:r>
            <a:endParaRPr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Кластери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 наночасточки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 Квантові точки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 фулерени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 Наночасточки в нанореакторах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 Самоорганізовані наноструктури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4294967295"/>
          </p:nvPr>
        </p:nvSpPr>
        <p:spPr>
          <a:xfrm>
            <a:off x="3393600" y="2736300"/>
            <a:ext cx="5750400" cy="12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Нанокластери </a:t>
            </a:r>
            <a:r>
              <a:rPr lang="ru"/>
              <a:t>– обмежені у просторі по трьом напрямкам: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Простих речовин (C, Si, Ge, Sb, Bi, Au, Ag та ін.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Оксидні ( MgO, Al</a:t>
            </a:r>
            <a:r>
              <a:rPr lang="ru" baseline="-25000"/>
              <a:t>2</a:t>
            </a:r>
            <a:r>
              <a:rPr lang="ru"/>
              <a:t>O</a:t>
            </a:r>
            <a:r>
              <a:rPr lang="ru" baseline="-25000"/>
              <a:t>3</a:t>
            </a:r>
            <a:r>
              <a:rPr lang="ru"/>
              <a:t>, Ga</a:t>
            </a:r>
            <a:r>
              <a:rPr lang="ru" baseline="-25000"/>
              <a:t>2</a:t>
            </a:r>
            <a:r>
              <a:rPr lang="ru"/>
              <a:t>O</a:t>
            </a:r>
            <a:r>
              <a:rPr lang="ru" baseline="-25000"/>
              <a:t>3</a:t>
            </a:r>
            <a:r>
              <a:rPr lang="ru"/>
              <a:t>, SnO</a:t>
            </a:r>
            <a:r>
              <a:rPr lang="ru" baseline="-25000"/>
              <a:t>2</a:t>
            </a:r>
            <a:r>
              <a:rPr lang="ru"/>
              <a:t>, TiO</a:t>
            </a:r>
            <a:r>
              <a:rPr lang="ru" baseline="-25000"/>
              <a:t>2</a:t>
            </a:r>
            <a:r>
              <a:rPr lang="ru"/>
              <a:t>, ZnO)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Нітридні (BN, AlN, Si</a:t>
            </a:r>
            <a:r>
              <a:rPr lang="ru" baseline="-25000"/>
              <a:t>3</a:t>
            </a:r>
            <a:r>
              <a:rPr lang="ru"/>
              <a:t>N</a:t>
            </a:r>
            <a:r>
              <a:rPr lang="ru" baseline="-25000"/>
              <a:t>4</a:t>
            </a:r>
            <a:r>
              <a:rPr lang="ru"/>
              <a:t>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Складнооксидні (Ba</a:t>
            </a:r>
            <a:r>
              <a:rPr lang="ru" baseline="-25000"/>
              <a:t>6</a:t>
            </a:r>
            <a:r>
              <a:rPr lang="ru"/>
              <a:t>Mn</a:t>
            </a:r>
            <a:r>
              <a:rPr lang="ru" baseline="-25000"/>
              <a:t>24</a:t>
            </a:r>
            <a:r>
              <a:rPr lang="ru"/>
              <a:t>O</a:t>
            </a:r>
            <a:r>
              <a:rPr lang="ru" baseline="-25000"/>
              <a:t>48</a:t>
            </a:r>
            <a:r>
              <a:rPr lang="ru"/>
              <a:t>, Bi</a:t>
            </a:r>
            <a:r>
              <a:rPr lang="ru" baseline="-25000"/>
              <a:t>2</a:t>
            </a:r>
            <a:r>
              <a:rPr lang="ru"/>
              <a:t>Sr</a:t>
            </a:r>
            <a:r>
              <a:rPr lang="ru" baseline="-25000"/>
              <a:t>2</a:t>
            </a:r>
            <a:r>
              <a:rPr lang="ru"/>
              <a:t>CaCu</a:t>
            </a:r>
            <a:r>
              <a:rPr lang="ru" baseline="-25000"/>
              <a:t>2</a:t>
            </a:r>
            <a:r>
              <a:rPr lang="ru"/>
              <a:t>OX)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825" y="357800"/>
            <a:ext cx="2726450" cy="2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525" y="357798"/>
            <a:ext cx="2567925" cy="2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028" y="3597500"/>
            <a:ext cx="1643671" cy="14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Одновимірні наноструктури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226075" y="1311200"/>
            <a:ext cx="2808000" cy="13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1D наноструктури</a:t>
            </a:r>
            <a:r>
              <a:rPr lang="ru"/>
              <a:t> – розмір в одному напрямку значно перевищує розміри у двох інших, причому останні знаходяться в “нано” діапазоні.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4294967295"/>
          </p:nvPr>
        </p:nvSpPr>
        <p:spPr>
          <a:xfrm>
            <a:off x="3393600" y="2736300"/>
            <a:ext cx="5750400" cy="10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/>
              <a:t>Приклади тубулярних наноструктур:</a:t>
            </a:r>
            <a:endParaRPr sz="1000" b="1"/>
          </a:p>
          <a:p>
            <a:pPr marL="457200" lvl="0" indent="-292100" algn="l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</a:pPr>
            <a:r>
              <a:rPr lang="ru" sz="1000"/>
              <a:t>Вуглецеві нанотрубки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ru" sz="1000"/>
              <a:t>«Неорганічні» нанотрубки: MoS2, BN, BeО, V2O5, TiO2: (одно- та багатостінні)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ru" sz="1000"/>
              <a:t>Наностержні, нанонитки.</a:t>
            </a:r>
            <a:endParaRPr sz="1000"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2425" y="600775"/>
            <a:ext cx="2342200" cy="20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9075" y="641327"/>
            <a:ext cx="2808000" cy="2005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675" y="2966500"/>
            <a:ext cx="3088799" cy="2052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>
            <a:spLocks noGrp="1"/>
          </p:cNvSpPr>
          <p:nvPr>
            <p:ph type="body" idx="4294967295"/>
          </p:nvPr>
        </p:nvSpPr>
        <p:spPr>
          <a:xfrm>
            <a:off x="3174475" y="3927325"/>
            <a:ext cx="5381100" cy="10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/>
              <a:t>Залежно від співвідношення розмірів виділяють:</a:t>
            </a:r>
            <a:endParaRPr sz="1000" b="1"/>
          </a:p>
          <a:p>
            <a:pPr marL="914400" lvl="0" indent="-292100" algn="l" rtl="0">
              <a:spcBef>
                <a:spcPts val="1600"/>
              </a:spcBef>
              <a:spcAft>
                <a:spcPts val="0"/>
              </a:spcAft>
              <a:buSzPts val="1000"/>
              <a:buAutoNum type="arabicPeriod"/>
            </a:pPr>
            <a:r>
              <a:rPr lang="ru" sz="1000"/>
              <a:t>Нановіскери та нанонитки (nanowires) Lc&gt;&gt;La≈ Lb</a:t>
            </a:r>
            <a:endParaRPr sz="1000"/>
          </a:p>
          <a:p>
            <a:pPr marL="9144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ru" sz="1000"/>
              <a:t>Наностержні (nanorods) Lc&gt; La≈ Lb</a:t>
            </a:r>
            <a:endParaRPr sz="1000"/>
          </a:p>
          <a:p>
            <a:pPr marL="9144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ru" sz="1000"/>
              <a:t>Нанострічки (nanobelts) Lc &gt;&gt; La&gt;Lb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Двовимірні наноструктури</a:t>
            </a:r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226075" y="1311200"/>
            <a:ext cx="2808000" cy="13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Двовимірні (2D):</a:t>
            </a:r>
            <a:endParaRPr b="1"/>
          </a:p>
          <a:p>
            <a:pPr marL="457200" lvl="0" indent="-304800" algn="l" rtl="0">
              <a:spcBef>
                <a:spcPts val="160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Тонкі плівки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Плівки Ленгмюрра-Блоджет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Самоорганізовані шари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Нанопластини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/>
              <a:t>Графен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300" y="357800"/>
            <a:ext cx="5165601" cy="232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300" y="2899675"/>
            <a:ext cx="4518225" cy="215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Экран (16:9)</PresentationFormat>
  <Paragraphs>85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Roboto</vt:lpstr>
      <vt:lpstr>Arial</vt:lpstr>
      <vt:lpstr>Comic Sans MS</vt:lpstr>
      <vt:lpstr>Lato</vt:lpstr>
      <vt:lpstr>Material</vt:lpstr>
      <vt:lpstr>Поняття розмірної залежності механічних властивостей матеріалів і нанооб'єктів</vt:lpstr>
      <vt:lpstr>Класифікація нанооб'єктів</vt:lpstr>
      <vt:lpstr>За структурою:</vt:lpstr>
      <vt:lpstr>За формою:</vt:lpstr>
      <vt:lpstr>За розміром:</vt:lpstr>
      <vt:lpstr>Інші класифікації</vt:lpstr>
      <vt:lpstr>Нульвимірні наноструктури</vt:lpstr>
      <vt:lpstr>Одновимірні наноструктури</vt:lpstr>
      <vt:lpstr>Двовимірні наноструктури</vt:lpstr>
      <vt:lpstr>Тривимірні наноструктури</vt:lpstr>
      <vt:lpstr>Презентация PowerPoint</vt:lpstr>
      <vt:lpstr>Розмірна залежність характерна для термічних, кінетичних, теплових, електричних, магнітних, оптичних характеристик фізичних властивостей матеріалів.  Змінюється фізична сутність багатьох процесів в наноструктурних матеріалах, проявляються нові фізичні ефекти і властивості</vt:lpstr>
      <vt:lpstr>Розмірно-залежні властивості: частка приповерхневих атомів</vt:lpstr>
      <vt:lpstr>Розмірно-залежні властивості: флюоресценція </vt:lpstr>
      <vt:lpstr>Розмірно-залежні властивості:  оптичні властивості</vt:lpstr>
      <vt:lpstr>Розмірно-залежні властивості: каталіз</vt:lpstr>
      <vt:lpstr>Розмірно-залежні властивості: Тпл</vt:lpstr>
      <vt:lpstr>Залежність Тпл золота від розміру часточок</vt:lpstr>
      <vt:lpstr>Розмірна залежність характерна і для магнітних властивостей нано-матеріалів - коерцитивної сили, залишкової намагніченості, магнітоопору. Зокрема, зі зменшенням розміру зерна до нанометрового діапазону спостерігається зростання коерцитивної сили, магнитосопротивления.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розмірної залежності механічних властивостей матеріалів і нанооб'єктів</dc:title>
  <cp:lastModifiedBy>alex yanovsky</cp:lastModifiedBy>
  <cp:revision>1</cp:revision>
  <dcterms:modified xsi:type="dcterms:W3CDTF">2022-10-30T21:24:15Z</dcterms:modified>
</cp:coreProperties>
</file>