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71" r:id="rId5"/>
    <p:sldId id="262" r:id="rId6"/>
    <p:sldId id="263" r:id="rId7"/>
    <p:sldId id="268" r:id="rId8"/>
    <p:sldId id="265" r:id="rId9"/>
    <p:sldId id="266" r:id="rId10"/>
    <p:sldId id="269" r:id="rId11"/>
    <p:sldId id="270" r:id="rId12"/>
    <p:sldId id="272" r:id="rId13"/>
    <p:sldId id="279" r:id="rId14"/>
    <p:sldId id="273" r:id="rId15"/>
    <p:sldId id="274" r:id="rId16"/>
    <p:sldId id="275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868CDD-73D1-4664-9B7A-174777EACF10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C8E0C1-2AA2-437A-B255-EA85463765E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124744"/>
            <a:ext cx="7406640" cy="1728192"/>
          </a:xfrm>
        </p:spPr>
        <p:txBody>
          <a:bodyPr>
            <a:normAutofit/>
          </a:bodyPr>
          <a:lstStyle/>
          <a:p>
            <a:pPr algn="ctr"/>
            <a:r>
              <a:rPr lang="uk-UA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 слів іншомовного </a:t>
            </a:r>
            <a:r>
              <a:rPr lang="uk-UA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284984"/>
            <a:ext cx="7406640" cy="2304256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 за «Українським правописом» 2019 року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2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818072" cy="216024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Слова з латинським коренем 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ject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українській мові відтворюємо з літерою 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2276872"/>
            <a:ext cx="5873856" cy="3971528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ін’єкція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об</a:t>
            </a:r>
            <a:r>
              <a:rPr lang="en-US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’</a:t>
            </a:r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єкт</a:t>
            </a:r>
          </a:p>
          <a:p>
            <a:r>
              <a:rPr lang="uk-UA" b="1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проєкт</a:t>
            </a:r>
          </a:p>
          <a:p>
            <a:r>
              <a:rPr lang="uk-UA" b="1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проєкція</a:t>
            </a:r>
            <a:endParaRPr lang="uk-UA" i="1" dirty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суб’єкт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траєкторія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4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57050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подвоєння -</a:t>
            </a:r>
            <a:r>
              <a:rPr lang="uk-UA" sz="29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кк</a:t>
            </a:r>
            <a:r>
              <a:rPr lang="uk-UA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Буквосполучення </a:t>
            </a:r>
            <a:r>
              <a:rPr lang="en-US" sz="29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ck</a:t>
            </a:r>
            <a:r>
              <a:rPr lang="uk-UA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що в англійській, німецькій, шведській та деяких інших мовах передає звук </a:t>
            </a:r>
            <a:r>
              <a:rPr lang="en-US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[k]</a:t>
            </a:r>
            <a:r>
              <a:rPr lang="uk-UA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відтворюємо однією </a:t>
            </a:r>
            <a:r>
              <a:rPr lang="uk-UA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буквою </a:t>
            </a:r>
            <a:r>
              <a:rPr lang="uk-UA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5696" y="2132856"/>
            <a:ext cx="3257512" cy="4054584"/>
          </a:xfrm>
        </p:spPr>
        <p:txBody>
          <a:bodyPr>
            <a:normAutofit/>
          </a:bodyPr>
          <a:lstStyle/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Дікенс</a:t>
            </a:r>
          </a:p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Дікінсон</a:t>
            </a:r>
            <a:endParaRPr lang="uk-UA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891A7"/>
              </a:buClr>
            </a:pPr>
            <a:r>
              <a:rPr lang="uk-UA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Джексон</a:t>
            </a:r>
          </a:p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</a:t>
            </a:r>
            <a:endParaRPr lang="uk-UA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891A7"/>
              </a:buClr>
            </a:pPr>
            <a:r>
              <a:rPr lang="uk-UA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Букінгем</a:t>
            </a:r>
          </a:p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Бісмарк</a:t>
            </a:r>
            <a:endParaRPr lang="uk-UA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2120" y="2132856"/>
            <a:ext cx="3281568" cy="4054584"/>
          </a:xfrm>
        </p:spPr>
        <p:txBody>
          <a:bodyPr/>
          <a:lstStyle/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Ламарк</a:t>
            </a:r>
          </a:p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Рудбек</a:t>
            </a:r>
          </a:p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Текерей</a:t>
            </a:r>
            <a:endParaRPr lang="uk-UA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Стокгольм</a:t>
            </a:r>
            <a:endParaRPr lang="uk-UA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Шерлок</a:t>
            </a:r>
          </a:p>
          <a:p>
            <a:pPr lvl="0">
              <a:buClr>
                <a:srgbClr val="3891A7"/>
              </a:buClr>
            </a:pP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Штокман</a:t>
            </a:r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5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Апостроф у словах іншомовного походження пишемо перед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я, ю, є, ї,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позначають два звука: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844824"/>
            <a:ext cx="3657600" cy="4342616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б, п, в, м, ф, 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г, к, х, ж, ч, ш, 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ютер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єдестал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єра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кеш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</a:p>
          <a:p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Монтеск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844824"/>
            <a:ext cx="3657600" cy="4342616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кінцевого приголосного в префіксах: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ютант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єкція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юктура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</a:t>
            </a:r>
          </a:p>
          <a:p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2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Апостроф не пишемо: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2776352" cy="4663440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компаньйон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курйоз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серйозний</a:t>
            </a:r>
          </a:p>
          <a:p>
            <a:pPr marL="82296" indent="0">
              <a:buNone/>
            </a:pP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524000"/>
            <a:ext cx="4145664" cy="4663440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я, 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позначають один звук: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бюро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кювет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пюре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фюзеляж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рюкзак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64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загальних назвах іншомовного походження приголосні зазвичай не подвоюються: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79712" y="1916832"/>
            <a:ext cx="3816424" cy="4270608"/>
          </a:xfrm>
        </p:spPr>
        <p:txBody>
          <a:bodyPr>
            <a:normAutofit fontScale="92500" lnSpcReduction="20000"/>
          </a:bodyPr>
          <a:lstStyle/>
          <a:p>
            <a:r>
              <a:rPr lang="uk-UA" i="1" dirty="0" smtClean="0"/>
              <a:t>абат</a:t>
            </a:r>
          </a:p>
          <a:p>
            <a:r>
              <a:rPr lang="uk-UA" i="1" dirty="0" smtClean="0"/>
              <a:t>акумулятор</a:t>
            </a:r>
          </a:p>
          <a:p>
            <a:r>
              <a:rPr lang="uk-UA" i="1" dirty="0" smtClean="0"/>
              <a:t>бароко</a:t>
            </a:r>
          </a:p>
          <a:p>
            <a:r>
              <a:rPr lang="uk-UA" i="1" dirty="0" smtClean="0"/>
              <a:t>беладона</a:t>
            </a:r>
          </a:p>
          <a:p>
            <a:r>
              <a:rPr lang="uk-UA" i="1" dirty="0" smtClean="0"/>
              <a:t>белетристика</a:t>
            </a:r>
          </a:p>
          <a:p>
            <a:r>
              <a:rPr lang="uk-UA" i="1" dirty="0" smtClean="0"/>
              <a:t>бравісимо</a:t>
            </a:r>
          </a:p>
          <a:p>
            <a:r>
              <a:rPr lang="uk-UA" i="1" dirty="0" smtClean="0"/>
              <a:t>ват</a:t>
            </a:r>
          </a:p>
          <a:p>
            <a:r>
              <a:rPr lang="uk-UA" i="1" dirty="0" smtClean="0"/>
              <a:t>група</a:t>
            </a:r>
          </a:p>
          <a:p>
            <a:r>
              <a:rPr lang="uk-UA" i="1" dirty="0" smtClean="0"/>
              <a:t>гуни</a:t>
            </a:r>
          </a:p>
          <a:p>
            <a:r>
              <a:rPr lang="uk-UA" i="1" dirty="0" smtClean="0"/>
              <a:t>інтермецо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916832"/>
            <a:ext cx="3657600" cy="4270608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</a:rPr>
              <a:t>інтелектуальний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</a:rPr>
              <a:t>колектив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</a:rPr>
              <a:t>комісія</a:t>
            </a:r>
          </a:p>
          <a:p>
            <a:pPr lvl="0">
              <a:buClr>
                <a:srgbClr val="3891A7"/>
              </a:buClr>
            </a:pPr>
            <a:r>
              <a:rPr lang="uk-UA" i="1" dirty="0">
                <a:solidFill>
                  <a:prstClr val="black"/>
                </a:solidFill>
              </a:rPr>
              <a:t>лібрето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</a:rPr>
              <a:t>піанісимо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</a:rPr>
              <a:t>піцикато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</a:rPr>
              <a:t>стакато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</a:rPr>
              <a:t>фіни</a:t>
            </a:r>
            <a:endParaRPr lang="uk-UA" i="1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</a:rPr>
              <a:t>піца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</a:rPr>
              <a:t>шасі</a:t>
            </a:r>
            <a:endParaRPr lang="ru-RU" i="1" dirty="0">
              <a:solidFill>
                <a:prstClr val="black"/>
              </a:solidFill>
            </a:endParaRPr>
          </a:p>
          <a:p>
            <a:pPr marL="82296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7934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Винятки</a:t>
            </a:r>
            <a:b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(пишемо з подвоєнням):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5696" y="1524000"/>
            <a:ext cx="3257512" cy="4663440"/>
          </a:xfrm>
        </p:spPr>
        <p:txBody>
          <a:bodyPr>
            <a:normAutofit/>
          </a:bodyPr>
          <a:lstStyle/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аннали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білль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ванна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бонна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мадонна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манна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панна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тонна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Clr>
                <a:srgbClr val="3891A7"/>
              </a:buClr>
            </a:pPr>
            <a:r>
              <a:rPr lang="uk-UA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мірра</a:t>
            </a:r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вілла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булла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мулла</a:t>
            </a:r>
          </a:p>
          <a:p>
            <a:endParaRPr lang="uk-UA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брутто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мотто</a:t>
            </a:r>
          </a:p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нетто</a:t>
            </a:r>
          </a:p>
          <a:p>
            <a:pPr marL="82296" indent="0">
              <a:buNone/>
            </a:pPr>
            <a:endParaRPr lang="uk-UA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Подвоєння внаслідок збігу </a:t>
            </a:r>
            <a:b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префікса і кореня: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7602048" cy="5051648"/>
          </a:xfrm>
        </p:spPr>
        <p:txBody>
          <a:bodyPr>
            <a:normAutofit/>
          </a:bodyPr>
          <a:lstStyle/>
          <a:p>
            <a:r>
              <a:rPr lang="uk-UA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реалізм – сюрреалізм</a:t>
            </a:r>
          </a:p>
          <a:p>
            <a:r>
              <a:rPr lang="uk-UA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революція – контрреволюція</a:t>
            </a:r>
          </a:p>
          <a:p>
            <a:r>
              <a:rPr lang="uk-UA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реформація – контрреформація </a:t>
            </a:r>
          </a:p>
          <a:p>
            <a:r>
              <a:rPr lang="uk-UA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реальний – ірреальний</a:t>
            </a:r>
          </a:p>
          <a:p>
            <a:r>
              <a:rPr lang="uk-UA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новація – інновація</a:t>
            </a:r>
          </a:p>
          <a:p>
            <a:r>
              <a:rPr lang="uk-UA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міграція – імміграція</a:t>
            </a:r>
          </a:p>
          <a:p>
            <a:pPr marL="82296" indent="0" algn="just"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подвоюємо,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семантичний зв’язок між префіксальним словом і словом без префікса втрачений: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анотація, конотація (нотація)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кореляція (реляція)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 (респондент) </a:t>
            </a:r>
          </a:p>
          <a:p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21857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Подвоєння зберігається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власних назвах, якщо воно є в мові, звідки запозичене слово: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19672" y="2348880"/>
            <a:ext cx="3473536" cy="3838560"/>
          </a:xfrm>
        </p:spPr>
        <p:txBody>
          <a:bodyPr>
            <a:normAutofit fontScale="92500" lnSpcReduction="20000"/>
          </a:bodyPr>
          <a:lstStyle/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Андорра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Голландія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Канни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Марокко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Міссурі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Ніцца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Роттердам</a:t>
            </a:r>
            <a:endParaRPr lang="uk-UA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891A7"/>
              </a:buClr>
            </a:pPr>
            <a:r>
              <a:rPr lang="uk-UA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Таллінн</a:t>
            </a:r>
          </a:p>
          <a:p>
            <a:pPr lvl="0">
              <a:buClr>
                <a:srgbClr val="3891A7"/>
              </a:buClr>
            </a:pPr>
            <a:r>
              <a:rPr lang="uk-UA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Яффа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2348880"/>
            <a:ext cx="3657600" cy="383856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Ботічеллі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891A7"/>
              </a:buClr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Грімм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Джонні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Мюллер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Руссо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Россіні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Скотт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Теннессі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Шиллер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36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936104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Назви сайтів та інших інтернет-сервісів пишемо тільки українською: 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ґуґл; мережа «Фейсбук», енциклопедія «Вікіпедія</a:t>
            </a:r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  з 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обов’язковим відмінюванням: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r>
              <a:rPr lang="ru-RU" i="1" dirty="0">
                <a:solidFill>
                  <a:srgbClr val="333333"/>
                </a:solidFill>
                <a:latin typeface="Times New Roman"/>
                <a:ea typeface="Times New Roman"/>
              </a:rPr>
              <a:t>фейсбука, ютуба, імейла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                     (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із закінченням -А, -Я в родовому відмінку однини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3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282472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Іншомовні компоненти приєднані до іменника пишемо тільки разом: 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вебсайт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преміумклас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максісукня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мідімода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мініспідниця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топмодель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топменеджер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</a:rPr>
              <a:t>флешінтерв</a:t>
            </a:r>
            <a:r>
              <a:rPr lang="en-US" i="1" dirty="0" smtClean="0">
                <a:solidFill>
                  <a:srgbClr val="333333"/>
                </a:solidFill>
                <a:latin typeface="Times New Roman"/>
              </a:rPr>
              <a:t>’</a:t>
            </a:r>
            <a:r>
              <a:rPr lang="uk-UA" i="1" dirty="0" smtClean="0">
                <a:solidFill>
                  <a:srgbClr val="333333"/>
                </a:solidFill>
                <a:latin typeface="Times New Roman"/>
              </a:rPr>
              <a:t>ю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віцепрем’єр</a:t>
            </a:r>
            <a:endParaRPr lang="uk-UA" i="1" dirty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lvl="0">
              <a:buClr>
                <a:srgbClr val="3891A7"/>
              </a:buClr>
            </a:pPr>
            <a:r>
              <a:rPr lang="uk-UA" i="1" dirty="0">
                <a:solidFill>
                  <a:srgbClr val="333333"/>
                </a:solidFill>
                <a:latin typeface="Times New Roman"/>
                <a:ea typeface="Times New Roman"/>
              </a:rPr>
              <a:t>ексчемпіонка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контрудар</a:t>
            </a:r>
          </a:p>
          <a:p>
            <a:pPr lvl="0">
              <a:buClr>
                <a:srgbClr val="3891A7"/>
              </a:buClr>
            </a:pPr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контрадмірал</a:t>
            </a:r>
            <a:endParaRPr lang="uk-UA" i="1" dirty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lvl="0">
              <a:buClr>
                <a:srgbClr val="3891A7"/>
              </a:buClr>
            </a:pPr>
            <a:r>
              <a:rPr lang="uk-UA" sz="26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лейбгвардієць</a:t>
            </a:r>
          </a:p>
          <a:p>
            <a:pPr lvl="0">
              <a:buClr>
                <a:srgbClr val="3891A7"/>
              </a:buClr>
            </a:pPr>
            <a:r>
              <a:rPr lang="uk-UA" sz="26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оберофіцер</a:t>
            </a:r>
          </a:p>
          <a:p>
            <a:pPr lvl="0">
              <a:buClr>
                <a:srgbClr val="3891A7"/>
              </a:buClr>
            </a:pPr>
            <a:r>
              <a:rPr lang="uk-UA" sz="26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штабскапітан</a:t>
            </a:r>
          </a:p>
          <a:p>
            <a:pPr lvl="0">
              <a:buClr>
                <a:srgbClr val="3891A7"/>
              </a:buClr>
            </a:pPr>
            <a:r>
              <a:rPr lang="uk-UA" sz="26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унтерофіцер</a:t>
            </a:r>
            <a:endParaRPr lang="ru-RU" sz="2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4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пишемо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з першим іншомовним компонентом: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архі-, архи-</a:t>
            </a:r>
          </a:p>
          <a:p>
            <a:pPr marL="82296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бліц-, гіпер-</a:t>
            </a:r>
          </a:p>
          <a:p>
            <a:pPr marL="82296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екстра-, макро-</a:t>
            </a:r>
          </a:p>
          <a:p>
            <a:pPr marL="82296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максі-, міді- </a:t>
            </a:r>
          </a:p>
          <a:p>
            <a:pPr marL="82296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мікро-, міні- </a:t>
            </a:r>
          </a:p>
          <a:p>
            <a:pPr marL="82296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мульти-, нано- </a:t>
            </a:r>
          </a:p>
          <a:p>
            <a:pPr marL="82296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полі-, преміум-</a:t>
            </a:r>
          </a:p>
          <a:p>
            <a:pPr marL="82296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супер-, топ-</a:t>
            </a:r>
          </a:p>
          <a:p>
            <a:pPr marL="82296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ультра-, флеш-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361688" cy="4663440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анти- :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антивірус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контр- :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контрудар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віце- :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віцеконсул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екс- :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ексміністр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лейб- :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лейбмедик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обер- 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обермайстер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штабс- 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штабскапітан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унтер- 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унтерофіцер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498080" cy="652934"/>
          </a:xfrm>
        </p:spPr>
        <p:txBody>
          <a:bodyPr>
            <a:normAutofit fontScale="90000"/>
          </a:bodyPr>
          <a:lstStyle/>
          <a:p>
            <a:pPr marL="365760" lvl="0" indent="-283464" algn="ctr">
              <a:lnSpc>
                <a:spcPct val="115000"/>
              </a:lnSpc>
              <a:spcBef>
                <a:spcPts val="600"/>
              </a:spcBef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Зверніть 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увагу!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05164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Разом з іншомовними компонентами</a:t>
            </a: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пишуться і прикметники: </a:t>
            </a:r>
            <a:r>
              <a:rPr lang="ru-RU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ексчемпіонський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віцепрезидентський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контрадміральський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Якщо </a:t>
            </a: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такі іншомовні компоненти приєднані до власного імені, то їх пишемо з дефісом</a:t>
            </a:r>
            <a:r>
              <a:rPr lang="uk-UA" sz="2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: </a:t>
            </a:r>
            <a:endParaRPr lang="uk-UA" sz="2800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8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пан-</a:t>
            </a:r>
            <a:r>
              <a:rPr lang="ru-RU" sz="2800" i="1" dirty="0" err="1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Європа</a:t>
            </a:r>
            <a:r>
              <a:rPr lang="ru-RU" sz="28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псевдо-Фауст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1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7424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У прізвищах та іменах людей звук 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[g]</a:t>
            </a:r>
            <a:r>
              <a:rPr lang="uk-UA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можна передавати літерами Г і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Ґ</a:t>
            </a: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2060848"/>
            <a:ext cx="6017872" cy="4392488"/>
          </a:xfrm>
        </p:spPr>
        <p:txBody>
          <a:bodyPr>
            <a:normAutofit lnSpcReduction="10000"/>
          </a:bodyPr>
          <a:lstStyle/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Вергілій і Верґілій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Гарсія і Ґарсія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Гегель і Геґель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Георг і Ґеорґ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Гете і Ґете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Грегуар і Ґреґуар</a:t>
            </a:r>
          </a:p>
          <a:p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Гуллівер і Ґуллівер</a:t>
            </a:r>
            <a:r>
              <a:rPr lang="ru-RU" sz="2500" dirty="0">
                <a:solidFill>
                  <a:srgbClr val="4F271C">
                    <a:satMod val="130000"/>
                  </a:srgb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500" dirty="0">
                <a:solidFill>
                  <a:srgbClr val="4F271C">
                    <a:satMod val="130000"/>
                  </a:srgbClr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7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36815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Буквосполучення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th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у словах грецького походження передаємо звичайно буквою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</a:t>
            </a:r>
            <a:r>
              <a:rPr lang="ru-RU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нормативні обидва варіанти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):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2060848"/>
            <a:ext cx="3960440" cy="4126592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анатема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– анафема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дитирамб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– дифірамб</a:t>
            </a:r>
            <a:r>
              <a:rPr lang="ru-RU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етер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– ефір 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катедра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кафедра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uk-UA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логарифм</a:t>
            </a:r>
            <a:r>
              <a:rPr lang="uk-UA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– логаритм </a:t>
            </a:r>
            <a:endParaRPr lang="ru-RU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міт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міф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мітологія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міфологія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2204864"/>
            <a:ext cx="3851920" cy="3982576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sz="26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Атени</a:t>
            </a:r>
            <a:r>
              <a:rPr lang="ru-RU" sz="26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– Афіни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uk-UA" sz="26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Агатангел </a:t>
            </a:r>
            <a:r>
              <a:rPr lang="uk-UA" sz="26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– Агафангел </a:t>
            </a:r>
            <a:endParaRPr lang="ru-RU" sz="2600" dirty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uk-UA" sz="26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Бористен </a:t>
            </a:r>
            <a:r>
              <a:rPr lang="uk-UA" sz="26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uk-UA" sz="26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Борисфен</a:t>
            </a:r>
            <a:r>
              <a:rPr lang="uk-UA" sz="26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600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sz="26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Демостен</a:t>
            </a:r>
            <a:r>
              <a:rPr lang="ru-RU" sz="26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6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z="26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Демосфен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uk-UA" sz="2600" i="1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Марта</a:t>
            </a:r>
            <a:r>
              <a:rPr lang="uk-UA" sz="2600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 – Марфа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uk-UA" sz="2600" i="1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Тессалія</a:t>
            </a:r>
            <a:r>
              <a:rPr lang="uk-UA" sz="2600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 – Фессалія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uk-UA" sz="2600" i="1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Теодор </a:t>
            </a:r>
            <a:r>
              <a:rPr lang="uk-UA" sz="2600" dirty="0" smtClean="0">
                <a:solidFill>
                  <a:srgbClr val="333333"/>
                </a:solidFill>
                <a:latin typeface="Times New Roman"/>
                <a:ea typeface="Calibri"/>
                <a:cs typeface="Times New Roman"/>
              </a:rPr>
              <a:t>– Феодор 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1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864096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У словах із давньогрецької й латини сполучення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AU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передається як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АВ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rgbClr val="4F27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</a:t>
            </a:r>
            <a:r>
              <a:rPr lang="ru-RU" sz="2800" i="1" dirty="0">
                <a:solidFill>
                  <a:srgbClr val="4F27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нормативні обидва варіанти</a:t>
            </a:r>
            <a:r>
              <a:rPr lang="ru-RU" sz="2800" dirty="0">
                <a:solidFill>
                  <a:srgbClr val="4F27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)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3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effectLst/>
                <a:latin typeface="Calibri"/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84784"/>
            <a:ext cx="7602048" cy="5112568"/>
          </a:xfrm>
        </p:spPr>
        <p:txBody>
          <a:bodyPr>
            <a:normAutofit fontScale="92500" lnSpcReduction="10000"/>
          </a:bodyPr>
          <a:lstStyle/>
          <a:p>
            <a:endParaRPr lang="ru-RU" i="1" dirty="0" smtClean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авдієнція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 —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аудієнція </a:t>
            </a:r>
          </a:p>
          <a:p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авдиторія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 —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аудиторія </a:t>
            </a:r>
          </a:p>
          <a:p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лавреат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 —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лауреат</a:t>
            </a:r>
          </a:p>
          <a:p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павза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 —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пауза </a:t>
            </a:r>
          </a:p>
          <a:p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фавна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 —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фауна</a:t>
            </a:r>
          </a:p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У ряді слів така передача звуків існує давно: </a:t>
            </a:r>
            <a:r>
              <a:rPr lang="ru-RU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автентичний, автобіографія, автомобіль, автор, авторитет, лавра, </a:t>
            </a:r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Мавританія</a:t>
            </a:r>
            <a:r>
              <a:rPr lang="ru-RU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, Аврора, </a:t>
            </a:r>
            <a:r>
              <a:rPr lang="ru-RU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Павло</a:t>
            </a:r>
            <a:r>
              <a:rPr lang="ru-RU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5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64704"/>
            <a:ext cx="7498080" cy="1008112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Скасовані написання</a:t>
            </a:r>
            <a:r>
              <a:rPr lang="uk-UA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ЙЯ, </a:t>
            </a: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ЙЄ:</a:t>
            </a:r>
            <a:b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uk-UA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звукосполучення </a:t>
            </a:r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[</a:t>
            </a:r>
            <a:r>
              <a:rPr lang="ru-RU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je</a:t>
            </a:r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], [</a:t>
            </a:r>
            <a:r>
              <a:rPr lang="ru-RU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ji</a:t>
            </a:r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], [</a:t>
            </a:r>
            <a:r>
              <a:rPr lang="ru-RU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ju</a:t>
            </a:r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], [</a:t>
            </a:r>
            <a:r>
              <a:rPr lang="ru-RU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ja</a:t>
            </a:r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] передаємо буквами</a:t>
            </a:r>
            <a:r>
              <a:rPr lang="uk-UA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є, ї, ю, я </a:t>
            </a:r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(без вставного Й):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276872"/>
            <a:ext cx="6408712" cy="404353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конвеєр</a:t>
            </a:r>
            <a:r>
              <a:rPr lang="uk-UA" sz="28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, плеєр, флаєр, круїз, мозаїка, лояльний, параноя, плеяда, рояль, саквояж, секвоя, фаянс, </a:t>
            </a:r>
            <a:r>
              <a:rPr lang="uk-UA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феєрверк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Гаїті, Гоя,</a:t>
            </a:r>
            <a:r>
              <a:rPr lang="ru-RU" sz="28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uk-UA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Феєрбах</a:t>
            </a:r>
            <a:r>
              <a:rPr lang="uk-UA" sz="28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, Маєр, Каєнна, Ісая, Йоганн, </a:t>
            </a:r>
            <a:r>
              <a:rPr lang="uk-UA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Рамбує, Шантії</a:t>
            </a:r>
            <a:r>
              <a:rPr lang="uk-UA" sz="28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, Соєр,</a:t>
            </a:r>
            <a:r>
              <a:rPr lang="ru-RU" sz="28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uk-UA" sz="28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Хеєрдал, </a:t>
            </a:r>
            <a:r>
              <a:rPr lang="uk-UA" sz="28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Юнона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6832</TotalTime>
  <Words>747</Words>
  <Application>Microsoft Office PowerPoint</Application>
  <PresentationFormat>Экран (4:3)</PresentationFormat>
  <Paragraphs>197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Правопис слів іншомовного походження</vt:lpstr>
      <vt:lpstr>Назви сайтів та інших інтернет-сервісів пишемо тільки українською: </vt:lpstr>
      <vt:lpstr>Іншомовні компоненти приєднані до іменника пишемо тільки разом: </vt:lpstr>
      <vt:lpstr>Разом пишемо слова з першим іншомовним компонентом:</vt:lpstr>
      <vt:lpstr>Зверніть увагу! </vt:lpstr>
      <vt:lpstr>У прізвищах та іменах людей звук  [g] можна передавати літерами Г і Ґ: </vt:lpstr>
      <vt:lpstr>Буквосполучення th у словах грецького походження передаємо звичайно буквою Т  (нормативні обидва варіанти):</vt:lpstr>
      <vt:lpstr>У словах із давньогрецької й латини сполучення AU передається як АВ (нормативні обидва варіанти): </vt:lpstr>
      <vt:lpstr>Скасовані написання ЙЯ, ЙЄ: звукосполучення [je], [ji], [ju], [ja] передаємо буквами є, ї, ю, я (без вставного Й):</vt:lpstr>
      <vt:lpstr>Слова з латинським коренем -ject- в українській мові відтворюємо з літерою Є:</vt:lpstr>
      <vt:lpstr>Без подвоєння -кк-  Буквосполучення ck, що в англійській, німецькій, шведській та деяких інших мовах передає звук [k], відтворюємо однією буквою к:</vt:lpstr>
      <vt:lpstr>Апостроф у словах іншомовного походження пишемо перед я, ю, є, ї,  що позначають два звука:</vt:lpstr>
      <vt:lpstr>Апостроф не пишемо:</vt:lpstr>
      <vt:lpstr>У загальних назвах іншомовного походження приголосні зазвичай не подвоюються:</vt:lpstr>
      <vt:lpstr>Винятки (пишемо з подвоєнням):</vt:lpstr>
      <vt:lpstr>Подвоєння внаслідок збігу  префікса і кореня:</vt:lpstr>
      <vt:lpstr>Подвоєння зберігається  у власних назвах, якщо воно є в мові, звідки запозичене слово: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 слів іншомовного походження</dc:title>
  <dc:creator>f</dc:creator>
  <cp:lastModifiedBy>Олена</cp:lastModifiedBy>
  <cp:revision>27</cp:revision>
  <dcterms:created xsi:type="dcterms:W3CDTF">2022-02-03T06:55:42Z</dcterms:created>
  <dcterms:modified xsi:type="dcterms:W3CDTF">2022-09-15T12:35:42Z</dcterms:modified>
</cp:coreProperties>
</file>