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51C8A-7301-41F7-AA69-311EEDA512F8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9ABD9-7481-4051-8287-6ECF919C7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1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3BC28A-BE5F-49F5-AD1E-0CFD96430B5B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4B4FF9-823A-4F3E-B5E7-D066A3535D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 smtClean="0"/>
              <a:t>Гендерні та жіночі студії в структурі гуманітарних та соціальних наук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2058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0" y="720725"/>
            <a:ext cx="4257675" cy="8509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Джон </a:t>
            </a:r>
            <a:r>
              <a:rPr lang="ru-RU" sz="24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Мані</a:t>
            </a:r>
            <a: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 (1921-2006)</a:t>
            </a:r>
            <a:endParaRPr lang="ru-RU" sz="2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5175" y="1500188"/>
            <a:ext cx="4257675" cy="307181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1800" smtClean="0">
                <a:latin typeface="Arial" charset="0"/>
                <a:cs typeface="Arial" charset="0"/>
              </a:rPr>
              <a:t>Запозичив з англійської граматики та увів до наукового обігу у психології термін </a:t>
            </a:r>
            <a:r>
              <a:rPr lang="ru-RU" altLang="ru-RU" smtClean="0">
                <a:latin typeface="Arial" charset="0"/>
                <a:cs typeface="Arial" charset="0"/>
              </a:rPr>
              <a:t>«гендер»</a:t>
            </a:r>
            <a:endParaRPr lang="ru-RU" altLang="ru-RU" sz="1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1800" smtClean="0">
                <a:latin typeface="Arial" charset="0"/>
                <a:cs typeface="Arial" charset="0"/>
              </a:rPr>
              <a:t>Висунув теорію про гендерну нейтральність дітей при народженні. </a:t>
            </a:r>
          </a:p>
        </p:txBody>
      </p:sp>
      <p:pic>
        <p:nvPicPr>
          <p:cNvPr id="25604" name="Picture 6" descr="Мани, Джон Уильям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71625"/>
            <a:ext cx="3819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61086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43438" y="571480"/>
            <a:ext cx="4257675" cy="8509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Роберт </a:t>
            </a:r>
            <a:r>
              <a:rPr lang="ru-RU" sz="2400" b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Столлер</a:t>
            </a:r>
            <a:r>
              <a:rPr lang="ru-RU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 (1924-1991)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5175" y="1357313"/>
            <a:ext cx="4257675" cy="371475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1800" smtClean="0">
                <a:latin typeface="Arial" charset="0"/>
                <a:cs typeface="Arial" charset="0"/>
              </a:rPr>
              <a:t>Саме цим американським психоаналітиком термін </a:t>
            </a:r>
            <a:r>
              <a:rPr lang="ru-RU" altLang="ru-RU" sz="1800" b="1" i="1" smtClean="0">
                <a:latin typeface="Arial" charset="0"/>
                <a:cs typeface="Arial" charset="0"/>
              </a:rPr>
              <a:t>“гендер”</a:t>
            </a:r>
            <a:r>
              <a:rPr lang="ru-RU" altLang="ru-RU" sz="1800" smtClean="0">
                <a:latin typeface="Arial" charset="0"/>
                <a:cs typeface="Arial" charset="0"/>
              </a:rPr>
              <a:t> було введено до наукового обігу наприкінці 1960-х рр.</a:t>
            </a:r>
            <a:br>
              <a:rPr lang="ru-RU" altLang="ru-RU" sz="1800" smtClean="0">
                <a:latin typeface="Arial" charset="0"/>
                <a:cs typeface="Arial" charset="0"/>
              </a:rPr>
            </a:br>
            <a:r>
              <a:rPr lang="ru-RU" altLang="ru-RU" sz="1800" smtClean="0">
                <a:latin typeface="Arial" charset="0"/>
                <a:cs typeface="Arial" charset="0"/>
              </a:rPr>
              <a:t>Він запропонував для позначення соціальних і культурних аспектів статі застосовувати поняття </a:t>
            </a:r>
            <a:r>
              <a:rPr lang="ru-RU" altLang="ru-RU" sz="1800" b="1" i="1" smtClean="0">
                <a:latin typeface="Arial" charset="0"/>
                <a:cs typeface="Arial" charset="0"/>
              </a:rPr>
              <a:t>“гендер”</a:t>
            </a:r>
            <a:r>
              <a:rPr lang="ru-RU" altLang="ru-RU" sz="1800" smtClean="0">
                <a:latin typeface="Arial" charset="0"/>
                <a:cs typeface="Arial" charset="0"/>
              </a:rPr>
              <a:t>, яке до того використовувалося тільки у фізичному та біологічному значенні для позначення роду.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36147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857250" y="214313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1. Понятійний апарат гендерних досліджень</a:t>
            </a:r>
          </a:p>
        </p:txBody>
      </p:sp>
    </p:spTree>
    <p:extLst>
      <p:ext uri="{BB962C8B-B14F-4D97-AF65-F5344CB8AC3E}">
        <p14:creationId xmlns:p14="http://schemas.microsoft.com/office/powerpoint/2010/main" val="2319046329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4400">
                <a:solidFill>
                  <a:srgbClr val="000000"/>
                </a:solidFill>
              </a:rPr>
              <a:t>Гендерні стереотипи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31800" y="1314450"/>
            <a:ext cx="8280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uk-UA" altLang="ru-RU" b="1">
                <a:solidFill>
                  <a:srgbClr val="000000"/>
                </a:solidFill>
              </a:rPr>
              <a:t>Гендерні стереотипи</a:t>
            </a:r>
            <a:r>
              <a:rPr lang="uk-UA" altLang="ru-RU" b="1" i="1">
                <a:solidFill>
                  <a:srgbClr val="000000"/>
                </a:solidFill>
              </a:rPr>
              <a:t> –</a:t>
            </a:r>
            <a:r>
              <a:rPr lang="uk-UA" altLang="ru-RU">
                <a:solidFill>
                  <a:srgbClr val="000000"/>
                </a:solidFill>
              </a:rPr>
              <a:t> уявлення про соціальні ролі для чоловіків та жінок, які базуються на біологічних ознаках.</a:t>
            </a:r>
          </a:p>
          <a:p>
            <a:pPr algn="just" eaLnBrk="1" hangingPunct="1">
              <a:lnSpc>
                <a:spcPct val="150000"/>
              </a:lnSpc>
              <a:buClrTx/>
              <a:buFontTx/>
              <a:buNone/>
            </a:pPr>
            <a:endParaRPr lang="uk-UA" altLang="ru-RU" sz="16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03238" y="1871663"/>
            <a:ext cx="806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uk-UA" altLang="ru-RU">
                <a:solidFill>
                  <a:srgbClr val="000000"/>
                </a:solidFill>
              </a:rPr>
              <a:t>Це форми поведінки, які суспільство очікує від людей залежно від їх статі, задаючи при цьому жорсткі стандарти.</a:t>
            </a:r>
          </a:p>
          <a:p>
            <a:pPr algn="just" eaLnBrk="1" hangingPunct="1">
              <a:buClrTx/>
              <a:buFontTx/>
              <a:buNone/>
            </a:pPr>
            <a:r>
              <a:rPr lang="uk-UA" altLang="ru-RU">
                <a:solidFill>
                  <a:srgbClr val="000000"/>
                </a:solidFill>
              </a:rPr>
              <a:t>Суспільство заохочує тих, чия поведінка повністю відповідає гендерним стереотипам, і засуджує тих, хто з яких-небудь причин не вписується в запропоновані рамки</a:t>
            </a:r>
            <a:r>
              <a:rPr lang="uk-UA" altLang="ru-RU" sz="16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2354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2354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24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1200"/>
            <a:ext cx="77724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36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&quot;картинки про гендерні рол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742950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04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&quot;картинки про гендерні рол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4876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15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ife.pravda.com.ua/images/doc/0/5/059db1e-cholovikiv-ne-pitaut-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https://life.pravda.com.ua/images/doc/3/f/3fc677a-cholovikiv-ne-pitaut--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https://life.pravda.com.ua/images/doc/6/2/626ed1d-cholovikiv-ne-pitaut--4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043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https://life.pravda.com.ua/images/doc/7/1/710edf5-cholovikiv-ne-pitaut--5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0043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5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&quot;картинки про гендерні рол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3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28625" y="928688"/>
            <a:ext cx="37861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Поняття “стереотипу” було уведено до наукового обігу американським письменником та політичним оглядачем  Волтером Ліппманом у 1922 р. </a:t>
            </a:r>
          </a:p>
        </p:txBody>
      </p:sp>
      <p:pic>
        <p:nvPicPr>
          <p:cNvPr id="33796" name="Picture 2" descr="Уолтер Липпман. 1914 го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928688"/>
            <a:ext cx="24955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Уолтер Липпман. Общественное мн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71750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6" descr="JetSoft eBook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>
              <a:ea typeface="Noto Sans CJK SC" charset="0"/>
              <a:cs typeface="Noto Sans CJK SC" charset="0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717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-163513"/>
            <a:ext cx="9144000" cy="1095376"/>
          </a:xfrm>
          <a:prstGeom prst="rect">
            <a:avLst/>
          </a:prstGeom>
          <a:gradFill rotWithShape="0">
            <a:gsLst>
              <a:gs pos="0">
                <a:srgbClr val="DEEDF9"/>
              </a:gs>
              <a:gs pos="100000">
                <a:srgbClr val="ACD8F4"/>
              </a:gs>
            </a:gsLst>
            <a:lin ang="5400000" scaled="1"/>
          </a:gradFill>
          <a:ln w="11880">
            <a:solidFill>
              <a:srgbClr val="00ADDC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>
            <a:lvl1pPr indent="18097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2200" b="1">
                <a:solidFill>
                  <a:srgbClr val="000000"/>
                </a:solidFill>
                <a:latin typeface="Bookman Old Style" pitchFamily="16" charset="0"/>
                <a:ea typeface="Calibri" charset="0"/>
                <a:cs typeface="Calibri" charset="0"/>
              </a:rPr>
              <a:t>Гендерні стереотипи </a:t>
            </a:r>
            <a:r>
              <a:rPr lang="uk-UA" altLang="ru-RU" sz="2200">
                <a:solidFill>
                  <a:srgbClr val="000000"/>
                </a:solidFill>
                <a:latin typeface="Bookman Old Style" pitchFamily="16" charset="0"/>
                <a:ea typeface="Calibri" charset="0"/>
                <a:cs typeface="Calibri" charset="0"/>
              </a:rPr>
              <a:t>– це уявлення про соціальні ролі для чоловіка та жінки, які базуються на біологічних ознаках:</a:t>
            </a:r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1619250" y="836613"/>
            <a:ext cx="504825" cy="1079500"/>
          </a:xfrm>
          <a:custGeom>
            <a:avLst/>
            <a:gdLst>
              <a:gd name="T0" fmla="*/ 504825 w 504825"/>
              <a:gd name="T1" fmla="*/ 539750 h 1079500"/>
              <a:gd name="T2" fmla="*/ 252413 w 504825"/>
              <a:gd name="T3" fmla="*/ 1079500 h 1079500"/>
              <a:gd name="T4" fmla="*/ 0 w 504825"/>
              <a:gd name="T5" fmla="*/ 539750 h 1079500"/>
              <a:gd name="T6" fmla="*/ 252413 w 504825"/>
              <a:gd name="T7" fmla="*/ 0 h 1079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4825"/>
              <a:gd name="T13" fmla="*/ 0 h 1079500"/>
              <a:gd name="T14" fmla="*/ 504825 w 504825"/>
              <a:gd name="T15" fmla="*/ 1079500 h 1079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825" h="1079500">
                <a:moveTo>
                  <a:pt x="0" y="2999"/>
                </a:moveTo>
                <a:lnTo>
                  <a:pt x="701" y="2999"/>
                </a:lnTo>
                <a:lnTo>
                  <a:pt x="701" y="0"/>
                </a:lnTo>
                <a:lnTo>
                  <a:pt x="701" y="2999"/>
                </a:lnTo>
                <a:lnTo>
                  <a:pt x="1402" y="2999"/>
                </a:lnTo>
                <a:lnTo>
                  <a:pt x="701" y="2999"/>
                </a:lnTo>
                <a:close/>
              </a:path>
            </a:pathLst>
          </a:custGeom>
          <a:solidFill>
            <a:srgbClr val="00ADDC"/>
          </a:solidFill>
          <a:ln w="19080">
            <a:solidFill>
              <a:srgbClr val="007FA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6659563" y="836613"/>
            <a:ext cx="504825" cy="1079500"/>
          </a:xfrm>
          <a:custGeom>
            <a:avLst/>
            <a:gdLst>
              <a:gd name="T0" fmla="*/ 504825 w 504825"/>
              <a:gd name="T1" fmla="*/ 539750 h 1079500"/>
              <a:gd name="T2" fmla="*/ 252413 w 504825"/>
              <a:gd name="T3" fmla="*/ 1079500 h 1079500"/>
              <a:gd name="T4" fmla="*/ 0 w 504825"/>
              <a:gd name="T5" fmla="*/ 539750 h 1079500"/>
              <a:gd name="T6" fmla="*/ 252413 w 504825"/>
              <a:gd name="T7" fmla="*/ 0 h 1079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4825"/>
              <a:gd name="T13" fmla="*/ 0 h 1079500"/>
              <a:gd name="T14" fmla="*/ 504825 w 504825"/>
              <a:gd name="T15" fmla="*/ 1079500 h 1079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825" h="1079500">
                <a:moveTo>
                  <a:pt x="0" y="2999"/>
                </a:moveTo>
                <a:lnTo>
                  <a:pt x="701" y="2999"/>
                </a:lnTo>
                <a:lnTo>
                  <a:pt x="701" y="0"/>
                </a:lnTo>
                <a:lnTo>
                  <a:pt x="701" y="2999"/>
                </a:lnTo>
                <a:lnTo>
                  <a:pt x="1402" y="2999"/>
                </a:lnTo>
                <a:lnTo>
                  <a:pt x="701" y="2999"/>
                </a:lnTo>
                <a:close/>
              </a:path>
            </a:pathLst>
          </a:custGeom>
          <a:solidFill>
            <a:srgbClr val="00ADDC"/>
          </a:solidFill>
          <a:ln w="19080">
            <a:solidFill>
              <a:srgbClr val="007FA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87325" y="1989138"/>
            <a:ext cx="3724275" cy="700087"/>
          </a:xfrm>
          <a:prstGeom prst="rect">
            <a:avLst/>
          </a:prstGeom>
          <a:solidFill>
            <a:srgbClr val="00ADDC"/>
          </a:solidFill>
          <a:ln w="381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2000" i="1">
                <a:solidFill>
                  <a:srgbClr val="FFFFFF"/>
                </a:solidFill>
                <a:latin typeface="Bookman Old Style" pitchFamily="16" charset="0"/>
              </a:rPr>
              <a:t>Жіночі ознаки:</a:t>
            </a:r>
            <a:r>
              <a:rPr lang="uk-UA" altLang="ru-RU" sz="2000">
                <a:solidFill>
                  <a:srgbClr val="FFFFFF"/>
                </a:solidFill>
                <a:latin typeface="Bookman Old Style" pitchFamily="16" charset="0"/>
              </a:rPr>
              <a:t> фемінність</a:t>
            </a:r>
          </a:p>
          <a:p>
            <a:pPr algn="ctr" eaLnBrk="1" hangingPunct="1">
              <a:buClrTx/>
              <a:buFontTx/>
              <a:buNone/>
            </a:pPr>
            <a:endParaRPr lang="uk-UA" altLang="ru-RU" sz="2000">
              <a:solidFill>
                <a:srgbClr val="FFFFFF"/>
              </a:solidFill>
              <a:latin typeface="Bookman Old Style" pitchFamily="16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219700" y="1992313"/>
            <a:ext cx="3600450" cy="700087"/>
          </a:xfrm>
          <a:prstGeom prst="rect">
            <a:avLst/>
          </a:prstGeom>
          <a:solidFill>
            <a:srgbClr val="00ADDC"/>
          </a:solidFill>
          <a:ln w="38160">
            <a:solidFill>
              <a:srgbClr val="FFFFFF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>
            <a:lvl1pPr indent="18097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2000" i="1">
                <a:solidFill>
                  <a:srgbClr val="FFFFFF"/>
                </a:solidFill>
                <a:latin typeface="Bookman Old Style" pitchFamily="16" charset="0"/>
                <a:ea typeface="Calibri" charset="0"/>
                <a:cs typeface="Calibri" charset="0"/>
              </a:rPr>
              <a:t>Чоловічі ознаки:</a:t>
            </a:r>
            <a:r>
              <a:rPr lang="uk-UA" altLang="ru-RU" sz="2000">
                <a:solidFill>
                  <a:srgbClr val="FFFFFF"/>
                </a:solidFill>
                <a:latin typeface="Bookman Old Style" pitchFamily="16" charset="0"/>
                <a:ea typeface="Calibri" charset="0"/>
                <a:cs typeface="Calibri" charset="0"/>
              </a:rPr>
              <a:t> маскулiнність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52738"/>
            <a:ext cx="35052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781300"/>
            <a:ext cx="3024188" cy="3940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56237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4345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План. 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Визначення</a:t>
            </a:r>
            <a:r>
              <a:rPr lang="ru-RU" dirty="0" smtClean="0"/>
              <a:t> понять. 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історичної</a:t>
            </a:r>
            <a:r>
              <a:rPr lang="ru-RU" dirty="0" smtClean="0"/>
              <a:t> </a:t>
            </a:r>
            <a:r>
              <a:rPr lang="ru-RU" dirty="0" err="1" smtClean="0"/>
              <a:t>гендерології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Методологічна</a:t>
            </a:r>
            <a:r>
              <a:rPr lang="ru-RU" dirty="0" smtClean="0"/>
              <a:t> основа </a:t>
            </a:r>
            <a:r>
              <a:rPr lang="ru-RU" dirty="0" err="1" smtClean="0"/>
              <a:t>гендерних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dirty="0" err="1" smtClean="0"/>
              <a:t>Література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Кісь</a:t>
            </a:r>
            <a:r>
              <a:rPr lang="ru-RU" dirty="0" smtClean="0"/>
              <a:t> О. </a:t>
            </a:r>
            <a:r>
              <a:rPr lang="ru-RU" dirty="0" err="1" smtClean="0"/>
              <a:t>Жіноча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як 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: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феміністської</a:t>
            </a:r>
            <a:r>
              <a:rPr lang="ru-RU" dirty="0" smtClean="0"/>
              <a:t> </a:t>
            </a:r>
            <a:r>
              <a:rPr lang="ru-RU" dirty="0" err="1" smtClean="0"/>
              <a:t>методології</a:t>
            </a:r>
            <a:r>
              <a:rPr lang="ru-RU" dirty="0" smtClean="0"/>
              <a:t>. </a:t>
            </a:r>
            <a:r>
              <a:rPr lang="ru-RU" i="1" dirty="0" err="1" smtClean="0"/>
              <a:t>Український</a:t>
            </a:r>
            <a:r>
              <a:rPr lang="ru-RU" i="1" dirty="0" smtClean="0"/>
              <a:t> </a:t>
            </a:r>
            <a:r>
              <a:rPr lang="ru-RU" i="1" dirty="0" err="1" smtClean="0"/>
              <a:t>історичний</a:t>
            </a:r>
            <a:r>
              <a:rPr lang="ru-RU" i="1" dirty="0" smtClean="0"/>
              <a:t> журнал. </a:t>
            </a:r>
            <a:r>
              <a:rPr lang="ru-RU" dirty="0" smtClean="0"/>
              <a:t>2012. № 2. С.159-172. </a:t>
            </a:r>
          </a:p>
          <a:p>
            <a:r>
              <a:rPr lang="ru-RU" dirty="0" smtClean="0"/>
              <a:t>Пушкарева Н.Л. Гендерная теория и историческое знание. Санкт-Петербург: </a:t>
            </a:r>
            <a:r>
              <a:rPr lang="ru-RU" dirty="0" err="1" smtClean="0"/>
              <a:t>Алетейя</a:t>
            </a:r>
            <a:r>
              <a:rPr lang="ru-RU" dirty="0" smtClean="0"/>
              <a:t>, 2007. 204 </a:t>
            </a:r>
            <a:r>
              <a:rPr lang="en-US" dirty="0" smtClean="0"/>
              <a:t>c. </a:t>
            </a:r>
            <a:endParaRPr lang="uk-UA" dirty="0" smtClean="0"/>
          </a:p>
          <a:p>
            <a:r>
              <a:rPr lang="ru-RU" dirty="0" smtClean="0"/>
              <a:t>Яценко </a:t>
            </a:r>
            <a:r>
              <a:rPr lang="ru-RU" dirty="0" err="1" smtClean="0"/>
              <a:t>Ліана</a:t>
            </a:r>
            <a:r>
              <a:rPr lang="ru-RU" dirty="0" smtClean="0"/>
              <a:t>.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гендерної</a:t>
            </a:r>
            <a:r>
              <a:rPr lang="ru-RU" dirty="0" smtClean="0"/>
              <a:t>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в «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»: </a:t>
            </a:r>
            <a:r>
              <a:rPr lang="ru-RU" dirty="0" err="1" smtClean="0"/>
              <a:t>зарубіжний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. </a:t>
            </a:r>
            <a:r>
              <a:rPr lang="ru-RU" i="1" dirty="0" err="1" smtClean="0"/>
              <a:t>Історія</a:t>
            </a:r>
            <a:r>
              <a:rPr lang="ru-RU" i="1" dirty="0" smtClean="0"/>
              <a:t> </a:t>
            </a:r>
            <a:r>
              <a:rPr lang="ru-RU" i="1" dirty="0" err="1" smtClean="0"/>
              <a:t>повсякденності</a:t>
            </a:r>
            <a:r>
              <a:rPr lang="ru-RU" i="1" dirty="0" smtClean="0"/>
              <a:t>: </a:t>
            </a:r>
            <a:r>
              <a:rPr lang="ru-RU" i="1" dirty="0" err="1" smtClean="0"/>
              <a:t>теорія</a:t>
            </a:r>
            <a:r>
              <a:rPr lang="ru-RU" i="1" dirty="0" smtClean="0"/>
              <a:t> та практика : </a:t>
            </a:r>
            <a:r>
              <a:rPr lang="ru-RU" i="1" dirty="0" err="1" smtClean="0"/>
              <a:t>матеріали</a:t>
            </a:r>
            <a:r>
              <a:rPr lang="ru-RU" i="1" dirty="0" smtClean="0"/>
              <a:t> </a:t>
            </a:r>
            <a:r>
              <a:rPr lang="ru-RU" i="1" dirty="0" err="1" smtClean="0"/>
              <a:t>Всеукраїнської</a:t>
            </a:r>
            <a:r>
              <a:rPr lang="ru-RU" i="1" dirty="0" smtClean="0"/>
              <a:t> </a:t>
            </a:r>
            <a:r>
              <a:rPr lang="ru-RU" i="1" dirty="0" err="1" smtClean="0"/>
              <a:t>наукової</a:t>
            </a:r>
            <a:r>
              <a:rPr lang="ru-RU" i="1" dirty="0" smtClean="0"/>
              <a:t> </a:t>
            </a:r>
            <a:r>
              <a:rPr lang="ru-RU" i="1" dirty="0" err="1" smtClean="0"/>
              <a:t>конференції</a:t>
            </a:r>
            <a:r>
              <a:rPr lang="ru-RU" i="1" dirty="0" smtClean="0"/>
              <a:t> (Переяслав-</a:t>
            </a:r>
            <a:r>
              <a:rPr lang="ru-RU" i="1" dirty="0" err="1" smtClean="0"/>
              <a:t>Хмельницький</a:t>
            </a:r>
            <a:r>
              <a:rPr lang="ru-RU" i="1" dirty="0" smtClean="0"/>
              <a:t>, 14-15 трав. 2010 р.). </a:t>
            </a:r>
            <a:r>
              <a:rPr lang="ru-RU" dirty="0" smtClean="0"/>
              <a:t>Переяслав-</a:t>
            </a:r>
            <a:r>
              <a:rPr lang="ru-RU" dirty="0" err="1" smtClean="0"/>
              <a:t>Хмельницький</a:t>
            </a:r>
            <a:r>
              <a:rPr lang="ru-RU" dirty="0" smtClean="0"/>
              <a:t>: ДВНЗ «Переяслав-</a:t>
            </a:r>
            <a:r>
              <a:rPr lang="ru-RU" dirty="0" err="1" smtClean="0"/>
              <a:t>Хмельницький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Григорія</a:t>
            </a:r>
            <a:r>
              <a:rPr lang="ru-RU" dirty="0" smtClean="0"/>
              <a:t> Сковороди», 2010. С.66-71.</a:t>
            </a:r>
          </a:p>
          <a:p>
            <a:r>
              <a:rPr lang="uk-UA" dirty="0" err="1" smtClean="0"/>
              <a:t>Марцинюк</a:t>
            </a:r>
            <a:r>
              <a:rPr lang="uk-UA" dirty="0" smtClean="0"/>
              <a:t> Т. </a:t>
            </a:r>
            <a:r>
              <a:rPr lang="uk-UA" dirty="0" err="1" smtClean="0"/>
              <a:t>Гендер</a:t>
            </a:r>
            <a:r>
              <a:rPr lang="uk-UA" dirty="0" smtClean="0"/>
              <a:t> для всіх. Виклик стереотипам. Київ: Основи, 2017. С.17-20.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96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248275" y="1536700"/>
            <a:ext cx="3741738" cy="524192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1800" smtClean="0">
                <a:latin typeface="Arial" charset="0"/>
                <a:cs typeface="Arial" charset="0"/>
              </a:rPr>
              <a:t>Дві основні категорії гендерних досліджень, які узагальнюють уявлення про те, якими мають бути і чим повинні займатись чоловіки і жінки в дану епоху, в даному суспільстві.</a:t>
            </a: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1800" smtClean="0">
                <a:latin typeface="Arial" charset="0"/>
                <a:cs typeface="Arial" charset="0"/>
              </a:rPr>
              <a:t/>
            </a:r>
            <a:br>
              <a:rPr lang="ru-RU" altLang="ru-RU" sz="1800" smtClean="0">
                <a:latin typeface="Arial" charset="0"/>
                <a:cs typeface="Arial" charset="0"/>
              </a:rPr>
            </a:br>
            <a:r>
              <a:rPr lang="ru-RU" altLang="ru-RU" sz="1800" b="1" i="1" smtClean="0">
                <a:latin typeface="Arial" charset="0"/>
                <a:cs typeface="Arial" charset="0"/>
              </a:rPr>
              <a:t>Жіночі якості</a:t>
            </a:r>
            <a:r>
              <a:rPr lang="ru-RU" altLang="ru-RU" sz="1800" smtClean="0">
                <a:latin typeface="Arial" charset="0"/>
                <a:cs typeface="Arial" charset="0"/>
              </a:rPr>
              <a:t>: нейтралітет, орієнтація на людей, доброта, лагіднсть.</a:t>
            </a: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1800" smtClean="0">
                <a:latin typeface="Arial" charset="0"/>
                <a:cs typeface="Arial" charset="0"/>
              </a:rPr>
              <a:t/>
            </a:r>
            <a:br>
              <a:rPr lang="ru-RU" altLang="ru-RU" sz="1800" smtClean="0">
                <a:latin typeface="Arial" charset="0"/>
                <a:cs typeface="Arial" charset="0"/>
              </a:rPr>
            </a:br>
            <a:r>
              <a:rPr lang="ru-RU" altLang="ru-RU" sz="1800" b="1" i="1" smtClean="0">
                <a:latin typeface="Arial" charset="0"/>
                <a:cs typeface="Arial" charset="0"/>
              </a:rPr>
              <a:t>Чоловічі якості</a:t>
            </a:r>
            <a:r>
              <a:rPr lang="ru-RU" altLang="ru-RU" sz="1800" smtClean="0">
                <a:latin typeface="Arial" charset="0"/>
                <a:cs typeface="Arial" charset="0"/>
              </a:rPr>
              <a:t>: агресивність, прагнення до уваги, змагальність, орієнтація на речі.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47656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21788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981075"/>
            <a:ext cx="8229600" cy="576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pic>
        <p:nvPicPr>
          <p:cNvPr id="36867" name="Picture 6" descr="Картинки по запросу &quot;картинки про гендерні рол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14375"/>
            <a:ext cx="75723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32982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214688" y="2214563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000">
                <a:solidFill>
                  <a:schemeClr val="tx1"/>
                </a:solidFill>
                <a:ea typeface="Noto Sans CJK SC" charset="0"/>
                <a:cs typeface="Noto Sans CJK SC" charset="0"/>
              </a:rPr>
              <a:t>Гендерні ролі</a:t>
            </a:r>
          </a:p>
        </p:txBody>
      </p:sp>
      <p:pic>
        <p:nvPicPr>
          <p:cNvPr id="37891" name="Picture 2" descr="Уильям Шекспир (23 апреля 1564 - 23 апреля 1616) , английский драматург и  поэ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Сковорода Григорій Савич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85875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1357313" y="3714750"/>
            <a:ext cx="2643187" cy="1214438"/>
          </a:xfrm>
          <a:prstGeom prst="wedgeEllipseCallout">
            <a:avLst>
              <a:gd name="adj1" fmla="val -67454"/>
              <a:gd name="adj2" fmla="val -58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“Весть світ – театр, а люди в нім – актори…”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429125" y="4429125"/>
            <a:ext cx="3500438" cy="2000250"/>
          </a:xfrm>
          <a:prstGeom prst="wedgeEllipseCallout">
            <a:avLst>
              <a:gd name="adj1" fmla="val 44426"/>
              <a:gd name="adj2" fmla="val -90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“Цей світ підхожий до театру.  Щоб грати на сцені з успіхом і похвалою, треба взяти належну роль”</a:t>
            </a: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142875" y="5000625"/>
            <a:ext cx="4214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Уявлення про гендерні ролі формуються під впливом батьків, вчителів, церкви, ЗМІ, соціальних мереж.</a:t>
            </a:r>
          </a:p>
        </p:txBody>
      </p:sp>
    </p:spTree>
    <p:extLst>
      <p:ext uri="{BB962C8B-B14F-4D97-AF65-F5344CB8AC3E}">
        <p14:creationId xmlns:p14="http://schemas.microsoft.com/office/powerpoint/2010/main" val="272089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981075"/>
            <a:ext cx="8229600" cy="576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 algn="ctr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50" y="1000125"/>
            <a:ext cx="42148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28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Культури</a:t>
            </a: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16200000" flipH="1">
            <a:off x="5715794" y="607219"/>
            <a:ext cx="357187" cy="2428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rot="5400000">
            <a:off x="3268663" y="588963"/>
            <a:ext cx="357187" cy="2465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Выноска со стрелкой вниз 9"/>
          <p:cNvSpPr/>
          <p:nvPr/>
        </p:nvSpPr>
        <p:spPr>
          <a:xfrm>
            <a:off x="928688" y="2071688"/>
            <a:ext cx="2071687" cy="14287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28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Фемінні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072188" y="2071688"/>
            <a:ext cx="2143125" cy="14287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28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Маскулинні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928688" y="3714750"/>
            <a:ext cx="2071687" cy="10001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Низька дистанція з владою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072188" y="3714750"/>
            <a:ext cx="2143125" cy="10001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Висока дистанція з владою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928688" y="4857750"/>
            <a:ext cx="2071687" cy="928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Особистісно-орієнтовані сім</a:t>
            </a:r>
            <a:r>
              <a:rPr lang="en-US" altLang="ru-RU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’</a:t>
            </a:r>
            <a:r>
              <a:rPr lang="uk-UA" altLang="ru-RU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ї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072188" y="4857750"/>
            <a:ext cx="2143125" cy="10715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16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Сім</a:t>
            </a:r>
            <a:r>
              <a:rPr lang="en-US" altLang="ru-RU" sz="16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’</a:t>
            </a:r>
            <a:r>
              <a:rPr lang="uk-UA" altLang="ru-RU" sz="16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ї, орієнтовані на жорсткі гендерні рольові позиції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688" y="5857875"/>
            <a:ext cx="2071687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16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Данія, Фінляндія, Норвегія, Швеція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2188" y="6000750"/>
            <a:ext cx="2143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16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Греція, Мексика, Японія</a:t>
            </a:r>
          </a:p>
        </p:txBody>
      </p:sp>
    </p:spTree>
    <p:extLst>
      <p:ext uri="{BB962C8B-B14F-4D97-AF65-F5344CB8AC3E}">
        <p14:creationId xmlns:p14="http://schemas.microsoft.com/office/powerpoint/2010/main" val="5167030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981075"/>
            <a:ext cx="8229600" cy="576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 algn="ctr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sp>
        <p:nvSpPr>
          <p:cNvPr id="39940" name="TextBox 11"/>
          <p:cNvSpPr txBox="1">
            <a:spLocks noChangeArrowheads="1"/>
          </p:cNvSpPr>
          <p:nvPr/>
        </p:nvSpPr>
        <p:spPr bwMode="auto">
          <a:xfrm>
            <a:off x="1071563" y="1571625"/>
            <a:ext cx="707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 sz="2000">
                <a:solidFill>
                  <a:schemeClr val="tx1"/>
                </a:solidFill>
                <a:ea typeface="Noto Sans CJK SC" charset="0"/>
                <a:cs typeface="Noto Sans CJK SC" charset="0"/>
              </a:rPr>
              <a:t>Маскулинні та фемінні ознаки не є сталими. Вони змінюються залежно від історичної епохи та різняться у відповідності з культурою та суспільством.</a:t>
            </a:r>
          </a:p>
        </p:txBody>
      </p:sp>
      <p:pic>
        <p:nvPicPr>
          <p:cNvPr id="39941" name="Picture 2" descr="Мода як еталон елегантності: стиль XIX сторіччя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18589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П&amp;#39;ять міфів про становище жінки в традиційній українській культурі – Пова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 descr="банкиръ - Explor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643188"/>
            <a:ext cx="221456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История женщины-механизатора из Азербайджа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43188"/>
            <a:ext cx="18176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929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981075"/>
            <a:ext cx="8229600" cy="576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 algn="ctr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42938" y="357188"/>
            <a:ext cx="3500437" cy="1500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24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Нова Зеландія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642938" y="1857375"/>
            <a:ext cx="3571875" cy="1643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24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Фінляндія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00063" y="3571875"/>
            <a:ext cx="3643312" cy="157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24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Об</a:t>
            </a:r>
            <a:r>
              <a:rPr lang="en-US" altLang="ru-RU" sz="24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’</a:t>
            </a:r>
            <a:r>
              <a:rPr lang="uk-UA" altLang="ru-RU" sz="24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єднані Арабські Емірати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71500" y="5143500"/>
            <a:ext cx="3571875" cy="157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sz="2400">
                <a:solidFill>
                  <a:srgbClr val="FFFFFF"/>
                </a:solidFill>
                <a:latin typeface="Arial" charset="0"/>
                <a:ea typeface="Noto Sans CJK SC" charset="0"/>
                <a:cs typeface="Noto Sans CJK SC" charset="0"/>
              </a:rPr>
              <a:t>Саудівська Аравія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5286375" y="642938"/>
            <a:ext cx="1285875" cy="1071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1893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5214938" y="2214563"/>
            <a:ext cx="1357312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1902</a:t>
            </a:r>
          </a:p>
        </p:txBody>
      </p:sp>
      <p:sp>
        <p:nvSpPr>
          <p:cNvPr id="26" name="Блок-схема: узел 25"/>
          <p:cNvSpPr/>
          <p:nvPr/>
        </p:nvSpPr>
        <p:spPr>
          <a:xfrm>
            <a:off x="5286375" y="3857625"/>
            <a:ext cx="1357313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5286375" y="5357813"/>
            <a:ext cx="1357313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193377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981075"/>
            <a:ext cx="8229600" cy="576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 algn="ctr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pic>
        <p:nvPicPr>
          <p:cNvPr id="41987" name="Picture 2" descr="Меркель в 2019 го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0063"/>
            <a:ext cx="18589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Dalia Grybauskaitė 2012-06-13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0063"/>
            <a:ext cx="20002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Dilma Rousseff - foto oficial 2011-01-09 2 (cropp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0063"/>
            <a:ext cx="18716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Maia Sandu - MUS2559 (cropped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643313"/>
            <a:ext cx="17859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642938" y="321468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Ангела Меркель</a:t>
            </a:r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3143250" y="3214688"/>
            <a:ext cx="264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Даля Грибаускайте</a:t>
            </a:r>
          </a:p>
        </p:txBody>
      </p:sp>
      <p:sp>
        <p:nvSpPr>
          <p:cNvPr id="41994" name="TextBox 9"/>
          <p:cNvSpPr txBox="1">
            <a:spLocks noChangeArrowheads="1"/>
          </p:cNvSpPr>
          <p:nvPr/>
        </p:nvSpPr>
        <p:spPr bwMode="auto">
          <a:xfrm>
            <a:off x="6429375" y="321468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Ділма Русеф</a:t>
            </a:r>
          </a:p>
        </p:txBody>
      </p:sp>
      <p:pic>
        <p:nvPicPr>
          <p:cNvPr id="41995" name="Picture 10" descr="Golda Meir גּוֹלְדָּה מֵאִי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1905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Box 12"/>
          <p:cNvSpPr txBox="1">
            <a:spLocks noChangeArrowheads="1"/>
          </p:cNvSpPr>
          <p:nvPr/>
        </p:nvSpPr>
        <p:spPr bwMode="auto">
          <a:xfrm>
            <a:off x="714375" y="6215063"/>
            <a:ext cx="192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Голда Меїр</a:t>
            </a:r>
          </a:p>
          <a:p>
            <a:pPr algn="ctr"/>
            <a:endParaRPr lang="uk-UA" altLang="ru-RU">
              <a:solidFill>
                <a:schemeClr val="tx1"/>
              </a:solidFill>
              <a:ea typeface="Noto Sans CJK SC" charset="0"/>
              <a:cs typeface="Noto Sans CJK SC" charset="0"/>
            </a:endParaRPr>
          </a:p>
        </p:txBody>
      </p:sp>
      <p:sp>
        <p:nvSpPr>
          <p:cNvPr id="41997" name="TextBox 13"/>
          <p:cNvSpPr txBox="1">
            <a:spLocks noChangeArrowheads="1"/>
          </p:cNvSpPr>
          <p:nvPr/>
        </p:nvSpPr>
        <p:spPr bwMode="auto">
          <a:xfrm>
            <a:off x="3500438" y="6215063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Майя Санду</a:t>
            </a:r>
          </a:p>
        </p:txBody>
      </p:sp>
      <p:pic>
        <p:nvPicPr>
          <p:cNvPr id="41998" name="Picture 12" descr="Самія Сулуху-Хасса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643313"/>
            <a:ext cx="2119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Box 15"/>
          <p:cNvSpPr txBox="1">
            <a:spLocks noChangeArrowheads="1"/>
          </p:cNvSpPr>
          <p:nvPr/>
        </p:nvSpPr>
        <p:spPr bwMode="auto">
          <a:xfrm>
            <a:off x="5786438" y="6215063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Самія Сулуху-Хасан</a:t>
            </a:r>
          </a:p>
          <a:p>
            <a:pPr algn="ctr"/>
            <a:endParaRPr lang="uk-UA" altLang="ru-RU">
              <a:solidFill>
                <a:schemeClr val="tx1"/>
              </a:solidFill>
              <a:ea typeface="Noto Sans CJK SC" charset="0"/>
              <a:cs typeface="Noto Sans CJK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35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981075"/>
            <a:ext cx="8229600" cy="576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 algn="ctr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pic>
        <p:nvPicPr>
          <p:cNvPr id="43011" name="Picture 2" descr="Картинки по запросу &quot;татівство в швеції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26781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Картинки по запросу &quot;татівство в швеції зображе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2600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Картинки по запросу &quot;татівство в швеції зображенн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428750"/>
            <a:ext cx="2603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1285875" y="5214938"/>
            <a:ext cx="692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Татівство у Швеції стало ознакою шведської маскулинності</a:t>
            </a:r>
          </a:p>
        </p:txBody>
      </p:sp>
    </p:spTree>
    <p:extLst>
      <p:ext uri="{BB962C8B-B14F-4D97-AF65-F5344CB8AC3E}">
        <p14:creationId xmlns:p14="http://schemas.microsoft.com/office/powerpoint/2010/main" val="306432409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981075"/>
            <a:ext cx="8229600" cy="576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 algn="ctr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1285875" y="1571625"/>
            <a:ext cx="707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 sz="2400" b="1">
                <a:ea typeface="Noto Sans CJK SC" charset="0"/>
                <a:cs typeface="Noto Sans CJK SC" charset="0"/>
              </a:rPr>
              <a:t>Гендерна поляризація </a:t>
            </a:r>
            <a:r>
              <a:rPr lang="uk-UA" altLang="ru-RU" sz="2400">
                <a:ea typeface="Noto Sans CJK SC" charset="0"/>
                <a:cs typeface="Noto Sans CJK SC" charset="0"/>
              </a:rPr>
              <a:t>– намагання вбачати у жінках і чоловіках лише відмінності</a:t>
            </a:r>
          </a:p>
        </p:txBody>
      </p:sp>
      <p:sp>
        <p:nvSpPr>
          <p:cNvPr id="44036" name="Прямоугольник 7"/>
          <p:cNvSpPr>
            <a:spLocks noChangeArrowheads="1"/>
          </p:cNvSpPr>
          <p:nvPr/>
        </p:nvSpPr>
        <p:spPr bwMode="auto">
          <a:xfrm>
            <a:off x="1285875" y="2690813"/>
            <a:ext cx="69294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0000"/>
                </a:solidFill>
                <a:ea typeface="Noto Sans CJK SC" charset="0"/>
                <a:cs typeface="Noto Sans CJK SC" charset="0"/>
              </a:rPr>
              <a:t>Андроцентризм</a:t>
            </a:r>
            <a:r>
              <a:rPr lang="ru-RU" altLang="ru-RU" sz="2400">
                <a:solidFill>
                  <a:srgbClr val="000000"/>
                </a:solidFill>
                <a:ea typeface="Noto Sans CJK SC" charset="0"/>
                <a:cs typeface="Noto Sans CJK SC" charset="0"/>
              </a:rPr>
              <a:t> – культурна традиція, яка зводить людську суб“єктивність до єдиної чоловічої норми, що репрезентується як універсальна об</a:t>
            </a:r>
            <a:r>
              <a:rPr lang="en-US" altLang="ru-RU" sz="2400">
                <a:solidFill>
                  <a:srgbClr val="000000"/>
                </a:solidFill>
                <a:ea typeface="Noto Sans CJK SC" charset="0"/>
                <a:cs typeface="Noto Sans CJK SC" charset="0"/>
              </a:rPr>
              <a:t>’</a:t>
            </a:r>
            <a:r>
              <a:rPr lang="ru-RU" altLang="ru-RU" sz="2400">
                <a:solidFill>
                  <a:srgbClr val="000000"/>
                </a:solidFill>
                <a:ea typeface="Noto Sans CJK SC" charset="0"/>
                <a:cs typeface="Noto Sans CJK SC" charset="0"/>
              </a:rPr>
              <a:t>єктивність.</a:t>
            </a:r>
            <a:endParaRPr lang="uk-UA" altLang="ru-RU" sz="2400">
              <a:ea typeface="Noto Sans CJK SC" charset="0"/>
              <a:cs typeface="Noto Sans CJK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4757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199" y="1124744"/>
            <a:ext cx="8229600" cy="46774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1938" indent="-261938" algn="ctr">
              <a:spcBef>
                <a:spcPts val="525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71463" indent="-261938">
              <a:spcBef>
                <a:spcPts val="525"/>
              </a:spcBef>
              <a:buClrTx/>
              <a:buSzPct val="95000"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  <a:p>
            <a:pPr marL="261938" indent="-261938">
              <a:spcBef>
                <a:spcPts val="525"/>
              </a:spcBef>
              <a:buClrTx/>
              <a:buFontTx/>
              <a:buNone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2600" dirty="0">
              <a:solidFill>
                <a:srgbClr val="000000"/>
              </a:solidFill>
              <a:latin typeface="Constantia" charset="0"/>
              <a:cs typeface="Arial" charset="0"/>
            </a:endParaRP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1035843" y="1412776"/>
            <a:ext cx="70723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ea typeface="Noto Sans CJK SC" charset="0"/>
                <a:cs typeface="Noto Sans CJK SC" charset="0"/>
              </a:rPr>
              <a:t>Історична </a:t>
            </a:r>
            <a:r>
              <a:rPr lang="uk-UA" altLang="ru-RU" sz="2400" b="1" dirty="0" err="1" smtClean="0">
                <a:solidFill>
                  <a:schemeClr val="accent6">
                    <a:lumMod val="50000"/>
                  </a:schemeClr>
                </a:solidFill>
                <a:ea typeface="Noto Sans CJK SC" charset="0"/>
                <a:cs typeface="Noto Sans CJK SC" charset="0"/>
              </a:rPr>
              <a:t>гендерологія</a:t>
            </a: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ea typeface="Noto Sans CJK SC" charset="0"/>
                <a:cs typeface="Noto Sans CJK SC" charset="0"/>
              </a:rPr>
              <a:t> </a:t>
            </a:r>
            <a:r>
              <a:rPr lang="uk-UA" altLang="ru-RU" sz="2400" b="1" dirty="0" smtClean="0">
                <a:ea typeface="Noto Sans CJK SC" charset="0"/>
                <a:cs typeface="Noto Sans CJK SC" charset="0"/>
              </a:rPr>
              <a:t>– </a:t>
            </a:r>
            <a:r>
              <a:rPr lang="uk-UA" altLang="ru-RU" sz="2400" dirty="0" smtClean="0">
                <a:ea typeface="Noto Sans CJK SC" charset="0"/>
                <a:cs typeface="Noto Sans CJK SC" charset="0"/>
              </a:rPr>
              <a:t>науковий напрям у складі міждисциплінарних гендерних досліджень, що за допомогою історичного понятійного апарату та спеціальних історичних методів вивчає </a:t>
            </a:r>
            <a:r>
              <a:rPr lang="uk-UA" altLang="ru-RU" sz="2400" dirty="0" err="1" smtClean="0">
                <a:ea typeface="Noto Sans CJK SC" charset="0"/>
                <a:cs typeface="Noto Sans CJK SC" charset="0"/>
              </a:rPr>
              <a:t>гендер</a:t>
            </a:r>
            <a:r>
              <a:rPr lang="uk-UA" altLang="ru-RU" sz="2400" dirty="0" smtClean="0">
                <a:ea typeface="Noto Sans CJK SC" charset="0"/>
                <a:cs typeface="Noto Sans CJK SC" charset="0"/>
              </a:rPr>
              <a:t> у його історичному розвитку.</a:t>
            </a:r>
            <a:endParaRPr lang="uk-UA" altLang="ru-RU" sz="2400" dirty="0">
              <a:ea typeface="Noto Sans CJK SC" charset="0"/>
              <a:cs typeface="Noto Sans CJK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206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Стать</a:t>
            </a:r>
            <a:endParaRPr lang="uk-UA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57750" y="1714500"/>
            <a:ext cx="1214438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3071813" y="1714500"/>
            <a:ext cx="1143000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000250" y="2714625"/>
            <a:ext cx="1928813" cy="10715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>
                <a:solidFill>
                  <a:srgbClr val="FFFFFF"/>
                </a:solidFill>
                <a:ea typeface="Noto Sans CJK SC" charset="0"/>
                <a:cs typeface="Noto Sans CJK SC" charset="0"/>
              </a:rPr>
              <a:t>Чоловіча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072063" y="2714625"/>
            <a:ext cx="1857375" cy="10715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>
                <a:solidFill>
                  <a:srgbClr val="FFFFFF"/>
                </a:solidFill>
                <a:ea typeface="Noto Sans CJK SC" charset="0"/>
                <a:cs typeface="Noto Sans CJK SC" charset="0"/>
              </a:rPr>
              <a:t>Жіноча</a:t>
            </a:r>
          </a:p>
        </p:txBody>
      </p:sp>
      <p:pic>
        <p:nvPicPr>
          <p:cNvPr id="174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4071938"/>
            <a:ext cx="5080000" cy="25781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" y="1143000"/>
            <a:ext cx="8001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altLang="ru-RU" dirty="0" err="1">
                <a:solidFill>
                  <a:schemeClr val="bg1"/>
                </a:solidFill>
                <a:ea typeface="Noto Sans CJK SC" charset="0"/>
                <a:cs typeface="Noto Sans CJK SC" charset="0"/>
              </a:rPr>
              <a:t>Генітальна</a:t>
            </a:r>
            <a:r>
              <a:rPr lang="uk-UA" altLang="ru-RU" dirty="0">
                <a:solidFill>
                  <a:schemeClr val="bg1"/>
                </a:solidFill>
                <a:ea typeface="Noto Sans CJK SC" charset="0"/>
                <a:cs typeface="Noto Sans CJK SC" charset="0"/>
              </a:rPr>
              <a:t> будова, репродуктивна система, </a:t>
            </a:r>
            <a:r>
              <a:rPr lang="uk-UA" altLang="ru-RU" dirty="0" err="1">
                <a:solidFill>
                  <a:schemeClr val="bg1"/>
                </a:solidFill>
                <a:ea typeface="Noto Sans CJK SC" charset="0"/>
                <a:cs typeface="Noto Sans CJK SC" charset="0"/>
              </a:rPr>
              <a:t>хроносомний</a:t>
            </a:r>
            <a:r>
              <a:rPr lang="uk-UA" altLang="ru-RU" dirty="0">
                <a:solidFill>
                  <a:schemeClr val="bg1"/>
                </a:solidFill>
                <a:ea typeface="Noto Sans CJK SC" charset="0"/>
                <a:cs typeface="Noto Sans CJK SC" charset="0"/>
              </a:rPr>
              <a:t> набір – біологічні  ознаки</a:t>
            </a:r>
          </a:p>
        </p:txBody>
      </p:sp>
    </p:spTree>
    <p:extLst>
      <p:ext uri="{BB962C8B-B14F-4D97-AF65-F5344CB8AC3E}">
        <p14:creationId xmlns:p14="http://schemas.microsoft.com/office/powerpoint/2010/main" val="303953396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5214974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Філософія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Соціологія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Політологія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Історія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Право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Економіка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Література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Психологія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Джерела </a:t>
            </a:r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історичної </a:t>
            </a:r>
            <a:r>
              <a:rPr lang="uk-UA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гендерології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88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57554" y="2571744"/>
            <a:ext cx="2928958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tx1"/>
                </a:solidFill>
              </a:rPr>
              <a:t>“Жіноча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err="1" smtClean="0">
                <a:solidFill>
                  <a:schemeClr val="tx1"/>
                </a:solidFill>
              </a:rPr>
              <a:t>тема”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100" y="135729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генетика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57620" y="85723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/>
                </a:solidFill>
              </a:rPr>
              <a:t>психологія</a:t>
            </a:r>
            <a:endParaRPr lang="uk-UA" sz="17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1357298"/>
            <a:ext cx="2428892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антропологія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29454" y="300037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етнологія</a:t>
            </a:r>
            <a:endParaRPr lang="uk-UA" sz="19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86512" y="457200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філософія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7224" y="300037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соціологія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4643446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філологія</a:t>
            </a:r>
            <a:endParaRPr lang="uk-UA" sz="19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29058" y="492919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історія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4"/>
            <a:endCxn id="2" idx="0"/>
          </p:cNvCxnSpPr>
          <p:nvPr/>
        </p:nvCxnSpPr>
        <p:spPr>
          <a:xfrm rot="5400000">
            <a:off x="4429124" y="217883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4"/>
          </p:cNvCxnSpPr>
          <p:nvPr/>
        </p:nvCxnSpPr>
        <p:spPr>
          <a:xfrm rot="5400000">
            <a:off x="6500826" y="1785926"/>
            <a:ext cx="571504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2" idx="6"/>
          </p:cNvCxnSpPr>
          <p:nvPr/>
        </p:nvCxnSpPr>
        <p:spPr>
          <a:xfrm rot="10800000">
            <a:off x="6286512" y="346471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0"/>
            <a:endCxn id="2" idx="5"/>
          </p:cNvCxnSpPr>
          <p:nvPr/>
        </p:nvCxnSpPr>
        <p:spPr>
          <a:xfrm rot="16200000" flipV="1">
            <a:off x="6316321" y="3637403"/>
            <a:ext cx="475860" cy="1393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rot="5400000" flipH="1" flipV="1">
            <a:off x="4661297" y="4661306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0"/>
            <a:endCxn id="2" idx="3"/>
          </p:cNvCxnSpPr>
          <p:nvPr/>
        </p:nvCxnSpPr>
        <p:spPr>
          <a:xfrm rot="5400000" flipH="1" flipV="1">
            <a:off x="2887604" y="3744561"/>
            <a:ext cx="547298" cy="1250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6"/>
            <a:endCxn id="2" idx="2"/>
          </p:cNvCxnSpPr>
          <p:nvPr/>
        </p:nvCxnSpPr>
        <p:spPr>
          <a:xfrm>
            <a:off x="2786050" y="3464719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4"/>
            <a:endCxn id="2" idx="1"/>
          </p:cNvCxnSpPr>
          <p:nvPr/>
        </p:nvCxnSpPr>
        <p:spPr>
          <a:xfrm rot="16200000" flipH="1">
            <a:off x="2601852" y="1648652"/>
            <a:ext cx="547298" cy="1821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33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305800" cy="22860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Найбільша методологічна помилка – ототожнення гендерного підходу із статево-рольовим: кожній статі відповідає «своя» роль, яку повинні виконувати чоловік або жінка.</a:t>
            </a:r>
          </a:p>
          <a:p>
            <a:pPr lvl="0" algn="l"/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26851"/>
            <a:ext cx="6143668" cy="433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5137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43050"/>
            <a:ext cx="8305800" cy="3199754"/>
          </a:xfrm>
        </p:spPr>
        <p:txBody>
          <a:bodyPr/>
          <a:lstStyle/>
          <a:p>
            <a:pPr lvl="0" algn="l"/>
            <a:endParaRPr lang="uk-UA" sz="2800" dirty="0" smtClean="0"/>
          </a:p>
          <a:p>
            <a:pPr lvl="0" algn="l"/>
            <a:endParaRPr lang="uk-UA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000376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53"/>
            <a:ext cx="20728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Ірина\Desktop\62a30faf0d3c68022ffd4e2d9944c4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1998850" cy="2433636"/>
          </a:xfrm>
          <a:prstGeom prst="rect">
            <a:avLst/>
          </a:prstGeom>
          <a:noFill/>
        </p:spPr>
      </p:pic>
      <p:pic>
        <p:nvPicPr>
          <p:cNvPr id="2053" name="Picture 5" descr="C:\Users\Ірина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429000"/>
            <a:ext cx="2795590" cy="2184055"/>
          </a:xfrm>
          <a:prstGeom prst="rect">
            <a:avLst/>
          </a:prstGeom>
          <a:noFill/>
        </p:spPr>
      </p:pic>
      <p:pic>
        <p:nvPicPr>
          <p:cNvPr id="2054" name="Picture 6" descr="C:\Users\Ірина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85728"/>
            <a:ext cx="2357454" cy="2119546"/>
          </a:xfrm>
          <a:prstGeom prst="rect">
            <a:avLst/>
          </a:prstGeom>
          <a:noFill/>
        </p:spPr>
      </p:pic>
      <p:pic>
        <p:nvPicPr>
          <p:cNvPr id="2055" name="Picture 7" descr="C:\Users\Ірина\Desktop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429000"/>
            <a:ext cx="235745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322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305800" cy="1928826"/>
          </a:xfrm>
        </p:spPr>
        <p:txBody>
          <a:bodyPr/>
          <a:lstStyle/>
          <a:p>
            <a:pPr lvl="0"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Гендерна теорія – це критичний підхід, який заперечує винятковість біологічного. Біологічні відмінності між чоловіками і жінками не заперечується, але вони не можуть бути єдино можливими для пояснення гендерних ролей.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2090361" cy="294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ьная выноска 5"/>
          <p:cNvSpPr/>
          <p:nvPr/>
        </p:nvSpPr>
        <p:spPr>
          <a:xfrm>
            <a:off x="2571736" y="2500306"/>
            <a:ext cx="2500330" cy="928694"/>
          </a:xfrm>
          <a:prstGeom prst="wedgeEllipseCallout">
            <a:avLst>
              <a:gd name="adj1" fmla="val -51957"/>
              <a:gd name="adj2" fmla="val 12011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З.</a:t>
            </a:r>
            <a:r>
              <a:rPr lang="uk-UA" dirty="0" err="1" smtClean="0"/>
              <a:t>Фройд</a:t>
            </a:r>
            <a:r>
              <a:rPr lang="uk-UA" dirty="0" smtClean="0"/>
              <a:t>: </a:t>
            </a:r>
            <a:r>
              <a:rPr lang="uk-UA" dirty="0" err="1" smtClean="0"/>
              <a:t>“Анатомія</a:t>
            </a:r>
            <a:r>
              <a:rPr lang="uk-UA" dirty="0" smtClean="0"/>
              <a:t> – це </a:t>
            </a:r>
            <a:r>
              <a:rPr lang="uk-UA" dirty="0" err="1" smtClean="0"/>
              <a:t>доля”</a:t>
            </a:r>
            <a:endParaRPr lang="uk-U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500306"/>
            <a:ext cx="2143140" cy="29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3143240" y="4786322"/>
            <a:ext cx="3214710" cy="1357322"/>
          </a:xfrm>
          <a:prstGeom prst="wedgeEllipseCallout">
            <a:avLst>
              <a:gd name="adj1" fmla="val 57843"/>
              <a:gd name="adj2" fmla="val -614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Симона де </a:t>
            </a:r>
            <a:r>
              <a:rPr lang="uk-UA" dirty="0" err="1" smtClean="0"/>
              <a:t>Бовуар</a:t>
            </a:r>
            <a:r>
              <a:rPr lang="uk-UA" dirty="0" smtClean="0"/>
              <a:t>: </a:t>
            </a:r>
            <a:r>
              <a:rPr lang="uk-UA" dirty="0" err="1" smtClean="0"/>
              <a:t>“Жінкою</a:t>
            </a:r>
            <a:r>
              <a:rPr lang="uk-UA" dirty="0" smtClean="0"/>
              <a:t> не народжуються – жінкою </a:t>
            </a:r>
            <a:r>
              <a:rPr lang="uk-UA" dirty="0" err="1" smtClean="0"/>
              <a:t>стають”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57620" y="3857628"/>
            <a:ext cx="1928826" cy="4286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772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05842" cy="4557076"/>
          </a:xfrm>
        </p:spPr>
        <p:txBody>
          <a:bodyPr/>
          <a:lstStyle/>
          <a:p>
            <a:pPr lvl="0" algn="just"/>
            <a:r>
              <a:rPr lang="uk-UA" sz="2800" b="1" dirty="0" smtClean="0"/>
              <a:t>Ми приходимо у світ, де вже існують певні очікування до наших ролей та сценаріїв поведінки.</a:t>
            </a:r>
          </a:p>
          <a:p>
            <a:pPr lvl="0" algn="just"/>
            <a:r>
              <a:rPr lang="uk-UA" sz="2800" b="1" dirty="0" smtClean="0"/>
              <a:t>У процесі виховання (соціалізації) людина навчається </a:t>
            </a:r>
            <a:r>
              <a:rPr lang="uk-UA" sz="2800" b="1" dirty="0" err="1" smtClean="0"/>
              <a:t>“правильним”</a:t>
            </a:r>
            <a:r>
              <a:rPr lang="uk-UA" sz="2800" b="1" dirty="0" smtClean="0"/>
              <a:t> ролям, які відповідають традиційним уявленням про </a:t>
            </a:r>
            <a:r>
              <a:rPr lang="uk-UA" sz="2800" b="1" dirty="0" err="1" smtClean="0"/>
              <a:t>маскулінність</a:t>
            </a:r>
            <a:r>
              <a:rPr lang="uk-UA" sz="2800" b="1" dirty="0" smtClean="0"/>
              <a:t> та </a:t>
            </a:r>
            <a:r>
              <a:rPr lang="uk-UA" sz="2800" b="1" dirty="0" err="1" smtClean="0"/>
              <a:t>фемінність</a:t>
            </a:r>
            <a:r>
              <a:rPr lang="uk-UA" sz="2800" b="1" dirty="0" smtClean="0"/>
              <a:t>.</a:t>
            </a:r>
          </a:p>
          <a:p>
            <a:pPr lvl="0" algn="just"/>
            <a:endParaRPr lang="uk-UA" sz="2800" dirty="0" smtClean="0"/>
          </a:p>
          <a:p>
            <a:pPr lvl="0" algn="just"/>
            <a:endParaRPr lang="uk-UA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429000"/>
            <a:ext cx="2445069" cy="32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3 простих відповіді на запитання, чому дівчатка завжди дорослішають раніше  за хлопчиків • Моя Ди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00739"/>
            <a:ext cx="4000528" cy="3396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444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86502"/>
            <a:ext cx="8572560" cy="4985704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1. Гендерні відносини – це відносини влади.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– базова ідентичність.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Гендеру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навчаються, він конструюється протягом усього життя.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2. Гендерна нерівність передбачає нерівномірний розподіл основних ресурсів.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3. Жінки і чоловіки різні у середині своїх гетерогенних груп.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4. Гендерні відносини змінюються із часом, ситуацією.</a:t>
            </a:r>
          </a:p>
          <a:p>
            <a:pPr lvl="0" algn="l"/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428628"/>
          </a:xfrm>
        </p:spPr>
        <p:txBody>
          <a:bodyPr/>
          <a:lstStyle/>
          <a:p>
            <a:pPr marL="182880" indent="0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Основні ідеї </a:t>
            </a: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історичної </a:t>
            </a:r>
            <a:r>
              <a:rPr lang="uk-UA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гендерології</a:t>
            </a: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17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Розширює ракурс розуміння ієрархії влади, функціонування власності та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пов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язаних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з ними історичними атрибутами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Історико-генетичний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09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381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6923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290"/>
            <a:ext cx="241548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429000"/>
            <a:ext cx="2298073" cy="326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0573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>
            <a:normAutofit/>
          </a:bodyPr>
          <a:lstStyle/>
          <a:p>
            <a:pPr marL="514350" lvl="0" indent="-514350" algn="l">
              <a:buSzPct val="91000"/>
              <a:buFont typeface="Wingdings" pitchFamily="2" charset="2"/>
              <a:buChar char="Ø"/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процедура оцінки різних впливів на жінок та чоловіків з боку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держави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суспільства у певний час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збір інформації та розуміння гендерних тенденцій в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суспільстві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на певному відрізку історичного розвитку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Гендерний аналіз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131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Сутність гендерного аналізу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– у повному розкритті будь-яких наслідків для </a:t>
            </a:r>
            <a:r>
              <a:rPr lang="uk-UA" sz="3200" u="sng" dirty="0" smtClean="0">
                <a:latin typeface="Arial" pitchFamily="34" charset="0"/>
                <a:cs typeface="Arial" pitchFamily="34" charset="0"/>
              </a:rPr>
              <a:t>обох статей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907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uk-UA" altLang="ru-RU" sz="4400">
              <a:solidFill>
                <a:srgbClr val="000000"/>
              </a:solidFill>
            </a:endParaRPr>
          </a:p>
        </p:txBody>
      </p:sp>
      <p:pic>
        <p:nvPicPr>
          <p:cNvPr id="18435" name="Picture 8" descr="Картинки по запросу &quot;картинки про гендерні рол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14375"/>
            <a:ext cx="73342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9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uk-UA" altLang="ru-RU" sz="4400">
              <a:solidFill>
                <a:srgbClr val="000000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3643312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75"/>
            <a:ext cx="4194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51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000125" y="714375"/>
            <a:ext cx="735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Що впливає на фізичні розбіжності між чоловіками та жінками?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285875" y="1214438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>
                <a:solidFill>
                  <a:schemeClr val="tx1"/>
                </a:solidFill>
                <a:ea typeface="Noto Sans CJK SC" charset="0"/>
                <a:cs typeface="Noto Sans CJK SC" charset="0"/>
              </a:rPr>
              <a:t>Харчування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500688" y="1214438"/>
            <a:ext cx="250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>
                <a:solidFill>
                  <a:schemeClr val="tx1"/>
                </a:solidFill>
                <a:ea typeface="Noto Sans CJK SC" charset="0"/>
                <a:cs typeface="Noto Sans CJK SC" charset="0"/>
              </a:rPr>
              <a:t> Спосіб життя</a:t>
            </a:r>
          </a:p>
        </p:txBody>
      </p:sp>
      <p:pic>
        <p:nvPicPr>
          <p:cNvPr id="20485" name="Picture 2" descr="Збалансоване харчування: картинки, стокові Збалансоване харчування  фотографії, зображення | Скачати з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19319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4" descr="Картинки здоровое питание (4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>
              <a:ea typeface="Noto Sans CJK SC" charset="0"/>
              <a:cs typeface="Noto Sans CJK SC" charset="0"/>
            </a:endParaRPr>
          </a:p>
        </p:txBody>
      </p:sp>
      <p:pic>
        <p:nvPicPr>
          <p:cNvPr id="20487" name="Picture 6" descr="Раціональне харчування: коротка пам'ятка | harchi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3125"/>
            <a:ext cx="19494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 descr="Відкриття: сидячий спосіб життя міняє мозок | Медичний довідник Vi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>
              <a:ea typeface="Noto Sans CJK SC" charset="0"/>
              <a:cs typeface="Noto Sans CJK SC" charset="0"/>
            </a:endParaRPr>
          </a:p>
        </p:txBody>
      </p:sp>
      <p:sp>
        <p:nvSpPr>
          <p:cNvPr id="20489" name="AutoShape 10" descr="Експерти розповіли, чим сидячий спосіб життя насправді небезпечний для  здоров'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>
              <a:ea typeface="Noto Sans CJK SC" charset="0"/>
              <a:cs typeface="Noto Sans CJK SC" charset="0"/>
            </a:endParaRPr>
          </a:p>
        </p:txBody>
      </p:sp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143125"/>
            <a:ext cx="20002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AutoShape 13" descr="20 лайфхаків для тих, хто хоче вести здоровий спосіб життя - КОРД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>
              <a:ea typeface="Noto Sans CJK SC" charset="0"/>
              <a:cs typeface="Noto Sans CJK SC" charset="0"/>
            </a:endParaRPr>
          </a:p>
        </p:txBody>
      </p:sp>
      <p:pic>
        <p:nvPicPr>
          <p:cNvPr id="2049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18811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2214563" y="1714500"/>
            <a:ext cx="500062" cy="3571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>
            <a:off x="6429375" y="1714500"/>
            <a:ext cx="500063" cy="3571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496" name="TextBox 18"/>
          <p:cNvSpPr txBox="1">
            <a:spLocks noChangeArrowheads="1"/>
          </p:cNvSpPr>
          <p:nvPr/>
        </p:nvSpPr>
        <p:spPr bwMode="auto">
          <a:xfrm>
            <a:off x="2857500" y="5000625"/>
            <a:ext cx="321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>
                <a:solidFill>
                  <a:schemeClr val="tx1"/>
                </a:solidFill>
                <a:ea typeface="Noto Sans CJK SC" charset="0"/>
                <a:cs typeface="Noto Sans CJK SC" charset="0"/>
              </a:rPr>
              <a:t>Суспільна думка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7951527">
            <a:off x="4494212" y="3744913"/>
            <a:ext cx="1370013" cy="9286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 rot="14443689">
            <a:off x="3055144" y="3790156"/>
            <a:ext cx="1371600" cy="9286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1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acebook змінив дизайн іконки «Друзі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83629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857250" y="214313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1. Понятійний апарат гендерних досліджень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643063" y="1071563"/>
            <a:ext cx="6072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>
                <a:solidFill>
                  <a:schemeClr val="tx1"/>
                </a:solidFill>
                <a:ea typeface="Noto Sans CJK SC" charset="0"/>
                <a:cs typeface="Noto Sans CJK SC" charset="0"/>
              </a:rPr>
              <a:t>Чоловік чи жінка?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28625" y="3571875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Зачіска</a:t>
            </a:r>
          </a:p>
          <a:p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Тип одягу</a:t>
            </a:r>
          </a:p>
          <a:p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Манера поведінки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143125" y="364331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800">
                <a:solidFill>
                  <a:schemeClr val="tx1"/>
                </a:solidFill>
                <a:ea typeface="Noto Sans CJK SC" charset="0"/>
                <a:cs typeface="Noto Sans CJK SC" charset="0"/>
              </a:rPr>
              <a:t>?</a:t>
            </a:r>
          </a:p>
        </p:txBody>
      </p:sp>
      <p:pic>
        <p:nvPicPr>
          <p:cNvPr id="21511" name="Picture 6" descr="Яким повинен бути одяг для немовлят? | ВІКНА. Новини Калуша та Прикарпатт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71875"/>
            <a:ext cx="2357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Варто знати! Якщо збираєтесь у гості до новонародженого | Мамоведія - про  здоров'я та розвиток дит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71875"/>
            <a:ext cx="2286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857625" y="5357813"/>
            <a:ext cx="47863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>
                <a:solidFill>
                  <a:schemeClr val="tx1"/>
                </a:solidFill>
                <a:ea typeface="Noto Sans CJK SC" charset="0"/>
                <a:cs typeface="Noto Sans CJK SC" charset="0"/>
              </a:rPr>
              <a:t>Вибір кольору одягу немовлят як прояв суспільної традиції. Рожевий та блакитний кольори для дітей були придумані американськими маркетологами у 1940 р.</a:t>
            </a:r>
          </a:p>
          <a:p>
            <a:endParaRPr lang="uk-UA" altLang="ru-RU">
              <a:solidFill>
                <a:schemeClr val="tx1"/>
              </a:solidFill>
              <a:ea typeface="Noto Sans CJK SC" charset="0"/>
              <a:cs typeface="Noto Sans CJK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1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714375"/>
            <a:ext cx="8229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4400">
                <a:solidFill>
                  <a:srgbClr val="000000"/>
                </a:solidFill>
              </a:rPr>
              <a:t>Гендер</a:t>
            </a:r>
            <a:br>
              <a:rPr lang="uk-UA" altLang="ru-RU" sz="4400">
                <a:solidFill>
                  <a:srgbClr val="000000"/>
                </a:solidFill>
              </a:rPr>
            </a:br>
            <a:endParaRPr lang="uk-UA" altLang="ru-RU" sz="440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31800" y="1314450"/>
            <a:ext cx="82804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</a:rPr>
              <a:t>Гендер</a:t>
            </a:r>
            <a:r>
              <a:rPr lang="uk-UA" altLang="ru-RU" sz="1600">
                <a:solidFill>
                  <a:srgbClr val="000000"/>
                </a:solidFill>
              </a:rPr>
              <a:t> — соціально-рольовий статус, зумовлений культурою суспільства в конкретний історичний період</a:t>
            </a:r>
          </a:p>
          <a:p>
            <a:pPr algn="just" eaLnBrk="1" hangingPunct="1">
              <a:buClrTx/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</a:rPr>
              <a:t>Гендер</a:t>
            </a:r>
            <a:r>
              <a:rPr lang="uk-UA" altLang="ru-RU" sz="1600">
                <a:solidFill>
                  <a:srgbClr val="000000"/>
                </a:solidFill>
              </a:rPr>
              <a:t> — це набір соціальних ролей.</a:t>
            </a:r>
          </a:p>
          <a:p>
            <a:pPr algn="just" eaLnBrk="1" hangingPunct="1">
              <a:buClrTx/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</a:rPr>
              <a:t>Гендер — </a:t>
            </a:r>
            <a:r>
              <a:rPr lang="uk-UA" altLang="ru-RU" sz="1600">
                <a:solidFill>
                  <a:srgbClr val="000000"/>
                </a:solidFill>
              </a:rPr>
              <a:t>комплекс культурних і соціальних характеристик, що охоплює всі</a:t>
            </a:r>
          </a:p>
          <a:p>
            <a:pPr algn="just" eaLnBrk="1" hangingPunct="1">
              <a:buClrTx/>
              <a:buFontTx/>
              <a:buNone/>
            </a:pPr>
            <a:r>
              <a:rPr lang="uk-UA" altLang="ru-RU" sz="1600">
                <a:solidFill>
                  <a:srgbClr val="000000"/>
                </a:solidFill>
              </a:rPr>
              <a:t>сфери діяльності людини. </a:t>
            </a:r>
          </a:p>
          <a:p>
            <a:pPr algn="just" eaLnBrk="1" hangingPunct="1">
              <a:buClrTx/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</a:rPr>
              <a:t>Гендер</a:t>
            </a:r>
            <a:r>
              <a:rPr lang="uk-UA" altLang="ru-RU" sz="1600">
                <a:solidFill>
                  <a:srgbClr val="000000"/>
                </a:solidFill>
              </a:rPr>
              <a:t> — це суспільні ознаки, які приписують чоловікам або жінкам, це набір соціальних ролей.</a:t>
            </a:r>
          </a:p>
          <a:p>
            <a:pPr algn="just" eaLnBrk="1" hangingPunct="1">
              <a:buClrTx/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</a:rPr>
              <a:t>Гендер</a:t>
            </a:r>
            <a:r>
              <a:rPr lang="uk-UA" altLang="ru-RU" sz="1600">
                <a:solidFill>
                  <a:srgbClr val="000000"/>
                </a:solidFill>
              </a:rPr>
              <a:t> — це змодельована суспільством та підтримувана соціальними інститутами система цінностей, норм і характеристик чоловічої й жіночої поведінки, стилю життя та способу мислення, ролей та відносин жінок і чоловіків, набутих ними як особистостями в процесі соціалізації, що насамперед визначається соціальним, політичним, економічним і культурним контекстами буття й фіксує уявлення про жінку та чоловіка залежно від їх статі.</a:t>
            </a:r>
          </a:p>
          <a:p>
            <a:pPr eaLnBrk="1" hangingPunct="1">
              <a:buClrTx/>
              <a:buFontTx/>
              <a:buNone/>
            </a:pPr>
            <a:endParaRPr lang="uk-UA" altLang="ru-RU" sz="1600">
              <a:solidFill>
                <a:srgbClr val="000000"/>
              </a:solidFill>
            </a:endParaRPr>
          </a:p>
          <a:p>
            <a:pPr algn="just" eaLnBrk="1" hangingPunct="1">
              <a:buClrTx/>
              <a:buFontTx/>
              <a:buNone/>
            </a:pPr>
            <a:endParaRPr lang="uk-UA" altLang="ru-RU" sz="160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endParaRPr lang="uk-UA" altLang="ru-RU" sz="16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61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4400">
                <a:solidFill>
                  <a:srgbClr val="000000"/>
                </a:solidFill>
              </a:rPr>
              <a:t>Гендер</a:t>
            </a:r>
            <a:br>
              <a:rPr lang="uk-UA" altLang="ru-RU" sz="4400">
                <a:solidFill>
                  <a:srgbClr val="000000"/>
                </a:solidFill>
              </a:rPr>
            </a:br>
            <a:endParaRPr lang="uk-UA" altLang="ru-RU" sz="4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31800" y="1314450"/>
            <a:ext cx="82804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Noto Sans CJK SC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uk-UA" altLang="ru-RU" sz="32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uk-UA" altLang="ru-RU" sz="3200" b="1">
                <a:solidFill>
                  <a:srgbClr val="000000"/>
                </a:solidFill>
              </a:rPr>
              <a:t>Існує дві найпоширеніші теорії походження терміну:</a:t>
            </a:r>
            <a:br>
              <a:rPr lang="uk-UA" altLang="ru-RU" sz="3200" b="1">
                <a:solidFill>
                  <a:srgbClr val="000000"/>
                </a:solidFill>
              </a:rPr>
            </a:br>
            <a:r>
              <a:rPr lang="uk-UA" altLang="ru-RU" sz="3200">
                <a:solidFill>
                  <a:srgbClr val="000000"/>
                </a:solidFill>
              </a:rPr>
              <a:t>1) Вжитий психологом Джоном Мані у 1955 р. у британському журналі з медичної сексології.</a:t>
            </a:r>
            <a:br>
              <a:rPr lang="uk-UA" altLang="ru-RU" sz="3200">
                <a:solidFill>
                  <a:srgbClr val="000000"/>
                </a:solidFill>
              </a:rPr>
            </a:br>
            <a:r>
              <a:rPr lang="uk-UA" altLang="ru-RU" sz="3200">
                <a:solidFill>
                  <a:srgbClr val="000000"/>
                </a:solidFill>
              </a:rPr>
              <a:t>2) Вжитий у 1968 р. психоаналітиком Робертом Столлером у статті «Секс і гендер: про розвиток мужності і жіночності».</a:t>
            </a:r>
          </a:p>
          <a:p>
            <a:pPr algn="just" eaLnBrk="1" hangingPunct="1">
              <a:buClrTx/>
              <a:buFontTx/>
              <a:buNone/>
            </a:pPr>
            <a:endParaRPr lang="uk-UA" altLang="ru-RU" sz="160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endParaRPr lang="uk-UA" altLang="ru-RU" sz="16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70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1001</Words>
  <Application>Microsoft Office PowerPoint</Application>
  <PresentationFormat>Экран (4:3)</PresentationFormat>
  <Paragraphs>139</Paragraphs>
  <Slides>39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Гендерні та жіночі студії в структурі гуманітарних та соціальних наук</vt:lpstr>
      <vt:lpstr>Презентация PowerPoint</vt:lpstr>
      <vt:lpstr>Стать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Джон Мані (1921-2006)</vt:lpstr>
      <vt:lpstr>Роберт Столлер (1924-1991)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історичної гендерології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ідеї історичної гендерології: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Гендерні та жіночі студії в структурі гуманітарних та соціальних наук</dc:title>
  <dc:creator>userznu</dc:creator>
  <cp:lastModifiedBy>userznu</cp:lastModifiedBy>
  <cp:revision>9</cp:revision>
  <dcterms:created xsi:type="dcterms:W3CDTF">2022-09-14T10:23:02Z</dcterms:created>
  <dcterms:modified xsi:type="dcterms:W3CDTF">2022-09-14T10:55:56Z</dcterms:modified>
</cp:coreProperties>
</file>