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6" r:id="rId3"/>
    <p:sldId id="257" r:id="rId4"/>
    <p:sldId id="258" r:id="rId5"/>
    <p:sldId id="276" r:id="rId6"/>
    <p:sldId id="277" r:id="rId7"/>
    <p:sldId id="278" r:id="rId8"/>
    <p:sldId id="279" r:id="rId9"/>
    <p:sldId id="280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7" r:id="rId18"/>
    <p:sldId id="268" r:id="rId19"/>
    <p:sldId id="290" r:id="rId20"/>
    <p:sldId id="270" r:id="rId21"/>
    <p:sldId id="281" r:id="rId22"/>
    <p:sldId id="282" r:id="rId23"/>
    <p:sldId id="283" r:id="rId24"/>
    <p:sldId id="284" r:id="rId25"/>
    <p:sldId id="285" r:id="rId26"/>
    <p:sldId id="286" r:id="rId27"/>
    <p:sldId id="287" r:id="rId28"/>
    <p:sldId id="288" r:id="rId29"/>
    <p:sldId id="289" r:id="rId30"/>
    <p:sldId id="271" r:id="rId31"/>
    <p:sldId id="272" r:id="rId32"/>
    <p:sldId id="273" r:id="rId33"/>
    <p:sldId id="274" r:id="rId34"/>
    <p:sldId id="305" r:id="rId35"/>
    <p:sldId id="306" r:id="rId36"/>
    <p:sldId id="275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7" r:id="rId50"/>
    <p:sldId id="308" r:id="rId51"/>
    <p:sldId id="303" r:id="rId52"/>
    <p:sldId id="304" r:id="rId53"/>
    <p:sldId id="309" r:id="rId54"/>
    <p:sldId id="314" r:id="rId55"/>
    <p:sldId id="315" r:id="rId56"/>
    <p:sldId id="316" r:id="rId57"/>
    <p:sldId id="317" r:id="rId58"/>
    <p:sldId id="318" r:id="rId59"/>
    <p:sldId id="310" r:id="rId60"/>
    <p:sldId id="311" r:id="rId61"/>
    <p:sldId id="312" r:id="rId62"/>
    <p:sldId id="313" r:id="rId6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35" autoAdjust="0"/>
    <p:restoredTop sz="94624" autoAdjust="0"/>
  </p:normalViewPr>
  <p:slideViewPr>
    <p:cSldViewPr>
      <p:cViewPr varScale="1">
        <p:scale>
          <a:sx n="70" d="100"/>
          <a:sy n="70" d="100"/>
        </p:scale>
        <p:origin x="-128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749DD-08F1-44B8-A124-2186A47D313D}" type="datetimeFigureOut">
              <a:rPr lang="ru-RU"/>
              <a:pPr>
                <a:defRPr/>
              </a:pPr>
              <a:t>пт 08.11.24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01D79-43BD-4CCC-9258-55DB36CB4D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10048C-747D-4523-9434-E5710E6E04C3}" type="datetimeFigureOut">
              <a:rPr lang="ru-RU"/>
              <a:pPr>
                <a:defRPr/>
              </a:pPr>
              <a:t>пт 08.11.24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2CA42A-2E3F-4C18-B79E-C974CBA8A7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FC765E-E1E4-480D-B76A-FCBB92257081}" type="datetimeFigureOut">
              <a:rPr lang="ru-RU"/>
              <a:pPr>
                <a:defRPr/>
              </a:pPr>
              <a:t>пт 08.11.24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0DA738-1D54-4E9C-AFD9-786FF46BE1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9323C-442F-42A8-840C-F2EABD2EF100}" type="datetimeFigureOut">
              <a:rPr lang="ru-RU"/>
              <a:pPr>
                <a:defRPr/>
              </a:pPr>
              <a:t>пт 08.11.24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93C565-04FC-4CAB-87C4-030328CAF3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EAC2D0-46CC-47A9-8ABF-32BF6425D6FF}" type="datetimeFigureOut">
              <a:rPr lang="ru-RU"/>
              <a:pPr>
                <a:defRPr/>
              </a:pPr>
              <a:t>пт 08.11.24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D7357-F409-4124-8BC6-30E091410A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27B3F-CC1A-4672-B6EA-A198A52442DE}" type="datetimeFigureOut">
              <a:rPr lang="ru-RU"/>
              <a:pPr>
                <a:defRPr/>
              </a:pPr>
              <a:t>пт 08.11.24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34E110-6D53-49A1-9F3B-FFA7A512FF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864B89-EE57-4920-A1CF-817176FA282F}" type="datetimeFigureOut">
              <a:rPr lang="ru-RU"/>
              <a:pPr>
                <a:defRPr/>
              </a:pPr>
              <a:t>пт 08.11.24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7E8478-C928-4D67-9F12-DFBB0FF2F4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E66A12-9CBA-4D20-B699-97F3628B1CD5}" type="datetimeFigureOut">
              <a:rPr lang="ru-RU"/>
              <a:pPr>
                <a:defRPr/>
              </a:pPr>
              <a:t>пт 08.11.24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9FADE-3F42-431B-928F-7E129EC5AB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E4F968-07C0-4A29-97B6-719816B583B7}" type="datetimeFigureOut">
              <a:rPr lang="ru-RU"/>
              <a:pPr>
                <a:defRPr/>
              </a:pPr>
              <a:t>пт 08.11.24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E168FF-26C9-44CB-B47A-16CC63A9D3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62FF03-3E65-468C-A961-F939948CA3BC}" type="datetimeFigureOut">
              <a:rPr lang="ru-RU"/>
              <a:pPr>
                <a:defRPr/>
              </a:pPr>
              <a:t>пт 08.11.24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8664C5-1BC0-43F9-A982-0693CE8793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5A718B-001C-48D5-B051-A8A8F53BB752}" type="datetimeFigureOut">
              <a:rPr lang="ru-RU"/>
              <a:pPr>
                <a:defRPr/>
              </a:pPr>
              <a:t>пт 08.11.24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53398A-335D-4657-B7D1-AD7BF0B018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1E031FA-57A3-4986-ACE5-BB23A53279F8}" type="datetimeFigureOut">
              <a:rPr lang="ru-RU"/>
              <a:pPr>
                <a:defRPr/>
              </a:pPr>
              <a:t>пт 08.11.24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F4CDFC1-2566-426F-99CC-B8173C9904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http://lib.sportedu.ru/press/tpfk/2005N4/Images/Verkh4.JP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AutoShape 5"/>
          <p:cNvSpPr>
            <a:spLocks noChangeArrowheads="1"/>
          </p:cNvSpPr>
          <p:nvPr/>
        </p:nvSpPr>
        <p:spPr bwMode="auto">
          <a:xfrm>
            <a:off x="714375" y="260350"/>
            <a:ext cx="7858125" cy="1096963"/>
          </a:xfrm>
          <a:prstGeom prst="roundRect">
            <a:avLst>
              <a:gd name="adj" fmla="val 16667"/>
            </a:avLst>
          </a:prstGeom>
          <a:solidFill>
            <a:srgbClr val="F2F2F2"/>
          </a:solidFill>
          <a:ln w="317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000" b="1">
                <a:latin typeface="Calibri" pitchFamily="34" charset="0"/>
              </a:rPr>
              <a:t>Під спортивною підготовкою прийнято розуміти використання всієї сукупності чинників (засобів, методів, умов і ін.), за допомогою яких забезпечується готовність спортсмена до високих досягнень.</a:t>
            </a:r>
            <a:endParaRPr lang="ru-RU" sz="2000">
              <a:latin typeface="Calibri" pitchFamily="34" charset="0"/>
            </a:endParaRPr>
          </a:p>
        </p:txBody>
      </p:sp>
      <p:sp>
        <p:nvSpPr>
          <p:cNvPr id="13314" name="AutoShape 6"/>
          <p:cNvSpPr>
            <a:spLocks noChangeArrowheads="1"/>
          </p:cNvSpPr>
          <p:nvPr/>
        </p:nvSpPr>
        <p:spPr bwMode="auto">
          <a:xfrm>
            <a:off x="4071938" y="1643063"/>
            <a:ext cx="857250" cy="333375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FF"/>
          </a:solidFill>
          <a:ln w="317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uk-UA">
              <a:latin typeface="Calibri" pitchFamily="34" charset="0"/>
            </a:endParaRPr>
          </a:p>
        </p:txBody>
      </p:sp>
      <p:sp>
        <p:nvSpPr>
          <p:cNvPr id="13315" name="Rectangle 7"/>
          <p:cNvSpPr>
            <a:spLocks noChangeArrowheads="1"/>
          </p:cNvSpPr>
          <p:nvPr/>
        </p:nvSpPr>
        <p:spPr bwMode="auto">
          <a:xfrm>
            <a:off x="714375" y="2143125"/>
            <a:ext cx="7704138" cy="3594100"/>
          </a:xfrm>
          <a:prstGeom prst="rect">
            <a:avLst/>
          </a:prstGeom>
          <a:solidFill>
            <a:srgbClr val="A5A5A5"/>
          </a:solidFill>
          <a:ln w="317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uk-UA">
              <a:latin typeface="Calibri" pitchFamily="34" charset="0"/>
            </a:endParaRPr>
          </a:p>
        </p:txBody>
      </p:sp>
      <p:sp>
        <p:nvSpPr>
          <p:cNvPr id="13316" name="AutoShape 8"/>
          <p:cNvSpPr>
            <a:spLocks noChangeArrowheads="1"/>
          </p:cNvSpPr>
          <p:nvPr/>
        </p:nvSpPr>
        <p:spPr bwMode="auto">
          <a:xfrm>
            <a:off x="1214438" y="3143250"/>
            <a:ext cx="6769100" cy="5048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000">
                <a:latin typeface="Calibri" pitchFamily="34" charset="0"/>
              </a:rPr>
              <a:t>спортивне тренування</a:t>
            </a:r>
            <a:endParaRPr lang="ru-RU" sz="2000">
              <a:latin typeface="Calibri" pitchFamily="34" charset="0"/>
            </a:endParaRPr>
          </a:p>
        </p:txBody>
      </p:sp>
      <p:sp>
        <p:nvSpPr>
          <p:cNvPr id="13317" name="AutoShape 8"/>
          <p:cNvSpPr>
            <a:spLocks noChangeArrowheads="1"/>
          </p:cNvSpPr>
          <p:nvPr/>
        </p:nvSpPr>
        <p:spPr bwMode="auto">
          <a:xfrm>
            <a:off x="1214438" y="2286000"/>
            <a:ext cx="6769100" cy="5048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000">
                <a:latin typeface="Calibri" pitchFamily="34" charset="0"/>
              </a:rPr>
              <a:t>спортивний відбір і орієнтація</a:t>
            </a:r>
            <a:endParaRPr lang="ru-RU" sz="2000">
              <a:latin typeface="Calibri" pitchFamily="34" charset="0"/>
            </a:endParaRPr>
          </a:p>
        </p:txBody>
      </p:sp>
      <p:sp>
        <p:nvSpPr>
          <p:cNvPr id="13318" name="AutoShape 8"/>
          <p:cNvSpPr>
            <a:spLocks noChangeArrowheads="1"/>
          </p:cNvSpPr>
          <p:nvPr/>
        </p:nvSpPr>
        <p:spPr bwMode="auto">
          <a:xfrm>
            <a:off x="1214438" y="3929063"/>
            <a:ext cx="6769100" cy="5048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000">
                <a:latin typeface="Calibri" pitchFamily="34" charset="0"/>
              </a:rPr>
              <a:t>відновлення працездатності</a:t>
            </a:r>
            <a:endParaRPr lang="ru-RU" sz="2000">
              <a:latin typeface="Calibri" pitchFamily="34" charset="0"/>
            </a:endParaRPr>
          </a:p>
        </p:txBody>
      </p:sp>
      <p:sp>
        <p:nvSpPr>
          <p:cNvPr id="13319" name="AutoShape 8"/>
          <p:cNvSpPr>
            <a:spLocks noChangeArrowheads="1"/>
          </p:cNvSpPr>
          <p:nvPr/>
        </p:nvSpPr>
        <p:spPr bwMode="auto">
          <a:xfrm>
            <a:off x="1214438" y="4857750"/>
            <a:ext cx="6769100" cy="5048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000">
                <a:latin typeface="Calibri" pitchFamily="34" charset="0"/>
              </a:rPr>
              <a:t>спортивні змагання</a:t>
            </a:r>
            <a:endParaRPr lang="ru-RU" sz="20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8"/>
          <p:cNvSpPr>
            <a:spLocks noChangeArrowheads="1"/>
          </p:cNvSpPr>
          <p:nvPr/>
        </p:nvSpPr>
        <p:spPr bwMode="auto">
          <a:xfrm>
            <a:off x="1214438" y="214313"/>
            <a:ext cx="6769100" cy="428625"/>
          </a:xfrm>
          <a:prstGeom prst="roundRect">
            <a:avLst>
              <a:gd name="adj" fmla="val 16667"/>
            </a:avLst>
          </a:prstGeom>
          <a:solidFill>
            <a:schemeClr val="tx2">
              <a:lumMod val="40000"/>
              <a:lumOff val="60000"/>
            </a:schemeClr>
          </a:solidFill>
          <a:ln w="63500" cmpd="thickThin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b="1">
                <a:latin typeface="+mn-lt"/>
                <a:cs typeface="+mn-cs"/>
              </a:rPr>
              <a:t>СПОРТИВНЕ </a:t>
            </a:r>
            <a:r>
              <a:rPr lang="uk-UA" sz="2000" b="1" dirty="0">
                <a:latin typeface="+mn-lt"/>
                <a:cs typeface="+mn-cs"/>
              </a:rPr>
              <a:t>ТРЕНУВАННЯ</a:t>
            </a:r>
            <a:endParaRPr lang="ru-RU" sz="2000" b="1" dirty="0">
              <a:latin typeface="+mn-lt"/>
              <a:cs typeface="+mn-cs"/>
            </a:endParaRPr>
          </a:p>
        </p:txBody>
      </p:sp>
      <p:sp>
        <p:nvSpPr>
          <p:cNvPr id="3" name="AutoShape 8"/>
          <p:cNvSpPr>
            <a:spLocks noChangeArrowheads="1"/>
          </p:cNvSpPr>
          <p:nvPr/>
        </p:nvSpPr>
        <p:spPr bwMode="auto">
          <a:xfrm>
            <a:off x="2089150" y="785813"/>
            <a:ext cx="5126038" cy="428625"/>
          </a:xfrm>
          <a:prstGeom prst="roundRect">
            <a:avLst>
              <a:gd name="adj" fmla="val 16667"/>
            </a:avLst>
          </a:prstGeom>
          <a:solidFill>
            <a:schemeClr val="accent6">
              <a:lumMod val="40000"/>
              <a:lumOff val="60000"/>
            </a:schemeClr>
          </a:solidFill>
          <a:ln w="63500" cmpd="thickThin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b="1" dirty="0">
                <a:latin typeface="+mn-lt"/>
                <a:cs typeface="+mn-cs"/>
              </a:rPr>
              <a:t>Засоби </a:t>
            </a:r>
            <a:r>
              <a:rPr lang="uk-UA" sz="2000" b="1" dirty="0">
                <a:latin typeface="+mn-lt"/>
                <a:cs typeface="+mn-cs"/>
              </a:rPr>
              <a:t>спортивного </a:t>
            </a:r>
            <a:r>
              <a:rPr lang="uk-UA" sz="2000" b="1" dirty="0">
                <a:latin typeface="+mn-lt"/>
                <a:cs typeface="+mn-cs"/>
              </a:rPr>
              <a:t>тренування</a:t>
            </a:r>
            <a:endParaRPr lang="ru-RU" sz="2000" b="1" dirty="0">
              <a:latin typeface="+mn-lt"/>
              <a:cs typeface="+mn-cs"/>
            </a:endParaRPr>
          </a:p>
        </p:txBody>
      </p:sp>
      <p:sp>
        <p:nvSpPr>
          <p:cNvPr id="22531" name="AutoShape 8"/>
          <p:cNvSpPr>
            <a:spLocks noChangeArrowheads="1"/>
          </p:cNvSpPr>
          <p:nvPr/>
        </p:nvSpPr>
        <p:spPr bwMode="auto">
          <a:xfrm>
            <a:off x="1071563" y="2500313"/>
            <a:ext cx="6769100" cy="5048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000" b="1">
                <a:latin typeface="Calibri" pitchFamily="34" charset="0"/>
              </a:rPr>
              <a:t>Фізичні вправи</a:t>
            </a:r>
            <a:endParaRPr lang="ru-RU" sz="2000" b="1">
              <a:latin typeface="Calibri" pitchFamily="34" charset="0"/>
            </a:endParaRPr>
          </a:p>
        </p:txBody>
      </p:sp>
      <p:sp>
        <p:nvSpPr>
          <p:cNvPr id="22532" name="AutoShape 8"/>
          <p:cNvSpPr>
            <a:spLocks noChangeArrowheads="1"/>
          </p:cNvSpPr>
          <p:nvPr/>
        </p:nvSpPr>
        <p:spPr bwMode="auto">
          <a:xfrm>
            <a:off x="5143500" y="1428750"/>
            <a:ext cx="3206750" cy="64293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000" b="1">
                <a:latin typeface="Calibri" pitchFamily="34" charset="0"/>
              </a:rPr>
              <a:t>Гігієнічні фактори</a:t>
            </a:r>
            <a:endParaRPr lang="ru-RU" sz="2000" b="1">
              <a:latin typeface="Calibri" pitchFamily="34" charset="0"/>
            </a:endParaRPr>
          </a:p>
        </p:txBody>
      </p:sp>
      <p:sp>
        <p:nvSpPr>
          <p:cNvPr id="22533" name="AutoShape 8"/>
          <p:cNvSpPr>
            <a:spLocks noChangeArrowheads="1"/>
          </p:cNvSpPr>
          <p:nvPr/>
        </p:nvSpPr>
        <p:spPr bwMode="auto">
          <a:xfrm>
            <a:off x="500063" y="1428750"/>
            <a:ext cx="3214687" cy="71437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000" b="1">
                <a:latin typeface="Calibri" pitchFamily="34" charset="0"/>
              </a:rPr>
              <a:t>Природні сили</a:t>
            </a:r>
            <a:endParaRPr lang="ru-RU" sz="2000" b="1">
              <a:latin typeface="Calibri" pitchFamily="34" charset="0"/>
            </a:endParaRPr>
          </a:p>
        </p:txBody>
      </p:sp>
      <p:sp>
        <p:nvSpPr>
          <p:cNvPr id="22534" name="AutoShape 8"/>
          <p:cNvSpPr>
            <a:spLocks noChangeArrowheads="1"/>
          </p:cNvSpPr>
          <p:nvPr/>
        </p:nvSpPr>
        <p:spPr bwMode="auto">
          <a:xfrm>
            <a:off x="6072188" y="3214688"/>
            <a:ext cx="2928937" cy="34290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000" b="1">
                <a:latin typeface="Calibri" pitchFamily="34" charset="0"/>
              </a:rPr>
              <a:t>Загально-підготовчі вправи</a:t>
            </a:r>
          </a:p>
          <a:p>
            <a:pPr algn="ctr"/>
            <a:endParaRPr lang="uk-UA">
              <a:latin typeface="Calibri" pitchFamily="34" charset="0"/>
            </a:endParaRPr>
          </a:p>
          <a:p>
            <a:pPr algn="ctr"/>
            <a:r>
              <a:rPr lang="uk-UA">
                <a:latin typeface="Calibri" pitchFamily="34" charset="0"/>
              </a:rPr>
              <a:t>Спрямовані на  забезпечення загальної фізичної підготовки</a:t>
            </a:r>
          </a:p>
          <a:p>
            <a:pPr algn="ctr">
              <a:buFontTx/>
              <a:buChar char="-"/>
            </a:pPr>
            <a:r>
              <a:rPr lang="uk-UA">
                <a:latin typeface="Calibri" pitchFamily="34" charset="0"/>
              </a:rPr>
              <a:t>біг;</a:t>
            </a:r>
          </a:p>
          <a:p>
            <a:pPr algn="ctr">
              <a:buFontTx/>
              <a:buChar char="-"/>
            </a:pPr>
            <a:r>
              <a:rPr lang="uk-UA">
                <a:latin typeface="Calibri" pitchFamily="34" charset="0"/>
              </a:rPr>
              <a:t> вправи з обтяженнями;</a:t>
            </a:r>
          </a:p>
          <a:p>
            <a:pPr algn="ctr">
              <a:buFontTx/>
              <a:buChar char="-"/>
            </a:pPr>
            <a:r>
              <a:rPr lang="uk-UA">
                <a:latin typeface="Calibri" pitchFamily="34" charset="0"/>
              </a:rPr>
              <a:t> спортивні ігри;</a:t>
            </a:r>
          </a:p>
          <a:p>
            <a:pPr algn="ctr">
              <a:buFontTx/>
              <a:buChar char="-"/>
            </a:pPr>
            <a:r>
              <a:rPr lang="uk-UA">
                <a:latin typeface="Calibri" pitchFamily="34" charset="0"/>
              </a:rPr>
              <a:t> елементи спортивної гімнастики….</a:t>
            </a:r>
          </a:p>
          <a:p>
            <a:pPr algn="ctr"/>
            <a:endParaRPr lang="ru-RU" sz="2000" b="1">
              <a:latin typeface="Calibri" pitchFamily="34" charset="0"/>
            </a:endParaRPr>
          </a:p>
        </p:txBody>
      </p:sp>
      <p:sp>
        <p:nvSpPr>
          <p:cNvPr id="22535" name="AutoShape 8"/>
          <p:cNvSpPr>
            <a:spLocks noChangeArrowheads="1"/>
          </p:cNvSpPr>
          <p:nvPr/>
        </p:nvSpPr>
        <p:spPr bwMode="auto">
          <a:xfrm>
            <a:off x="3071813" y="3214688"/>
            <a:ext cx="2857500" cy="34290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000" b="1">
                <a:latin typeface="Calibri" pitchFamily="34" charset="0"/>
              </a:rPr>
              <a:t>Спеціально-підготовчі вправи</a:t>
            </a:r>
          </a:p>
          <a:p>
            <a:pPr algn="ctr"/>
            <a:endParaRPr lang="uk-UA">
              <a:latin typeface="Calibri" pitchFamily="34" charset="0"/>
            </a:endParaRPr>
          </a:p>
          <a:p>
            <a:pPr algn="ctr"/>
            <a:r>
              <a:rPr lang="uk-UA">
                <a:latin typeface="Calibri" pitchFamily="34" charset="0"/>
              </a:rPr>
              <a:t>Відносять елементи змагальних дій, їх варіанти, а також рухи і дії, суттєво подібні до них як за формою, так і за характером виявлення рухових здібностей</a:t>
            </a:r>
            <a:endParaRPr lang="uk-UA" b="1">
              <a:latin typeface="Calibri" pitchFamily="34" charset="0"/>
            </a:endParaRPr>
          </a:p>
          <a:p>
            <a:pPr algn="ctr"/>
            <a:endParaRPr lang="ru-RU" sz="2000" b="1">
              <a:latin typeface="Calibri" pitchFamily="34" charset="0"/>
            </a:endParaRPr>
          </a:p>
        </p:txBody>
      </p:sp>
      <p:sp>
        <p:nvSpPr>
          <p:cNvPr id="22536" name="AutoShape 8"/>
          <p:cNvSpPr>
            <a:spLocks noChangeArrowheads="1"/>
          </p:cNvSpPr>
          <p:nvPr/>
        </p:nvSpPr>
        <p:spPr bwMode="auto">
          <a:xfrm>
            <a:off x="142875" y="3214688"/>
            <a:ext cx="2786063" cy="34290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000" b="1">
                <a:latin typeface="Calibri" pitchFamily="34" charset="0"/>
              </a:rPr>
              <a:t>Змагальні вправи</a:t>
            </a:r>
          </a:p>
          <a:p>
            <a:pPr algn="ctr"/>
            <a:endParaRPr lang="uk-UA" sz="2000">
              <a:latin typeface="Calibri" pitchFamily="34" charset="0"/>
            </a:endParaRPr>
          </a:p>
          <a:p>
            <a:pPr algn="ctr"/>
            <a:r>
              <a:rPr lang="uk-UA">
                <a:latin typeface="Calibri" pitchFamily="34" charset="0"/>
              </a:rPr>
              <a:t>Змагальні вправи тотожні окремій спортивній дисципліні, в якій виступає спортсмен</a:t>
            </a:r>
            <a:endParaRPr lang="ru-RU" b="1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8"/>
          <p:cNvSpPr>
            <a:spLocks noChangeArrowheads="1"/>
          </p:cNvSpPr>
          <p:nvPr/>
        </p:nvSpPr>
        <p:spPr bwMode="auto">
          <a:xfrm>
            <a:off x="2071688" y="214313"/>
            <a:ext cx="5126037" cy="428625"/>
          </a:xfrm>
          <a:prstGeom prst="roundRect">
            <a:avLst>
              <a:gd name="adj" fmla="val 16667"/>
            </a:avLst>
          </a:prstGeom>
          <a:solidFill>
            <a:schemeClr val="accent6">
              <a:lumMod val="40000"/>
              <a:lumOff val="60000"/>
            </a:schemeClr>
          </a:solidFill>
          <a:ln w="63500" cmpd="thickThin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b="1" dirty="0">
                <a:latin typeface="+mn-lt"/>
                <a:cs typeface="+mn-cs"/>
              </a:rPr>
              <a:t>Методи спортивного </a:t>
            </a:r>
            <a:r>
              <a:rPr lang="uk-UA" sz="2000" b="1" dirty="0">
                <a:latin typeface="+mn-lt"/>
                <a:cs typeface="+mn-cs"/>
              </a:rPr>
              <a:t>тренування</a:t>
            </a:r>
            <a:endParaRPr lang="ru-RU" sz="2000" b="1" dirty="0">
              <a:latin typeface="+mn-lt"/>
              <a:cs typeface="+mn-cs"/>
            </a:endParaRPr>
          </a:p>
        </p:txBody>
      </p:sp>
      <p:sp>
        <p:nvSpPr>
          <p:cNvPr id="23554" name="AutoShape 8"/>
          <p:cNvSpPr>
            <a:spLocks noChangeArrowheads="1"/>
          </p:cNvSpPr>
          <p:nvPr/>
        </p:nvSpPr>
        <p:spPr bwMode="auto">
          <a:xfrm>
            <a:off x="4857750" y="928688"/>
            <a:ext cx="4000500" cy="264318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000" b="1">
                <a:latin typeface="Calibri" pitchFamily="34" charset="0"/>
              </a:rPr>
              <a:t>методи вивчення, закріплення і вдосконалення рухових дій: </a:t>
            </a:r>
          </a:p>
          <a:p>
            <a:pPr algn="ctr"/>
            <a:endParaRPr lang="uk-UA" sz="2000" b="1">
              <a:latin typeface="Calibri" pitchFamily="34" charset="0"/>
            </a:endParaRPr>
          </a:p>
          <a:p>
            <a:pPr algn="ctr"/>
            <a:r>
              <a:rPr lang="uk-UA" sz="2000">
                <a:latin typeface="Calibri" pitchFamily="34" charset="0"/>
              </a:rPr>
              <a:t>розчленованого і цілісного вправляння</a:t>
            </a:r>
            <a:endParaRPr lang="ru-RU" sz="2000">
              <a:latin typeface="Calibri" pitchFamily="34" charset="0"/>
            </a:endParaRPr>
          </a:p>
        </p:txBody>
      </p:sp>
      <p:sp>
        <p:nvSpPr>
          <p:cNvPr id="23555" name="AutoShape 8"/>
          <p:cNvSpPr>
            <a:spLocks noChangeArrowheads="1"/>
          </p:cNvSpPr>
          <p:nvPr/>
        </p:nvSpPr>
        <p:spPr bwMode="auto">
          <a:xfrm>
            <a:off x="428625" y="3857625"/>
            <a:ext cx="8358188" cy="242887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000" b="1">
                <a:latin typeface="Calibri" pitchFamily="34" charset="0"/>
              </a:rPr>
              <a:t>методи комплексного вирішення і завдань розвитку фізичних якостей і завдань технічної підготовки: </a:t>
            </a:r>
          </a:p>
          <a:p>
            <a:pPr algn="ctr"/>
            <a:endParaRPr lang="uk-UA" sz="2000">
              <a:latin typeface="Calibri" pitchFamily="34" charset="0"/>
            </a:endParaRPr>
          </a:p>
          <a:p>
            <a:pPr algn="ctr"/>
            <a:r>
              <a:rPr lang="uk-UA" sz="2000">
                <a:latin typeface="Calibri" pitchFamily="34" charset="0"/>
              </a:rPr>
              <a:t>поєднаного впливу, </a:t>
            </a:r>
          </a:p>
          <a:p>
            <a:pPr algn="ctr"/>
            <a:r>
              <a:rPr lang="uk-UA" sz="2000">
                <a:latin typeface="Calibri" pitchFamily="34" charset="0"/>
              </a:rPr>
              <a:t>змагальний, </a:t>
            </a:r>
          </a:p>
          <a:p>
            <a:pPr algn="ctr"/>
            <a:r>
              <a:rPr lang="uk-UA" sz="2000">
                <a:latin typeface="Calibri" pitchFamily="34" charset="0"/>
              </a:rPr>
              <a:t>ігровий,</a:t>
            </a:r>
          </a:p>
          <a:p>
            <a:pPr algn="ctr"/>
            <a:r>
              <a:rPr lang="uk-UA" sz="2000">
                <a:latin typeface="Calibri" pitchFamily="34" charset="0"/>
              </a:rPr>
              <a:t> методи термінової інформації</a:t>
            </a:r>
            <a:endParaRPr lang="ru-RU" sz="2000">
              <a:latin typeface="Calibri" pitchFamily="34" charset="0"/>
            </a:endParaRPr>
          </a:p>
        </p:txBody>
      </p:sp>
      <p:sp>
        <p:nvSpPr>
          <p:cNvPr id="23556" name="AutoShape 8"/>
          <p:cNvSpPr>
            <a:spLocks noChangeArrowheads="1"/>
          </p:cNvSpPr>
          <p:nvPr/>
        </p:nvSpPr>
        <p:spPr bwMode="auto">
          <a:xfrm>
            <a:off x="357188" y="857250"/>
            <a:ext cx="4214812" cy="27146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000" b="1">
                <a:latin typeface="Calibri" pitchFamily="34" charset="0"/>
              </a:rPr>
              <a:t>методи розвитку фізичних якостей:</a:t>
            </a:r>
            <a:r>
              <a:rPr lang="uk-UA" sz="2000">
                <a:latin typeface="Calibri" pitchFamily="34" charset="0"/>
              </a:rPr>
              <a:t> </a:t>
            </a:r>
          </a:p>
          <a:p>
            <a:pPr algn="ctr"/>
            <a:endParaRPr lang="uk-UA" sz="2000">
              <a:latin typeface="Calibri" pitchFamily="34" charset="0"/>
            </a:endParaRPr>
          </a:p>
          <a:p>
            <a:pPr algn="ctr"/>
            <a:r>
              <a:rPr lang="uk-UA" sz="2000">
                <a:latin typeface="Calibri" pitchFamily="34" charset="0"/>
              </a:rPr>
              <a:t>повторний, </a:t>
            </a:r>
          </a:p>
          <a:p>
            <a:pPr algn="ctr"/>
            <a:r>
              <a:rPr lang="uk-UA" sz="2000">
                <a:latin typeface="Calibri" pitchFamily="34" charset="0"/>
              </a:rPr>
              <a:t>інтервальний, </a:t>
            </a:r>
          </a:p>
          <a:p>
            <a:pPr algn="ctr"/>
            <a:r>
              <a:rPr lang="uk-UA" sz="2000">
                <a:latin typeface="Calibri" pitchFamily="34" charset="0"/>
              </a:rPr>
              <a:t>рівномірний, </a:t>
            </a:r>
          </a:p>
          <a:p>
            <a:pPr algn="ctr"/>
            <a:r>
              <a:rPr lang="uk-UA" sz="2000">
                <a:latin typeface="Calibri" pitchFamily="34" charset="0"/>
              </a:rPr>
              <a:t>перемінний</a:t>
            </a:r>
            <a:endParaRPr lang="ru-RU" sz="20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8"/>
          <p:cNvSpPr>
            <a:spLocks noChangeArrowheads="1"/>
          </p:cNvSpPr>
          <p:nvPr/>
        </p:nvSpPr>
        <p:spPr bwMode="auto">
          <a:xfrm>
            <a:off x="2071688" y="214313"/>
            <a:ext cx="5126037" cy="428625"/>
          </a:xfrm>
          <a:prstGeom prst="roundRect">
            <a:avLst>
              <a:gd name="adj" fmla="val 16667"/>
            </a:avLst>
          </a:prstGeom>
          <a:solidFill>
            <a:schemeClr val="accent6">
              <a:lumMod val="40000"/>
              <a:lumOff val="60000"/>
            </a:schemeClr>
          </a:solidFill>
          <a:ln w="63500" cmpd="thickThin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b="1" dirty="0">
                <a:latin typeface="+mn-lt"/>
                <a:cs typeface="+mn-cs"/>
              </a:rPr>
              <a:t>Різновиди спортивної підготовки </a:t>
            </a:r>
            <a:endParaRPr lang="ru-RU" sz="2000" b="1" dirty="0">
              <a:latin typeface="+mn-lt"/>
              <a:cs typeface="+mn-cs"/>
            </a:endParaRPr>
          </a:p>
        </p:txBody>
      </p:sp>
      <p:sp>
        <p:nvSpPr>
          <p:cNvPr id="24578" name="AutoShape 8"/>
          <p:cNvSpPr>
            <a:spLocks noChangeArrowheads="1"/>
          </p:cNvSpPr>
          <p:nvPr/>
        </p:nvSpPr>
        <p:spPr bwMode="auto">
          <a:xfrm>
            <a:off x="357188" y="1071563"/>
            <a:ext cx="3786187" cy="192881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000" b="1" i="1">
                <a:latin typeface="Calibri" pitchFamily="34" charset="0"/>
              </a:rPr>
              <a:t>Освітні завдання</a:t>
            </a:r>
          </a:p>
          <a:p>
            <a:pPr algn="ctr"/>
            <a:endParaRPr lang="uk-UA" sz="2000">
              <a:latin typeface="Calibri" pitchFamily="34" charset="0"/>
            </a:endParaRPr>
          </a:p>
          <a:p>
            <a:pPr algn="ctr"/>
            <a:r>
              <a:rPr lang="uk-UA" sz="2000" b="1">
                <a:latin typeface="Calibri" pitchFamily="34" charset="0"/>
              </a:rPr>
              <a:t>інтелектуальна (теоретична), технічна, </a:t>
            </a:r>
          </a:p>
          <a:p>
            <a:pPr algn="ctr"/>
            <a:r>
              <a:rPr lang="uk-UA" sz="2000" b="1">
                <a:latin typeface="Calibri" pitchFamily="34" charset="0"/>
              </a:rPr>
              <a:t>тактична</a:t>
            </a:r>
            <a:endParaRPr lang="ru-RU" sz="2000" b="1">
              <a:latin typeface="Calibri" pitchFamily="34" charset="0"/>
            </a:endParaRPr>
          </a:p>
        </p:txBody>
      </p:sp>
      <p:sp>
        <p:nvSpPr>
          <p:cNvPr id="24579" name="AutoShape 8"/>
          <p:cNvSpPr>
            <a:spLocks noChangeArrowheads="1"/>
          </p:cNvSpPr>
          <p:nvPr/>
        </p:nvSpPr>
        <p:spPr bwMode="auto">
          <a:xfrm>
            <a:off x="2428875" y="4572000"/>
            <a:ext cx="4429125" cy="1928813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000" b="1" i="1">
                <a:latin typeface="Calibri" pitchFamily="34" charset="0"/>
              </a:rPr>
              <a:t>Виховні завдання</a:t>
            </a:r>
          </a:p>
          <a:p>
            <a:pPr algn="ctr"/>
            <a:endParaRPr lang="uk-UA" sz="2000" b="1">
              <a:latin typeface="Calibri" pitchFamily="34" charset="0"/>
            </a:endParaRPr>
          </a:p>
          <a:p>
            <a:pPr algn="ctr"/>
            <a:r>
              <a:rPr lang="uk-UA" sz="2000" b="1">
                <a:latin typeface="Calibri" pitchFamily="34" charset="0"/>
              </a:rPr>
              <a:t>морально-вольова,</a:t>
            </a:r>
          </a:p>
          <a:p>
            <a:pPr algn="ctr"/>
            <a:r>
              <a:rPr lang="uk-UA" sz="2000" b="1">
                <a:latin typeface="Calibri" pitchFamily="34" charset="0"/>
              </a:rPr>
              <a:t> спеціально-психічна</a:t>
            </a:r>
            <a:endParaRPr lang="ru-RU" sz="2000" b="1">
              <a:latin typeface="Calibri" pitchFamily="34" charset="0"/>
            </a:endParaRPr>
          </a:p>
        </p:txBody>
      </p:sp>
      <p:sp>
        <p:nvSpPr>
          <p:cNvPr id="24580" name="AutoShape 8"/>
          <p:cNvSpPr>
            <a:spLocks noChangeArrowheads="1"/>
          </p:cNvSpPr>
          <p:nvPr/>
        </p:nvSpPr>
        <p:spPr bwMode="auto">
          <a:xfrm>
            <a:off x="5000625" y="1071563"/>
            <a:ext cx="3786188" cy="192881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000" b="1" i="1">
                <a:latin typeface="Calibri" pitchFamily="34" charset="0"/>
              </a:rPr>
              <a:t>(Оздоровчі завдання)</a:t>
            </a:r>
          </a:p>
          <a:p>
            <a:pPr algn="ctr"/>
            <a:r>
              <a:rPr lang="uk-UA" sz="2000">
                <a:latin typeface="Calibri" pitchFamily="34" charset="0"/>
              </a:rPr>
              <a:t>підвищення фізичних кондицій</a:t>
            </a:r>
          </a:p>
          <a:p>
            <a:pPr algn="ctr"/>
            <a:endParaRPr lang="uk-UA" sz="2000" b="1">
              <a:latin typeface="Calibri" pitchFamily="34" charset="0"/>
            </a:endParaRPr>
          </a:p>
          <a:p>
            <a:pPr algn="ctr"/>
            <a:r>
              <a:rPr lang="uk-UA" sz="2000" b="1">
                <a:latin typeface="Calibri" pitchFamily="34" charset="0"/>
              </a:rPr>
              <a:t>фізична</a:t>
            </a:r>
            <a:endParaRPr lang="ru-RU" sz="2000" b="1">
              <a:latin typeface="Calibri" pitchFamily="34" charset="0"/>
            </a:endParaRPr>
          </a:p>
        </p:txBody>
      </p:sp>
      <p:sp>
        <p:nvSpPr>
          <p:cNvPr id="24581" name="Oval 8"/>
          <p:cNvSpPr>
            <a:spLocks noChangeArrowheads="1"/>
          </p:cNvSpPr>
          <p:nvPr/>
        </p:nvSpPr>
        <p:spPr bwMode="auto">
          <a:xfrm>
            <a:off x="1571625" y="3500438"/>
            <a:ext cx="5905500" cy="576262"/>
          </a:xfrm>
          <a:prstGeom prst="ellipse">
            <a:avLst/>
          </a:prstGeom>
          <a:solidFill>
            <a:srgbClr val="F2F2F2"/>
          </a:solidFill>
          <a:ln w="317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b="1">
                <a:latin typeface="Calibri" pitchFamily="34" charset="0"/>
              </a:rPr>
              <a:t>Інтегральна підготовка</a:t>
            </a:r>
            <a:endParaRPr lang="ru-RU">
              <a:latin typeface="Calibri" pitchFamily="34" charset="0"/>
            </a:endParaRPr>
          </a:p>
        </p:txBody>
      </p:sp>
      <p:sp>
        <p:nvSpPr>
          <p:cNvPr id="24582" name="AutoShape 6"/>
          <p:cNvSpPr>
            <a:spLocks noChangeArrowheads="1"/>
          </p:cNvSpPr>
          <p:nvPr/>
        </p:nvSpPr>
        <p:spPr bwMode="auto">
          <a:xfrm rot="10800000">
            <a:off x="4143375" y="4143375"/>
            <a:ext cx="857250" cy="333375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FF"/>
          </a:solidFill>
          <a:ln w="317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uk-UA">
              <a:latin typeface="Calibri" pitchFamily="34" charset="0"/>
            </a:endParaRPr>
          </a:p>
        </p:txBody>
      </p:sp>
      <p:sp>
        <p:nvSpPr>
          <p:cNvPr id="24583" name="AutoShape 6"/>
          <p:cNvSpPr>
            <a:spLocks noChangeArrowheads="1"/>
          </p:cNvSpPr>
          <p:nvPr/>
        </p:nvSpPr>
        <p:spPr bwMode="auto">
          <a:xfrm>
            <a:off x="1928813" y="3143250"/>
            <a:ext cx="857250" cy="333375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FF"/>
          </a:solidFill>
          <a:ln w="317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uk-UA">
              <a:latin typeface="Calibri" pitchFamily="34" charset="0"/>
            </a:endParaRPr>
          </a:p>
        </p:txBody>
      </p:sp>
      <p:sp>
        <p:nvSpPr>
          <p:cNvPr id="24584" name="AutoShape 6"/>
          <p:cNvSpPr>
            <a:spLocks noChangeArrowheads="1"/>
          </p:cNvSpPr>
          <p:nvPr/>
        </p:nvSpPr>
        <p:spPr bwMode="auto">
          <a:xfrm>
            <a:off x="6286500" y="3143250"/>
            <a:ext cx="857250" cy="333375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FF"/>
          </a:solidFill>
          <a:ln w="317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uk-UA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8"/>
          <p:cNvSpPr>
            <a:spLocks noChangeArrowheads="1"/>
          </p:cNvSpPr>
          <p:nvPr/>
        </p:nvSpPr>
        <p:spPr bwMode="auto">
          <a:xfrm>
            <a:off x="2071688" y="214313"/>
            <a:ext cx="5126037" cy="428625"/>
          </a:xfrm>
          <a:prstGeom prst="roundRect">
            <a:avLst>
              <a:gd name="adj" fmla="val 16667"/>
            </a:avLst>
          </a:prstGeom>
          <a:solidFill>
            <a:schemeClr val="accent6">
              <a:lumMod val="40000"/>
              <a:lumOff val="60000"/>
            </a:schemeClr>
          </a:solidFill>
          <a:ln w="63500" cmpd="thickThin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b="1" dirty="0">
                <a:latin typeface="+mn-lt"/>
                <a:cs typeface="+mn-cs"/>
              </a:rPr>
              <a:t>Фізична підготовка </a:t>
            </a:r>
            <a:endParaRPr lang="ru-RU" sz="2000" b="1" dirty="0">
              <a:latin typeface="+mn-lt"/>
              <a:cs typeface="+mn-cs"/>
            </a:endParaRPr>
          </a:p>
        </p:txBody>
      </p:sp>
      <p:sp>
        <p:nvSpPr>
          <p:cNvPr id="25602" name="AutoShape 6"/>
          <p:cNvSpPr>
            <a:spLocks noChangeArrowheads="1"/>
          </p:cNvSpPr>
          <p:nvPr/>
        </p:nvSpPr>
        <p:spPr bwMode="auto">
          <a:xfrm>
            <a:off x="2786063" y="714375"/>
            <a:ext cx="531812" cy="285750"/>
          </a:xfrm>
          <a:prstGeom prst="downArrow">
            <a:avLst>
              <a:gd name="adj1" fmla="val 21880"/>
              <a:gd name="adj2" fmla="val 25634"/>
            </a:avLst>
          </a:prstGeom>
          <a:solidFill>
            <a:srgbClr val="FFFFFF"/>
          </a:solidFill>
          <a:ln w="31750">
            <a:solidFill>
              <a:srgbClr val="000000"/>
            </a:solidFill>
            <a:miter lim="800000"/>
            <a:headEnd/>
            <a:tailEnd/>
          </a:ln>
        </p:spPr>
        <p:txBody>
          <a:bodyPr rot="10800000" vert="eaVert"/>
          <a:lstStyle/>
          <a:p>
            <a:endParaRPr lang="uk-UA">
              <a:latin typeface="Calibri" pitchFamily="34" charset="0"/>
            </a:endParaRPr>
          </a:p>
        </p:txBody>
      </p:sp>
      <p:sp>
        <p:nvSpPr>
          <p:cNvPr id="25603" name="AutoShape 6"/>
          <p:cNvSpPr>
            <a:spLocks noChangeArrowheads="1"/>
          </p:cNvSpPr>
          <p:nvPr/>
        </p:nvSpPr>
        <p:spPr bwMode="auto">
          <a:xfrm>
            <a:off x="6000750" y="714375"/>
            <a:ext cx="531813" cy="285750"/>
          </a:xfrm>
          <a:prstGeom prst="downArrow">
            <a:avLst>
              <a:gd name="adj1" fmla="val 21880"/>
              <a:gd name="adj2" fmla="val 25634"/>
            </a:avLst>
          </a:prstGeom>
          <a:solidFill>
            <a:srgbClr val="FFFFFF"/>
          </a:solidFill>
          <a:ln w="31750">
            <a:solidFill>
              <a:srgbClr val="000000"/>
            </a:solidFill>
            <a:miter lim="800000"/>
            <a:headEnd/>
            <a:tailEnd/>
          </a:ln>
        </p:spPr>
        <p:txBody>
          <a:bodyPr rot="10800000" vert="eaVert"/>
          <a:lstStyle/>
          <a:p>
            <a:endParaRPr lang="uk-UA">
              <a:latin typeface="Calibri" pitchFamily="34" charset="0"/>
            </a:endParaRPr>
          </a:p>
        </p:txBody>
      </p:sp>
      <p:sp>
        <p:nvSpPr>
          <p:cNvPr id="25604" name="AutoShape 8"/>
          <p:cNvSpPr>
            <a:spLocks noChangeArrowheads="1"/>
          </p:cNvSpPr>
          <p:nvPr/>
        </p:nvSpPr>
        <p:spPr bwMode="auto">
          <a:xfrm>
            <a:off x="571500" y="1071563"/>
            <a:ext cx="4000500" cy="71437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000" b="1">
                <a:latin typeface="Calibri" pitchFamily="34" charset="0"/>
              </a:rPr>
              <a:t>Загальна</a:t>
            </a:r>
          </a:p>
          <a:p>
            <a:pPr algn="ctr"/>
            <a:r>
              <a:rPr lang="uk-UA" sz="1600" b="1" i="1">
                <a:latin typeface="Calibri" pitchFamily="34" charset="0"/>
              </a:rPr>
              <a:t>загально-підготовчі вправи </a:t>
            </a:r>
            <a:endParaRPr lang="ru-RU" sz="1600" b="1" i="1">
              <a:latin typeface="Calibri" pitchFamily="34" charset="0"/>
            </a:endParaRPr>
          </a:p>
        </p:txBody>
      </p:sp>
      <p:sp>
        <p:nvSpPr>
          <p:cNvPr id="25605" name="AutoShape 8"/>
          <p:cNvSpPr>
            <a:spLocks noChangeArrowheads="1"/>
          </p:cNvSpPr>
          <p:nvPr/>
        </p:nvSpPr>
        <p:spPr bwMode="auto">
          <a:xfrm>
            <a:off x="4714875" y="1071563"/>
            <a:ext cx="4000500" cy="71437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000" b="1">
                <a:latin typeface="Calibri" pitchFamily="34" charset="0"/>
              </a:rPr>
              <a:t>Спеціальна</a:t>
            </a:r>
          </a:p>
          <a:p>
            <a:pPr algn="ctr"/>
            <a:r>
              <a:rPr lang="uk-UA" sz="1600" b="1" i="1">
                <a:latin typeface="Calibri" pitchFamily="34" charset="0"/>
              </a:rPr>
              <a:t>змагальні, спеціально-підготовчі вправи</a:t>
            </a:r>
            <a:r>
              <a:rPr lang="uk-UA" sz="2000" b="1">
                <a:latin typeface="Calibri" pitchFamily="34" charset="0"/>
              </a:rPr>
              <a:t> </a:t>
            </a:r>
            <a:endParaRPr lang="ru-RU" sz="2000" b="1">
              <a:latin typeface="Calibri" pitchFamily="34" charset="0"/>
            </a:endParaRPr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auto">
          <a:xfrm>
            <a:off x="2071688" y="2071688"/>
            <a:ext cx="5126037" cy="428625"/>
          </a:xfrm>
          <a:prstGeom prst="roundRect">
            <a:avLst>
              <a:gd name="adj" fmla="val 16667"/>
            </a:avLst>
          </a:prstGeom>
          <a:solidFill>
            <a:schemeClr val="accent6">
              <a:lumMod val="40000"/>
              <a:lumOff val="60000"/>
            </a:schemeClr>
          </a:solidFill>
          <a:ln w="63500" cmpd="thickThin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b="1" dirty="0">
                <a:latin typeface="+mn-lt"/>
                <a:cs typeface="+mn-cs"/>
              </a:rPr>
              <a:t>Технічна підготовка </a:t>
            </a:r>
            <a:endParaRPr lang="ru-RU" sz="2000" b="1" dirty="0">
              <a:latin typeface="+mn-lt"/>
              <a:cs typeface="+mn-cs"/>
            </a:endParaRPr>
          </a:p>
        </p:txBody>
      </p:sp>
      <p:sp>
        <p:nvSpPr>
          <p:cNvPr id="25607" name="AutoShape 6"/>
          <p:cNvSpPr>
            <a:spLocks noChangeArrowheads="1"/>
          </p:cNvSpPr>
          <p:nvPr/>
        </p:nvSpPr>
        <p:spPr bwMode="auto">
          <a:xfrm>
            <a:off x="6143625" y="2571750"/>
            <a:ext cx="531813" cy="285750"/>
          </a:xfrm>
          <a:prstGeom prst="downArrow">
            <a:avLst>
              <a:gd name="adj1" fmla="val 21880"/>
              <a:gd name="adj2" fmla="val 25634"/>
            </a:avLst>
          </a:prstGeom>
          <a:solidFill>
            <a:srgbClr val="FFFFFF"/>
          </a:solidFill>
          <a:ln w="31750">
            <a:solidFill>
              <a:srgbClr val="000000"/>
            </a:solidFill>
            <a:miter lim="800000"/>
            <a:headEnd/>
            <a:tailEnd/>
          </a:ln>
        </p:spPr>
        <p:txBody>
          <a:bodyPr rot="10800000" vert="eaVert"/>
          <a:lstStyle/>
          <a:p>
            <a:endParaRPr lang="uk-UA">
              <a:latin typeface="Calibri" pitchFamily="34" charset="0"/>
            </a:endParaRPr>
          </a:p>
        </p:txBody>
      </p:sp>
      <p:sp>
        <p:nvSpPr>
          <p:cNvPr id="25608" name="AutoShape 6"/>
          <p:cNvSpPr>
            <a:spLocks noChangeArrowheads="1"/>
          </p:cNvSpPr>
          <p:nvPr/>
        </p:nvSpPr>
        <p:spPr bwMode="auto">
          <a:xfrm>
            <a:off x="2786063" y="2571750"/>
            <a:ext cx="531812" cy="285750"/>
          </a:xfrm>
          <a:prstGeom prst="downArrow">
            <a:avLst>
              <a:gd name="adj1" fmla="val 21880"/>
              <a:gd name="adj2" fmla="val 25634"/>
            </a:avLst>
          </a:prstGeom>
          <a:solidFill>
            <a:srgbClr val="FFFFFF"/>
          </a:solidFill>
          <a:ln w="31750">
            <a:solidFill>
              <a:srgbClr val="000000"/>
            </a:solidFill>
            <a:miter lim="800000"/>
            <a:headEnd/>
            <a:tailEnd/>
          </a:ln>
        </p:spPr>
        <p:txBody>
          <a:bodyPr rot="10800000" vert="eaVert"/>
          <a:lstStyle/>
          <a:p>
            <a:endParaRPr lang="uk-UA">
              <a:latin typeface="Calibri" pitchFamily="34" charset="0"/>
            </a:endParaRPr>
          </a:p>
        </p:txBody>
      </p:sp>
      <p:sp>
        <p:nvSpPr>
          <p:cNvPr id="25609" name="AutoShape 8"/>
          <p:cNvSpPr>
            <a:spLocks noChangeArrowheads="1"/>
          </p:cNvSpPr>
          <p:nvPr/>
        </p:nvSpPr>
        <p:spPr bwMode="auto">
          <a:xfrm>
            <a:off x="642938" y="2928938"/>
            <a:ext cx="4000500" cy="71437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000" b="1">
                <a:latin typeface="Calibri" pitchFamily="34" charset="0"/>
              </a:rPr>
              <a:t>Загальна</a:t>
            </a:r>
          </a:p>
          <a:p>
            <a:pPr algn="ctr"/>
            <a:r>
              <a:rPr lang="uk-UA" sz="1600" b="1" i="1">
                <a:latin typeface="Calibri" pitchFamily="34" charset="0"/>
              </a:rPr>
              <a:t>загально-підготовчі вправи </a:t>
            </a:r>
            <a:endParaRPr lang="ru-RU" sz="1600" b="1" i="1">
              <a:latin typeface="Calibri" pitchFamily="34" charset="0"/>
            </a:endParaRPr>
          </a:p>
        </p:txBody>
      </p:sp>
      <p:sp>
        <p:nvSpPr>
          <p:cNvPr id="25610" name="AutoShape 8"/>
          <p:cNvSpPr>
            <a:spLocks noChangeArrowheads="1"/>
          </p:cNvSpPr>
          <p:nvPr/>
        </p:nvSpPr>
        <p:spPr bwMode="auto">
          <a:xfrm>
            <a:off x="4786313" y="2928938"/>
            <a:ext cx="4000500" cy="71437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000" b="1">
                <a:latin typeface="Calibri" pitchFamily="34" charset="0"/>
              </a:rPr>
              <a:t>Спеціальна</a:t>
            </a:r>
          </a:p>
          <a:p>
            <a:pPr algn="ctr"/>
            <a:r>
              <a:rPr lang="uk-UA" sz="1600" b="1" i="1">
                <a:latin typeface="Calibri" pitchFamily="34" charset="0"/>
              </a:rPr>
              <a:t>змагальні, спеціально-підготовчі вправи</a:t>
            </a:r>
            <a:r>
              <a:rPr lang="uk-UA" sz="2000" b="1">
                <a:latin typeface="Calibri" pitchFamily="34" charset="0"/>
              </a:rPr>
              <a:t> </a:t>
            </a:r>
            <a:endParaRPr lang="ru-RU" sz="2000" b="1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8"/>
          <p:cNvSpPr>
            <a:spLocks noChangeArrowheads="1"/>
          </p:cNvSpPr>
          <p:nvPr/>
        </p:nvSpPr>
        <p:spPr bwMode="auto">
          <a:xfrm>
            <a:off x="2071688" y="214313"/>
            <a:ext cx="5126037" cy="428625"/>
          </a:xfrm>
          <a:prstGeom prst="roundRect">
            <a:avLst>
              <a:gd name="adj" fmla="val 16667"/>
            </a:avLst>
          </a:prstGeom>
          <a:solidFill>
            <a:schemeClr val="accent6">
              <a:lumMod val="40000"/>
              <a:lumOff val="60000"/>
            </a:schemeClr>
          </a:solidFill>
          <a:ln w="63500" cmpd="thickThin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b="1" dirty="0">
                <a:latin typeface="+mn-lt"/>
                <a:cs typeface="+mn-cs"/>
              </a:rPr>
              <a:t>Тактична підготовка </a:t>
            </a:r>
            <a:endParaRPr lang="ru-RU" sz="2000" b="1" dirty="0">
              <a:latin typeface="+mn-lt"/>
              <a:cs typeface="+mn-cs"/>
            </a:endParaRPr>
          </a:p>
        </p:txBody>
      </p:sp>
      <p:sp>
        <p:nvSpPr>
          <p:cNvPr id="26626" name="AutoShape 8"/>
          <p:cNvSpPr>
            <a:spLocks noChangeArrowheads="1"/>
          </p:cNvSpPr>
          <p:nvPr/>
        </p:nvSpPr>
        <p:spPr bwMode="auto">
          <a:xfrm>
            <a:off x="1214438" y="928688"/>
            <a:ext cx="3000375" cy="164306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000">
                <a:latin typeface="Calibri" pitchFamily="34" charset="0"/>
              </a:rPr>
              <a:t>Вивчення суті основних теоретично-методичних положень спортивної тактики</a:t>
            </a:r>
            <a:endParaRPr lang="ru-RU" sz="1600" b="1" i="1">
              <a:latin typeface="Calibri" pitchFamily="34" charset="0"/>
            </a:endParaRPr>
          </a:p>
        </p:txBody>
      </p:sp>
      <p:sp>
        <p:nvSpPr>
          <p:cNvPr id="26627" name="AutoShape 8"/>
          <p:cNvSpPr>
            <a:spLocks noChangeArrowheads="1"/>
          </p:cNvSpPr>
          <p:nvPr/>
        </p:nvSpPr>
        <p:spPr bwMode="auto">
          <a:xfrm>
            <a:off x="1143000" y="4214813"/>
            <a:ext cx="3000375" cy="164306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000">
                <a:latin typeface="Calibri" pitchFamily="34" charset="0"/>
              </a:rPr>
              <a:t>Практична реалізація тактичної підготовленості</a:t>
            </a:r>
            <a:endParaRPr lang="ru-RU" sz="1600" b="1" i="1">
              <a:latin typeface="Calibri" pitchFamily="34" charset="0"/>
            </a:endParaRPr>
          </a:p>
        </p:txBody>
      </p:sp>
      <p:sp>
        <p:nvSpPr>
          <p:cNvPr id="26628" name="AutoShape 8"/>
          <p:cNvSpPr>
            <a:spLocks noChangeArrowheads="1"/>
          </p:cNvSpPr>
          <p:nvPr/>
        </p:nvSpPr>
        <p:spPr bwMode="auto">
          <a:xfrm>
            <a:off x="5072063" y="3000375"/>
            <a:ext cx="3000375" cy="257175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000">
                <a:latin typeface="Calibri" pitchFamily="34" charset="0"/>
              </a:rPr>
              <a:t>Інформація про можливих супротивників і партнерів по команді, про середовище й умови проведення змагань</a:t>
            </a:r>
            <a:endParaRPr lang="ru-RU" sz="1600" b="1" i="1">
              <a:latin typeface="Calibri" pitchFamily="34" charset="0"/>
            </a:endParaRPr>
          </a:p>
        </p:txBody>
      </p:sp>
      <p:sp>
        <p:nvSpPr>
          <p:cNvPr id="26629" name="AutoShape 8"/>
          <p:cNvSpPr>
            <a:spLocks noChangeArrowheads="1"/>
          </p:cNvSpPr>
          <p:nvPr/>
        </p:nvSpPr>
        <p:spPr bwMode="auto">
          <a:xfrm>
            <a:off x="1143000" y="2857500"/>
            <a:ext cx="3000375" cy="92868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000">
                <a:latin typeface="Calibri" pitchFamily="34" charset="0"/>
              </a:rPr>
              <a:t>Удосконалення тактичного мислення</a:t>
            </a:r>
            <a:endParaRPr lang="ru-RU" sz="1600" b="1" i="1">
              <a:latin typeface="Calibri" pitchFamily="34" charset="0"/>
            </a:endParaRPr>
          </a:p>
        </p:txBody>
      </p:sp>
      <p:sp>
        <p:nvSpPr>
          <p:cNvPr id="26630" name="AutoShape 8"/>
          <p:cNvSpPr>
            <a:spLocks noChangeArrowheads="1"/>
          </p:cNvSpPr>
          <p:nvPr/>
        </p:nvSpPr>
        <p:spPr bwMode="auto">
          <a:xfrm>
            <a:off x="5143500" y="1000125"/>
            <a:ext cx="3000375" cy="1643063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000">
                <a:latin typeface="Calibri" pitchFamily="34" charset="0"/>
              </a:rPr>
              <a:t>Оволодіння основними елементами, прийомами, варіантами тактичних дій</a:t>
            </a:r>
            <a:endParaRPr lang="ru-RU" sz="1600" b="1" i="1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8"/>
          <p:cNvSpPr>
            <a:spLocks noChangeArrowheads="1"/>
          </p:cNvSpPr>
          <p:nvPr/>
        </p:nvSpPr>
        <p:spPr bwMode="auto">
          <a:xfrm>
            <a:off x="2071688" y="214313"/>
            <a:ext cx="5126037" cy="428625"/>
          </a:xfrm>
          <a:prstGeom prst="roundRect">
            <a:avLst>
              <a:gd name="adj" fmla="val 16667"/>
            </a:avLst>
          </a:prstGeom>
          <a:solidFill>
            <a:schemeClr val="accent6">
              <a:lumMod val="40000"/>
              <a:lumOff val="60000"/>
            </a:schemeClr>
          </a:solidFill>
          <a:ln w="63500" cmpd="thickThin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b="1" dirty="0">
                <a:latin typeface="+mn-lt"/>
                <a:cs typeface="+mn-cs"/>
              </a:rPr>
              <a:t>Інтелектуальна підготовка </a:t>
            </a:r>
            <a:endParaRPr lang="ru-RU" sz="2000" b="1" dirty="0">
              <a:latin typeface="+mn-lt"/>
              <a:cs typeface="+mn-cs"/>
            </a:endParaRPr>
          </a:p>
        </p:txBody>
      </p:sp>
      <p:sp>
        <p:nvSpPr>
          <p:cNvPr id="27650" name="AutoShape 8"/>
          <p:cNvSpPr>
            <a:spLocks noChangeArrowheads="1"/>
          </p:cNvSpPr>
          <p:nvPr/>
        </p:nvSpPr>
        <p:spPr bwMode="auto">
          <a:xfrm>
            <a:off x="285750" y="928688"/>
            <a:ext cx="8501063" cy="142875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000">
                <a:latin typeface="Calibri" pitchFamily="34" charset="0"/>
              </a:rPr>
              <a:t>Знання світоглядного, мотиваційного характеру, тобто знання, які сприяють формуванню погляду на світ у цілому, дозволяють осмислювати суть спортивної діяльності, її громадське і особисте значення, сформувати раціональні основи стійких мотивів і принципів поведінки</a:t>
            </a:r>
            <a:endParaRPr lang="ru-RU" sz="1600" b="1" i="1">
              <a:latin typeface="Calibri" pitchFamily="34" charset="0"/>
            </a:endParaRPr>
          </a:p>
        </p:txBody>
      </p:sp>
      <p:sp>
        <p:nvSpPr>
          <p:cNvPr id="27651" name="AutoShape 8"/>
          <p:cNvSpPr>
            <a:spLocks noChangeArrowheads="1"/>
          </p:cNvSpPr>
          <p:nvPr/>
        </p:nvSpPr>
        <p:spPr bwMode="auto">
          <a:xfrm>
            <a:off x="285750" y="2786063"/>
            <a:ext cx="8501063" cy="121443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000">
                <a:latin typeface="Calibri" pitchFamily="34" charset="0"/>
              </a:rPr>
              <a:t>Знання, що формують наукове підґрунтя підготовки спортсмена (перш за все знання з анатомії, фізіології, біохімії, теорії і методики фізичного виховання, психології)</a:t>
            </a:r>
            <a:endParaRPr lang="ru-RU" sz="1600" b="1" i="1">
              <a:latin typeface="Calibri" pitchFamily="34" charset="0"/>
            </a:endParaRPr>
          </a:p>
        </p:txBody>
      </p:sp>
      <p:sp>
        <p:nvSpPr>
          <p:cNvPr id="27652" name="AutoShape 8"/>
          <p:cNvSpPr>
            <a:spLocks noChangeArrowheads="1"/>
          </p:cNvSpPr>
          <p:nvPr/>
        </p:nvSpPr>
        <p:spPr bwMode="auto">
          <a:xfrm>
            <a:off x="357188" y="4357688"/>
            <a:ext cx="8501062" cy="178593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000">
                <a:latin typeface="Calibri" pitchFamily="34" charset="0"/>
              </a:rPr>
              <a:t>Спортивно-прикладні знання, що охоплюють відомості про біомеханічні основи спортивної техніки і тактики обраного виду спорту, про засоби і методику тренування в конкретному виді спорту, про особливості побудови тренувального процесу в конкретному виді спорту, про гігієнічні норми і режим дня спортсмена і т.п.</a:t>
            </a:r>
            <a:endParaRPr lang="ru-RU" sz="1600" b="1" i="1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8"/>
          <p:cNvSpPr>
            <a:spLocks noChangeArrowheads="1"/>
          </p:cNvSpPr>
          <p:nvPr/>
        </p:nvSpPr>
        <p:spPr bwMode="auto">
          <a:xfrm>
            <a:off x="2071688" y="214313"/>
            <a:ext cx="5126037" cy="428625"/>
          </a:xfrm>
          <a:prstGeom prst="roundRect">
            <a:avLst>
              <a:gd name="adj" fmla="val 16667"/>
            </a:avLst>
          </a:prstGeom>
          <a:solidFill>
            <a:schemeClr val="accent6">
              <a:lumMod val="40000"/>
              <a:lumOff val="60000"/>
            </a:schemeClr>
          </a:solidFill>
          <a:ln w="63500" cmpd="thickThin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b="1" dirty="0">
                <a:latin typeface="+mn-lt"/>
                <a:cs typeface="+mn-cs"/>
              </a:rPr>
              <a:t>Морально-вольова підготовка </a:t>
            </a:r>
            <a:endParaRPr lang="ru-RU" sz="2000" b="1" dirty="0">
              <a:latin typeface="+mn-lt"/>
              <a:cs typeface="+mn-cs"/>
            </a:endParaRPr>
          </a:p>
        </p:txBody>
      </p:sp>
      <p:sp>
        <p:nvSpPr>
          <p:cNvPr id="28674" name="AutoShape 8"/>
          <p:cNvSpPr>
            <a:spLocks noChangeArrowheads="1"/>
          </p:cNvSpPr>
          <p:nvPr/>
        </p:nvSpPr>
        <p:spPr bwMode="auto">
          <a:xfrm>
            <a:off x="357188" y="785813"/>
            <a:ext cx="3000375" cy="71437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000" b="1">
                <a:latin typeface="Calibri" pitchFamily="34" charset="0"/>
              </a:rPr>
              <a:t>Моральна підготовка</a:t>
            </a:r>
          </a:p>
          <a:p>
            <a:pPr algn="ctr"/>
            <a:r>
              <a:rPr lang="uk-UA" sz="2000" b="1" i="1">
                <a:latin typeface="Calibri" pitchFamily="34" charset="0"/>
              </a:rPr>
              <a:t>(методи виховання)</a:t>
            </a:r>
            <a:endParaRPr lang="ru-RU" sz="1600" b="1" i="1">
              <a:latin typeface="Calibri" pitchFamily="34" charset="0"/>
            </a:endParaRPr>
          </a:p>
        </p:txBody>
      </p:sp>
      <p:sp>
        <p:nvSpPr>
          <p:cNvPr id="4" name="AutoShape 8"/>
          <p:cNvSpPr>
            <a:spLocks noChangeArrowheads="1"/>
          </p:cNvSpPr>
          <p:nvPr/>
        </p:nvSpPr>
        <p:spPr bwMode="auto">
          <a:xfrm>
            <a:off x="642938" y="1643063"/>
            <a:ext cx="8072437" cy="428625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b="1" dirty="0">
                <a:latin typeface="+mn-lt"/>
                <a:cs typeface="+mn-cs"/>
              </a:rPr>
              <a:t>Вольова підготовка </a:t>
            </a:r>
          </a:p>
          <a:p>
            <a:pPr marL="457200" indent="-457200" algn="just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uk-UA" sz="2000" dirty="0">
                <a:latin typeface="+mn-lt"/>
                <a:cs typeface="+mn-cs"/>
              </a:rPr>
              <a:t>Систематичне привчання до обов’язкової  реалізації тренувальних програм і змагальних установок</a:t>
            </a:r>
          </a:p>
          <a:p>
            <a:pPr marL="457200" indent="-457200" algn="just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uk-UA" sz="2000" dirty="0">
                <a:latin typeface="+mn-lt"/>
                <a:cs typeface="+mn-cs"/>
              </a:rPr>
              <a:t>Систематичне впровадження додаткових труднощів</a:t>
            </a:r>
          </a:p>
          <a:p>
            <a:pPr marL="457200" indent="-457200" algn="just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uk-UA" sz="2000" dirty="0">
                <a:latin typeface="+mn-lt"/>
                <a:cs typeface="+mn-cs"/>
              </a:rPr>
              <a:t>Використання змагального методу і його модифікацій</a:t>
            </a:r>
          </a:p>
          <a:p>
            <a:pPr marL="457200" indent="-457200" algn="just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uk-UA" sz="2000" dirty="0">
                <a:latin typeface="+mn-lt"/>
                <a:cs typeface="+mn-cs"/>
              </a:rPr>
              <a:t>Послідовне посилення самовиховання: невідступне дотримання загального режиму життя, організованого відповідно до вимог спортивної діяльності; </a:t>
            </a:r>
            <a:r>
              <a:rPr lang="uk-UA" sz="2000" dirty="0" err="1">
                <a:latin typeface="+mn-lt"/>
                <a:cs typeface="+mn-cs"/>
              </a:rPr>
              <a:t>самопереконання</a:t>
            </a:r>
            <a:r>
              <a:rPr lang="uk-UA" sz="2000" dirty="0">
                <a:latin typeface="+mn-lt"/>
                <a:cs typeface="+mn-cs"/>
              </a:rPr>
              <a:t>, </a:t>
            </a:r>
            <a:r>
              <a:rPr lang="uk-UA" sz="2000" dirty="0" err="1">
                <a:latin typeface="+mn-lt"/>
                <a:cs typeface="+mn-cs"/>
              </a:rPr>
              <a:t>самоспонукання</a:t>
            </a:r>
            <a:r>
              <a:rPr lang="uk-UA" sz="2000" dirty="0">
                <a:latin typeface="+mn-lt"/>
                <a:cs typeface="+mn-cs"/>
              </a:rPr>
              <a:t> до безумовного виконання тренувальних програм і змагальних установок; саморегуляція емоцій, психічного і загального стану за допомогою аутогенних і подібних до них методів і прийомів; постійний самоконтроль</a:t>
            </a:r>
            <a:endParaRPr lang="uk-UA" sz="2000" b="1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8"/>
          <p:cNvSpPr>
            <a:spLocks noChangeArrowheads="1"/>
          </p:cNvSpPr>
          <p:nvPr/>
        </p:nvSpPr>
        <p:spPr bwMode="auto">
          <a:xfrm>
            <a:off x="2071688" y="214313"/>
            <a:ext cx="5126037" cy="428625"/>
          </a:xfrm>
          <a:prstGeom prst="roundRect">
            <a:avLst>
              <a:gd name="adj" fmla="val 16667"/>
            </a:avLst>
          </a:prstGeom>
          <a:solidFill>
            <a:schemeClr val="accent6">
              <a:lumMod val="40000"/>
              <a:lumOff val="60000"/>
            </a:schemeClr>
          </a:solidFill>
          <a:ln w="63500" cmpd="thickThin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b="1" dirty="0">
                <a:latin typeface="+mn-lt"/>
                <a:cs typeface="+mn-cs"/>
              </a:rPr>
              <a:t>Спеціально-психічна підготовка </a:t>
            </a:r>
            <a:endParaRPr lang="ru-RU" sz="2000" b="1" dirty="0">
              <a:latin typeface="+mn-lt"/>
              <a:cs typeface="+mn-cs"/>
            </a:endParaRPr>
          </a:p>
        </p:txBody>
      </p:sp>
      <p:sp>
        <p:nvSpPr>
          <p:cNvPr id="29698" name="AutoShape 8"/>
          <p:cNvSpPr>
            <a:spLocks noChangeArrowheads="1"/>
          </p:cNvSpPr>
          <p:nvPr/>
        </p:nvSpPr>
        <p:spPr bwMode="auto">
          <a:xfrm>
            <a:off x="142875" y="714375"/>
            <a:ext cx="8858250" cy="1714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000">
                <a:latin typeface="Calibri" pitchFamily="34" charset="0"/>
              </a:rPr>
              <a:t>Зводиться до того, щоб виховати в спортсмена вміння максимально мобілізувати свої духовні і фізичні сили для досягнення поставленої мети і вміння максимально розслабитись, внутрішньо відгородитись від оточення, щоб економити дорогоцінну енергію, яка без такого запобіжного заходу буде витрачатися на генерацію емоцій, нав’язливих ідей і інших проявів психіки</a:t>
            </a:r>
            <a:endParaRPr lang="ru-RU" sz="2000">
              <a:latin typeface="Calibri" pitchFamily="34" charset="0"/>
            </a:endParaRPr>
          </a:p>
          <a:p>
            <a:pPr algn="ctr"/>
            <a:endParaRPr lang="uk-UA" sz="2000" b="1">
              <a:latin typeface="Calibri" pitchFamily="34" charset="0"/>
            </a:endParaRPr>
          </a:p>
        </p:txBody>
      </p:sp>
      <p:sp>
        <p:nvSpPr>
          <p:cNvPr id="6" name="AutoShape 8"/>
          <p:cNvSpPr>
            <a:spLocks noChangeArrowheads="1"/>
          </p:cNvSpPr>
          <p:nvPr/>
        </p:nvSpPr>
        <p:spPr bwMode="auto">
          <a:xfrm>
            <a:off x="142875" y="2643188"/>
            <a:ext cx="8858250" cy="407193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indent="450850" algn="just">
              <a:tabLst>
                <a:tab pos="228600" algn="l"/>
                <a:tab pos="679450" algn="l"/>
              </a:tabLst>
            </a:pPr>
            <a:r>
              <a:rPr lang="uk-UA" sz="1700" b="1">
                <a:latin typeface="Times New Roman CYR" pitchFamily="18" charset="0"/>
                <a:cs typeface="Times New Roman" pitchFamily="18" charset="0"/>
              </a:rPr>
              <a:t>Для цього використовуються:</a:t>
            </a:r>
            <a:endParaRPr lang="ru-RU" sz="1700" b="1"/>
          </a:p>
          <a:p>
            <a:pPr indent="450850" algn="just" eaLnBrk="0" hangingPunct="0">
              <a:tabLst>
                <a:tab pos="228600" algn="l"/>
                <a:tab pos="679450" algn="l"/>
              </a:tabLst>
            </a:pPr>
            <a:r>
              <a:rPr lang="uk-UA" sz="1700">
                <a:latin typeface="Times New Roman CYR" pitchFamily="18" charset="0"/>
                <a:cs typeface="Times New Roman" pitchFamily="18" charset="0"/>
              </a:rPr>
              <a:t>1. Різні фактори педагогічного впливу (роз’яснення, спонукання, підбадьорення словом чи прикладом і т.д.).</a:t>
            </a:r>
            <a:endParaRPr lang="ru-RU" sz="1700"/>
          </a:p>
          <a:p>
            <a:pPr indent="450850" algn="just" eaLnBrk="0" hangingPunct="0">
              <a:tabLst>
                <a:tab pos="228600" algn="l"/>
                <a:tab pos="679450" algn="l"/>
              </a:tabLst>
            </a:pPr>
            <a:r>
              <a:rPr lang="uk-UA" sz="1700">
                <a:latin typeface="Times New Roman CYR" pitchFamily="18" charset="0"/>
                <a:cs typeface="Times New Roman" pitchFamily="18" charset="0"/>
              </a:rPr>
              <a:t>2. Спеціальні засоби, методи і прийоми:</a:t>
            </a:r>
            <a:endParaRPr lang="ru-RU" sz="1700"/>
          </a:p>
          <a:p>
            <a:pPr indent="450850" algn="just" eaLnBrk="0" hangingPunct="0">
              <a:buFontTx/>
              <a:buChar char="•"/>
              <a:tabLst>
                <a:tab pos="228600" algn="l"/>
                <a:tab pos="679450" algn="l"/>
              </a:tabLst>
            </a:pPr>
            <a:r>
              <a:rPr lang="uk-UA" sz="1700">
                <a:latin typeface="Times New Roman CYR" pitchFamily="18" charset="0"/>
                <a:cs typeface="Times New Roman" pitchFamily="18" charset="0"/>
              </a:rPr>
              <a:t>способи “налаштування”, мобілізації і зняття напруженості, основані на виконанні спеціальної розминки, вправ на розслаблення й інших рухових дій, що сприяють досягнення необхідного психічного стану;</a:t>
            </a:r>
            <a:endParaRPr lang="ru-RU" sz="1700"/>
          </a:p>
          <a:p>
            <a:pPr indent="450850" algn="just" eaLnBrk="0" hangingPunct="0">
              <a:buFontTx/>
              <a:buChar char="•"/>
              <a:tabLst>
                <a:tab pos="228600" algn="l"/>
                <a:tab pos="679450" algn="l"/>
              </a:tabLst>
            </a:pPr>
            <a:r>
              <a:rPr lang="uk-UA" sz="1700">
                <a:latin typeface="Times New Roman CYR" pitchFamily="18" charset="0"/>
                <a:cs typeface="Times New Roman" pitchFamily="18" charset="0"/>
              </a:rPr>
              <a:t>ідеомоторні вправи (відтворення подумки рухових дій з концентрацією уваги на вирішальних фазах), а також “самонакази” й інші прийоми самоспонукання, що використовуються під час виконання змагальних чи підготовчих вправ;</a:t>
            </a:r>
            <a:endParaRPr lang="ru-RU" sz="1700"/>
          </a:p>
          <a:p>
            <a:pPr indent="450850" algn="just" eaLnBrk="0" hangingPunct="0">
              <a:buFontTx/>
              <a:buChar char="•"/>
              <a:tabLst>
                <a:tab pos="228600" algn="l"/>
                <a:tab pos="679450" algn="l"/>
              </a:tabLst>
            </a:pPr>
            <a:r>
              <a:rPr lang="uk-UA" sz="1700">
                <a:latin typeface="Times New Roman CYR" pitchFamily="18" charset="0"/>
                <a:cs typeface="Times New Roman" pitchFamily="18" charset="0"/>
              </a:rPr>
              <a:t>специфічні методи і прийоми “психорегуляційного тренування”, які проводяться під керівництвом спеціаліста чи самостійно. Вони розраховані як на глибоку релаксацію (розслаблення, заспокоєння), так і на психічну мобілізацію на майбутню роботу.</a:t>
            </a:r>
            <a:endParaRPr lang="uk-UA" sz="1700"/>
          </a:p>
          <a:p>
            <a:pPr indent="450850" algn="ctr">
              <a:tabLst>
                <a:tab pos="228600" algn="l"/>
                <a:tab pos="679450" algn="l"/>
              </a:tabLst>
            </a:pPr>
            <a:endParaRPr lang="uk-UA" sz="2000" b="1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8"/>
          <p:cNvSpPr>
            <a:spLocks noChangeArrowheads="1"/>
          </p:cNvSpPr>
          <p:nvPr/>
        </p:nvSpPr>
        <p:spPr bwMode="auto">
          <a:xfrm>
            <a:off x="1714500" y="214313"/>
            <a:ext cx="5786438" cy="428625"/>
          </a:xfrm>
          <a:prstGeom prst="roundRect">
            <a:avLst>
              <a:gd name="adj" fmla="val 16667"/>
            </a:avLst>
          </a:prstGeom>
          <a:solidFill>
            <a:schemeClr val="accent6">
              <a:lumMod val="40000"/>
              <a:lumOff val="60000"/>
            </a:schemeClr>
          </a:solidFill>
          <a:ln w="63500" cmpd="thickThin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b="1" dirty="0">
                <a:latin typeface="+mn-lt"/>
                <a:cs typeface="+mn-cs"/>
              </a:rPr>
              <a:t>Управління в процесі спортивного тренування</a:t>
            </a:r>
            <a:endParaRPr lang="ru-RU" sz="2000" b="1" dirty="0">
              <a:latin typeface="+mn-lt"/>
              <a:cs typeface="+mn-cs"/>
            </a:endParaRPr>
          </a:p>
        </p:txBody>
      </p:sp>
      <p:sp>
        <p:nvSpPr>
          <p:cNvPr id="30722" name="AutoShape 8"/>
          <p:cNvSpPr>
            <a:spLocks noChangeArrowheads="1"/>
          </p:cNvSpPr>
          <p:nvPr/>
        </p:nvSpPr>
        <p:spPr bwMode="auto">
          <a:xfrm>
            <a:off x="857250" y="857250"/>
            <a:ext cx="3000375" cy="500063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000" b="1">
                <a:latin typeface="Calibri" pitchFamily="34" charset="0"/>
              </a:rPr>
              <a:t>Моделювання </a:t>
            </a:r>
            <a:endParaRPr lang="ru-RU" sz="1600" b="1" i="1">
              <a:latin typeface="Calibri" pitchFamily="34" charset="0"/>
            </a:endParaRPr>
          </a:p>
        </p:txBody>
      </p:sp>
      <p:sp>
        <p:nvSpPr>
          <p:cNvPr id="30723" name="AutoShape 8"/>
          <p:cNvSpPr>
            <a:spLocks noChangeArrowheads="1"/>
          </p:cNvSpPr>
          <p:nvPr/>
        </p:nvSpPr>
        <p:spPr bwMode="auto">
          <a:xfrm>
            <a:off x="5643563" y="857250"/>
            <a:ext cx="3000375" cy="500063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000" b="1">
                <a:latin typeface="Calibri" pitchFamily="34" charset="0"/>
              </a:rPr>
              <a:t>Контроль </a:t>
            </a:r>
            <a:endParaRPr lang="ru-RU" sz="1600" b="1" i="1">
              <a:latin typeface="Calibri" pitchFamily="34" charset="0"/>
            </a:endParaRPr>
          </a:p>
        </p:txBody>
      </p:sp>
      <p:sp>
        <p:nvSpPr>
          <p:cNvPr id="30724" name="AutoShape 8"/>
          <p:cNvSpPr>
            <a:spLocks noChangeArrowheads="1"/>
          </p:cNvSpPr>
          <p:nvPr/>
        </p:nvSpPr>
        <p:spPr bwMode="auto">
          <a:xfrm>
            <a:off x="714375" y="1785938"/>
            <a:ext cx="3000375" cy="15716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000" b="1" i="1">
                <a:latin typeface="Calibri" pitchFamily="34" charset="0"/>
              </a:rPr>
              <a:t>Базові моделі</a:t>
            </a:r>
          </a:p>
          <a:p>
            <a:pPr algn="ctr"/>
            <a:r>
              <a:rPr lang="uk-UA" sz="2000" b="1" i="1">
                <a:latin typeface="Calibri" pitchFamily="34" charset="0"/>
              </a:rPr>
              <a:t>Перспективні моделі</a:t>
            </a:r>
          </a:p>
          <a:p>
            <a:pPr algn="ctr"/>
            <a:r>
              <a:rPr lang="uk-UA" sz="2000" b="1" i="1">
                <a:latin typeface="Calibri" pitchFamily="34" charset="0"/>
              </a:rPr>
              <a:t>Теоретичні моделі</a:t>
            </a:r>
          </a:p>
          <a:p>
            <a:pPr algn="ctr"/>
            <a:r>
              <a:rPr lang="uk-UA" sz="2000" b="1" i="1">
                <a:latin typeface="Calibri" pitchFamily="34" charset="0"/>
              </a:rPr>
              <a:t>Математичні моделі</a:t>
            </a:r>
            <a:endParaRPr lang="ru-RU" sz="2000" b="1" i="1">
              <a:latin typeface="Calibri" pitchFamily="34" charset="0"/>
            </a:endParaRPr>
          </a:p>
        </p:txBody>
      </p:sp>
      <p:sp>
        <p:nvSpPr>
          <p:cNvPr id="30725" name="AutoShape 8"/>
          <p:cNvSpPr>
            <a:spLocks noChangeArrowheads="1"/>
          </p:cNvSpPr>
          <p:nvPr/>
        </p:nvSpPr>
        <p:spPr bwMode="auto">
          <a:xfrm>
            <a:off x="5500688" y="1785938"/>
            <a:ext cx="3000375" cy="15716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000" b="1" i="1">
                <a:latin typeface="Calibri" pitchFamily="34" charset="0"/>
              </a:rPr>
              <a:t>Попередній </a:t>
            </a:r>
          </a:p>
          <a:p>
            <a:pPr algn="ctr"/>
            <a:r>
              <a:rPr lang="uk-UA" sz="2000" b="1" i="1">
                <a:latin typeface="Calibri" pitchFamily="34" charset="0"/>
              </a:rPr>
              <a:t>Оперативний </a:t>
            </a:r>
          </a:p>
          <a:p>
            <a:pPr algn="ctr"/>
            <a:r>
              <a:rPr lang="uk-UA" sz="2000" b="1" i="1">
                <a:latin typeface="Calibri" pitchFamily="34" charset="0"/>
              </a:rPr>
              <a:t>Поточний </a:t>
            </a:r>
          </a:p>
          <a:p>
            <a:pPr algn="ctr"/>
            <a:r>
              <a:rPr lang="uk-UA" sz="2000" b="1" i="1">
                <a:latin typeface="Calibri" pitchFamily="34" charset="0"/>
              </a:rPr>
              <a:t>Поетапний </a:t>
            </a:r>
            <a:endParaRPr lang="ru-RU" sz="2000" b="1" i="1">
              <a:latin typeface="Calibri" pitchFamily="34" charset="0"/>
            </a:endParaRPr>
          </a:p>
        </p:txBody>
      </p:sp>
      <p:sp>
        <p:nvSpPr>
          <p:cNvPr id="30726" name="AutoShape 8"/>
          <p:cNvSpPr>
            <a:spLocks noChangeArrowheads="1"/>
          </p:cNvSpPr>
          <p:nvPr/>
        </p:nvSpPr>
        <p:spPr bwMode="auto">
          <a:xfrm>
            <a:off x="285750" y="3643313"/>
            <a:ext cx="8643938" cy="292893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r>
              <a:rPr lang="uk-UA" sz="1700" b="1">
                <a:latin typeface="Calibri" pitchFamily="34" charset="0"/>
              </a:rPr>
              <a:t>      У процесі контролю оцінюють:</a:t>
            </a:r>
            <a:endParaRPr lang="ru-RU" sz="1700" b="1">
              <a:latin typeface="Calibri" pitchFamily="34" charset="0"/>
            </a:endParaRPr>
          </a:p>
          <a:p>
            <a:r>
              <a:rPr lang="uk-UA" sz="1700">
                <a:latin typeface="Calibri" pitchFamily="34" charset="0"/>
              </a:rPr>
              <a:t>*ефективність змагальної діяльності;</a:t>
            </a:r>
            <a:endParaRPr lang="ru-RU" sz="1700">
              <a:latin typeface="Calibri" pitchFamily="34" charset="0"/>
            </a:endParaRPr>
          </a:p>
          <a:p>
            <a:r>
              <a:rPr lang="uk-UA" sz="1700">
                <a:latin typeface="Calibri" pitchFamily="34" charset="0"/>
              </a:rPr>
              <a:t>*рівень розвитку рухових якостей, техніко-тактичної майстерності, психічної і інтегральної підготовленості;</a:t>
            </a:r>
            <a:endParaRPr lang="ru-RU" sz="1700">
              <a:latin typeface="Calibri" pitchFamily="34" charset="0"/>
            </a:endParaRPr>
          </a:p>
          <a:p>
            <a:r>
              <a:rPr lang="uk-UA" sz="1700">
                <a:latin typeface="Calibri" pitchFamily="34" charset="0"/>
              </a:rPr>
              <a:t>*можливості окремих функціональних систем і механізмів, що відносяться до тих чи інших факторів, які забезпечують ефективну змагальну діяльність;</a:t>
            </a:r>
            <a:endParaRPr lang="ru-RU" sz="1700">
              <a:latin typeface="Calibri" pitchFamily="34" charset="0"/>
            </a:endParaRPr>
          </a:p>
          <a:p>
            <a:r>
              <a:rPr lang="uk-UA" sz="1700">
                <a:latin typeface="Calibri" pitchFamily="34" charset="0"/>
              </a:rPr>
              <a:t>*реакцію організму спортсмена на тренувальні навантаження;</a:t>
            </a:r>
            <a:endParaRPr lang="ru-RU" sz="1700">
              <a:latin typeface="Calibri" pitchFamily="34" charset="0"/>
            </a:endParaRPr>
          </a:p>
          <a:p>
            <a:r>
              <a:rPr lang="uk-UA" sz="1700">
                <a:latin typeface="Calibri" pitchFamily="34" charset="0"/>
              </a:rPr>
              <a:t>*особливості перебігу процесів утоми і відновлення;</a:t>
            </a:r>
            <a:endParaRPr lang="ru-RU" sz="1700">
              <a:latin typeface="Calibri" pitchFamily="34" charset="0"/>
            </a:endParaRPr>
          </a:p>
          <a:p>
            <a:r>
              <a:rPr lang="uk-UA" sz="1700">
                <a:latin typeface="Calibri" pitchFamily="34" charset="0"/>
              </a:rPr>
              <a:t>*показники навантаження в різних структурних одиницях тренувального процесу – в окремих вправах, у їх комплексах, тренувальних заняттях, в мікро-, мезо- і макроциклах</a:t>
            </a:r>
            <a:endParaRPr lang="ru-RU" sz="1700" b="1" i="1">
              <a:latin typeface="Calibri" pitchFamily="34" charset="0"/>
            </a:endParaRPr>
          </a:p>
        </p:txBody>
      </p:sp>
      <p:sp>
        <p:nvSpPr>
          <p:cNvPr id="30727" name="AutoShape 6"/>
          <p:cNvSpPr>
            <a:spLocks noChangeArrowheads="1"/>
          </p:cNvSpPr>
          <p:nvPr/>
        </p:nvSpPr>
        <p:spPr bwMode="auto">
          <a:xfrm rot="2916526">
            <a:off x="4732337" y="2622551"/>
            <a:ext cx="531813" cy="1027112"/>
          </a:xfrm>
          <a:prstGeom prst="downArrow">
            <a:avLst>
              <a:gd name="adj1" fmla="val 21880"/>
              <a:gd name="adj2" fmla="val 25626"/>
            </a:avLst>
          </a:prstGeom>
          <a:solidFill>
            <a:srgbClr val="FFFFFF"/>
          </a:solidFill>
          <a:ln w="31750">
            <a:solidFill>
              <a:srgbClr val="000000"/>
            </a:solidFill>
            <a:miter lim="800000"/>
            <a:headEnd/>
            <a:tailEnd/>
          </a:ln>
        </p:spPr>
        <p:txBody>
          <a:bodyPr rot="10800000" vert="eaVert"/>
          <a:lstStyle/>
          <a:p>
            <a:endParaRPr lang="uk-UA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8"/>
          <p:cNvSpPr>
            <a:spLocks noChangeArrowheads="1"/>
          </p:cNvSpPr>
          <p:nvPr/>
        </p:nvSpPr>
        <p:spPr bwMode="auto">
          <a:xfrm>
            <a:off x="1714500" y="214313"/>
            <a:ext cx="5786438" cy="428625"/>
          </a:xfrm>
          <a:prstGeom prst="roundRect">
            <a:avLst>
              <a:gd name="adj" fmla="val 16667"/>
            </a:avLst>
          </a:prstGeom>
          <a:solidFill>
            <a:schemeClr val="accent6">
              <a:lumMod val="40000"/>
              <a:lumOff val="60000"/>
            </a:schemeClr>
          </a:solidFill>
          <a:ln w="63500" cmpd="thickThin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b="1" dirty="0">
                <a:latin typeface="+mn-lt"/>
                <a:cs typeface="+mn-cs"/>
              </a:rPr>
              <a:t>Циклова структура тренувального процесу</a:t>
            </a:r>
            <a:endParaRPr lang="ru-RU" sz="2000" b="1" dirty="0">
              <a:latin typeface="+mn-lt"/>
              <a:cs typeface="+mn-cs"/>
            </a:endParaRPr>
          </a:p>
        </p:txBody>
      </p:sp>
      <p:sp>
        <p:nvSpPr>
          <p:cNvPr id="31746" name="AutoShape 8"/>
          <p:cNvSpPr>
            <a:spLocks noChangeArrowheads="1"/>
          </p:cNvSpPr>
          <p:nvPr/>
        </p:nvSpPr>
        <p:spPr bwMode="auto">
          <a:xfrm>
            <a:off x="357188" y="2857500"/>
            <a:ext cx="8429625" cy="121443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400" b="1">
                <a:latin typeface="Calibri" pitchFamily="34" charset="0"/>
              </a:rPr>
              <a:t>мезоструктура – структура більших фрагментів тренувального процесу, які складаються із відносно закінченого ряду мікроциклів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31747" name="AutoShape 8"/>
          <p:cNvSpPr>
            <a:spLocks noChangeArrowheads="1"/>
          </p:cNvSpPr>
          <p:nvPr/>
        </p:nvSpPr>
        <p:spPr bwMode="auto">
          <a:xfrm>
            <a:off x="357188" y="4714875"/>
            <a:ext cx="8358187" cy="11430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400" b="1">
                <a:latin typeface="Calibri" pitchFamily="34" charset="0"/>
              </a:rPr>
              <a:t>макроструктура – структура великих тренувальних циклів типу піврічних, річних і багаторічних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31748" name="AutoShape 8"/>
          <p:cNvSpPr>
            <a:spLocks noChangeArrowheads="1"/>
          </p:cNvSpPr>
          <p:nvPr/>
        </p:nvSpPr>
        <p:spPr bwMode="auto">
          <a:xfrm>
            <a:off x="357188" y="1214438"/>
            <a:ext cx="8429625" cy="10001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400" b="1">
                <a:latin typeface="Calibri" pitchFamily="34" charset="0"/>
              </a:rPr>
              <a:t>мікроструктура – структура окремих тренувальних занять і мікроциклів</a:t>
            </a:r>
            <a:endParaRPr lang="ru-RU" sz="2400" b="1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8"/>
          <p:cNvSpPr>
            <a:spLocks noChangeArrowheads="1"/>
          </p:cNvSpPr>
          <p:nvPr/>
        </p:nvSpPr>
        <p:spPr bwMode="auto">
          <a:xfrm>
            <a:off x="1071563" y="285750"/>
            <a:ext cx="6769100" cy="428625"/>
          </a:xfrm>
          <a:prstGeom prst="roundRect">
            <a:avLst>
              <a:gd name="adj" fmla="val 16667"/>
            </a:avLst>
          </a:prstGeom>
          <a:solidFill>
            <a:schemeClr val="tx2">
              <a:lumMod val="40000"/>
              <a:lumOff val="60000"/>
            </a:schemeClr>
          </a:solidFill>
          <a:ln w="63500" cmpd="thickThin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b="1" dirty="0">
                <a:latin typeface="+mn-lt"/>
                <a:cs typeface="+mn-cs"/>
              </a:rPr>
              <a:t>СПОРТИВНИЙ ВІДБІР І ОРІЄНТАЦІЯ</a:t>
            </a:r>
            <a:endParaRPr lang="ru-RU" sz="2000" b="1" dirty="0">
              <a:latin typeface="+mn-lt"/>
              <a:cs typeface="+mn-cs"/>
            </a:endParaRPr>
          </a:p>
        </p:txBody>
      </p:sp>
      <p:sp>
        <p:nvSpPr>
          <p:cNvPr id="14338" name="AutoShape 8"/>
          <p:cNvSpPr>
            <a:spLocks noChangeArrowheads="1"/>
          </p:cNvSpPr>
          <p:nvPr/>
        </p:nvSpPr>
        <p:spPr bwMode="auto">
          <a:xfrm>
            <a:off x="357188" y="857250"/>
            <a:ext cx="8429625" cy="142875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000" b="1">
                <a:latin typeface="Calibri" pitchFamily="34" charset="0"/>
              </a:rPr>
              <a:t>Спортивний відбір</a:t>
            </a:r>
            <a:r>
              <a:rPr lang="uk-UA" sz="2000">
                <a:latin typeface="Calibri" pitchFamily="34" charset="0"/>
              </a:rPr>
              <a:t> – це система організаційно-методичних заходів комплексного характеру, яка включає педагогічні, психологічні, соціологічні і медико-біологічні методи дослідження, на основі яких виявляються задатки і здібності  для спеціалізації в певному виді спорту</a:t>
            </a:r>
            <a:endParaRPr lang="ru-RU" sz="2000">
              <a:latin typeface="Calibri" pitchFamily="34" charset="0"/>
            </a:endParaRPr>
          </a:p>
        </p:txBody>
      </p:sp>
      <p:sp>
        <p:nvSpPr>
          <p:cNvPr id="14339" name="AutoShape 8"/>
          <p:cNvSpPr>
            <a:spLocks noChangeArrowheads="1"/>
          </p:cNvSpPr>
          <p:nvPr/>
        </p:nvSpPr>
        <p:spPr bwMode="auto">
          <a:xfrm>
            <a:off x="4643438" y="2857500"/>
            <a:ext cx="4286250" cy="378618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b="1">
                <a:latin typeface="Calibri" pitchFamily="34" charset="0"/>
              </a:rPr>
              <a:t>Вторинний</a:t>
            </a:r>
            <a:r>
              <a:rPr lang="uk-UA">
                <a:latin typeface="Calibri" pitchFamily="34" charset="0"/>
              </a:rPr>
              <a:t> </a:t>
            </a:r>
            <a:r>
              <a:rPr lang="uk-UA" b="1">
                <a:latin typeface="Calibri" pitchFamily="34" charset="0"/>
              </a:rPr>
              <a:t>відбір</a:t>
            </a:r>
            <a:r>
              <a:rPr lang="uk-UA">
                <a:latin typeface="Calibri" pitchFamily="34" charset="0"/>
              </a:rPr>
              <a:t> являє собою вивчення юного спортсмена (уточнення його сильних і слабких проявів) уже безпосередньо на тренувальних заняттях. Дані, отримані під час такого вивчення, дозволяють конкретизувати попередню  (зумовлену первинним відбором) характеристику, виявити приховані можливості</a:t>
            </a:r>
            <a:endParaRPr lang="ru-RU">
              <a:latin typeface="Calibri" pitchFamily="34" charset="0"/>
            </a:endParaRPr>
          </a:p>
        </p:txBody>
      </p:sp>
      <p:sp>
        <p:nvSpPr>
          <p:cNvPr id="14340" name="AutoShape 8"/>
          <p:cNvSpPr>
            <a:spLocks noChangeArrowheads="1"/>
          </p:cNvSpPr>
          <p:nvPr/>
        </p:nvSpPr>
        <p:spPr bwMode="auto">
          <a:xfrm>
            <a:off x="214313" y="2857500"/>
            <a:ext cx="4214812" cy="378618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b="1">
                <a:latin typeface="Calibri" pitchFamily="34" charset="0"/>
              </a:rPr>
              <a:t>Первинний</a:t>
            </a:r>
            <a:r>
              <a:rPr lang="uk-UA">
                <a:latin typeface="Calibri" pitchFamily="34" charset="0"/>
              </a:rPr>
              <a:t> </a:t>
            </a:r>
            <a:r>
              <a:rPr lang="uk-UA" b="1">
                <a:latin typeface="Calibri" pitchFamily="34" charset="0"/>
              </a:rPr>
              <a:t>відбір</a:t>
            </a:r>
            <a:r>
              <a:rPr lang="uk-UA">
                <a:latin typeface="Calibri" pitchFamily="34" charset="0"/>
              </a:rPr>
              <a:t> – це знайомство з майбутнім спортсменом, вивчення його під час пошуку здібних дітей у загальноосвітніх навчальних закладах, при наборі в секцію чи групу початкової підготовки ДЮСШ. Тут оцінюються рухові здібності і особливості будови тіла, здійснюють психофізіологічне обстеження, вивчають мотиваційну сферу, знайомляться з родичами (батьком і матір’ю)</a:t>
            </a:r>
            <a:endParaRPr lang="ru-RU">
              <a:latin typeface="Calibri" pitchFamily="34" charset="0"/>
            </a:endParaRPr>
          </a:p>
        </p:txBody>
      </p:sp>
      <p:sp>
        <p:nvSpPr>
          <p:cNvPr id="14341" name="AutoShape 6"/>
          <p:cNvSpPr>
            <a:spLocks noChangeArrowheads="1"/>
          </p:cNvSpPr>
          <p:nvPr/>
        </p:nvSpPr>
        <p:spPr bwMode="auto">
          <a:xfrm>
            <a:off x="1785938" y="2357438"/>
            <a:ext cx="857250" cy="333375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FF"/>
          </a:solidFill>
          <a:ln w="317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uk-UA">
              <a:latin typeface="Calibri" pitchFamily="34" charset="0"/>
            </a:endParaRPr>
          </a:p>
        </p:txBody>
      </p:sp>
      <p:sp>
        <p:nvSpPr>
          <p:cNvPr id="14342" name="AutoShape 6"/>
          <p:cNvSpPr>
            <a:spLocks noChangeArrowheads="1"/>
          </p:cNvSpPr>
          <p:nvPr/>
        </p:nvSpPr>
        <p:spPr bwMode="auto">
          <a:xfrm>
            <a:off x="6357938" y="2357438"/>
            <a:ext cx="857250" cy="333375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FF"/>
          </a:solidFill>
          <a:ln w="317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uk-UA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AutoShape 8"/>
          <p:cNvSpPr>
            <a:spLocks noChangeArrowheads="1"/>
          </p:cNvSpPr>
          <p:nvPr/>
        </p:nvSpPr>
        <p:spPr bwMode="auto">
          <a:xfrm>
            <a:off x="357188" y="142875"/>
            <a:ext cx="8429625" cy="10001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400" b="1">
                <a:latin typeface="Calibri" pitchFamily="34" charset="0"/>
              </a:rPr>
              <a:t>мікроструктура – структура окремих тренувальних занять і мікроциклів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32770" name="Прямоугольник 2"/>
          <p:cNvSpPr>
            <a:spLocks noChangeArrowheads="1"/>
          </p:cNvSpPr>
          <p:nvPr/>
        </p:nvSpPr>
        <p:spPr bwMode="auto">
          <a:xfrm>
            <a:off x="285750" y="1285875"/>
            <a:ext cx="864393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sz="2400">
                <a:latin typeface="Calibri" pitchFamily="34" charset="0"/>
              </a:rPr>
              <a:t>ознаки, за якими тренувальне заняття відрізняється від уроку фізичної культури</a:t>
            </a:r>
            <a:endParaRPr lang="ru-RU" sz="2400">
              <a:latin typeface="Calibri" pitchFamily="34" charset="0"/>
            </a:endParaRPr>
          </a:p>
        </p:txBody>
      </p:sp>
      <p:sp>
        <p:nvSpPr>
          <p:cNvPr id="32771" name="AutoShape 8"/>
          <p:cNvSpPr>
            <a:spLocks noChangeArrowheads="1"/>
          </p:cNvSpPr>
          <p:nvPr/>
        </p:nvSpPr>
        <p:spPr bwMode="auto">
          <a:xfrm>
            <a:off x="571500" y="2928938"/>
            <a:ext cx="8001000" cy="371475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just"/>
            <a:r>
              <a:rPr lang="uk-UA" sz="2400">
                <a:latin typeface="Calibri" pitchFamily="34" charset="0"/>
              </a:rPr>
              <a:t>1.Концентрація уваги на обмеженій кількості завдань (нерідко лише на одному завданні) на відміну від множинності завдань уроку фізичної культури; </a:t>
            </a:r>
          </a:p>
          <a:p>
            <a:pPr algn="just"/>
            <a:r>
              <a:rPr lang="uk-UA" sz="2400">
                <a:latin typeface="Calibri" pitchFamily="34" charset="0"/>
              </a:rPr>
              <a:t>2. Яскраво виражена спеціалізація; </a:t>
            </a:r>
          </a:p>
          <a:p>
            <a:pPr algn="just"/>
            <a:r>
              <a:rPr lang="uk-UA" sz="2400">
                <a:latin typeface="Calibri" pitchFamily="34" charset="0"/>
              </a:rPr>
              <a:t>3.Висока інтенсивність роботи;         </a:t>
            </a:r>
          </a:p>
          <a:p>
            <a:pPr algn="just"/>
            <a:r>
              <a:rPr lang="uk-UA" sz="2400">
                <a:latin typeface="Calibri" pitchFamily="34" charset="0"/>
              </a:rPr>
              <a:t>4. Набагато більша, і до того ж, не жорстко регламентована тривалість занять. </a:t>
            </a:r>
          </a:p>
          <a:p>
            <a:pPr algn="just"/>
            <a:r>
              <a:rPr lang="uk-UA" sz="2400">
                <a:latin typeface="Calibri" pitchFamily="34" charset="0"/>
              </a:rPr>
              <a:t>5. Набагато більша частота занять (до декількох на день)</a:t>
            </a:r>
            <a:endParaRPr lang="ru-RU" sz="2400" b="1" i="1">
              <a:latin typeface="Calibri" pitchFamily="34" charset="0"/>
            </a:endParaRPr>
          </a:p>
        </p:txBody>
      </p:sp>
      <p:sp>
        <p:nvSpPr>
          <p:cNvPr id="32772" name="AutoShape 6"/>
          <p:cNvSpPr>
            <a:spLocks noChangeArrowheads="1"/>
          </p:cNvSpPr>
          <p:nvPr/>
        </p:nvSpPr>
        <p:spPr bwMode="auto">
          <a:xfrm>
            <a:off x="4286250" y="2143125"/>
            <a:ext cx="531813" cy="663575"/>
          </a:xfrm>
          <a:prstGeom prst="downArrow">
            <a:avLst>
              <a:gd name="adj1" fmla="val 21880"/>
              <a:gd name="adj2" fmla="val 25625"/>
            </a:avLst>
          </a:prstGeom>
          <a:solidFill>
            <a:srgbClr val="FFFFFF"/>
          </a:solidFill>
          <a:ln w="31750">
            <a:solidFill>
              <a:srgbClr val="000000"/>
            </a:solidFill>
            <a:miter lim="800000"/>
            <a:headEnd/>
            <a:tailEnd/>
          </a:ln>
        </p:spPr>
        <p:txBody>
          <a:bodyPr rot="10800000" vert="eaVert"/>
          <a:lstStyle/>
          <a:p>
            <a:endParaRPr lang="uk-UA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Прямоугольник 1"/>
          <p:cNvSpPr>
            <a:spLocks noChangeArrowheads="1"/>
          </p:cNvSpPr>
          <p:nvPr/>
        </p:nvSpPr>
        <p:spPr bwMode="auto">
          <a:xfrm>
            <a:off x="214313" y="214313"/>
            <a:ext cx="8643937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sz="2400">
                <a:latin typeface="Calibri" pitchFamily="34" charset="0"/>
              </a:rPr>
              <a:t>Класифікація тренувальних занять залежно від величини навантаження  (за В.М. Платоновим)</a:t>
            </a:r>
            <a:endParaRPr lang="ru-RU" sz="2400">
              <a:latin typeface="Calibri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57188" y="1071563"/>
          <a:ext cx="8572500" cy="5672137"/>
        </p:xfrm>
        <a:graphic>
          <a:graphicData uri="http://schemas.openxmlformats.org/drawingml/2006/table">
            <a:tbl>
              <a:tblPr/>
              <a:tblGrid>
                <a:gridCol w="1641475"/>
                <a:gridCol w="3648075"/>
                <a:gridCol w="3282950"/>
              </a:tblGrid>
              <a:tr h="550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Види занять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Критерії величини навантаження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Призначення занять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36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 малим навантажен-ням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Настання першої фази стійкої працездатності (15-20% об’єму роботи, виконаної до настання явної втоми)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Прискорення процесів відновлення після попередніх навантажень, підтримання досягнутого рівня тренованості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00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 середнім навантажен-ням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Настання другої фази стій-кої працездатності (40-60% об’єму роботи, виконаної до настання явної втоми)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Підтримання досягнутого рівня тренованості, вирішення часткових завдань підготовки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00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Зі значним навантажен-ням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Настання фази прихованої втоми (60-75 % об’єму ро-боти, виконаної до наста-ння явної втоми)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Стабілізація і подальше підвищення тренованості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00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 великим навантажен-ням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Настання явної втоми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Підвищення тренованості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AutoShape 8"/>
          <p:cNvSpPr>
            <a:spLocks noChangeArrowheads="1"/>
          </p:cNvSpPr>
          <p:nvPr/>
        </p:nvSpPr>
        <p:spPr bwMode="auto">
          <a:xfrm>
            <a:off x="357188" y="142875"/>
            <a:ext cx="8429625" cy="571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400" b="1">
                <a:latin typeface="Calibri" pitchFamily="34" charset="0"/>
              </a:rPr>
              <a:t>тренувальне заняття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34818" name="AutoShape 8"/>
          <p:cNvSpPr>
            <a:spLocks noChangeArrowheads="1"/>
          </p:cNvSpPr>
          <p:nvPr/>
        </p:nvSpPr>
        <p:spPr bwMode="auto">
          <a:xfrm>
            <a:off x="285750" y="1571625"/>
            <a:ext cx="4000500" cy="10001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400" b="1">
                <a:latin typeface="Calibri" pitchFamily="34" charset="0"/>
              </a:rPr>
              <a:t>Заняття вибіркової спрямованості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34819" name="AutoShape 8"/>
          <p:cNvSpPr>
            <a:spLocks noChangeArrowheads="1"/>
          </p:cNvSpPr>
          <p:nvPr/>
        </p:nvSpPr>
        <p:spPr bwMode="auto">
          <a:xfrm>
            <a:off x="4714875" y="1571625"/>
            <a:ext cx="4143375" cy="10001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400" b="1">
                <a:latin typeface="Calibri" pitchFamily="34" charset="0"/>
              </a:rPr>
              <a:t>Заняття комплексної спрямованості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34820" name="AutoShape 6"/>
          <p:cNvSpPr>
            <a:spLocks noChangeArrowheads="1"/>
          </p:cNvSpPr>
          <p:nvPr/>
        </p:nvSpPr>
        <p:spPr bwMode="auto">
          <a:xfrm rot="2294960">
            <a:off x="2219325" y="808038"/>
            <a:ext cx="531813" cy="663575"/>
          </a:xfrm>
          <a:prstGeom prst="downArrow">
            <a:avLst>
              <a:gd name="adj1" fmla="val 21880"/>
              <a:gd name="adj2" fmla="val 25625"/>
            </a:avLst>
          </a:prstGeom>
          <a:solidFill>
            <a:srgbClr val="FFFFFF"/>
          </a:solidFill>
          <a:ln w="31750">
            <a:solidFill>
              <a:srgbClr val="000000"/>
            </a:solidFill>
            <a:miter lim="800000"/>
            <a:headEnd/>
            <a:tailEnd/>
          </a:ln>
        </p:spPr>
        <p:txBody>
          <a:bodyPr rot="10800000" vert="eaVert"/>
          <a:lstStyle/>
          <a:p>
            <a:endParaRPr lang="uk-UA">
              <a:latin typeface="Calibri" pitchFamily="34" charset="0"/>
            </a:endParaRPr>
          </a:p>
        </p:txBody>
      </p:sp>
      <p:sp>
        <p:nvSpPr>
          <p:cNvPr id="34821" name="AutoShape 6"/>
          <p:cNvSpPr>
            <a:spLocks noChangeArrowheads="1"/>
          </p:cNvSpPr>
          <p:nvPr/>
        </p:nvSpPr>
        <p:spPr bwMode="auto">
          <a:xfrm rot="-2583807">
            <a:off x="5870575" y="806450"/>
            <a:ext cx="531813" cy="663575"/>
          </a:xfrm>
          <a:prstGeom prst="downArrow">
            <a:avLst>
              <a:gd name="adj1" fmla="val 21880"/>
              <a:gd name="adj2" fmla="val 25625"/>
            </a:avLst>
          </a:prstGeom>
          <a:solidFill>
            <a:srgbClr val="FFFFFF"/>
          </a:solidFill>
          <a:ln w="31750">
            <a:solidFill>
              <a:srgbClr val="000000"/>
            </a:solidFill>
            <a:miter lim="800000"/>
            <a:headEnd/>
            <a:tailEnd/>
          </a:ln>
        </p:spPr>
        <p:txBody>
          <a:bodyPr rot="10800000" vert="eaVert"/>
          <a:lstStyle/>
          <a:p>
            <a:endParaRPr lang="uk-UA">
              <a:latin typeface="Calibri" pitchFamily="34" charset="0"/>
            </a:endParaRPr>
          </a:p>
        </p:txBody>
      </p:sp>
      <p:sp>
        <p:nvSpPr>
          <p:cNvPr id="34822" name="AutoShape 8"/>
          <p:cNvSpPr>
            <a:spLocks noChangeArrowheads="1"/>
          </p:cNvSpPr>
          <p:nvPr/>
        </p:nvSpPr>
        <p:spPr bwMode="auto">
          <a:xfrm>
            <a:off x="357188" y="2857500"/>
            <a:ext cx="4000500" cy="3643313"/>
          </a:xfrm>
          <a:prstGeom prst="roundRect">
            <a:avLst>
              <a:gd name="adj" fmla="val 5856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400">
                <a:latin typeface="Calibri" pitchFamily="34" charset="0"/>
              </a:rPr>
              <a:t>На заняттях вибіркової спрямованості розвивають, в основному, окремі властивості і здібності, що визначають рівень спеціальної підготовленості спортсменів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34823" name="AutoShape 8"/>
          <p:cNvSpPr>
            <a:spLocks noChangeArrowheads="1"/>
          </p:cNvSpPr>
          <p:nvPr/>
        </p:nvSpPr>
        <p:spPr bwMode="auto">
          <a:xfrm>
            <a:off x="4786313" y="2857500"/>
            <a:ext cx="4000500" cy="3571875"/>
          </a:xfrm>
          <a:prstGeom prst="roundRect">
            <a:avLst>
              <a:gd name="adj" fmla="val 6032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400">
                <a:latin typeface="Calibri" pitchFamily="34" charset="0"/>
              </a:rPr>
              <a:t>На заняттях комплексної спрямованості передбачають розвиток різних здібностей.</a:t>
            </a:r>
            <a:endParaRPr lang="ru-RU" sz="2400" b="1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Прямоугольник 1"/>
          <p:cNvSpPr>
            <a:spLocks noChangeArrowheads="1"/>
          </p:cNvSpPr>
          <p:nvPr/>
        </p:nvSpPr>
        <p:spPr bwMode="auto">
          <a:xfrm>
            <a:off x="285750" y="142875"/>
            <a:ext cx="85725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sz="2400">
                <a:latin typeface="Calibri" pitchFamily="34" charset="0"/>
              </a:rPr>
              <a:t>Симптоми втоми після навантажень різної величини</a:t>
            </a:r>
            <a:endParaRPr lang="ru-RU" sz="2400">
              <a:latin typeface="Calibri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313" y="571500"/>
          <a:ext cx="8786812" cy="6181725"/>
        </p:xfrm>
        <a:graphic>
          <a:graphicData uri="http://schemas.openxmlformats.org/drawingml/2006/table">
            <a:tbl>
              <a:tblPr/>
              <a:tblGrid>
                <a:gridCol w="1497012"/>
                <a:gridCol w="1682750"/>
                <a:gridCol w="1682750"/>
                <a:gridCol w="1868488"/>
                <a:gridCol w="2055812"/>
              </a:tblGrid>
              <a:tr h="788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 CYR" pitchFamily="18" charset="0"/>
                          <a:cs typeface="Times New Roman" pitchFamily="18" charset="0"/>
                        </a:rPr>
                        <a:t>Показ-ники 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 CYR" pitchFamily="18" charset="0"/>
                        <a:cs typeface="Times New Roman" pitchFamily="18" charset="0"/>
                      </a:endParaRPr>
                    </a:p>
                  </a:txBody>
                  <a:tcPr marL="47501" marR="4750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 CYR" pitchFamily="18" charset="0"/>
                          <a:cs typeface="Times New Roman" pitchFamily="18" charset="0"/>
                        </a:rPr>
                        <a:t>Середнє наванта-ження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 CYR" pitchFamily="18" charset="0"/>
                        <a:cs typeface="Times New Roman" pitchFamily="18" charset="0"/>
                      </a:endParaRPr>
                    </a:p>
                  </a:txBody>
                  <a:tcPr marL="47501" marR="4750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 CYR" pitchFamily="18" charset="0"/>
                          <a:cs typeface="Times New Roman" pitchFamily="18" charset="0"/>
                        </a:rPr>
                        <a:t>Велике наванта-ження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 CYR" pitchFamily="18" charset="0"/>
                        <a:cs typeface="Times New Roman" pitchFamily="18" charset="0"/>
                      </a:endParaRPr>
                    </a:p>
                  </a:txBody>
                  <a:tcPr marL="47501" marR="4750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 CYR" pitchFamily="18" charset="0"/>
                          <a:cs typeface="Times New Roman" pitchFamily="18" charset="0"/>
                        </a:rPr>
                        <a:t>Надмірне навантаже-ння (безпо-середні зміни)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 CYR" pitchFamily="18" charset="0"/>
                        <a:cs typeface="Times New Roman" pitchFamily="18" charset="0"/>
                      </a:endParaRPr>
                    </a:p>
                  </a:txBody>
                  <a:tcPr marL="47501" marR="4750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 CYR" pitchFamily="18" charset="0"/>
                          <a:cs typeface="Times New Roman" pitchFamily="18" charset="0"/>
                        </a:rPr>
                        <a:t>Відновний період після надмірного навантаження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 CYR" pitchFamily="18" charset="0"/>
                        <a:cs typeface="Times New Roman" pitchFamily="18" charset="0"/>
                      </a:endParaRPr>
                    </a:p>
                  </a:txBody>
                  <a:tcPr marL="47501" marR="4750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8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Забарвлення шкіри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501" marR="4750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Легке почервоніння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501" marR="4750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Сильне почервоніння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501" marR="4750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Дуже сильне почервоніння або надмірна блідість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501" marR="4750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Блідість, що зберігається протягом декількох днів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501" marR="4750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5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Рухи 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501" marR="4750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Впевнене виконання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501" marR="4750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Збільшення помилок, зниження точності, поява непевненості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501" marR="4750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Сильне порушення координації, в’яле виконання рухів, поява грубих відхилень від правильного виконання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501" marR="4750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Порушення рухів і безсилля в наступному тренувальному занятті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501" marR="4750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71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Зосередже-ність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501" marR="4750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Нормальна, корегуючі вказівки виконуються, врівноваженість, повна увага при поясненні і показі вправ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501" marR="4750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Неуважність при поясненнях, знижена сприйнятливість при відпрацюванні технічних і тактичних навиків, знижена здатність до диференціації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501" marR="4750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Значно знижена зосе-реджуність, велика нервозність, неуважність, сильно впо-вільнена реакція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501" marR="4750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Неуважність, нездатність до виправлення рухів після 24 чи 48 годин відпочинку, нездатність зосередитися під час розумової роботи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501" marR="4750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42875" y="142875"/>
          <a:ext cx="8786813" cy="6151563"/>
        </p:xfrm>
        <a:graphic>
          <a:graphicData uri="http://schemas.openxmlformats.org/drawingml/2006/table">
            <a:tbl>
              <a:tblPr/>
              <a:tblGrid>
                <a:gridCol w="1285875"/>
                <a:gridCol w="1428750"/>
                <a:gridCol w="2147888"/>
                <a:gridCol w="1868487"/>
                <a:gridCol w="2055813"/>
              </a:tblGrid>
              <a:tr h="2428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Загальне самопочуття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103" marR="521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Ніяких скарг, виконуються всі важкі зав-дання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103" marR="521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Слабкість у м’язах, значно утруднене дихання, наростаюче безсилля, явно знижена праце-здатність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103" marR="521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Свинцевий тягар у  м’язах, запаморочення, нудота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103" marR="521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Важке засинан-ня, неспокійний сон, без перерв-ний біль у м’язах і суглобах, без-силля, знижена фізична й розу-мова працез-датність, приш-видшений пульс після 24 годин відпочинку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103" marR="521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24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Готовність до досягнень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103" marR="521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Стійка, ба-жання про-довжувати тренуватись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103" marR="521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Знижена активність, прагнення до триваліших пауз, знижена готовність продовжувати роботу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103" marR="521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Бажання повного спокою і припинення роботи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103" marR="521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Небажання тренуватися наступного дня, байдужість, спротив вимогам тренера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103" marR="521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89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Настрій 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103" marR="521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Піднесений, радісний, пожвавлений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103" marR="521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Дещо “приглушений”, але радісний, якщо результати тренування відповідають очікуваним, радість з приводу наступного тренування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103" marR="521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Виникнення сумнівів у цін-ності і смислі тренування, страх перед новим трену-ванням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103" marR="521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Пригніченість, безперервні сумніви в цінності тренування, пошук причин для відсутності на тренуванні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2103" marR="521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57188" y="214313"/>
          <a:ext cx="8501062" cy="4500562"/>
        </p:xfrm>
        <a:graphic>
          <a:graphicData uri="http://schemas.openxmlformats.org/drawingml/2006/table">
            <a:tbl>
              <a:tblPr/>
              <a:tblGrid>
                <a:gridCol w="2501900"/>
                <a:gridCol w="1819275"/>
                <a:gridCol w="1635125"/>
                <a:gridCol w="2544762"/>
              </a:tblGrid>
              <a:tr h="903288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 CYR" pitchFamily="18" charset="0"/>
                          <a:cs typeface="Times New Roman" pitchFamily="18" charset="0"/>
                        </a:rPr>
                        <a:t>Навантаження в заняттях і тривалість відновлення після них (в годинах)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 CYR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90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 CYR" pitchFamily="18" charset="0"/>
                          <a:cs typeface="Times New Roman" pitchFamily="18" charset="0"/>
                        </a:rPr>
                        <a:t>Велике 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 CYR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 CYR" pitchFamily="18" charset="0"/>
                          <a:cs typeface="Times New Roman" pitchFamily="18" charset="0"/>
                        </a:rPr>
                        <a:t>Значне 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 CYR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 CYR" pitchFamily="18" charset="0"/>
                          <a:cs typeface="Times New Roman" pitchFamily="18" charset="0"/>
                        </a:rPr>
                        <a:t>Середнє 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 CYR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 CYR" pitchFamily="18" charset="0"/>
                          <a:cs typeface="Times New Roman" pitchFamily="18" charset="0"/>
                        </a:rPr>
                        <a:t>Мале 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 CYR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08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 CYR" pitchFamily="18" charset="0"/>
                          <a:cs typeface="Times New Roman" pitchFamily="18" charset="0"/>
                        </a:rPr>
                        <a:t>48-72 години і навіть більше (на клітинному і субклітинному рівнях)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 CYR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 CYR" pitchFamily="18" charset="0"/>
                          <a:cs typeface="Times New Roman" pitchFamily="18" charset="0"/>
                        </a:rPr>
                        <a:t>24 години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 CYR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 CYR" pitchFamily="18" charset="0"/>
                          <a:cs typeface="Times New Roman" pitchFamily="18" charset="0"/>
                        </a:rPr>
                        <a:t>10 – 12 годин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 CYR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 CYR" pitchFamily="18" charset="0"/>
                          <a:cs typeface="Times New Roman" pitchFamily="18" charset="0"/>
                        </a:rPr>
                        <a:t>від декількох годин і до години, а то й менше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 CYR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AutoShape 8"/>
          <p:cNvSpPr>
            <a:spLocks noChangeArrowheads="1"/>
          </p:cNvSpPr>
          <p:nvPr/>
        </p:nvSpPr>
        <p:spPr bwMode="auto">
          <a:xfrm>
            <a:off x="357188" y="142875"/>
            <a:ext cx="8429625" cy="121443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400" b="1">
                <a:latin typeface="Calibri" pitchFamily="34" charset="0"/>
              </a:rPr>
              <a:t>Тренувальний мікроцикл </a:t>
            </a:r>
            <a:r>
              <a:rPr lang="uk-UA" sz="2400">
                <a:latin typeface="Calibri" pitchFamily="34" charset="0"/>
              </a:rPr>
              <a:t>‒ серія занять, які проводяться протягом певної кількості днів і забезпечують вирішення завдань, що виникли на даному етапі підготовки</a:t>
            </a:r>
            <a:endParaRPr lang="ru-RU" sz="2400">
              <a:latin typeface="Calibri" pitchFamily="34" charset="0"/>
            </a:endParaRPr>
          </a:p>
          <a:p>
            <a:pPr algn="ctr"/>
            <a:endParaRPr lang="ru-RU" sz="2400" b="1">
              <a:latin typeface="Calibri" pitchFamily="34" charset="0"/>
            </a:endParaRPr>
          </a:p>
        </p:txBody>
      </p:sp>
      <p:sp>
        <p:nvSpPr>
          <p:cNvPr id="38914" name="AutoShape 8"/>
          <p:cNvSpPr>
            <a:spLocks noChangeArrowheads="1"/>
          </p:cNvSpPr>
          <p:nvPr/>
        </p:nvSpPr>
        <p:spPr bwMode="auto">
          <a:xfrm>
            <a:off x="428625" y="1643063"/>
            <a:ext cx="8429625" cy="5072062"/>
          </a:xfrm>
          <a:prstGeom prst="roundRect">
            <a:avLst>
              <a:gd name="adj" fmla="val 5852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r>
              <a:rPr lang="uk-UA" sz="2400">
                <a:latin typeface="Calibri" pitchFamily="34" charset="0"/>
              </a:rPr>
              <a:t>Тривалість ‒ від 3-4 до 10-14 днів.</a:t>
            </a:r>
          </a:p>
          <a:p>
            <a:pPr algn="ctr"/>
            <a:r>
              <a:rPr lang="uk-UA" sz="2400">
                <a:latin typeface="Calibri" pitchFamily="34" charset="0"/>
              </a:rPr>
              <a:t>Найбільш поширені 7-денні (тижневі) мікроцикли.</a:t>
            </a:r>
          </a:p>
          <a:p>
            <a:endParaRPr lang="uk-UA" sz="2400">
              <a:latin typeface="Calibri" pitchFamily="34" charset="0"/>
            </a:endParaRPr>
          </a:p>
          <a:p>
            <a:r>
              <a:rPr lang="uk-UA" sz="2400" b="1">
                <a:latin typeface="Calibri" pitchFamily="34" charset="0"/>
              </a:rPr>
              <a:t>Основні методичні вимоги щодо побудови мікроциклів такі:</a:t>
            </a:r>
            <a:endParaRPr lang="ru-RU" sz="2400" b="1">
              <a:latin typeface="Calibri" pitchFamily="34" charset="0"/>
            </a:endParaRPr>
          </a:p>
          <a:p>
            <a:r>
              <a:rPr lang="uk-UA" sz="2400"/>
              <a:t>•</a:t>
            </a:r>
            <a:r>
              <a:rPr lang="uk-UA" sz="2400">
                <a:latin typeface="Calibri" pitchFamily="34" charset="0"/>
              </a:rPr>
              <a:t>Необхідно варіювати спрямованістю навантажень;</a:t>
            </a:r>
            <a:endParaRPr lang="ru-RU" sz="2400">
              <a:latin typeface="Calibri" pitchFamily="34" charset="0"/>
            </a:endParaRPr>
          </a:p>
          <a:p>
            <a:r>
              <a:rPr lang="uk-UA" sz="2400"/>
              <a:t>•</a:t>
            </a:r>
            <a:r>
              <a:rPr lang="uk-UA" sz="2400">
                <a:latin typeface="Calibri" pitchFamily="34" charset="0"/>
              </a:rPr>
              <a:t>Варіювання спрямованістю навантажень поєднувати, якщо це доцільно, з варіюванням їх величиною;</a:t>
            </a:r>
            <a:endParaRPr lang="ru-RU" sz="2400">
              <a:latin typeface="Calibri" pitchFamily="34" charset="0"/>
            </a:endParaRPr>
          </a:p>
          <a:p>
            <a:r>
              <a:rPr lang="uk-UA" sz="2400"/>
              <a:t>•</a:t>
            </a:r>
            <a:r>
              <a:rPr lang="uk-UA" sz="2400">
                <a:latin typeface="Calibri" pitchFamily="34" charset="0"/>
              </a:rPr>
              <a:t>Забезпечувати повноцінний контроль як за реакцією організму на навантаження, так і за динамікою відновних процесів.</a:t>
            </a:r>
            <a:endParaRPr lang="ru-RU" sz="2400">
              <a:latin typeface="Calibri" pitchFamily="34" charset="0"/>
            </a:endParaRPr>
          </a:p>
          <a:p>
            <a:pPr algn="ctr"/>
            <a:endParaRPr lang="ru-RU" sz="2400" b="1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7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28625"/>
            <a:ext cx="9144000" cy="600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AutoShape 8"/>
          <p:cNvSpPr>
            <a:spLocks noChangeArrowheads="1"/>
          </p:cNvSpPr>
          <p:nvPr/>
        </p:nvSpPr>
        <p:spPr bwMode="auto">
          <a:xfrm>
            <a:off x="357188" y="500063"/>
            <a:ext cx="8429625" cy="571500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63500" cmpd="thickThin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400" b="1">
                <a:latin typeface="Calibri" pitchFamily="34" charset="0"/>
              </a:rPr>
              <a:t>Тренувальні мікроцикли</a:t>
            </a:r>
            <a:endParaRPr lang="ru-RU" sz="2400">
              <a:latin typeface="Calibri" pitchFamily="34" charset="0"/>
            </a:endParaRPr>
          </a:p>
          <a:p>
            <a:pPr algn="ctr"/>
            <a:endParaRPr lang="ru-RU" sz="2400" b="1">
              <a:latin typeface="Calibri" pitchFamily="34" charset="0"/>
            </a:endParaRPr>
          </a:p>
        </p:txBody>
      </p:sp>
      <p:sp>
        <p:nvSpPr>
          <p:cNvPr id="40962" name="AutoShape 8"/>
          <p:cNvSpPr>
            <a:spLocks noChangeArrowheads="1"/>
          </p:cNvSpPr>
          <p:nvPr/>
        </p:nvSpPr>
        <p:spPr bwMode="auto">
          <a:xfrm>
            <a:off x="571500" y="1785938"/>
            <a:ext cx="3652838" cy="571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400" b="1" u="sng">
                <a:latin typeface="Calibri" pitchFamily="34" charset="0"/>
              </a:rPr>
              <a:t>Втягуючі мікроцикли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40963" name="AutoShape 8"/>
          <p:cNvSpPr>
            <a:spLocks noChangeArrowheads="1"/>
          </p:cNvSpPr>
          <p:nvPr/>
        </p:nvSpPr>
        <p:spPr bwMode="auto">
          <a:xfrm>
            <a:off x="4929188" y="1785938"/>
            <a:ext cx="3652837" cy="571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400" b="1" u="sng">
                <a:latin typeface="Calibri" pitchFamily="34" charset="0"/>
              </a:rPr>
              <a:t>Ударні мікроцикли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40964" name="AutoShape 8"/>
          <p:cNvSpPr>
            <a:spLocks noChangeArrowheads="1"/>
          </p:cNvSpPr>
          <p:nvPr/>
        </p:nvSpPr>
        <p:spPr bwMode="auto">
          <a:xfrm>
            <a:off x="5000625" y="3286125"/>
            <a:ext cx="3652838" cy="1071563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400" b="1" u="sng">
                <a:latin typeface="Calibri" pitchFamily="34" charset="0"/>
              </a:rPr>
              <a:t>Відновлювальні мікроцикли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40965" name="AutoShape 8"/>
          <p:cNvSpPr>
            <a:spLocks noChangeArrowheads="1"/>
          </p:cNvSpPr>
          <p:nvPr/>
        </p:nvSpPr>
        <p:spPr bwMode="auto">
          <a:xfrm>
            <a:off x="571500" y="3571875"/>
            <a:ext cx="3652838" cy="571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400" b="1" u="sng">
                <a:latin typeface="Calibri" pitchFamily="34" charset="0"/>
              </a:rPr>
              <a:t>Підвідні мікроцикли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40966" name="AutoShape 8"/>
          <p:cNvSpPr>
            <a:spLocks noChangeArrowheads="1"/>
          </p:cNvSpPr>
          <p:nvPr/>
        </p:nvSpPr>
        <p:spPr bwMode="auto">
          <a:xfrm>
            <a:off x="2857500" y="5214938"/>
            <a:ext cx="3652838" cy="571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400" b="1" u="sng">
                <a:latin typeface="Calibri" pitchFamily="34" charset="0"/>
              </a:rPr>
              <a:t>Змагальні мікроцикли</a:t>
            </a:r>
            <a:endParaRPr lang="ru-RU" sz="2400" b="1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AutoShape 8"/>
          <p:cNvSpPr>
            <a:spLocks noChangeArrowheads="1"/>
          </p:cNvSpPr>
          <p:nvPr/>
        </p:nvSpPr>
        <p:spPr bwMode="auto">
          <a:xfrm>
            <a:off x="357188" y="500063"/>
            <a:ext cx="8429625" cy="571500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63500" cmpd="thickThin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800" b="1">
                <a:latin typeface="Calibri" pitchFamily="34" charset="0"/>
              </a:rPr>
              <a:t>Тренувальні мезоцикли</a:t>
            </a:r>
            <a:endParaRPr lang="ru-RU" sz="2800">
              <a:latin typeface="Calibri" pitchFamily="34" charset="0"/>
            </a:endParaRPr>
          </a:p>
          <a:p>
            <a:pPr algn="ctr"/>
            <a:endParaRPr lang="ru-RU" sz="2800" b="1">
              <a:latin typeface="Calibri" pitchFamily="34" charset="0"/>
            </a:endParaRPr>
          </a:p>
        </p:txBody>
      </p:sp>
      <p:sp>
        <p:nvSpPr>
          <p:cNvPr id="41986" name="Прямоугольник 2"/>
          <p:cNvSpPr>
            <a:spLocks noChangeArrowheads="1"/>
          </p:cNvSpPr>
          <p:nvPr/>
        </p:nvSpPr>
        <p:spPr bwMode="auto">
          <a:xfrm>
            <a:off x="214313" y="1214438"/>
            <a:ext cx="85725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sz="2400" b="1">
                <a:latin typeface="Times New Roman" pitchFamily="18" charset="0"/>
                <a:cs typeface="Times New Roman" pitchFamily="18" charset="0"/>
              </a:rPr>
              <a:t>За структурою мезоцикли (як і мікроцикли) складаються із двох фаз: кумулятивної і відновної</a:t>
            </a:r>
            <a:endParaRPr lang="ru-RU" sz="2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987" name="AutoShape 8"/>
          <p:cNvSpPr>
            <a:spLocks noChangeArrowheads="1"/>
          </p:cNvSpPr>
          <p:nvPr/>
        </p:nvSpPr>
        <p:spPr bwMode="auto">
          <a:xfrm>
            <a:off x="428625" y="2428875"/>
            <a:ext cx="3652838" cy="571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400" b="1" u="sng">
                <a:latin typeface="Calibri" pitchFamily="34" charset="0"/>
              </a:rPr>
              <a:t>Втягуючі мезоцикли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41988" name="AutoShape 8"/>
          <p:cNvSpPr>
            <a:spLocks noChangeArrowheads="1"/>
          </p:cNvSpPr>
          <p:nvPr/>
        </p:nvSpPr>
        <p:spPr bwMode="auto">
          <a:xfrm>
            <a:off x="1571625" y="3429000"/>
            <a:ext cx="5795963" cy="571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400" b="1" u="sng">
                <a:latin typeface="Calibri" pitchFamily="34" charset="0"/>
              </a:rPr>
              <a:t>Контрольно-підготовчі мезоцикли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41989" name="AutoShape 8"/>
          <p:cNvSpPr>
            <a:spLocks noChangeArrowheads="1"/>
          </p:cNvSpPr>
          <p:nvPr/>
        </p:nvSpPr>
        <p:spPr bwMode="auto">
          <a:xfrm>
            <a:off x="4786313" y="2428875"/>
            <a:ext cx="3652837" cy="571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400" b="1" u="sng">
                <a:latin typeface="Calibri" pitchFamily="34" charset="0"/>
              </a:rPr>
              <a:t>Базові мезоцикли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41990" name="AutoShape 8"/>
          <p:cNvSpPr>
            <a:spLocks noChangeArrowheads="1"/>
          </p:cNvSpPr>
          <p:nvPr/>
        </p:nvSpPr>
        <p:spPr bwMode="auto">
          <a:xfrm>
            <a:off x="5214938" y="4786313"/>
            <a:ext cx="3652837" cy="571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400" b="1" u="sng">
                <a:latin typeface="Calibri" pitchFamily="34" charset="0"/>
              </a:rPr>
              <a:t>Змагальні мезоцикли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41991" name="AutoShape 8"/>
          <p:cNvSpPr>
            <a:spLocks noChangeArrowheads="1"/>
          </p:cNvSpPr>
          <p:nvPr/>
        </p:nvSpPr>
        <p:spPr bwMode="auto">
          <a:xfrm>
            <a:off x="428625" y="4786313"/>
            <a:ext cx="4357688" cy="571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400" b="1" u="sng">
                <a:latin typeface="Calibri" pitchFamily="34" charset="0"/>
              </a:rPr>
              <a:t>Передзмагальні мезоцикли</a:t>
            </a:r>
            <a:endParaRPr lang="ru-RU" sz="2400" b="1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AutoShape 8"/>
          <p:cNvSpPr>
            <a:spLocks noChangeArrowheads="1"/>
          </p:cNvSpPr>
          <p:nvPr/>
        </p:nvSpPr>
        <p:spPr bwMode="auto">
          <a:xfrm>
            <a:off x="142875" y="428625"/>
            <a:ext cx="4214813" cy="2786063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000" b="1">
                <a:latin typeface="Calibri" pitchFamily="34" charset="0"/>
              </a:rPr>
              <a:t>Спортивна орієнтація</a:t>
            </a:r>
            <a:r>
              <a:rPr lang="uk-UA" sz="2000">
                <a:latin typeface="Calibri" pitchFamily="34" charset="0"/>
              </a:rPr>
              <a:t> – це система організаційно-методичних заходів комплексного характеру, на основі яких уточнюється вузька спеціалізація юного спортсмена в обраному виді спорту або його ігрове амплуа</a:t>
            </a:r>
            <a:endParaRPr lang="ru-RU" sz="2000">
              <a:latin typeface="Calibri" pitchFamily="34" charset="0"/>
            </a:endParaRPr>
          </a:p>
        </p:txBody>
      </p:sp>
      <p:sp>
        <p:nvSpPr>
          <p:cNvPr id="15362" name="AutoShape 8"/>
          <p:cNvSpPr>
            <a:spLocks noChangeArrowheads="1"/>
          </p:cNvSpPr>
          <p:nvPr/>
        </p:nvSpPr>
        <p:spPr bwMode="auto">
          <a:xfrm>
            <a:off x="4643438" y="4572000"/>
            <a:ext cx="4214812" cy="21431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000" b="1">
                <a:latin typeface="Calibri" pitchFamily="34" charset="0"/>
              </a:rPr>
              <a:t>Спортивна селекція</a:t>
            </a:r>
            <a:r>
              <a:rPr lang="uk-UA" sz="2000">
                <a:latin typeface="Calibri" pitchFamily="34" charset="0"/>
              </a:rPr>
              <a:t> – це система заходів, якими передбачається періодичний відбір кращих спортсменів на різних етапах багаторічного спортивного вдосконалення</a:t>
            </a:r>
            <a:endParaRPr lang="ru-RU" sz="2000">
              <a:latin typeface="Calibri" pitchFamily="34" charset="0"/>
            </a:endParaRPr>
          </a:p>
        </p:txBody>
      </p:sp>
      <p:sp>
        <p:nvSpPr>
          <p:cNvPr id="15363" name="AutoShape 8"/>
          <p:cNvSpPr>
            <a:spLocks noChangeArrowheads="1"/>
          </p:cNvSpPr>
          <p:nvPr/>
        </p:nvSpPr>
        <p:spPr bwMode="auto">
          <a:xfrm>
            <a:off x="4572000" y="142875"/>
            <a:ext cx="4286250" cy="4214813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000" b="1">
                <a:latin typeface="Calibri" pitchFamily="34" charset="0"/>
              </a:rPr>
              <a:t>Вибір</a:t>
            </a:r>
            <a:r>
              <a:rPr lang="uk-UA" sz="2000">
                <a:latin typeface="Calibri" pitchFamily="34" charset="0"/>
              </a:rPr>
              <a:t> – це відбір, який проводиться спеціалістом по відбору чи тренером із числа кандидатів, які не знають, що їх оцінюють (наприклад, на уроках фізичної культури, під час здачі контрольних нормативів, на змаганнях, на оглядах-конкурсах з видів спорту). Після вибору часто доводиться агітувати відібраних дітей, щоб викликати у них бажання займатися відповідним видом спорту  </a:t>
            </a:r>
            <a:endParaRPr lang="ru-RU" sz="2000">
              <a:latin typeface="Calibri" pitchFamily="34" charset="0"/>
            </a:endParaRPr>
          </a:p>
        </p:txBody>
      </p:sp>
      <p:sp>
        <p:nvSpPr>
          <p:cNvPr id="15364" name="AutoShape 8"/>
          <p:cNvSpPr>
            <a:spLocks noChangeArrowheads="1"/>
          </p:cNvSpPr>
          <p:nvPr/>
        </p:nvSpPr>
        <p:spPr bwMode="auto">
          <a:xfrm>
            <a:off x="214313" y="3500438"/>
            <a:ext cx="4143375" cy="242887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000" b="1">
                <a:latin typeface="Calibri" pitchFamily="34" charset="0"/>
              </a:rPr>
              <a:t>Відсів</a:t>
            </a:r>
            <a:r>
              <a:rPr lang="uk-UA" sz="2000">
                <a:latin typeface="Calibri" pitchFamily="34" charset="0"/>
              </a:rPr>
              <a:t> – це відбір із числа осіб, що бажають займатися певним видом спорту і які на свій розсуд прийшли з цією метою на вступні випробування, по результатах яких здійснюється зарахування до спортивної школи</a:t>
            </a:r>
            <a:endParaRPr lang="ru-RU" sz="20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AutoShape 8"/>
          <p:cNvSpPr>
            <a:spLocks noChangeArrowheads="1"/>
          </p:cNvSpPr>
          <p:nvPr/>
        </p:nvSpPr>
        <p:spPr bwMode="auto">
          <a:xfrm>
            <a:off x="357188" y="500063"/>
            <a:ext cx="8429625" cy="571500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63500" cmpd="thickThin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800" b="1">
                <a:latin typeface="Calibri" pitchFamily="34" charset="0"/>
              </a:rPr>
              <a:t>Тренувальні макроцикли</a:t>
            </a:r>
            <a:endParaRPr lang="ru-RU" sz="2800">
              <a:latin typeface="Calibri" pitchFamily="34" charset="0"/>
            </a:endParaRPr>
          </a:p>
          <a:p>
            <a:pPr algn="ctr"/>
            <a:endParaRPr lang="ru-RU" sz="2800" b="1">
              <a:latin typeface="Calibri" pitchFamily="34" charset="0"/>
            </a:endParaRPr>
          </a:p>
        </p:txBody>
      </p:sp>
      <p:sp>
        <p:nvSpPr>
          <p:cNvPr id="43010" name="AutoShape 8"/>
          <p:cNvSpPr>
            <a:spLocks noChangeArrowheads="1"/>
          </p:cNvSpPr>
          <p:nvPr/>
        </p:nvSpPr>
        <p:spPr bwMode="auto">
          <a:xfrm>
            <a:off x="2143125" y="1643063"/>
            <a:ext cx="3652838" cy="571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400" b="1" u="sng">
                <a:latin typeface="Calibri" pitchFamily="34" charset="0"/>
              </a:rPr>
              <a:t>Підготовчий  період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43011" name="AutoShape 8"/>
          <p:cNvSpPr>
            <a:spLocks noChangeArrowheads="1"/>
          </p:cNvSpPr>
          <p:nvPr/>
        </p:nvSpPr>
        <p:spPr bwMode="auto">
          <a:xfrm>
            <a:off x="2143125" y="3214688"/>
            <a:ext cx="3652838" cy="571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400" b="1" u="sng">
                <a:latin typeface="Calibri" pitchFamily="34" charset="0"/>
              </a:rPr>
              <a:t>Змагальний  період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43012" name="AutoShape 8"/>
          <p:cNvSpPr>
            <a:spLocks noChangeArrowheads="1"/>
          </p:cNvSpPr>
          <p:nvPr/>
        </p:nvSpPr>
        <p:spPr bwMode="auto">
          <a:xfrm>
            <a:off x="2143125" y="4929188"/>
            <a:ext cx="3652838" cy="571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400" b="1" u="sng">
                <a:latin typeface="Calibri" pitchFamily="34" charset="0"/>
              </a:rPr>
              <a:t>Перехідний  період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43013" name="AutoShape 6"/>
          <p:cNvSpPr>
            <a:spLocks noChangeArrowheads="1"/>
          </p:cNvSpPr>
          <p:nvPr/>
        </p:nvSpPr>
        <p:spPr bwMode="auto">
          <a:xfrm rot="10800000">
            <a:off x="6143625" y="1928813"/>
            <a:ext cx="531813" cy="3592512"/>
          </a:xfrm>
          <a:prstGeom prst="downArrow">
            <a:avLst>
              <a:gd name="adj1" fmla="val 21880"/>
              <a:gd name="adj2" fmla="val 25645"/>
            </a:avLst>
          </a:prstGeom>
          <a:solidFill>
            <a:srgbClr val="FFFFFF"/>
          </a:solidFill>
          <a:ln w="31750">
            <a:solidFill>
              <a:srgbClr val="000000"/>
            </a:solidFill>
            <a:miter lim="800000"/>
            <a:headEnd/>
            <a:tailEnd/>
          </a:ln>
        </p:spPr>
        <p:txBody>
          <a:bodyPr rot="10800000" vert="eaVert"/>
          <a:lstStyle/>
          <a:p>
            <a:endParaRPr lang="uk-UA">
              <a:latin typeface="Calibri" pitchFamily="34" charset="0"/>
            </a:endParaRPr>
          </a:p>
        </p:txBody>
      </p:sp>
      <p:sp>
        <p:nvSpPr>
          <p:cNvPr id="43014" name="AutoShape 6"/>
          <p:cNvSpPr>
            <a:spLocks noChangeArrowheads="1"/>
          </p:cNvSpPr>
          <p:nvPr/>
        </p:nvSpPr>
        <p:spPr bwMode="auto">
          <a:xfrm>
            <a:off x="3786188" y="2357438"/>
            <a:ext cx="531812" cy="663575"/>
          </a:xfrm>
          <a:prstGeom prst="downArrow">
            <a:avLst>
              <a:gd name="adj1" fmla="val 21880"/>
              <a:gd name="adj2" fmla="val 25625"/>
            </a:avLst>
          </a:prstGeom>
          <a:solidFill>
            <a:srgbClr val="FFFFFF"/>
          </a:solidFill>
          <a:ln w="31750">
            <a:solidFill>
              <a:srgbClr val="000000"/>
            </a:solidFill>
            <a:miter lim="800000"/>
            <a:headEnd/>
            <a:tailEnd/>
          </a:ln>
        </p:spPr>
        <p:txBody>
          <a:bodyPr rot="10800000" vert="eaVert"/>
          <a:lstStyle/>
          <a:p>
            <a:endParaRPr lang="uk-UA">
              <a:latin typeface="Calibri" pitchFamily="34" charset="0"/>
            </a:endParaRPr>
          </a:p>
        </p:txBody>
      </p:sp>
      <p:sp>
        <p:nvSpPr>
          <p:cNvPr id="43015" name="AutoShape 6"/>
          <p:cNvSpPr>
            <a:spLocks noChangeArrowheads="1"/>
          </p:cNvSpPr>
          <p:nvPr/>
        </p:nvSpPr>
        <p:spPr bwMode="auto">
          <a:xfrm>
            <a:off x="3786188" y="4000500"/>
            <a:ext cx="531812" cy="663575"/>
          </a:xfrm>
          <a:prstGeom prst="downArrow">
            <a:avLst>
              <a:gd name="adj1" fmla="val 21880"/>
              <a:gd name="adj2" fmla="val 25625"/>
            </a:avLst>
          </a:prstGeom>
          <a:solidFill>
            <a:srgbClr val="FFFFFF"/>
          </a:solidFill>
          <a:ln w="31750">
            <a:solidFill>
              <a:srgbClr val="000000"/>
            </a:solidFill>
            <a:miter lim="800000"/>
            <a:headEnd/>
            <a:tailEnd/>
          </a:ln>
        </p:spPr>
        <p:txBody>
          <a:bodyPr rot="10800000" vert="eaVert"/>
          <a:lstStyle/>
          <a:p>
            <a:endParaRPr lang="uk-UA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AutoShape 8"/>
          <p:cNvSpPr>
            <a:spLocks noChangeArrowheads="1"/>
          </p:cNvSpPr>
          <p:nvPr/>
        </p:nvSpPr>
        <p:spPr bwMode="auto">
          <a:xfrm>
            <a:off x="357188" y="500063"/>
            <a:ext cx="8429625" cy="571500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63500" cmpd="thickThin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800" b="1">
                <a:latin typeface="Calibri" pitchFamily="34" charset="0"/>
              </a:rPr>
              <a:t>Структура багаторічного тренування</a:t>
            </a:r>
            <a:endParaRPr lang="ru-RU" sz="2800" b="1">
              <a:latin typeface="Calibri" pitchFamily="34" charset="0"/>
            </a:endParaRPr>
          </a:p>
        </p:txBody>
      </p:sp>
      <p:sp>
        <p:nvSpPr>
          <p:cNvPr id="44034" name="AutoShape 8"/>
          <p:cNvSpPr>
            <a:spLocks noChangeArrowheads="1"/>
          </p:cNvSpPr>
          <p:nvPr/>
        </p:nvSpPr>
        <p:spPr bwMode="auto">
          <a:xfrm>
            <a:off x="2705100" y="1285875"/>
            <a:ext cx="3652838" cy="571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400">
                <a:latin typeface="Calibri" pitchFamily="34" charset="0"/>
              </a:rPr>
              <a:t>Початкової підготовки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44035" name="AutoShape 8"/>
          <p:cNvSpPr>
            <a:spLocks noChangeArrowheads="1"/>
          </p:cNvSpPr>
          <p:nvPr/>
        </p:nvSpPr>
        <p:spPr bwMode="auto">
          <a:xfrm>
            <a:off x="2714625" y="2286000"/>
            <a:ext cx="3652838" cy="919163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400">
                <a:latin typeface="Calibri" pitchFamily="34" charset="0"/>
              </a:rPr>
              <a:t>Попередньої базової підготовки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44036" name="AutoShape 8"/>
          <p:cNvSpPr>
            <a:spLocks noChangeArrowheads="1"/>
          </p:cNvSpPr>
          <p:nvPr/>
        </p:nvSpPr>
        <p:spPr bwMode="auto">
          <a:xfrm>
            <a:off x="2786063" y="3500438"/>
            <a:ext cx="3652837" cy="90963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400">
                <a:latin typeface="Calibri" pitchFamily="34" charset="0"/>
              </a:rPr>
              <a:t>Спеціалізованої базової підготовки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44037" name="AutoShape 8"/>
          <p:cNvSpPr>
            <a:spLocks noChangeArrowheads="1"/>
          </p:cNvSpPr>
          <p:nvPr/>
        </p:nvSpPr>
        <p:spPr bwMode="auto">
          <a:xfrm>
            <a:off x="2428875" y="4714875"/>
            <a:ext cx="4471988" cy="900113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400">
                <a:latin typeface="Calibri" pitchFamily="34" charset="0"/>
              </a:rPr>
              <a:t>Максимальної реалізації індивідуальних можливостей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44038" name="AutoShape 8"/>
          <p:cNvSpPr>
            <a:spLocks noChangeArrowheads="1"/>
          </p:cNvSpPr>
          <p:nvPr/>
        </p:nvSpPr>
        <p:spPr bwMode="auto">
          <a:xfrm>
            <a:off x="2928938" y="6000750"/>
            <a:ext cx="3652837" cy="571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400">
                <a:latin typeface="Calibri" pitchFamily="34" charset="0"/>
              </a:rPr>
              <a:t>Збереження досягнень</a:t>
            </a:r>
            <a:endParaRPr lang="ru-RU" sz="2400" b="1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AutoShape 8"/>
          <p:cNvSpPr>
            <a:spLocks noChangeArrowheads="1"/>
          </p:cNvSpPr>
          <p:nvPr/>
        </p:nvSpPr>
        <p:spPr bwMode="auto">
          <a:xfrm>
            <a:off x="714375" y="214313"/>
            <a:ext cx="7786688" cy="192881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r>
              <a:rPr lang="ru-RU" sz="2400" i="1">
                <a:latin typeface="Calibri" pitchFamily="34" charset="0"/>
              </a:rPr>
              <a:t>«Спешит ли девушка на первое свидание, поднимается ли солдат в атаку, сочиняет ли сонеты поэт, в конце концов, все это сводится к одному –</a:t>
            </a:r>
          </a:p>
          <a:p>
            <a:r>
              <a:rPr lang="ru-RU" sz="2400" b="1" i="1">
                <a:latin typeface="Calibri" pitchFamily="34" charset="0"/>
              </a:rPr>
              <a:t>к сокращению мышц</a:t>
            </a:r>
            <a:r>
              <a:rPr lang="ru-RU" sz="2400" i="1">
                <a:latin typeface="Calibri" pitchFamily="34" charset="0"/>
              </a:rPr>
              <a:t>».</a:t>
            </a:r>
            <a:endParaRPr lang="ru-RU" sz="2400">
              <a:latin typeface="Calibri" pitchFamily="34" charset="0"/>
            </a:endParaRPr>
          </a:p>
          <a:p>
            <a:pPr algn="r"/>
            <a:r>
              <a:rPr lang="ru-RU" sz="2400" i="1">
                <a:latin typeface="Calibri" pitchFamily="34" charset="0"/>
              </a:rPr>
              <a:t>Иван Михайлович Сеченов</a:t>
            </a:r>
            <a:endParaRPr lang="ru-RU" sz="2400">
              <a:latin typeface="Calibri" pitchFamily="34" charset="0"/>
            </a:endParaRPr>
          </a:p>
        </p:txBody>
      </p:sp>
      <p:sp>
        <p:nvSpPr>
          <p:cNvPr id="3" name="AutoShape 8"/>
          <p:cNvSpPr>
            <a:spLocks noChangeArrowheads="1"/>
          </p:cNvSpPr>
          <p:nvPr/>
        </p:nvSpPr>
        <p:spPr bwMode="auto">
          <a:xfrm>
            <a:off x="500063" y="2286000"/>
            <a:ext cx="8215312" cy="435768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i="1" dirty="0">
                <a:latin typeface="+mn-lt"/>
                <a:cs typeface="+mn-cs"/>
              </a:rPr>
              <a:t>«В западном мире тренеры работают так, чтобы не терять лишнего времени на ненужную тренировочную работу. Они знают, что в зависимости от того сколько они вкладывают в подготовку, столько и получают в спортивном результате. А если тренер работает со спортсменом 10-12 месяцев в году, выполняет большой объем работы, он должен рассчитывать на большое количество медалей. Если этого не происходит, значит тренер делает что-то не то».</a:t>
            </a:r>
            <a:endParaRPr lang="ru-RU" sz="2400" dirty="0">
              <a:latin typeface="+mn-lt"/>
              <a:cs typeface="+mn-cs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i="1" dirty="0">
                <a:latin typeface="+mn-lt"/>
                <a:cs typeface="+mn-cs"/>
              </a:rPr>
              <a:t>Тор </a:t>
            </a:r>
            <a:r>
              <a:rPr lang="ru-RU" sz="2400" i="1" dirty="0" err="1">
                <a:latin typeface="+mn-lt"/>
                <a:cs typeface="+mn-cs"/>
              </a:rPr>
              <a:t>Нильсен</a:t>
            </a:r>
            <a:endParaRPr lang="ru-RU" sz="24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cap="all" dirty="0">
                <a:latin typeface="+mn-lt"/>
                <a:cs typeface="+mn-cs"/>
              </a:rPr>
              <a:t> </a:t>
            </a:r>
            <a:endParaRPr lang="ru-RU" sz="2400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1" name="Рисунок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8" y="285750"/>
            <a:ext cx="8286750" cy="4929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082" name="Прямоугольник 2"/>
          <p:cNvSpPr>
            <a:spLocks noChangeArrowheads="1"/>
          </p:cNvSpPr>
          <p:nvPr/>
        </p:nvSpPr>
        <p:spPr bwMode="auto">
          <a:xfrm>
            <a:off x="285750" y="5357813"/>
            <a:ext cx="85725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i="1">
                <a:latin typeface="Calibri" pitchFamily="34" charset="0"/>
              </a:rPr>
              <a:t>      Остаточные тренировочные эффекты различных качеств после специализированного концентрированного воздействия (В.Б.Иссурин, 2010)</a:t>
            </a:r>
            <a:endParaRPr lang="ru-RU" sz="24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689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i="1" dirty="0" smtClean="0"/>
              <a:t>Поточний адаптаційний резерв організму</a:t>
            </a:r>
            <a:r>
              <a:rPr lang="uk-UA" dirty="0" smtClean="0"/>
              <a:t> – це запас адаптаційної енергії, даний людині Природою для того, щоб забезпечити йому можливість тимчасового, але досить стійкого пристосування до екстремальних умов, що вимагає від нього граничного функціонального напруження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833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i="1" dirty="0" smtClean="0"/>
              <a:t>Великий адаптаційний цикл тренування</a:t>
            </a:r>
            <a:r>
              <a:rPr lang="uk-UA" dirty="0" smtClean="0"/>
              <a:t> – це структурно-цілісна і відносно самостійна частина багаторічного тренувального процесу, зміст, організація і тривалість якої спрямовані на реалізацію поточного адаптаційного резерву організму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153" name="Group 1"/>
          <p:cNvGrpSpPr>
            <a:grpSpLocks/>
          </p:cNvGrpSpPr>
          <p:nvPr/>
        </p:nvGrpSpPr>
        <p:grpSpPr bwMode="auto">
          <a:xfrm>
            <a:off x="581025" y="428625"/>
            <a:ext cx="7991475" cy="4214813"/>
            <a:chOff x="864" y="5616"/>
            <a:chExt cx="9567" cy="2894"/>
          </a:xfrm>
        </p:grpSpPr>
        <p:grpSp>
          <p:nvGrpSpPr>
            <p:cNvPr id="49155" name="Group 2"/>
            <p:cNvGrpSpPr>
              <a:grpSpLocks/>
            </p:cNvGrpSpPr>
            <p:nvPr/>
          </p:nvGrpSpPr>
          <p:grpSpPr bwMode="auto">
            <a:xfrm>
              <a:off x="6255" y="5646"/>
              <a:ext cx="4176" cy="2448"/>
              <a:chOff x="6255" y="5646"/>
              <a:chExt cx="4176" cy="2448"/>
            </a:xfrm>
          </p:grpSpPr>
          <p:grpSp>
            <p:nvGrpSpPr>
              <p:cNvPr id="49176" name="Group 3"/>
              <p:cNvGrpSpPr>
                <a:grpSpLocks/>
              </p:cNvGrpSpPr>
              <p:nvPr/>
            </p:nvGrpSpPr>
            <p:grpSpPr bwMode="auto">
              <a:xfrm>
                <a:off x="6255" y="5646"/>
                <a:ext cx="4176" cy="2448"/>
                <a:chOff x="864" y="5616"/>
                <a:chExt cx="4176" cy="2448"/>
              </a:xfrm>
            </p:grpSpPr>
            <p:sp>
              <p:nvSpPr>
                <p:cNvPr id="49192" name="Line 4"/>
                <p:cNvSpPr>
                  <a:spLocks noChangeShapeType="1"/>
                </p:cNvSpPr>
                <p:nvPr/>
              </p:nvSpPr>
              <p:spPr bwMode="auto">
                <a:xfrm>
                  <a:off x="1152" y="5616"/>
                  <a:ext cx="0" cy="244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arrow" w="med" len="med"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9193" name="Line 5"/>
                <p:cNvSpPr>
                  <a:spLocks noChangeShapeType="1"/>
                </p:cNvSpPr>
                <p:nvPr/>
              </p:nvSpPr>
              <p:spPr bwMode="auto">
                <a:xfrm>
                  <a:off x="864" y="7920"/>
                  <a:ext cx="4176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arrow" w="med" len="med"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49177" name="Group 6"/>
              <p:cNvGrpSpPr>
                <a:grpSpLocks/>
              </p:cNvGrpSpPr>
              <p:nvPr/>
            </p:nvGrpSpPr>
            <p:grpSpPr bwMode="auto">
              <a:xfrm>
                <a:off x="6573" y="6204"/>
                <a:ext cx="3276" cy="1721"/>
                <a:chOff x="6573" y="6204"/>
                <a:chExt cx="3276" cy="1721"/>
              </a:xfrm>
            </p:grpSpPr>
            <p:sp>
              <p:nvSpPr>
                <p:cNvPr id="49178" name="Freeform 7"/>
                <p:cNvSpPr>
                  <a:spLocks/>
                </p:cNvSpPr>
                <p:nvPr/>
              </p:nvSpPr>
              <p:spPr bwMode="auto">
                <a:xfrm>
                  <a:off x="6573" y="6658"/>
                  <a:ext cx="3276" cy="1267"/>
                </a:xfrm>
                <a:custGeom>
                  <a:avLst/>
                  <a:gdLst>
                    <a:gd name="T0" fmla="*/ 0 w 3276"/>
                    <a:gd name="T1" fmla="*/ 1267 h 1267"/>
                    <a:gd name="T2" fmla="*/ 1476 w 3276"/>
                    <a:gd name="T3" fmla="*/ 202 h 1267"/>
                    <a:gd name="T4" fmla="*/ 3276 w 3276"/>
                    <a:gd name="T5" fmla="*/ 52 h 1267"/>
                    <a:gd name="T6" fmla="*/ 0 60000 65536"/>
                    <a:gd name="T7" fmla="*/ 0 60000 65536"/>
                    <a:gd name="T8" fmla="*/ 0 60000 65536"/>
                    <a:gd name="T9" fmla="*/ 0 w 3276"/>
                    <a:gd name="T10" fmla="*/ 0 h 1267"/>
                    <a:gd name="T11" fmla="*/ 3276 w 3276"/>
                    <a:gd name="T12" fmla="*/ 1267 h 1267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3276" h="1267">
                      <a:moveTo>
                        <a:pt x="0" y="1267"/>
                      </a:moveTo>
                      <a:cubicBezTo>
                        <a:pt x="465" y="835"/>
                        <a:pt x="930" y="404"/>
                        <a:pt x="1476" y="202"/>
                      </a:cubicBezTo>
                      <a:cubicBezTo>
                        <a:pt x="2022" y="0"/>
                        <a:pt x="2976" y="77"/>
                        <a:pt x="3276" y="52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49179" name="Group 8"/>
                <p:cNvGrpSpPr>
                  <a:grpSpLocks/>
                </p:cNvGrpSpPr>
                <p:nvPr/>
              </p:nvGrpSpPr>
              <p:grpSpPr bwMode="auto">
                <a:xfrm>
                  <a:off x="7000" y="6204"/>
                  <a:ext cx="2342" cy="1561"/>
                  <a:chOff x="7018" y="6222"/>
                  <a:chExt cx="2342" cy="1561"/>
                </a:xfrm>
              </p:grpSpPr>
              <p:grpSp>
                <p:nvGrpSpPr>
                  <p:cNvPr id="49180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7340" y="6744"/>
                    <a:ext cx="2020" cy="1039"/>
                    <a:chOff x="7340" y="6744"/>
                    <a:chExt cx="2020" cy="1039"/>
                  </a:xfrm>
                </p:grpSpPr>
                <p:sp>
                  <p:nvSpPr>
                    <p:cNvPr id="49187" name="Line 1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340" y="7344"/>
                      <a:ext cx="0" cy="439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prstDash val="dash"/>
                      <a:round/>
                      <a:headEnd type="arrow" w="med" len="med"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9188" name="Line 1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824" y="7035"/>
                      <a:ext cx="0" cy="439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prstDash val="dash"/>
                      <a:round/>
                      <a:headEnd type="arrow" w="med" len="med"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9189" name="Line 1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8321" y="6832"/>
                      <a:ext cx="0" cy="439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prstDash val="dash"/>
                      <a:round/>
                      <a:headEnd type="arrow" w="med" len="med"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9190" name="Line 1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8857" y="6775"/>
                      <a:ext cx="0" cy="439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prstDash val="dash"/>
                      <a:round/>
                      <a:headEnd type="arrow" w="med" len="med"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9191" name="Line 1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9360" y="6744"/>
                      <a:ext cx="0" cy="439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prstDash val="dash"/>
                      <a:round/>
                      <a:headEnd type="arrow" w="med" len="med"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49181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7018" y="6222"/>
                    <a:ext cx="2098" cy="1311"/>
                    <a:chOff x="7018" y="6222"/>
                    <a:chExt cx="2098" cy="1311"/>
                  </a:xfrm>
                </p:grpSpPr>
                <p:sp>
                  <p:nvSpPr>
                    <p:cNvPr id="49182" name="Line 1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018" y="7047"/>
                      <a:ext cx="0" cy="486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 type="arrow" w="med" len="med"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9183" name="Line 1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517" y="6679"/>
                      <a:ext cx="0" cy="486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 type="arrow" w="med" len="med"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9184" name="Line 1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8035" y="6386"/>
                      <a:ext cx="0" cy="486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 type="arrow" w="med" len="med"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9185" name="Line 1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8606" y="6265"/>
                      <a:ext cx="0" cy="486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 type="arrow" w="med" len="med"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9186" name="Line 2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9116" y="6222"/>
                      <a:ext cx="0" cy="486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 type="arrow" w="med" len="med"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</p:grpSp>
        </p:grpSp>
        <p:grpSp>
          <p:nvGrpSpPr>
            <p:cNvPr id="49156" name="Group 21"/>
            <p:cNvGrpSpPr>
              <a:grpSpLocks/>
            </p:cNvGrpSpPr>
            <p:nvPr/>
          </p:nvGrpSpPr>
          <p:grpSpPr bwMode="auto">
            <a:xfrm>
              <a:off x="864" y="5616"/>
              <a:ext cx="4311" cy="2894"/>
              <a:chOff x="864" y="5616"/>
              <a:chExt cx="4311" cy="2894"/>
            </a:xfrm>
          </p:grpSpPr>
          <p:grpSp>
            <p:nvGrpSpPr>
              <p:cNvPr id="49157" name="Group 22"/>
              <p:cNvGrpSpPr>
                <a:grpSpLocks/>
              </p:cNvGrpSpPr>
              <p:nvPr/>
            </p:nvGrpSpPr>
            <p:grpSpPr bwMode="auto">
              <a:xfrm>
                <a:off x="864" y="5616"/>
                <a:ext cx="4176" cy="2448"/>
                <a:chOff x="864" y="5616"/>
                <a:chExt cx="4176" cy="2448"/>
              </a:xfrm>
            </p:grpSpPr>
            <p:sp>
              <p:nvSpPr>
                <p:cNvPr id="49174" name="Line 23"/>
                <p:cNvSpPr>
                  <a:spLocks noChangeShapeType="1"/>
                </p:cNvSpPr>
                <p:nvPr/>
              </p:nvSpPr>
              <p:spPr bwMode="auto">
                <a:xfrm>
                  <a:off x="1152" y="5616"/>
                  <a:ext cx="0" cy="244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arrow" w="med" len="med"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9175" name="Line 24"/>
                <p:cNvSpPr>
                  <a:spLocks noChangeShapeType="1"/>
                </p:cNvSpPr>
                <p:nvPr/>
              </p:nvSpPr>
              <p:spPr bwMode="auto">
                <a:xfrm>
                  <a:off x="864" y="7920"/>
                  <a:ext cx="4176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arrow" w="med" len="med"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49158" name="Group 25"/>
              <p:cNvGrpSpPr>
                <a:grpSpLocks/>
              </p:cNvGrpSpPr>
              <p:nvPr/>
            </p:nvGrpSpPr>
            <p:grpSpPr bwMode="auto">
              <a:xfrm>
                <a:off x="1152" y="6158"/>
                <a:ext cx="4023" cy="2352"/>
                <a:chOff x="1152" y="6158"/>
                <a:chExt cx="4023" cy="2352"/>
              </a:xfrm>
            </p:grpSpPr>
            <p:grpSp>
              <p:nvGrpSpPr>
                <p:cNvPr id="49159" name="Group 26"/>
                <p:cNvGrpSpPr>
                  <a:grpSpLocks/>
                </p:cNvGrpSpPr>
                <p:nvPr/>
              </p:nvGrpSpPr>
              <p:grpSpPr bwMode="auto">
                <a:xfrm>
                  <a:off x="1448" y="7341"/>
                  <a:ext cx="1099" cy="507"/>
                  <a:chOff x="1448" y="7341"/>
                  <a:chExt cx="1099" cy="507"/>
                </a:xfrm>
              </p:grpSpPr>
              <p:sp>
                <p:nvSpPr>
                  <p:cNvPr id="49169" name="Line 27"/>
                  <p:cNvSpPr>
                    <a:spLocks noChangeShapeType="1"/>
                  </p:cNvSpPr>
                  <p:nvPr/>
                </p:nvSpPr>
                <p:spPr bwMode="auto">
                  <a:xfrm>
                    <a:off x="1448" y="7354"/>
                    <a:ext cx="0" cy="486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 type="arrow" w="med" len="med"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49170" name="Line 28"/>
                  <p:cNvSpPr>
                    <a:spLocks noChangeShapeType="1"/>
                  </p:cNvSpPr>
                  <p:nvPr/>
                </p:nvSpPr>
                <p:spPr bwMode="auto">
                  <a:xfrm>
                    <a:off x="1702" y="7347"/>
                    <a:ext cx="0" cy="486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 type="arrow" w="med" len="med"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49171" name="Line 29"/>
                  <p:cNvSpPr>
                    <a:spLocks noChangeShapeType="1"/>
                  </p:cNvSpPr>
                  <p:nvPr/>
                </p:nvSpPr>
                <p:spPr bwMode="auto">
                  <a:xfrm>
                    <a:off x="1988" y="7341"/>
                    <a:ext cx="0" cy="486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 type="arrow" w="med" len="med"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49172" name="Line 30"/>
                  <p:cNvSpPr>
                    <a:spLocks noChangeShapeType="1"/>
                  </p:cNvSpPr>
                  <p:nvPr/>
                </p:nvSpPr>
                <p:spPr bwMode="auto">
                  <a:xfrm>
                    <a:off x="2280" y="7352"/>
                    <a:ext cx="0" cy="486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 type="arrow" w="med" len="med"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49173" name="Line 31"/>
                  <p:cNvSpPr>
                    <a:spLocks noChangeShapeType="1"/>
                  </p:cNvSpPr>
                  <p:nvPr/>
                </p:nvSpPr>
                <p:spPr bwMode="auto">
                  <a:xfrm>
                    <a:off x="2547" y="7362"/>
                    <a:ext cx="0" cy="486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 type="arrow" w="med" len="med"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49160" name="Group 32"/>
                <p:cNvGrpSpPr>
                  <a:grpSpLocks/>
                </p:cNvGrpSpPr>
                <p:nvPr/>
              </p:nvGrpSpPr>
              <p:grpSpPr bwMode="auto">
                <a:xfrm>
                  <a:off x="3571" y="6245"/>
                  <a:ext cx="1094" cy="1216"/>
                  <a:chOff x="3571" y="6245"/>
                  <a:chExt cx="1094" cy="1216"/>
                </a:xfrm>
              </p:grpSpPr>
              <p:sp>
                <p:nvSpPr>
                  <p:cNvPr id="49164" name="Line 33"/>
                  <p:cNvSpPr>
                    <a:spLocks noChangeShapeType="1"/>
                  </p:cNvSpPr>
                  <p:nvPr/>
                </p:nvSpPr>
                <p:spPr bwMode="auto">
                  <a:xfrm>
                    <a:off x="3571" y="6975"/>
                    <a:ext cx="0" cy="486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prstDash val="dash"/>
                    <a:round/>
                    <a:headEnd type="arrow" w="med" len="med"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49165" name="Line 34"/>
                  <p:cNvSpPr>
                    <a:spLocks noChangeShapeType="1"/>
                  </p:cNvSpPr>
                  <p:nvPr/>
                </p:nvSpPr>
                <p:spPr bwMode="auto">
                  <a:xfrm>
                    <a:off x="3827" y="6668"/>
                    <a:ext cx="0" cy="486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prstDash val="dash"/>
                    <a:round/>
                    <a:headEnd type="arrow" w="med" len="med"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49166" name="Line 35"/>
                  <p:cNvSpPr>
                    <a:spLocks noChangeShapeType="1"/>
                  </p:cNvSpPr>
                  <p:nvPr/>
                </p:nvSpPr>
                <p:spPr bwMode="auto">
                  <a:xfrm>
                    <a:off x="4103" y="6438"/>
                    <a:ext cx="0" cy="486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prstDash val="dash"/>
                    <a:round/>
                    <a:headEnd type="arrow" w="med" len="med"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49167" name="Line 36"/>
                  <p:cNvSpPr>
                    <a:spLocks noChangeShapeType="1"/>
                  </p:cNvSpPr>
                  <p:nvPr/>
                </p:nvSpPr>
                <p:spPr bwMode="auto">
                  <a:xfrm>
                    <a:off x="4385" y="6308"/>
                    <a:ext cx="0" cy="486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prstDash val="dash"/>
                    <a:round/>
                    <a:headEnd type="arrow" w="med" len="med"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49168" name="Line 37"/>
                  <p:cNvSpPr>
                    <a:spLocks noChangeShapeType="1"/>
                  </p:cNvSpPr>
                  <p:nvPr/>
                </p:nvSpPr>
                <p:spPr bwMode="auto">
                  <a:xfrm>
                    <a:off x="4665" y="6245"/>
                    <a:ext cx="0" cy="486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prstDash val="dash"/>
                    <a:round/>
                    <a:headEnd type="arrow" w="med" len="med"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49161" name="Group 38"/>
                <p:cNvGrpSpPr>
                  <a:grpSpLocks/>
                </p:cNvGrpSpPr>
                <p:nvPr/>
              </p:nvGrpSpPr>
              <p:grpSpPr bwMode="auto">
                <a:xfrm>
                  <a:off x="1152" y="6158"/>
                  <a:ext cx="4023" cy="2352"/>
                  <a:chOff x="1152" y="6158"/>
                  <a:chExt cx="4023" cy="2352"/>
                </a:xfrm>
              </p:grpSpPr>
              <p:sp>
                <p:nvSpPr>
                  <p:cNvPr id="49162" name="Freeform 39"/>
                  <p:cNvSpPr>
                    <a:spLocks/>
                  </p:cNvSpPr>
                  <p:nvPr/>
                </p:nvSpPr>
                <p:spPr bwMode="auto">
                  <a:xfrm>
                    <a:off x="2880" y="6158"/>
                    <a:ext cx="2295" cy="1762"/>
                  </a:xfrm>
                  <a:custGeom>
                    <a:avLst/>
                    <a:gdLst>
                      <a:gd name="T0" fmla="*/ 0 w 2295"/>
                      <a:gd name="T1" fmla="*/ 1762 h 1762"/>
                      <a:gd name="T2" fmla="*/ 1095 w 2295"/>
                      <a:gd name="T3" fmla="*/ 292 h 1762"/>
                      <a:gd name="T4" fmla="*/ 2295 w 2295"/>
                      <a:gd name="T5" fmla="*/ 7 h 1762"/>
                      <a:gd name="T6" fmla="*/ 0 60000 65536"/>
                      <a:gd name="T7" fmla="*/ 0 60000 65536"/>
                      <a:gd name="T8" fmla="*/ 0 60000 65536"/>
                      <a:gd name="T9" fmla="*/ 0 w 2295"/>
                      <a:gd name="T10" fmla="*/ 0 h 1762"/>
                      <a:gd name="T11" fmla="*/ 2295 w 2295"/>
                      <a:gd name="T12" fmla="*/ 1762 h 1762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295" h="1762">
                        <a:moveTo>
                          <a:pt x="0" y="1762"/>
                        </a:moveTo>
                        <a:cubicBezTo>
                          <a:pt x="356" y="1173"/>
                          <a:pt x="713" y="584"/>
                          <a:pt x="1095" y="292"/>
                        </a:cubicBezTo>
                        <a:cubicBezTo>
                          <a:pt x="1477" y="0"/>
                          <a:pt x="2095" y="52"/>
                          <a:pt x="2295" y="7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49163" name="Freeform 40"/>
                  <p:cNvSpPr>
                    <a:spLocks/>
                  </p:cNvSpPr>
                  <p:nvPr/>
                </p:nvSpPr>
                <p:spPr bwMode="auto">
                  <a:xfrm>
                    <a:off x="1152" y="7920"/>
                    <a:ext cx="1728" cy="590"/>
                  </a:xfrm>
                  <a:custGeom>
                    <a:avLst/>
                    <a:gdLst>
                      <a:gd name="T0" fmla="*/ 0 w 1728"/>
                      <a:gd name="T1" fmla="*/ 0 h 590"/>
                      <a:gd name="T2" fmla="*/ 513 w 1728"/>
                      <a:gd name="T3" fmla="*/ 495 h 590"/>
                      <a:gd name="T4" fmla="*/ 1218 w 1728"/>
                      <a:gd name="T5" fmla="*/ 510 h 590"/>
                      <a:gd name="T6" fmla="*/ 1728 w 1728"/>
                      <a:gd name="T7" fmla="*/ 15 h 59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728"/>
                      <a:gd name="T13" fmla="*/ 0 h 590"/>
                      <a:gd name="T14" fmla="*/ 1728 w 1728"/>
                      <a:gd name="T15" fmla="*/ 590 h 59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728" h="590">
                        <a:moveTo>
                          <a:pt x="0" y="0"/>
                        </a:moveTo>
                        <a:cubicBezTo>
                          <a:pt x="155" y="205"/>
                          <a:pt x="310" y="410"/>
                          <a:pt x="513" y="495"/>
                        </a:cubicBezTo>
                        <a:cubicBezTo>
                          <a:pt x="716" y="580"/>
                          <a:pt x="1016" y="590"/>
                          <a:pt x="1218" y="510"/>
                        </a:cubicBezTo>
                        <a:cubicBezTo>
                          <a:pt x="1420" y="430"/>
                          <a:pt x="1648" y="90"/>
                          <a:pt x="1728" y="15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</p:grpSp>
      </p:grpSp>
      <p:sp>
        <p:nvSpPr>
          <p:cNvPr id="49154" name="Прямоугольник 42"/>
          <p:cNvSpPr>
            <a:spLocks noChangeArrowheads="1"/>
          </p:cNvSpPr>
          <p:nvPr/>
        </p:nvSpPr>
        <p:spPr bwMode="auto">
          <a:xfrm>
            <a:off x="642938" y="5143500"/>
            <a:ext cx="80010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sz="2800">
                <a:latin typeface="Calibri" pitchFamily="34" charset="0"/>
              </a:rPr>
              <a:t>Принципові форми реалізації ПАР в залежності від  організації навантаження в часі</a:t>
            </a:r>
            <a:endParaRPr lang="ru-RU" sz="28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AutoShape 8"/>
          <p:cNvSpPr>
            <a:spLocks noChangeArrowheads="1"/>
          </p:cNvSpPr>
          <p:nvPr/>
        </p:nvSpPr>
        <p:spPr bwMode="auto">
          <a:xfrm>
            <a:off x="571500" y="571500"/>
            <a:ext cx="8072438" cy="142875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800">
                <a:latin typeface="Times New Roman" pitchFamily="18" charset="0"/>
                <a:cs typeface="Times New Roman" pitchFamily="18" charset="0"/>
              </a:rPr>
              <a:t>Тривалість однієї дози навантаження </a:t>
            </a:r>
            <a:r>
              <a:rPr lang="uk-UA" sz="2800" b="1">
                <a:latin typeface="Times New Roman" pitchFamily="18" charset="0"/>
                <a:cs typeface="Times New Roman" pitchFamily="18" charset="0"/>
              </a:rPr>
              <a:t>5-6</a:t>
            </a:r>
            <a:r>
              <a:rPr lang="uk-UA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b="1">
                <a:latin typeface="Times New Roman" pitchFamily="18" charset="0"/>
                <a:cs typeface="Times New Roman" pitchFamily="18" charset="0"/>
              </a:rPr>
              <a:t>тижнів</a:t>
            </a:r>
            <a:r>
              <a:rPr lang="uk-UA" sz="2800">
                <a:latin typeface="Times New Roman" pitchFamily="18" charset="0"/>
                <a:cs typeface="Times New Roman" pitchFamily="18" charset="0"/>
              </a:rPr>
              <a:t>, а в умовах застосування концентрованого навантаження – </a:t>
            </a:r>
            <a:r>
              <a:rPr lang="uk-UA" sz="2800" b="1">
                <a:latin typeface="Times New Roman" pitchFamily="18" charset="0"/>
                <a:cs typeface="Times New Roman" pitchFamily="18" charset="0"/>
              </a:rPr>
              <a:t>3-4 тижні</a:t>
            </a:r>
            <a:endParaRPr lang="ru-RU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178" name="AutoShape 8"/>
          <p:cNvSpPr>
            <a:spLocks noChangeArrowheads="1"/>
          </p:cNvSpPr>
          <p:nvPr/>
        </p:nvSpPr>
        <p:spPr bwMode="auto">
          <a:xfrm>
            <a:off x="642938" y="5072063"/>
            <a:ext cx="8072437" cy="11430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800">
                <a:latin typeface="Times New Roman" pitchFamily="18" charset="0"/>
                <a:cs typeface="Times New Roman" pitchFamily="18" charset="0"/>
              </a:rPr>
              <a:t>Необхідні для вичерпання ПАР організму строки знаходяться в межах </a:t>
            </a:r>
            <a:r>
              <a:rPr lang="uk-UA" sz="2800" b="1">
                <a:latin typeface="Times New Roman" pitchFamily="18" charset="0"/>
                <a:cs typeface="Times New Roman" pitchFamily="18" charset="0"/>
              </a:rPr>
              <a:t>18-24 тижнів</a:t>
            </a:r>
            <a:endParaRPr lang="ru-RU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179" name="AutoShape 8"/>
          <p:cNvSpPr>
            <a:spLocks noChangeArrowheads="1"/>
          </p:cNvSpPr>
          <p:nvPr/>
        </p:nvSpPr>
        <p:spPr bwMode="auto">
          <a:xfrm>
            <a:off x="714375" y="2500313"/>
            <a:ext cx="7786688" cy="21431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800">
                <a:latin typeface="Times New Roman" pitchFamily="18" charset="0"/>
                <a:cs typeface="Times New Roman" pitchFamily="18" charset="0"/>
              </a:rPr>
              <a:t>Організм тренованого спортсмена здатен сприйняти три таких послідовних навантаження, розділених нетривалими (</a:t>
            </a:r>
            <a:r>
              <a:rPr lang="uk-UA" sz="2800" b="1">
                <a:latin typeface="Times New Roman" pitchFamily="18" charset="0"/>
                <a:cs typeface="Times New Roman" pitchFamily="18" charset="0"/>
              </a:rPr>
              <a:t>7-10 днів</a:t>
            </a:r>
            <a:r>
              <a:rPr lang="uk-UA" sz="2800">
                <a:latin typeface="Times New Roman" pitchFamily="18" charset="0"/>
                <a:cs typeface="Times New Roman" pitchFamily="18" charset="0"/>
              </a:rPr>
              <a:t>) реабілітаційними паузами</a:t>
            </a:r>
            <a:endParaRPr lang="ru-RU" sz="2800" b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AutoShape 8"/>
          <p:cNvSpPr>
            <a:spLocks noChangeArrowheads="1"/>
          </p:cNvSpPr>
          <p:nvPr/>
        </p:nvSpPr>
        <p:spPr bwMode="auto">
          <a:xfrm>
            <a:off x="571500" y="285750"/>
            <a:ext cx="8072438" cy="571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800">
                <a:latin typeface="Times New Roman" pitchFamily="18" charset="0"/>
                <a:cs typeface="Times New Roman" pitchFamily="18" charset="0"/>
              </a:rPr>
              <a:t>Принципова модель</a:t>
            </a:r>
            <a:endParaRPr lang="ru-RU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02" name="AutoShape 8"/>
          <p:cNvSpPr>
            <a:spLocks noChangeArrowheads="1"/>
          </p:cNvSpPr>
          <p:nvPr/>
        </p:nvSpPr>
        <p:spPr bwMode="auto">
          <a:xfrm>
            <a:off x="214313" y="1071563"/>
            <a:ext cx="8715375" cy="1785937"/>
          </a:xfrm>
          <a:prstGeom prst="roundRect">
            <a:avLst>
              <a:gd name="adj" fmla="val 11546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just"/>
            <a:r>
              <a:rPr lang="uk-UA" sz="2400" b="1">
                <a:latin typeface="Calibri" pitchFamily="34" charset="0"/>
              </a:rPr>
              <a:t>блок активізації </a:t>
            </a:r>
            <a:r>
              <a:rPr lang="uk-UA" sz="2400">
                <a:latin typeface="Calibri" pitchFamily="34" charset="0"/>
              </a:rPr>
              <a:t>моторної функції нервово-м'язового апарату засобами спеціальної фізичної підготовки, підвищення аеробної потужності організму і вдосконалення основ спортивної техніки на оптимальної швидкості (потужності) зусиль</a:t>
            </a:r>
            <a:endParaRPr lang="ru-RU" sz="2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03" name="AutoShape 8"/>
          <p:cNvSpPr>
            <a:spLocks noChangeArrowheads="1"/>
          </p:cNvSpPr>
          <p:nvPr/>
        </p:nvSpPr>
        <p:spPr bwMode="auto">
          <a:xfrm>
            <a:off x="214313" y="3071813"/>
            <a:ext cx="8715375" cy="164306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just"/>
            <a:r>
              <a:rPr lang="uk-UA" sz="2400" b="1">
                <a:latin typeface="Calibri" pitchFamily="34" charset="0"/>
              </a:rPr>
              <a:t>блок підвищення потужності (ємності) </a:t>
            </a:r>
            <a:r>
              <a:rPr lang="uk-UA" sz="2400">
                <a:latin typeface="Calibri" pitchFamily="34" charset="0"/>
              </a:rPr>
              <a:t>джерел енергозабезпечення спеціальної працездатності та вдосконалення технічної майстерності спортсмена за рахунок зростаючої інтенсивності виконання змагального вправи </a:t>
            </a:r>
            <a:endParaRPr lang="ru-RU" sz="2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04" name="AutoShape 8"/>
          <p:cNvSpPr>
            <a:spLocks noChangeArrowheads="1"/>
          </p:cNvSpPr>
          <p:nvPr/>
        </p:nvSpPr>
        <p:spPr bwMode="auto">
          <a:xfrm>
            <a:off x="285750" y="4857750"/>
            <a:ext cx="8643938" cy="178593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just"/>
            <a:r>
              <a:rPr lang="uk-UA" sz="2400" b="1">
                <a:latin typeface="Calibri" pitchFamily="34" charset="0"/>
              </a:rPr>
              <a:t>блок граничного підвищення енергетичного потенціалу </a:t>
            </a:r>
            <a:r>
              <a:rPr lang="uk-UA" sz="2400">
                <a:latin typeface="Calibri" pitchFamily="34" charset="0"/>
              </a:rPr>
              <a:t>організму та вміння ефективно і економічно його використовувати в умовах тренування і змагань</a:t>
            </a:r>
            <a:endParaRPr lang="ru-RU" sz="2400" b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5" name="Picture 1" descr="http://lib.sportedu.ru/press/tpfk/2005N4/Images/Verkh4.JPG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500063" y="285750"/>
            <a:ext cx="83947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226" name="Прямоугольник 2"/>
          <p:cNvSpPr>
            <a:spLocks noChangeArrowheads="1"/>
          </p:cNvSpPr>
          <p:nvPr/>
        </p:nvSpPr>
        <p:spPr bwMode="auto">
          <a:xfrm>
            <a:off x="214313" y="4929188"/>
            <a:ext cx="8643937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uk-UA" sz="2000">
                <a:latin typeface="Calibri" pitchFamily="34" charset="0"/>
              </a:rPr>
              <a:t>	Принципова модель блокової системи тренування. А, В і С - блоки тренувальних навантажень, W - зовнішня потужність роботи організму, i - інтенсивність тренувального навантаження, f - функціональний стан організму, P - загальний обсяг тренувального навантаження, t - час тренування</a:t>
            </a:r>
            <a:endParaRPr lang="ru-RU" sz="20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8"/>
          <p:cNvSpPr>
            <a:spLocks noChangeArrowheads="1"/>
          </p:cNvSpPr>
          <p:nvPr/>
        </p:nvSpPr>
        <p:spPr bwMode="auto">
          <a:xfrm>
            <a:off x="1071563" y="285750"/>
            <a:ext cx="6769100" cy="428625"/>
          </a:xfrm>
          <a:prstGeom prst="roundRect">
            <a:avLst>
              <a:gd name="adj" fmla="val 16667"/>
            </a:avLst>
          </a:prstGeom>
          <a:solidFill>
            <a:schemeClr val="accent6">
              <a:lumMod val="40000"/>
              <a:lumOff val="60000"/>
            </a:schemeClr>
          </a:solidFill>
          <a:ln w="63500" cmpd="thickThin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b="1" dirty="0">
                <a:latin typeface="+mn-lt"/>
                <a:cs typeface="+mn-cs"/>
              </a:rPr>
              <a:t>МЕТОДИ СПОРТИВНОЇ ОРІЄНТАЦІЇ ТА ВІДБОРУ</a:t>
            </a:r>
            <a:endParaRPr lang="ru-RU" sz="2000" b="1" dirty="0">
              <a:latin typeface="+mn-lt"/>
              <a:cs typeface="+mn-cs"/>
            </a:endParaRPr>
          </a:p>
        </p:txBody>
      </p:sp>
      <p:sp>
        <p:nvSpPr>
          <p:cNvPr id="16386" name="AutoShape 8"/>
          <p:cNvSpPr>
            <a:spLocks noChangeArrowheads="1"/>
          </p:cNvSpPr>
          <p:nvPr/>
        </p:nvSpPr>
        <p:spPr bwMode="auto">
          <a:xfrm>
            <a:off x="357188" y="928688"/>
            <a:ext cx="3286125" cy="142875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000" b="1">
                <a:latin typeface="Calibri" pitchFamily="34" charset="0"/>
              </a:rPr>
              <a:t>Соціологічні методи</a:t>
            </a:r>
          </a:p>
          <a:p>
            <a:r>
              <a:rPr lang="uk-UA" sz="2000">
                <a:latin typeface="Calibri" pitchFamily="34" charset="0"/>
              </a:rPr>
              <a:t>     а) анкетування</a:t>
            </a:r>
          </a:p>
          <a:p>
            <a:r>
              <a:rPr lang="uk-UA" sz="2000">
                <a:latin typeface="Calibri" pitchFamily="34" charset="0"/>
              </a:rPr>
              <a:t>     б) інтерв'ю</a:t>
            </a:r>
          </a:p>
          <a:p>
            <a:r>
              <a:rPr lang="uk-UA" sz="2000">
                <a:latin typeface="Calibri" pitchFamily="34" charset="0"/>
              </a:rPr>
              <a:t>     в) бесіда </a:t>
            </a:r>
          </a:p>
          <a:p>
            <a:pPr algn="ctr"/>
            <a:r>
              <a:rPr lang="uk-UA" sz="2000">
                <a:latin typeface="Calibri" pitchFamily="34" charset="0"/>
              </a:rPr>
              <a:t>  </a:t>
            </a:r>
            <a:endParaRPr lang="ru-RU" sz="2000">
              <a:latin typeface="Calibri" pitchFamily="34" charset="0"/>
            </a:endParaRPr>
          </a:p>
        </p:txBody>
      </p:sp>
      <p:sp>
        <p:nvSpPr>
          <p:cNvPr id="16387" name="AutoShape 8"/>
          <p:cNvSpPr>
            <a:spLocks noChangeArrowheads="1"/>
          </p:cNvSpPr>
          <p:nvPr/>
        </p:nvSpPr>
        <p:spPr bwMode="auto">
          <a:xfrm>
            <a:off x="5214938" y="1000125"/>
            <a:ext cx="3286125" cy="2214563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000" b="1">
                <a:latin typeface="Calibri" pitchFamily="34" charset="0"/>
              </a:rPr>
              <a:t>Методи тестування</a:t>
            </a:r>
          </a:p>
          <a:p>
            <a:r>
              <a:rPr lang="uk-UA" sz="2000">
                <a:latin typeface="Calibri" pitchFamily="34" charset="0"/>
              </a:rPr>
              <a:t>     а) бланкові тести</a:t>
            </a:r>
          </a:p>
          <a:p>
            <a:r>
              <a:rPr lang="uk-UA" sz="2000">
                <a:latin typeface="Calibri" pitchFamily="34" charset="0"/>
              </a:rPr>
              <a:t>     б) апаратурні тести</a:t>
            </a:r>
          </a:p>
          <a:p>
            <a:r>
              <a:rPr lang="uk-UA" sz="2000">
                <a:latin typeface="Calibri" pitchFamily="34" charset="0"/>
              </a:rPr>
              <a:t>     в) моторні тести</a:t>
            </a:r>
          </a:p>
          <a:p>
            <a:r>
              <a:rPr lang="uk-UA" sz="2000">
                <a:latin typeface="Calibri" pitchFamily="34" charset="0"/>
              </a:rPr>
              <a:t>     г) маніпуляційні тести</a:t>
            </a:r>
          </a:p>
          <a:p>
            <a:r>
              <a:rPr lang="uk-UA" sz="2000">
                <a:latin typeface="Calibri" pitchFamily="34" charset="0"/>
              </a:rPr>
              <a:t>     д) модельні тести</a:t>
            </a:r>
          </a:p>
          <a:p>
            <a:pPr algn="ctr"/>
            <a:r>
              <a:rPr lang="uk-UA" sz="2000">
                <a:latin typeface="Calibri" pitchFamily="34" charset="0"/>
              </a:rPr>
              <a:t>  </a:t>
            </a:r>
            <a:endParaRPr lang="ru-RU" sz="2000">
              <a:latin typeface="Calibri" pitchFamily="34" charset="0"/>
            </a:endParaRPr>
          </a:p>
        </p:txBody>
      </p:sp>
      <p:sp>
        <p:nvSpPr>
          <p:cNvPr id="16388" name="AutoShape 8"/>
          <p:cNvSpPr>
            <a:spLocks noChangeArrowheads="1"/>
          </p:cNvSpPr>
          <p:nvPr/>
        </p:nvSpPr>
        <p:spPr bwMode="auto">
          <a:xfrm>
            <a:off x="357188" y="2643188"/>
            <a:ext cx="4071937" cy="4286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000" b="1">
                <a:latin typeface="Calibri" pitchFamily="34" charset="0"/>
              </a:rPr>
              <a:t>Методи експертних оцінок</a:t>
            </a:r>
            <a:endParaRPr lang="ru-RU" sz="2000" b="1">
              <a:latin typeface="Calibri" pitchFamily="34" charset="0"/>
            </a:endParaRPr>
          </a:p>
        </p:txBody>
      </p:sp>
      <p:sp>
        <p:nvSpPr>
          <p:cNvPr id="16389" name="AutoShape 8"/>
          <p:cNvSpPr>
            <a:spLocks noChangeArrowheads="1"/>
          </p:cNvSpPr>
          <p:nvPr/>
        </p:nvSpPr>
        <p:spPr bwMode="auto">
          <a:xfrm>
            <a:off x="357188" y="3429000"/>
            <a:ext cx="4071937" cy="4286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000" b="1">
                <a:latin typeface="Calibri" pitchFamily="34" charset="0"/>
              </a:rPr>
              <a:t>Педагогічні спостереження</a:t>
            </a:r>
            <a:endParaRPr lang="ru-RU" sz="2000" b="1">
              <a:latin typeface="Calibri" pitchFamily="34" charset="0"/>
            </a:endParaRPr>
          </a:p>
        </p:txBody>
      </p:sp>
      <p:sp>
        <p:nvSpPr>
          <p:cNvPr id="16390" name="AutoShape 8"/>
          <p:cNvSpPr>
            <a:spLocks noChangeArrowheads="1"/>
          </p:cNvSpPr>
          <p:nvPr/>
        </p:nvSpPr>
        <p:spPr bwMode="auto">
          <a:xfrm>
            <a:off x="5214938" y="4143375"/>
            <a:ext cx="3286125" cy="4286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000" b="1">
                <a:latin typeface="Calibri" pitchFamily="34" charset="0"/>
              </a:rPr>
              <a:t>Спортивні змагання</a:t>
            </a:r>
            <a:endParaRPr lang="ru-RU" sz="2000" b="1">
              <a:latin typeface="Calibri" pitchFamily="34" charset="0"/>
            </a:endParaRPr>
          </a:p>
        </p:txBody>
      </p:sp>
      <p:sp>
        <p:nvSpPr>
          <p:cNvPr id="16391" name="AutoShape 8"/>
          <p:cNvSpPr>
            <a:spLocks noChangeArrowheads="1"/>
          </p:cNvSpPr>
          <p:nvPr/>
        </p:nvSpPr>
        <p:spPr bwMode="auto">
          <a:xfrm>
            <a:off x="857250" y="4143375"/>
            <a:ext cx="3286125" cy="85725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000" b="1">
                <a:latin typeface="Calibri" pitchFamily="34" charset="0"/>
              </a:rPr>
              <a:t>Медико-біологічні дослідження</a:t>
            </a:r>
            <a:endParaRPr lang="ru-RU" sz="2000" b="1">
              <a:latin typeface="Calibri" pitchFamily="34" charset="0"/>
            </a:endParaRPr>
          </a:p>
        </p:txBody>
      </p:sp>
      <p:sp>
        <p:nvSpPr>
          <p:cNvPr id="16392" name="AutoShape 8"/>
          <p:cNvSpPr>
            <a:spLocks noChangeArrowheads="1"/>
          </p:cNvSpPr>
          <p:nvPr/>
        </p:nvSpPr>
        <p:spPr bwMode="auto">
          <a:xfrm>
            <a:off x="5286375" y="5214938"/>
            <a:ext cx="3286125" cy="4286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000" b="1">
                <a:latin typeface="Calibri" pitchFamily="34" charset="0"/>
              </a:rPr>
              <a:t>Медичні обстеження</a:t>
            </a:r>
            <a:endParaRPr lang="ru-RU" sz="2000" b="1">
              <a:latin typeface="Calibri" pitchFamily="34" charset="0"/>
            </a:endParaRPr>
          </a:p>
        </p:txBody>
      </p:sp>
      <p:sp>
        <p:nvSpPr>
          <p:cNvPr id="16393" name="AutoShape 8"/>
          <p:cNvSpPr>
            <a:spLocks noChangeArrowheads="1"/>
          </p:cNvSpPr>
          <p:nvPr/>
        </p:nvSpPr>
        <p:spPr bwMode="auto">
          <a:xfrm>
            <a:off x="857250" y="5429250"/>
            <a:ext cx="3286125" cy="85725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000" b="1">
                <a:latin typeface="Calibri" pitchFamily="34" charset="0"/>
              </a:rPr>
              <a:t>Огляди-конкурси з видів спорту</a:t>
            </a:r>
            <a:endParaRPr lang="ru-RU" sz="2000" b="1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AutoShape 8"/>
          <p:cNvSpPr>
            <a:spLocks noChangeArrowheads="1"/>
          </p:cNvSpPr>
          <p:nvPr/>
        </p:nvSpPr>
        <p:spPr bwMode="auto">
          <a:xfrm>
            <a:off x="214313" y="214313"/>
            <a:ext cx="8786812" cy="6215062"/>
          </a:xfrm>
          <a:prstGeom prst="roundRect">
            <a:avLst>
              <a:gd name="adj" fmla="val 3181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just"/>
            <a:r>
              <a:rPr lang="uk-UA" sz="2300">
                <a:latin typeface="Calibri" pitchFamily="34" charset="0"/>
              </a:rPr>
              <a:t>     У </a:t>
            </a:r>
            <a:r>
              <a:rPr lang="uk-UA" sz="2300" b="1">
                <a:latin typeface="Calibri" pitchFamily="34" charset="0"/>
              </a:rPr>
              <a:t>блоці А</a:t>
            </a:r>
            <a:r>
              <a:rPr lang="uk-UA" sz="2300">
                <a:latin typeface="Calibri" pitchFamily="34" charset="0"/>
              </a:rPr>
              <a:t> – спеціалізовані засоби фізичної підготовки, наприклад вправи з обтяженнями, у тому числі зі штангою, стрибкові вправи, різного роду тренажерні пристрої, що задають дозований опір з метою розвитку як сили м'язів , так і різних форм її прояву, у тому чи іншому режимі роботи (наприклад, вибухової сили м'язів, реактивної здатності нервово-м'язового апарату, локальної м'язової витривалості, максимальної анаеробної потужності).</a:t>
            </a:r>
            <a:endParaRPr lang="ru-RU" sz="2300">
              <a:latin typeface="Calibri" pitchFamily="34" charset="0"/>
            </a:endParaRPr>
          </a:p>
          <a:p>
            <a:pPr algn="just"/>
            <a:r>
              <a:rPr lang="uk-UA" sz="2300">
                <a:latin typeface="Calibri" pitchFamily="34" charset="0"/>
              </a:rPr>
              <a:t>       У </a:t>
            </a:r>
            <a:r>
              <a:rPr lang="uk-UA" sz="2300" b="1">
                <a:latin typeface="Calibri" pitchFamily="34" charset="0"/>
              </a:rPr>
              <a:t>блоці В</a:t>
            </a:r>
            <a:r>
              <a:rPr lang="uk-UA" sz="2300">
                <a:latin typeface="Calibri" pitchFamily="34" charset="0"/>
              </a:rPr>
              <a:t> – різні методи підвищення інтенсивності (повторний, перемінний, інтервальний, серійний, контрольний та ін.) виконання змагальної вправи або допоміжних вправ, адекватних йому по режиму роботи, з метою розвитку потужності (ємності) енергетичного потенціалу організму.</a:t>
            </a:r>
            <a:endParaRPr lang="ru-RU" sz="2300">
              <a:latin typeface="Calibri" pitchFamily="34" charset="0"/>
            </a:endParaRPr>
          </a:p>
          <a:p>
            <a:pPr algn="just"/>
            <a:r>
              <a:rPr lang="uk-UA" sz="2300">
                <a:latin typeface="Calibri" pitchFamily="34" charset="0"/>
              </a:rPr>
              <a:t>       У </a:t>
            </a:r>
            <a:r>
              <a:rPr lang="uk-UA" sz="2300" b="1">
                <a:latin typeface="Calibri" pitchFamily="34" charset="0"/>
              </a:rPr>
              <a:t>блоці С</a:t>
            </a:r>
            <a:r>
              <a:rPr lang="uk-UA" sz="2300">
                <a:latin typeface="Calibri" pitchFamily="34" charset="0"/>
              </a:rPr>
              <a:t> – участь у змаганнях , а також моделювання в тренуванні змагальних умов (наприклад, тактичних варіантів, інтервалів відпочинку між спробами, кількості спроб та моделювання змагальних програм, у тому числі з кваліфікаційними і фінальним забігами)</a:t>
            </a:r>
            <a:endParaRPr lang="ru-RU" sz="2300" b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AutoShape 8"/>
          <p:cNvSpPr>
            <a:spLocks noChangeArrowheads="1"/>
          </p:cNvSpPr>
          <p:nvPr/>
        </p:nvSpPr>
        <p:spPr bwMode="auto">
          <a:xfrm>
            <a:off x="214313" y="214313"/>
            <a:ext cx="8786812" cy="6215062"/>
          </a:xfrm>
          <a:prstGeom prst="roundRect">
            <a:avLst>
              <a:gd name="adj" fmla="val 3181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just"/>
            <a:r>
              <a:rPr lang="uk-UA" sz="2400">
                <a:latin typeface="Calibri" pitchFamily="34" charset="0"/>
              </a:rPr>
              <a:t>     </a:t>
            </a:r>
            <a:r>
              <a:rPr lang="uk-UA" sz="2800">
                <a:latin typeface="Calibri" pitchFamily="34" charset="0"/>
              </a:rPr>
              <a:t>Слід додати, що оптимальні умови для підвищення інтенсивності роботи в блоці В створюються довготривалим відставленим тренувальним ефектом концентрованих навантажень СФП, виконуваних у блоці А, а в блоці С – підвищеним рівнем потужності (ємності) механізмів енергозабезпечення, що створюються в блоці В.</a:t>
            </a:r>
            <a:endParaRPr lang="ru-RU" sz="2800">
              <a:latin typeface="Calibri" pitchFamily="34" charset="0"/>
            </a:endParaRPr>
          </a:p>
          <a:p>
            <a:pPr algn="just"/>
            <a:r>
              <a:rPr lang="uk-UA" sz="2800">
                <a:latin typeface="Calibri" pitchFamily="34" charset="0"/>
              </a:rPr>
              <a:t>      Блок В – принципово новий елемент по своїй ролі в програмі тренування. Саме в ньому інтенсифікується дистанційна тренувальна робота і починається перехід організму від термінової адаптації до довготривалої. Тому блок В не слід ототожнювати з так званим "передзмагальним мезоциклом", який у генеральній стратегії блокової системи особливого значення не має </a:t>
            </a:r>
            <a:endParaRPr lang="ru-RU" sz="2400" b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AutoShape 8"/>
          <p:cNvSpPr>
            <a:spLocks noChangeArrowheads="1"/>
          </p:cNvSpPr>
          <p:nvPr/>
        </p:nvSpPr>
        <p:spPr bwMode="auto">
          <a:xfrm>
            <a:off x="571500" y="214313"/>
            <a:ext cx="8072438" cy="571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800" b="1">
                <a:latin typeface="Calibri" pitchFamily="34" charset="0"/>
              </a:rPr>
              <a:t>ВІДНОВЛЕННЯ В СПОРТИВНОМУ ТРЕНУВАННІ</a:t>
            </a:r>
            <a:endParaRPr lang="ru-RU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298" name="AutoShape 8"/>
          <p:cNvSpPr>
            <a:spLocks noChangeArrowheads="1"/>
          </p:cNvSpPr>
          <p:nvPr/>
        </p:nvSpPr>
        <p:spPr bwMode="auto">
          <a:xfrm>
            <a:off x="5000625" y="1571625"/>
            <a:ext cx="3938588" cy="142875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800" b="1">
                <a:latin typeface="Calibri" pitchFamily="34" charset="0"/>
              </a:rPr>
              <a:t>Психологічні засоби відновлення</a:t>
            </a:r>
            <a:endParaRPr lang="ru-RU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299" name="AutoShape 8"/>
          <p:cNvSpPr>
            <a:spLocks noChangeArrowheads="1"/>
          </p:cNvSpPr>
          <p:nvPr/>
        </p:nvSpPr>
        <p:spPr bwMode="auto">
          <a:xfrm>
            <a:off x="642938" y="1571625"/>
            <a:ext cx="3929062" cy="142875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800" b="1">
                <a:latin typeface="Calibri" pitchFamily="34" charset="0"/>
              </a:rPr>
              <a:t>Педагогічні засоби відновлення</a:t>
            </a:r>
            <a:endParaRPr lang="ru-RU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300" name="AutoShape 8"/>
          <p:cNvSpPr>
            <a:spLocks noChangeArrowheads="1"/>
          </p:cNvSpPr>
          <p:nvPr/>
        </p:nvSpPr>
        <p:spPr bwMode="auto">
          <a:xfrm>
            <a:off x="1500188" y="3786188"/>
            <a:ext cx="6072187" cy="121443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800" b="1">
                <a:latin typeface="Calibri" pitchFamily="34" charset="0"/>
              </a:rPr>
              <a:t>Медико-біологічні засоби </a:t>
            </a:r>
          </a:p>
          <a:p>
            <a:pPr algn="ctr"/>
            <a:r>
              <a:rPr lang="uk-UA" sz="2800" b="1">
                <a:latin typeface="Calibri" pitchFamily="34" charset="0"/>
              </a:rPr>
              <a:t>відновлення</a:t>
            </a:r>
            <a:endParaRPr lang="ru-RU" sz="2800" b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AutoShape 8"/>
          <p:cNvSpPr>
            <a:spLocks noChangeArrowheads="1"/>
          </p:cNvSpPr>
          <p:nvPr/>
        </p:nvSpPr>
        <p:spPr bwMode="auto">
          <a:xfrm>
            <a:off x="571500" y="214313"/>
            <a:ext cx="8072438" cy="64293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800" b="1">
                <a:latin typeface="Calibri" pitchFamily="34" charset="0"/>
              </a:rPr>
              <a:t>Педагогічні засоби відновлення</a:t>
            </a:r>
            <a:endParaRPr lang="ru-RU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22" name="Прямоугольник 2"/>
          <p:cNvSpPr>
            <a:spLocks noChangeArrowheads="1"/>
          </p:cNvSpPr>
          <p:nvPr/>
        </p:nvSpPr>
        <p:spPr bwMode="auto">
          <a:xfrm>
            <a:off x="428625" y="1357313"/>
            <a:ext cx="8286750" cy="3970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uk-UA" sz="3600" b="1" i="1">
                <a:latin typeface="Calibri" pitchFamily="34" charset="0"/>
              </a:rPr>
              <a:t>Під педагогічними засобами</a:t>
            </a:r>
            <a:r>
              <a:rPr lang="uk-UA" sz="3600" b="1">
                <a:latin typeface="Calibri" pitchFamily="34" charset="0"/>
              </a:rPr>
              <a:t> </a:t>
            </a:r>
            <a:r>
              <a:rPr lang="uk-UA" sz="3600">
                <a:latin typeface="Calibri" pitchFamily="34" charset="0"/>
              </a:rPr>
              <a:t>розуміють різні способи і прийоми управління працездатністю і відновленням спортсменів шляхом доцільно організованої м’язової діяльності. Вони займають центральне місце в проблемі відновлення.</a:t>
            </a:r>
            <a:endParaRPr lang="ru-RU" sz="36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AutoShape 8"/>
          <p:cNvSpPr>
            <a:spLocks noChangeArrowheads="1"/>
          </p:cNvSpPr>
          <p:nvPr/>
        </p:nvSpPr>
        <p:spPr bwMode="auto">
          <a:xfrm>
            <a:off x="357188" y="285750"/>
            <a:ext cx="8429625" cy="71437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800" b="1">
                <a:latin typeface="Calibri" pitchFamily="34" charset="0"/>
              </a:rPr>
              <a:t>Психологічні засоби відновлення</a:t>
            </a:r>
            <a:endParaRPr lang="ru-RU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346" name="Rectangle 1"/>
          <p:cNvSpPr>
            <a:spLocks noChangeArrowheads="1"/>
          </p:cNvSpPr>
          <p:nvPr/>
        </p:nvSpPr>
        <p:spPr bwMode="auto">
          <a:xfrm>
            <a:off x="428625" y="1214438"/>
            <a:ext cx="8215313" cy="526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0850" algn="just"/>
            <a:r>
              <a:rPr lang="uk-UA" sz="2800">
                <a:latin typeface="Times New Roman CYR" pitchFamily="18" charset="0"/>
                <a:cs typeface="Times New Roman" pitchFamily="18" charset="0"/>
              </a:rPr>
              <a:t>Найпоширеніші із них такі: аутогенне тренування і його модифікації – психорегулююче і психо-м’язове тренування, навіяний сон – відпочинок, самонавіювання, відеопсихологічні впливи. Важливо враховувати, що ефективність психофізіологічних процедур підвищується при комплексному їх застосуванні. Впливи на розумову сферу в поєднанні із навіяним сном, емоційно-вольовим і психорегулюючим тренуванням сприяють відновленню після напруженої тренувальної і змагальної роботи.</a:t>
            </a:r>
            <a:endParaRPr lang="ru-RU" sz="4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AutoShape 8"/>
          <p:cNvSpPr>
            <a:spLocks noChangeArrowheads="1"/>
          </p:cNvSpPr>
          <p:nvPr/>
        </p:nvSpPr>
        <p:spPr bwMode="auto">
          <a:xfrm>
            <a:off x="428625" y="285750"/>
            <a:ext cx="8143875" cy="64293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800" b="1">
                <a:latin typeface="Calibri" pitchFamily="34" charset="0"/>
              </a:rPr>
              <a:t>Медико-біологічні засоби відновлення</a:t>
            </a:r>
            <a:endParaRPr lang="ru-RU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370" name="Прямоугольник 2"/>
          <p:cNvSpPr>
            <a:spLocks noChangeArrowheads="1"/>
          </p:cNvSpPr>
          <p:nvPr/>
        </p:nvSpPr>
        <p:spPr bwMode="auto">
          <a:xfrm>
            <a:off x="357188" y="1285875"/>
            <a:ext cx="8143875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uk-UA" sz="3600" i="1">
                <a:latin typeface="Calibri" pitchFamily="34" charset="0"/>
              </a:rPr>
              <a:t>До групи медико-біологічних засобів</a:t>
            </a:r>
            <a:r>
              <a:rPr lang="uk-UA" sz="3600">
                <a:latin typeface="Calibri" pitchFamily="34" charset="0"/>
              </a:rPr>
              <a:t> входить спеціалізоване харчування, фармакологічні препарати, фізичні засоби.</a:t>
            </a:r>
            <a:endParaRPr lang="ru-RU" sz="3600">
              <a:latin typeface="Calibri" pitchFamily="34" charset="0"/>
            </a:endParaRPr>
          </a:p>
        </p:txBody>
      </p:sp>
      <p:sp>
        <p:nvSpPr>
          <p:cNvPr id="58371" name="Прямоугольник 4"/>
          <p:cNvSpPr>
            <a:spLocks noChangeArrowheads="1"/>
          </p:cNvSpPr>
          <p:nvPr/>
        </p:nvSpPr>
        <p:spPr bwMode="auto">
          <a:xfrm>
            <a:off x="2643188" y="3684588"/>
            <a:ext cx="36877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sz="3200">
                <a:solidFill>
                  <a:srgbClr val="000000"/>
                </a:solidFill>
                <a:latin typeface="Calibri" pitchFamily="34" charset="0"/>
              </a:rPr>
              <a:t>Відновні процедури</a:t>
            </a:r>
            <a:endParaRPr lang="ru-RU" sz="3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8372" name="AutoShape 6"/>
          <p:cNvSpPr>
            <a:spLocks noChangeArrowheads="1"/>
          </p:cNvSpPr>
          <p:nvPr/>
        </p:nvSpPr>
        <p:spPr bwMode="auto">
          <a:xfrm>
            <a:off x="4214813" y="4429125"/>
            <a:ext cx="531812" cy="663575"/>
          </a:xfrm>
          <a:prstGeom prst="downArrow">
            <a:avLst>
              <a:gd name="adj1" fmla="val 21880"/>
              <a:gd name="adj2" fmla="val 25625"/>
            </a:avLst>
          </a:prstGeom>
          <a:solidFill>
            <a:srgbClr val="FFFFFF"/>
          </a:solidFill>
          <a:ln w="31750">
            <a:solidFill>
              <a:srgbClr val="000000"/>
            </a:solidFill>
            <a:miter lim="800000"/>
            <a:headEnd/>
            <a:tailEnd/>
          </a:ln>
        </p:spPr>
        <p:txBody>
          <a:bodyPr rot="10800000" vert="eaVert"/>
          <a:lstStyle/>
          <a:p>
            <a:endParaRPr lang="uk-UA">
              <a:latin typeface="Calibri" pitchFamily="34" charset="0"/>
            </a:endParaRPr>
          </a:p>
        </p:txBody>
      </p:sp>
      <p:sp>
        <p:nvSpPr>
          <p:cNvPr id="58373" name="AutoShape 6"/>
          <p:cNvSpPr>
            <a:spLocks noChangeArrowheads="1"/>
          </p:cNvSpPr>
          <p:nvPr/>
        </p:nvSpPr>
        <p:spPr bwMode="auto">
          <a:xfrm rot="2565915">
            <a:off x="2071688" y="4286250"/>
            <a:ext cx="531812" cy="663575"/>
          </a:xfrm>
          <a:prstGeom prst="downArrow">
            <a:avLst>
              <a:gd name="adj1" fmla="val 21880"/>
              <a:gd name="adj2" fmla="val 25625"/>
            </a:avLst>
          </a:prstGeom>
          <a:solidFill>
            <a:srgbClr val="FFFFFF"/>
          </a:solidFill>
          <a:ln w="31750">
            <a:solidFill>
              <a:srgbClr val="000000"/>
            </a:solidFill>
            <a:miter lim="800000"/>
            <a:headEnd/>
            <a:tailEnd/>
          </a:ln>
        </p:spPr>
        <p:txBody>
          <a:bodyPr rot="10800000" vert="eaVert"/>
          <a:lstStyle/>
          <a:p>
            <a:endParaRPr lang="uk-UA">
              <a:latin typeface="Calibri" pitchFamily="34" charset="0"/>
            </a:endParaRPr>
          </a:p>
        </p:txBody>
      </p:sp>
      <p:sp>
        <p:nvSpPr>
          <p:cNvPr id="58374" name="AutoShape 6"/>
          <p:cNvSpPr>
            <a:spLocks noChangeArrowheads="1"/>
          </p:cNvSpPr>
          <p:nvPr/>
        </p:nvSpPr>
        <p:spPr bwMode="auto">
          <a:xfrm rot="-2331405">
            <a:off x="6357938" y="4286250"/>
            <a:ext cx="531812" cy="663575"/>
          </a:xfrm>
          <a:prstGeom prst="downArrow">
            <a:avLst>
              <a:gd name="adj1" fmla="val 21880"/>
              <a:gd name="adj2" fmla="val 25625"/>
            </a:avLst>
          </a:prstGeom>
          <a:solidFill>
            <a:srgbClr val="FFFFFF"/>
          </a:solidFill>
          <a:ln w="31750">
            <a:solidFill>
              <a:srgbClr val="000000"/>
            </a:solidFill>
            <a:miter lim="800000"/>
            <a:headEnd/>
            <a:tailEnd/>
          </a:ln>
        </p:spPr>
        <p:txBody>
          <a:bodyPr rot="10800000" vert="eaVert"/>
          <a:lstStyle/>
          <a:p>
            <a:endParaRPr lang="uk-UA">
              <a:latin typeface="Calibri" pitchFamily="34" charset="0"/>
            </a:endParaRPr>
          </a:p>
        </p:txBody>
      </p:sp>
      <p:sp>
        <p:nvSpPr>
          <p:cNvPr id="58375" name="AutoShape 8"/>
          <p:cNvSpPr>
            <a:spLocks noChangeArrowheads="1"/>
          </p:cNvSpPr>
          <p:nvPr/>
        </p:nvSpPr>
        <p:spPr bwMode="auto">
          <a:xfrm>
            <a:off x="357188" y="5072063"/>
            <a:ext cx="3652837" cy="571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400">
                <a:latin typeface="Calibri" pitchFamily="34" charset="0"/>
              </a:rPr>
              <a:t>Глобального впливу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58376" name="AutoShape 8"/>
          <p:cNvSpPr>
            <a:spLocks noChangeArrowheads="1"/>
          </p:cNvSpPr>
          <p:nvPr/>
        </p:nvSpPr>
        <p:spPr bwMode="auto">
          <a:xfrm>
            <a:off x="5214938" y="5072063"/>
            <a:ext cx="3652837" cy="571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400">
                <a:latin typeface="Calibri" pitchFamily="34" charset="0"/>
              </a:rPr>
              <a:t>Вибіркового  впливу  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58377" name="AutoShape 8"/>
          <p:cNvSpPr>
            <a:spLocks noChangeArrowheads="1"/>
          </p:cNvSpPr>
          <p:nvPr/>
        </p:nvSpPr>
        <p:spPr bwMode="auto">
          <a:xfrm>
            <a:off x="2643188" y="5929313"/>
            <a:ext cx="3652837" cy="571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400">
                <a:latin typeface="Calibri" pitchFamily="34" charset="0"/>
              </a:rPr>
              <a:t>Тонізуючого впливу </a:t>
            </a:r>
            <a:endParaRPr lang="ru-RU" sz="2400" b="1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AutoShape 8"/>
          <p:cNvSpPr>
            <a:spLocks noChangeArrowheads="1"/>
          </p:cNvSpPr>
          <p:nvPr/>
        </p:nvSpPr>
        <p:spPr bwMode="auto">
          <a:xfrm>
            <a:off x="214313" y="285750"/>
            <a:ext cx="8715375" cy="200025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800">
                <a:latin typeface="Calibri" pitchFamily="34" charset="0"/>
              </a:rPr>
              <a:t>Засоби глобального впливу охоплюють всі основні функціональні системи організму спортсмена. Це такі процедури, як сухо-повітряна і парова баня, загальний ручний масаж, загальний гідромасаж.</a:t>
            </a:r>
            <a:endParaRPr lang="ru-RU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394" name="AutoShape 8"/>
          <p:cNvSpPr>
            <a:spLocks noChangeArrowheads="1"/>
          </p:cNvSpPr>
          <p:nvPr/>
        </p:nvSpPr>
        <p:spPr bwMode="auto">
          <a:xfrm>
            <a:off x="214313" y="2500313"/>
            <a:ext cx="8715375" cy="128587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800">
                <a:latin typeface="Calibri" pitchFamily="34" charset="0"/>
              </a:rPr>
              <a:t>Засоби вибіркового впливу передбачають переважний вплив на окремі функціональні системи та їх ланки.</a:t>
            </a:r>
            <a:endParaRPr lang="ru-RU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395" name="AutoShape 8"/>
          <p:cNvSpPr>
            <a:spLocks noChangeArrowheads="1"/>
          </p:cNvSpPr>
          <p:nvPr/>
        </p:nvSpPr>
        <p:spPr bwMode="auto">
          <a:xfrm>
            <a:off x="214313" y="4000500"/>
            <a:ext cx="8643937" cy="22860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800">
                <a:latin typeface="Calibri" pitchFamily="34" charset="0"/>
              </a:rPr>
              <a:t>До загальнотонізуючих можуть бути віднесені заходи широкого спектру дії, що не виявляють глибокого впливу на організм спортсмена (ультрафіолетове опромінювання, деякі електропроцедури, аероіонізація)</a:t>
            </a:r>
            <a:endParaRPr lang="ru-RU" sz="2800" b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AutoShape 8"/>
          <p:cNvSpPr>
            <a:spLocks noChangeArrowheads="1"/>
          </p:cNvSpPr>
          <p:nvPr/>
        </p:nvSpPr>
        <p:spPr bwMode="auto">
          <a:xfrm>
            <a:off x="428625" y="285750"/>
            <a:ext cx="8143875" cy="92868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800" b="1">
                <a:latin typeface="Calibri" pitchFamily="34" charset="0"/>
              </a:rPr>
              <a:t>Напрямки використання факторів відновлення в спортивній практиці</a:t>
            </a:r>
            <a:endParaRPr lang="ru-RU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418" name="AutoShape 8"/>
          <p:cNvSpPr>
            <a:spLocks noChangeArrowheads="1"/>
          </p:cNvSpPr>
          <p:nvPr/>
        </p:nvSpPr>
        <p:spPr bwMode="auto">
          <a:xfrm>
            <a:off x="214313" y="1357313"/>
            <a:ext cx="8715375" cy="128587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400" b="1">
                <a:latin typeface="Calibri" pitchFamily="34" charset="0"/>
              </a:rPr>
              <a:t>Перший</a:t>
            </a:r>
            <a:r>
              <a:rPr lang="uk-UA" sz="2400">
                <a:latin typeface="Calibri" pitchFamily="34" charset="0"/>
              </a:rPr>
              <a:t> полягає в якнайшвидшому усуненні втоми після фізичних навантажень, завдяки чому вдається збільшити сумарну кількість тренувальної роботи.</a:t>
            </a:r>
            <a:endParaRPr lang="ru-RU" sz="2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419" name="AutoShape 8"/>
          <p:cNvSpPr>
            <a:spLocks noChangeArrowheads="1"/>
          </p:cNvSpPr>
          <p:nvPr/>
        </p:nvSpPr>
        <p:spPr bwMode="auto">
          <a:xfrm>
            <a:off x="214313" y="2857500"/>
            <a:ext cx="8715375" cy="1643063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400" b="1">
                <a:latin typeface="Calibri" pitchFamily="34" charset="0"/>
              </a:rPr>
              <a:t>Другий</a:t>
            </a:r>
            <a:r>
              <a:rPr lang="uk-UA" sz="2400">
                <a:latin typeface="Calibri" pitchFamily="34" charset="0"/>
              </a:rPr>
              <a:t> полягає у вибірковому відновленні тих компонентів, які не піддавались основному впливу в проведеному занятті чи в його частині, але будуть максимально мобілізовані в наступній роботі.</a:t>
            </a:r>
            <a:endParaRPr lang="ru-RU" sz="2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420" name="AutoShape 8"/>
          <p:cNvSpPr>
            <a:spLocks noChangeArrowheads="1"/>
          </p:cNvSpPr>
          <p:nvPr/>
        </p:nvSpPr>
        <p:spPr bwMode="auto">
          <a:xfrm>
            <a:off x="214313" y="4857750"/>
            <a:ext cx="8715375" cy="11430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400" b="1">
                <a:latin typeface="Calibri" pitchFamily="34" charset="0"/>
              </a:rPr>
              <a:t>Третій</a:t>
            </a:r>
            <a:r>
              <a:rPr lang="uk-UA" sz="2400">
                <a:latin typeface="Calibri" pitchFamily="34" charset="0"/>
              </a:rPr>
              <a:t> напрямок – попередня стимуляція працездатності спортсменів перед початком тренувального навантаження.</a:t>
            </a:r>
            <a:endParaRPr lang="ru-RU" sz="2400" b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AutoShape 8"/>
          <p:cNvSpPr>
            <a:spLocks noChangeArrowheads="1"/>
          </p:cNvSpPr>
          <p:nvPr/>
        </p:nvSpPr>
        <p:spPr bwMode="auto">
          <a:xfrm>
            <a:off x="285750" y="214313"/>
            <a:ext cx="8429625" cy="571500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63500" cmpd="thickThin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ru-RU" sz="2400" b="1">
                <a:latin typeface="Calibri" pitchFamily="34" charset="0"/>
              </a:rPr>
              <a:t>ОСНОВИ СПОРТИВНОЇ ФАРМАКОЛОГІЇ</a:t>
            </a:r>
          </a:p>
          <a:p>
            <a:pPr algn="ctr"/>
            <a:endParaRPr lang="ru-RU" sz="2400" b="1">
              <a:latin typeface="Calibri" pitchFamily="34" charset="0"/>
            </a:endParaRPr>
          </a:p>
        </p:txBody>
      </p:sp>
      <p:sp>
        <p:nvSpPr>
          <p:cNvPr id="61442" name="AutoShape 8"/>
          <p:cNvSpPr>
            <a:spLocks noChangeArrowheads="1"/>
          </p:cNvSpPr>
          <p:nvPr/>
        </p:nvSpPr>
        <p:spPr bwMode="auto">
          <a:xfrm>
            <a:off x="500063" y="1000125"/>
            <a:ext cx="8143875" cy="92868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400">
                <a:latin typeface="Calibri" pitchFamily="34" charset="0"/>
              </a:rPr>
              <a:t>основні загальноклінічні медичні принципи використання лікарських засобів:</a:t>
            </a:r>
            <a:endParaRPr lang="ru-RU" sz="2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43" name="AutoShape 8"/>
          <p:cNvSpPr>
            <a:spLocks noChangeArrowheads="1"/>
          </p:cNvSpPr>
          <p:nvPr/>
        </p:nvSpPr>
        <p:spPr bwMode="auto">
          <a:xfrm>
            <a:off x="500063" y="2143125"/>
            <a:ext cx="8143875" cy="4357688"/>
          </a:xfrm>
          <a:prstGeom prst="roundRect">
            <a:avLst>
              <a:gd name="adj" fmla="val 4588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just"/>
            <a:r>
              <a:rPr lang="uk-UA" sz="2000">
                <a:latin typeface="Calibri" pitchFamily="34" charset="0"/>
              </a:rPr>
              <a:t>	1. Необхідність уникати застосування несумісних один з одним препаратів, а також препаратів, що послабляють дію один одного.</a:t>
            </a:r>
            <a:br>
              <a:rPr lang="uk-UA" sz="2000">
                <a:latin typeface="Calibri" pitchFamily="34" charset="0"/>
              </a:rPr>
            </a:br>
            <a:r>
              <a:rPr lang="uk-UA" sz="2000">
                <a:latin typeface="Calibri" pitchFamily="34" charset="0"/>
              </a:rPr>
              <a:t>	2. Передозування або одночасне застосування великої кількості препаратів можуть приводити до алергійних реакцій.</a:t>
            </a:r>
            <a:br>
              <a:rPr lang="uk-UA" sz="2000">
                <a:latin typeface="Calibri" pitchFamily="34" charset="0"/>
              </a:rPr>
            </a:br>
            <a:r>
              <a:rPr lang="uk-UA" sz="2000">
                <a:latin typeface="Calibri" pitchFamily="34" charset="0"/>
              </a:rPr>
              <a:t>	3. У змагальному і предзмагальному періоді (а без достатніх медичних показань і протягом усього річного циклу підготовки) неможливе застосування фармакологічних препаратів, неприпустимих за критеріями антидопінгового контролю (заборонених Медичною Комісією МОК).</a:t>
            </a:r>
          </a:p>
          <a:p>
            <a:pPr algn="just"/>
            <a:r>
              <a:rPr lang="uk-UA" sz="2000">
                <a:latin typeface="Calibri" pitchFamily="34" charset="0"/>
              </a:rPr>
              <a:t>	4. У спортсменів існує висока імовірність виникнення стійкого звикання (фізіологічного або психологічного) до окремих фармакологічних препаратів, що супроводжується зниженням або втратою активності препаратів.</a:t>
            </a:r>
            <a:endParaRPr lang="ru-RU" sz="2000" b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AutoShape 8"/>
          <p:cNvSpPr>
            <a:spLocks noChangeArrowheads="1"/>
          </p:cNvSpPr>
          <p:nvPr/>
        </p:nvSpPr>
        <p:spPr bwMode="auto">
          <a:xfrm>
            <a:off x="285750" y="214313"/>
            <a:ext cx="8429625" cy="571500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63500" cmpd="thickThin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ru-RU" sz="2400" b="1">
                <a:latin typeface="Calibri" pitchFamily="34" charset="0"/>
              </a:rPr>
              <a:t>ОСНОВИ СПОРТИВНОЇ ФАРМАКОЛОГІЇ</a:t>
            </a:r>
          </a:p>
          <a:p>
            <a:pPr algn="ctr"/>
            <a:endParaRPr lang="ru-RU" sz="2400" b="1">
              <a:latin typeface="Calibri" pitchFamily="34" charset="0"/>
            </a:endParaRPr>
          </a:p>
        </p:txBody>
      </p:sp>
      <p:sp>
        <p:nvSpPr>
          <p:cNvPr id="62466" name="AutoShape 8"/>
          <p:cNvSpPr>
            <a:spLocks noChangeArrowheads="1"/>
          </p:cNvSpPr>
          <p:nvPr/>
        </p:nvSpPr>
        <p:spPr bwMode="auto">
          <a:xfrm>
            <a:off x="500063" y="1000125"/>
            <a:ext cx="8143875" cy="500063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400">
                <a:latin typeface="Calibri" pitchFamily="34" charset="0"/>
              </a:rPr>
              <a:t>Загальними задачами сучасної спортивної фармакології є:</a:t>
            </a:r>
            <a:endParaRPr lang="ru-RU" sz="2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467" name="AutoShape 8"/>
          <p:cNvSpPr>
            <a:spLocks noChangeArrowheads="1"/>
          </p:cNvSpPr>
          <p:nvPr/>
        </p:nvSpPr>
        <p:spPr bwMode="auto">
          <a:xfrm>
            <a:off x="142875" y="1643063"/>
            <a:ext cx="8786813" cy="5000625"/>
          </a:xfrm>
          <a:prstGeom prst="roundRect">
            <a:avLst>
              <a:gd name="adj" fmla="val 1736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just"/>
            <a:r>
              <a:rPr lang="uk-UA" sz="2000">
                <a:latin typeface="Calibri" pitchFamily="34" charset="0"/>
              </a:rPr>
              <a:t>	</a:t>
            </a:r>
            <a:r>
              <a:rPr lang="uk-UA">
                <a:latin typeface="Calibri" pitchFamily="34" charset="0"/>
              </a:rPr>
              <a:t>1. Підвищення спортивної працездатності спортсменів, тобто розширення можливостей адаптації (пристосування) організму спортсмена до фізичних навантажень. Рішення цієї генеральної задачі фармакологічними засобами можливо безпосередньо, за рахунок застосування відповідних препаратів, а також за рахунок рішення приватних задач спортивної фармакології.</a:t>
            </a:r>
          </a:p>
          <a:p>
            <a:pPr algn="just"/>
            <a:r>
              <a:rPr lang="uk-UA">
                <a:latin typeface="Calibri" pitchFamily="34" charset="0"/>
              </a:rPr>
              <a:t>	2. Прискорення відновлення функцій організму спортсмена, які порушуються внаслідок стомлення.</a:t>
            </a:r>
          </a:p>
          <a:p>
            <a:pPr algn="just"/>
            <a:r>
              <a:rPr lang="uk-UA">
                <a:latin typeface="Calibri" pitchFamily="34" charset="0"/>
              </a:rPr>
              <a:t>	3. Прискорення і підвищення рівня адаптації організму спортсменів до незвичайних умов тренувальної і змагальної діяльності (середньогірря, вологий і спекотний клімат, різка зміна годинного поясу при перельотах і внаслідок цього виникнення стану гострого десинхронозу і т.п.).</a:t>
            </a:r>
          </a:p>
          <a:p>
            <a:pPr algn="just"/>
            <a:r>
              <a:rPr lang="uk-UA">
                <a:latin typeface="Calibri" pitchFamily="34" charset="0"/>
              </a:rPr>
              <a:t>	4. Корекція імунітету, гнобленого при інтенсивних фізичних навантаженнях.</a:t>
            </a:r>
          </a:p>
          <a:p>
            <a:pPr algn="just"/>
            <a:r>
              <a:rPr lang="uk-UA">
                <a:latin typeface="Calibri" pitchFamily="34" charset="0"/>
              </a:rPr>
              <a:t>	5. Лікування різного роду захворювань, травм, порушень функцій організму, тобто лікарські цілі. Використовувані для рішення задачі 5 препарати - це “звичайні” фармозасоби з аптеки, застосовані за лікувальними показниками. </a:t>
            </a:r>
          </a:p>
          <a:p>
            <a:pPr algn="just"/>
            <a:r>
              <a:rPr lang="uk-UA" sz="1600">
                <a:latin typeface="Calibri" pitchFamily="34" charset="0"/>
              </a:rPr>
              <a:t>Для рішення задач 1- 4 також використовуються препарати всіляких груп і механізмів дії, об'єднані загальною вимогою задовольняти антидопінговому принципу (нешкідливість, відсутність побічних ефектів, дозволяння до застосування спортсменами Медичної Комісії МОК).</a:t>
            </a:r>
            <a:endParaRPr lang="ru-RU" sz="1600" b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AutoShape 8"/>
          <p:cNvSpPr>
            <a:spLocks noChangeArrowheads="1"/>
          </p:cNvSpPr>
          <p:nvPr/>
        </p:nvSpPr>
        <p:spPr bwMode="auto">
          <a:xfrm>
            <a:off x="142875" y="785813"/>
            <a:ext cx="8786813" cy="5857875"/>
          </a:xfrm>
          <a:prstGeom prst="roundRect">
            <a:avLst>
              <a:gd name="adj" fmla="val 3940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just"/>
            <a:r>
              <a:rPr lang="uk-UA" sz="2400">
                <a:latin typeface="Calibri" pitchFamily="34" charset="0"/>
              </a:rPr>
              <a:t>        а) рівень досягнень вище середнього; це означає, що пропоновані на обов’язкових уроках і позакласних спортивних заняттях навантаження були опановані особливо ефективно  і що в наявності гарна здатність до навчання і нарощування тренованості; </a:t>
            </a:r>
            <a:endParaRPr lang="ru-RU" sz="2400">
              <a:latin typeface="Calibri" pitchFamily="34" charset="0"/>
            </a:endParaRPr>
          </a:p>
          <a:p>
            <a:pPr algn="just"/>
            <a:r>
              <a:rPr lang="uk-UA" sz="2400">
                <a:latin typeface="Calibri" pitchFamily="34" charset="0"/>
              </a:rPr>
              <a:t>        б) вища середнього рівня активність на уроках фізичної культури і позакласних заняттях, що свідчить про великий інтерес до цілеспрямованого спортивного тренування і про потребу в ньому (тренуванні);</a:t>
            </a:r>
            <a:endParaRPr lang="ru-RU" sz="2400">
              <a:latin typeface="Calibri" pitchFamily="34" charset="0"/>
            </a:endParaRPr>
          </a:p>
          <a:p>
            <a:pPr algn="just"/>
            <a:r>
              <a:rPr lang="uk-UA" sz="2400">
                <a:latin typeface="Calibri" pitchFamily="34" charset="0"/>
              </a:rPr>
              <a:t>        в) вища середнього рівня здатність переносити навантаження; це свідчить про те, що є можливість реалізації більших об’ємів навантаження; шкільний і спортивний лікарі можуть дати при цьому додаткову інформацію про адаптивні можливості організму до фізичних навантажень.</a:t>
            </a:r>
            <a:endParaRPr lang="ru-RU" sz="2400">
              <a:latin typeface="Calibri" pitchFamily="34" charset="0"/>
            </a:endParaRPr>
          </a:p>
        </p:txBody>
      </p:sp>
      <p:sp>
        <p:nvSpPr>
          <p:cNvPr id="17410" name="AutoShape 8"/>
          <p:cNvSpPr>
            <a:spLocks noChangeArrowheads="1"/>
          </p:cNvSpPr>
          <p:nvPr/>
        </p:nvSpPr>
        <p:spPr bwMode="auto">
          <a:xfrm>
            <a:off x="2714625" y="214313"/>
            <a:ext cx="4071938" cy="4286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000" b="1">
                <a:latin typeface="Calibri" pitchFamily="34" charset="0"/>
              </a:rPr>
              <a:t>Педагогічні спостереження</a:t>
            </a:r>
            <a:endParaRPr lang="ru-RU" sz="2000" b="1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AutoShape 8"/>
          <p:cNvSpPr>
            <a:spLocks noChangeArrowheads="1"/>
          </p:cNvSpPr>
          <p:nvPr/>
        </p:nvSpPr>
        <p:spPr bwMode="auto">
          <a:xfrm>
            <a:off x="285750" y="214313"/>
            <a:ext cx="8429625" cy="571500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63500" cmpd="thickThin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ru-RU" sz="2400" b="1">
                <a:latin typeface="Calibri" pitchFamily="34" charset="0"/>
              </a:rPr>
              <a:t>ОСНОВИ СПОРТИВНОЇ ФАРМАКОЛОГІЇ</a:t>
            </a:r>
          </a:p>
          <a:p>
            <a:pPr algn="ctr"/>
            <a:endParaRPr lang="ru-RU" sz="2400" b="1">
              <a:latin typeface="Calibri" pitchFamily="34" charset="0"/>
            </a:endParaRPr>
          </a:p>
        </p:txBody>
      </p:sp>
      <p:sp>
        <p:nvSpPr>
          <p:cNvPr id="63490" name="AutoShape 8"/>
          <p:cNvSpPr>
            <a:spLocks noChangeArrowheads="1"/>
          </p:cNvSpPr>
          <p:nvPr/>
        </p:nvSpPr>
        <p:spPr bwMode="auto">
          <a:xfrm>
            <a:off x="500063" y="1000125"/>
            <a:ext cx="8143875" cy="500063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400">
                <a:latin typeface="Calibri" pitchFamily="34" charset="0"/>
              </a:rPr>
              <a:t>Фармакологічні засоби відновлення</a:t>
            </a:r>
            <a:endParaRPr lang="ru-RU" sz="2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491" name="AutoShape 8"/>
          <p:cNvSpPr>
            <a:spLocks noChangeArrowheads="1"/>
          </p:cNvSpPr>
          <p:nvPr/>
        </p:nvSpPr>
        <p:spPr bwMode="auto">
          <a:xfrm>
            <a:off x="500063" y="1643063"/>
            <a:ext cx="8143875" cy="5000625"/>
          </a:xfrm>
          <a:prstGeom prst="roundRect">
            <a:avLst>
              <a:gd name="adj" fmla="val 4588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000">
                <a:latin typeface="Calibri" pitchFamily="34" charset="0"/>
              </a:rPr>
              <a:t>	</a:t>
            </a:r>
            <a:r>
              <a:rPr lang="uk-UA" sz="2400">
                <a:latin typeface="Calibri" pitchFamily="34" charset="0"/>
              </a:rPr>
              <a:t>1. </a:t>
            </a:r>
            <a:r>
              <a:rPr lang="uk-UA" sz="2400" b="1">
                <a:latin typeface="Calibri" pitchFamily="34" charset="0"/>
              </a:rPr>
              <a:t>Амінокислотні</a:t>
            </a:r>
            <a:r>
              <a:rPr lang="uk-UA" sz="2400">
                <a:latin typeface="Calibri" pitchFamily="34" charset="0"/>
              </a:rPr>
              <a:t> препарати і </a:t>
            </a:r>
            <a:r>
              <a:rPr lang="uk-UA" sz="2400" b="1">
                <a:latin typeface="Calibri" pitchFamily="34" charset="0"/>
              </a:rPr>
              <a:t>білкові</a:t>
            </a:r>
            <a:r>
              <a:rPr lang="uk-UA" sz="2400">
                <a:latin typeface="Calibri" pitchFamily="34" charset="0"/>
              </a:rPr>
              <a:t> продукти підвищеної біологічної цінності.</a:t>
            </a:r>
            <a:br>
              <a:rPr lang="uk-UA" sz="2400">
                <a:latin typeface="Calibri" pitchFamily="34" charset="0"/>
              </a:rPr>
            </a:br>
            <a:r>
              <a:rPr lang="uk-UA" sz="2400">
                <a:latin typeface="Calibri" pitchFamily="34" charset="0"/>
              </a:rPr>
              <a:t>2. </a:t>
            </a:r>
            <a:r>
              <a:rPr lang="uk-UA" sz="2400" b="1">
                <a:latin typeface="Calibri" pitchFamily="34" charset="0"/>
              </a:rPr>
              <a:t>Вітаміни</a:t>
            </a:r>
            <a:r>
              <a:rPr lang="uk-UA" sz="2400">
                <a:latin typeface="Calibri" pitchFamily="34" charset="0"/>
              </a:rPr>
              <a:t>.</a:t>
            </a:r>
          </a:p>
          <a:p>
            <a:pPr algn="ctr"/>
            <a:r>
              <a:rPr lang="uk-UA" sz="2400">
                <a:latin typeface="Calibri" pitchFamily="34" charset="0"/>
              </a:rPr>
              <a:t>3. </a:t>
            </a:r>
            <a:r>
              <a:rPr lang="uk-UA" sz="2400" b="1">
                <a:latin typeface="Calibri" pitchFamily="34" charset="0"/>
              </a:rPr>
              <a:t>Анаболізуючі</a:t>
            </a:r>
            <a:r>
              <a:rPr lang="uk-UA" sz="2400">
                <a:latin typeface="Calibri" pitchFamily="34" charset="0"/>
              </a:rPr>
              <a:t> засоби.</a:t>
            </a:r>
          </a:p>
          <a:p>
            <a:pPr algn="ctr"/>
            <a:r>
              <a:rPr lang="uk-UA" sz="2400">
                <a:latin typeface="Calibri" pitchFamily="34" charset="0"/>
              </a:rPr>
              <a:t>4. </a:t>
            </a:r>
            <a:r>
              <a:rPr lang="uk-UA" sz="2400" b="1">
                <a:latin typeface="Calibri" pitchFamily="34" charset="0"/>
              </a:rPr>
              <a:t>Гепатопротектори</a:t>
            </a:r>
            <a:r>
              <a:rPr lang="uk-UA" sz="2400">
                <a:latin typeface="Calibri" pitchFamily="34" charset="0"/>
              </a:rPr>
              <a:t> і </a:t>
            </a:r>
            <a:r>
              <a:rPr lang="uk-UA" sz="2400" b="1">
                <a:latin typeface="Calibri" pitchFamily="34" charset="0"/>
              </a:rPr>
              <a:t>жовчогінні</a:t>
            </a:r>
            <a:r>
              <a:rPr lang="uk-UA" sz="2400">
                <a:latin typeface="Calibri" pitchFamily="34" charset="0"/>
              </a:rPr>
              <a:t> засоби.</a:t>
            </a:r>
          </a:p>
          <a:p>
            <a:pPr algn="ctr"/>
            <a:r>
              <a:rPr lang="uk-UA" sz="2400">
                <a:latin typeface="Calibri" pitchFamily="34" charset="0"/>
              </a:rPr>
              <a:t>5. Стимулятори </a:t>
            </a:r>
            <a:r>
              <a:rPr lang="uk-UA" sz="2400" b="1">
                <a:latin typeface="Calibri" pitchFamily="34" charset="0"/>
              </a:rPr>
              <a:t>капилярного кровообігу</a:t>
            </a:r>
            <a:r>
              <a:rPr lang="uk-UA" sz="2400">
                <a:latin typeface="Calibri" pitchFamily="34" charset="0"/>
              </a:rPr>
              <a:t> і </a:t>
            </a:r>
            <a:r>
              <a:rPr lang="uk-UA" sz="2400" b="1">
                <a:latin typeface="Calibri" pitchFamily="34" charset="0"/>
              </a:rPr>
              <a:t>гемостимулятори</a:t>
            </a:r>
            <a:r>
              <a:rPr lang="uk-UA" sz="2400">
                <a:latin typeface="Calibri" pitchFamily="34" charset="0"/>
              </a:rPr>
              <a:t>.</a:t>
            </a:r>
          </a:p>
          <a:p>
            <a:pPr algn="ctr"/>
            <a:r>
              <a:rPr lang="uk-UA" sz="2400">
                <a:latin typeface="Calibri" pitchFamily="34" charset="0"/>
              </a:rPr>
              <a:t>6. </a:t>
            </a:r>
            <a:r>
              <a:rPr lang="uk-UA" sz="2400" b="1">
                <a:latin typeface="Calibri" pitchFamily="34" charset="0"/>
              </a:rPr>
              <a:t>Імунокорегуючі</a:t>
            </a:r>
            <a:r>
              <a:rPr lang="uk-UA" sz="2400">
                <a:latin typeface="Calibri" pitchFamily="34" charset="0"/>
              </a:rPr>
              <a:t> засоби.</a:t>
            </a:r>
          </a:p>
          <a:p>
            <a:pPr algn="ctr"/>
            <a:r>
              <a:rPr lang="uk-UA" sz="2400">
                <a:latin typeface="Calibri" pitchFamily="34" charset="0"/>
              </a:rPr>
              <a:t>7. </a:t>
            </a:r>
            <a:r>
              <a:rPr lang="uk-UA" sz="2400" b="1">
                <a:latin typeface="Calibri" pitchFamily="34" charset="0"/>
              </a:rPr>
              <a:t>Адаптогени</a:t>
            </a:r>
            <a:r>
              <a:rPr lang="uk-UA" sz="2400">
                <a:latin typeface="Calibri" pitchFamily="34" charset="0"/>
              </a:rPr>
              <a:t> рослинного і тваринного походження, а також препарати деяких інших груп (наприклад, енергізуючі засоби (субстрати енергетичного обміну), антиоксиданти, електроліти і мінерали, вуглеводні насичені суміші, комбіновані препарати й ін.). </a:t>
            </a:r>
            <a:endParaRPr lang="ru-RU" sz="2400" b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Прямоугольник 1"/>
          <p:cNvSpPr>
            <a:spLocks noChangeArrowheads="1"/>
          </p:cNvSpPr>
          <p:nvPr/>
        </p:nvSpPr>
        <p:spPr bwMode="auto">
          <a:xfrm>
            <a:off x="285750" y="285750"/>
            <a:ext cx="86439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>
                <a:latin typeface="Calibri" pitchFamily="34" charset="0"/>
              </a:rPr>
              <a:t>показники добової потреби в енергії й основних харчових речовинах на 1 кг маси тіла</a:t>
            </a:r>
            <a:endParaRPr lang="ru-RU">
              <a:latin typeface="Calibri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85750" y="642938"/>
          <a:ext cx="8358188" cy="661987"/>
        </p:xfrm>
        <a:graphic>
          <a:graphicData uri="http://schemas.openxmlformats.org/drawingml/2006/table">
            <a:tbl>
              <a:tblPr/>
              <a:tblGrid>
                <a:gridCol w="1821668"/>
                <a:gridCol w="1928826"/>
                <a:gridCol w="2143140"/>
                <a:gridCol w="2464611"/>
              </a:tblGrid>
              <a:tr h="255652"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latin typeface="Verdana"/>
                        </a:rPr>
                        <a:t>Білки,г</a:t>
                      </a:r>
                      <a:endParaRPr lang="uk-UA" sz="4000" dirty="0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latin typeface="Verdana"/>
                        </a:rPr>
                        <a:t>Жири,г</a:t>
                      </a:r>
                      <a:endParaRPr lang="uk-UA" sz="4000" dirty="0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latin typeface="Verdana"/>
                        </a:rPr>
                        <a:t>Вуглеводи,г</a:t>
                      </a:r>
                      <a:endParaRPr lang="uk-UA" sz="4000" dirty="0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>
                          <a:latin typeface="Verdana"/>
                        </a:rPr>
                        <a:t>Калорійність, Ккал</a:t>
                      </a:r>
                      <a:endParaRPr lang="uk-UA" sz="4000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9185"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latin typeface="Verdana"/>
                        </a:rPr>
                        <a:t>2.8</a:t>
                      </a:r>
                      <a:endParaRPr lang="uk-UA" sz="4000" dirty="0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latin typeface="Verdana"/>
                        </a:rPr>
                        <a:t>2.2</a:t>
                      </a:r>
                      <a:endParaRPr lang="uk-UA" sz="4000" dirty="0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latin typeface="Verdana"/>
                        </a:rPr>
                        <a:t>11</a:t>
                      </a:r>
                      <a:endParaRPr lang="uk-UA" sz="4000" dirty="0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latin typeface="Verdana"/>
                        </a:rPr>
                        <a:t>75</a:t>
                      </a:r>
                      <a:endParaRPr lang="uk-UA" sz="4000" dirty="0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64523" name="Прямоугольник 3"/>
          <p:cNvSpPr>
            <a:spLocks noChangeArrowheads="1"/>
          </p:cNvSpPr>
          <p:nvPr/>
        </p:nvSpPr>
        <p:spPr bwMode="auto">
          <a:xfrm>
            <a:off x="285750" y="1357313"/>
            <a:ext cx="85010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>
                <a:latin typeface="Calibri" pitchFamily="34" charset="0"/>
              </a:rPr>
              <a:t>добове споживання незамінних амінокислот (у мг на 1кг ваги тіла)</a:t>
            </a:r>
            <a:endParaRPr lang="ru-RU">
              <a:latin typeface="Calibri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57188" y="1785938"/>
          <a:ext cx="8429625" cy="4779962"/>
        </p:xfrm>
        <a:graphic>
          <a:graphicData uri="http://schemas.openxmlformats.org/drawingml/2006/table">
            <a:tbl>
              <a:tblPr/>
              <a:tblGrid>
                <a:gridCol w="2995133"/>
                <a:gridCol w="1839152"/>
                <a:gridCol w="1839152"/>
                <a:gridCol w="1756249"/>
              </a:tblGrid>
              <a:tr h="520984">
                <a:tc>
                  <a:txBody>
                    <a:bodyPr/>
                    <a:lstStyle/>
                    <a:p>
                      <a:r>
                        <a:rPr lang="uk-UA" sz="1800">
                          <a:latin typeface="Verdana"/>
                        </a:rPr>
                        <a:t>Амінокислоти</a:t>
                      </a:r>
                      <a:endParaRPr lang="uk-UA" sz="4000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latin typeface="Verdana"/>
                        </a:rPr>
                        <a:t>Підлітки</a:t>
                      </a:r>
                      <a:endParaRPr lang="uk-UA" sz="4000" dirty="0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>
                          <a:latin typeface="Verdana"/>
                        </a:rPr>
                        <a:t>Чоловіки</a:t>
                      </a:r>
                      <a:endParaRPr lang="uk-UA" sz="4000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>
                          <a:latin typeface="Verdana"/>
                        </a:rPr>
                        <a:t>Жінки</a:t>
                      </a:r>
                      <a:endParaRPr lang="uk-UA" sz="4000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0984">
                <a:tc>
                  <a:txBody>
                    <a:bodyPr/>
                    <a:lstStyle/>
                    <a:p>
                      <a:r>
                        <a:rPr lang="uk-UA" sz="1800">
                          <a:latin typeface="Verdana"/>
                        </a:rPr>
                        <a:t>Ізолейцин</a:t>
                      </a:r>
                      <a:endParaRPr lang="uk-UA" sz="4000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latin typeface="Verdana"/>
                        </a:rPr>
                        <a:t>28</a:t>
                      </a:r>
                      <a:endParaRPr lang="uk-UA" sz="4000" dirty="0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latin typeface="Verdana"/>
                        </a:rPr>
                        <a:t>11</a:t>
                      </a:r>
                      <a:endParaRPr lang="uk-UA" sz="4000" dirty="0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>
                          <a:latin typeface="Verdana"/>
                        </a:rPr>
                        <a:t>10</a:t>
                      </a:r>
                      <a:endParaRPr lang="uk-UA" sz="4000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0984">
                <a:tc>
                  <a:txBody>
                    <a:bodyPr/>
                    <a:lstStyle/>
                    <a:p>
                      <a:r>
                        <a:rPr lang="uk-UA" sz="1800">
                          <a:latin typeface="Verdana"/>
                        </a:rPr>
                        <a:t>Лейцин</a:t>
                      </a:r>
                      <a:endParaRPr lang="uk-UA" sz="4000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>
                          <a:latin typeface="Verdana"/>
                        </a:rPr>
                        <a:t>49</a:t>
                      </a:r>
                      <a:endParaRPr lang="uk-UA" sz="4000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latin typeface="Verdana"/>
                        </a:rPr>
                        <a:t>14</a:t>
                      </a:r>
                      <a:endParaRPr lang="uk-UA" sz="4000" dirty="0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latin typeface="Verdana"/>
                        </a:rPr>
                        <a:t>13</a:t>
                      </a:r>
                      <a:endParaRPr lang="uk-UA" sz="4000" dirty="0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0984">
                <a:tc>
                  <a:txBody>
                    <a:bodyPr/>
                    <a:lstStyle/>
                    <a:p>
                      <a:r>
                        <a:rPr lang="uk-UA" sz="1800">
                          <a:latin typeface="Verdana"/>
                        </a:rPr>
                        <a:t>Лізин</a:t>
                      </a:r>
                      <a:endParaRPr lang="uk-UA" sz="4000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>
                          <a:latin typeface="Verdana"/>
                        </a:rPr>
                        <a:t>59</a:t>
                      </a:r>
                      <a:endParaRPr lang="uk-UA" sz="4000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latin typeface="Verdana"/>
                        </a:rPr>
                        <a:t>12</a:t>
                      </a:r>
                      <a:endParaRPr lang="uk-UA" sz="4000" dirty="0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latin typeface="Verdana"/>
                        </a:rPr>
                        <a:t>10</a:t>
                      </a:r>
                      <a:endParaRPr lang="uk-UA" sz="4000" dirty="0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0984">
                <a:tc>
                  <a:txBody>
                    <a:bodyPr/>
                    <a:lstStyle/>
                    <a:p>
                      <a:r>
                        <a:rPr lang="uk-UA" sz="1800">
                          <a:latin typeface="Verdana"/>
                        </a:rPr>
                        <a:t>Метіонін (цистеїн, феніланин)</a:t>
                      </a:r>
                      <a:endParaRPr lang="uk-UA" sz="4000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>
                          <a:latin typeface="Verdana"/>
                        </a:rPr>
                        <a:t>27</a:t>
                      </a:r>
                      <a:endParaRPr lang="uk-UA" sz="4000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>
                          <a:latin typeface="Verdana"/>
                        </a:rPr>
                        <a:t>14</a:t>
                      </a:r>
                      <a:endParaRPr lang="uk-UA" sz="4000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latin typeface="Verdana"/>
                        </a:rPr>
                        <a:t>13</a:t>
                      </a:r>
                      <a:endParaRPr lang="uk-UA" sz="4000" dirty="0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0984">
                <a:tc>
                  <a:txBody>
                    <a:bodyPr/>
                    <a:lstStyle/>
                    <a:p>
                      <a:r>
                        <a:rPr lang="uk-UA" sz="1800">
                          <a:latin typeface="Verdana"/>
                        </a:rPr>
                        <a:t>Тірозин</a:t>
                      </a:r>
                      <a:endParaRPr lang="uk-UA" sz="4000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>
                          <a:latin typeface="Verdana"/>
                        </a:rPr>
                        <a:t>27</a:t>
                      </a:r>
                      <a:endParaRPr lang="uk-UA" sz="4000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>
                          <a:latin typeface="Verdana"/>
                        </a:rPr>
                        <a:t>14</a:t>
                      </a:r>
                      <a:endParaRPr lang="uk-UA" sz="4000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latin typeface="Verdana"/>
                        </a:rPr>
                        <a:t>13</a:t>
                      </a:r>
                      <a:endParaRPr lang="uk-UA" sz="4000" dirty="0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0984">
                <a:tc>
                  <a:txBody>
                    <a:bodyPr/>
                    <a:lstStyle/>
                    <a:p>
                      <a:r>
                        <a:rPr lang="uk-UA" sz="1800">
                          <a:latin typeface="Verdana"/>
                        </a:rPr>
                        <a:t>Треонин</a:t>
                      </a:r>
                      <a:endParaRPr lang="uk-UA" sz="4000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>
                          <a:latin typeface="Verdana"/>
                        </a:rPr>
                        <a:t>34</a:t>
                      </a:r>
                      <a:endParaRPr lang="uk-UA" sz="4000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>
                          <a:latin typeface="Verdana"/>
                        </a:rPr>
                        <a:t>6</a:t>
                      </a:r>
                      <a:endParaRPr lang="uk-UA" sz="4000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latin typeface="Verdana"/>
                        </a:rPr>
                        <a:t>7</a:t>
                      </a:r>
                      <a:endParaRPr lang="uk-UA" sz="4000" dirty="0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47033">
                <a:tc>
                  <a:txBody>
                    <a:bodyPr/>
                    <a:lstStyle/>
                    <a:p>
                      <a:r>
                        <a:rPr lang="uk-UA" sz="1800">
                          <a:latin typeface="Verdana"/>
                        </a:rPr>
                        <a:t>Триптофан</a:t>
                      </a:r>
                      <a:endParaRPr lang="uk-UA" sz="4000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>
                          <a:latin typeface="Verdana"/>
                        </a:rPr>
                        <a:t>4</a:t>
                      </a:r>
                      <a:endParaRPr lang="uk-UA" sz="4000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>
                          <a:latin typeface="Verdana"/>
                        </a:rPr>
                        <a:t>3</a:t>
                      </a:r>
                      <a:endParaRPr lang="uk-UA" sz="4000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latin typeface="Verdana"/>
                        </a:rPr>
                        <a:t>3</a:t>
                      </a:r>
                      <a:endParaRPr lang="uk-UA" sz="4000" dirty="0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0984">
                <a:tc>
                  <a:txBody>
                    <a:bodyPr/>
                    <a:lstStyle/>
                    <a:p>
                      <a:r>
                        <a:rPr lang="uk-UA" sz="1800">
                          <a:latin typeface="Verdana"/>
                        </a:rPr>
                        <a:t>Валин</a:t>
                      </a:r>
                      <a:endParaRPr lang="uk-UA" sz="4000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>
                          <a:latin typeface="Verdana"/>
                        </a:rPr>
                        <a:t>33</a:t>
                      </a:r>
                      <a:endParaRPr lang="uk-UA" sz="4000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>
                          <a:latin typeface="Verdana"/>
                        </a:rPr>
                        <a:t>14</a:t>
                      </a:r>
                      <a:endParaRPr lang="uk-UA" sz="4000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latin typeface="Verdana"/>
                        </a:rPr>
                        <a:t>11</a:t>
                      </a:r>
                      <a:endParaRPr lang="uk-UA" sz="4000" dirty="0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Прямоугольник 1"/>
          <p:cNvSpPr>
            <a:spLocks noChangeArrowheads="1"/>
          </p:cNvSpPr>
          <p:nvPr/>
        </p:nvSpPr>
        <p:spPr bwMode="auto">
          <a:xfrm>
            <a:off x="2071688" y="214313"/>
            <a:ext cx="5000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>
                <a:latin typeface="Calibri" pitchFamily="34" charset="0"/>
              </a:rPr>
              <a:t>добова потреба спортсменів у вітамінах (у мг)</a:t>
            </a:r>
            <a:endParaRPr lang="ru-RU">
              <a:latin typeface="Calibri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57188" y="714375"/>
          <a:ext cx="8572500" cy="625475"/>
        </p:xfrm>
        <a:graphic>
          <a:graphicData uri="http://schemas.openxmlformats.org/drawingml/2006/table">
            <a:tbl>
              <a:tblPr/>
              <a:tblGrid>
                <a:gridCol w="642942"/>
                <a:gridCol w="750099"/>
                <a:gridCol w="750099"/>
                <a:gridCol w="750099"/>
                <a:gridCol w="750099"/>
                <a:gridCol w="964413"/>
                <a:gridCol w="1071570"/>
                <a:gridCol w="964413"/>
                <a:gridCol w="857256"/>
                <a:gridCol w="1071570"/>
              </a:tblGrid>
              <a:tr h="209550">
                <a:tc>
                  <a:txBody>
                    <a:bodyPr/>
                    <a:lstStyle/>
                    <a:p>
                      <a:pPr algn="ctr"/>
                      <a:r>
                        <a:rPr lang="uk-UA" sz="1800">
                          <a:latin typeface="Verdana"/>
                        </a:rPr>
                        <a:t>С</a:t>
                      </a:r>
                      <a:endParaRPr lang="uk-UA" sz="4000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>
                          <a:latin typeface="Verdana"/>
                        </a:rPr>
                        <a:t>В1</a:t>
                      </a:r>
                      <a:endParaRPr lang="uk-UA" sz="4000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>
                          <a:latin typeface="Verdana"/>
                        </a:rPr>
                        <a:t>В2</a:t>
                      </a:r>
                      <a:endParaRPr lang="uk-UA" sz="4000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>
                          <a:latin typeface="Verdana"/>
                        </a:rPr>
                        <a:t>В3</a:t>
                      </a:r>
                      <a:endParaRPr lang="uk-UA" sz="4000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>
                          <a:latin typeface="Verdana"/>
                        </a:rPr>
                        <a:t>В6</a:t>
                      </a:r>
                      <a:endParaRPr lang="uk-UA" sz="4000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>
                          <a:latin typeface="Verdana"/>
                        </a:rPr>
                        <a:t>ВР(мкг)</a:t>
                      </a:r>
                      <a:endParaRPr lang="uk-UA" sz="4000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>
                          <a:latin typeface="Verdana"/>
                        </a:rPr>
                        <a:t>В12</a:t>
                      </a:r>
                      <a:endParaRPr lang="uk-UA" sz="4000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>
                          <a:latin typeface="Verdana"/>
                        </a:rPr>
                        <a:t>РР</a:t>
                      </a:r>
                      <a:endParaRPr lang="uk-UA" sz="4000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>
                          <a:latin typeface="Verdana"/>
                        </a:rPr>
                        <a:t>А</a:t>
                      </a:r>
                      <a:endParaRPr lang="uk-UA" sz="4000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>
                          <a:latin typeface="Verdana"/>
                        </a:rPr>
                        <a:t>Е</a:t>
                      </a:r>
                      <a:endParaRPr lang="uk-UA" sz="4000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/>
                      <a:r>
                        <a:rPr lang="uk-UA" sz="1800">
                          <a:latin typeface="Verdana"/>
                        </a:rPr>
                        <a:t>250</a:t>
                      </a:r>
                      <a:endParaRPr lang="uk-UA" sz="4000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>
                          <a:latin typeface="Verdana"/>
                        </a:rPr>
                        <a:t>4</a:t>
                      </a:r>
                      <a:endParaRPr lang="uk-UA" sz="4000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>
                          <a:latin typeface="Verdana"/>
                        </a:rPr>
                        <a:t>5,2</a:t>
                      </a:r>
                      <a:endParaRPr lang="uk-UA" sz="4000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>
                          <a:latin typeface="Verdana"/>
                        </a:rPr>
                        <a:t>20</a:t>
                      </a:r>
                      <a:endParaRPr lang="uk-UA" sz="4000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>
                          <a:latin typeface="Verdana"/>
                        </a:rPr>
                        <a:t>10</a:t>
                      </a:r>
                      <a:endParaRPr lang="uk-UA" sz="4000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>
                          <a:latin typeface="Verdana"/>
                        </a:rPr>
                        <a:t>600</a:t>
                      </a:r>
                      <a:endParaRPr lang="uk-UA" sz="4000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>
                          <a:latin typeface="Verdana"/>
                        </a:rPr>
                        <a:t>0,009</a:t>
                      </a:r>
                      <a:endParaRPr lang="uk-UA" sz="4000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>
                          <a:latin typeface="Verdana"/>
                        </a:rPr>
                        <a:t>45</a:t>
                      </a:r>
                      <a:endParaRPr lang="uk-UA" sz="4000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>
                          <a:latin typeface="Verdana"/>
                        </a:rPr>
                        <a:t>3,8</a:t>
                      </a:r>
                      <a:endParaRPr lang="uk-UA" sz="4000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latin typeface="Verdana"/>
                        </a:rPr>
                        <a:t>30</a:t>
                      </a:r>
                      <a:endParaRPr lang="uk-UA" sz="4000" dirty="0"/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65559" name="Прямоугольник 3"/>
          <p:cNvSpPr>
            <a:spLocks noChangeArrowheads="1"/>
          </p:cNvSpPr>
          <p:nvPr/>
        </p:nvSpPr>
        <p:spPr bwMode="auto">
          <a:xfrm>
            <a:off x="571500" y="1500188"/>
            <a:ext cx="81438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>
                <a:latin typeface="Calibri" pitchFamily="34" charset="0"/>
              </a:rPr>
              <a:t>Деякі з можливих побічних ефектів прийому надлишкових доз вітамінів </a:t>
            </a:r>
            <a:endParaRPr lang="ru-RU">
              <a:latin typeface="Calibri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57188" y="1857375"/>
          <a:ext cx="8501062" cy="4562475"/>
        </p:xfrm>
        <a:graphic>
          <a:graphicData uri="http://schemas.openxmlformats.org/drawingml/2006/table">
            <a:tbl>
              <a:tblPr/>
              <a:tblGrid>
                <a:gridCol w="1065451"/>
                <a:gridCol w="3291482"/>
                <a:gridCol w="4144188"/>
              </a:tblGrid>
              <a:tr h="479628">
                <a:tc>
                  <a:txBody>
                    <a:bodyPr/>
                    <a:lstStyle/>
                    <a:p>
                      <a:r>
                        <a:rPr lang="uk-UA" sz="1800" dirty="0">
                          <a:latin typeface="Verdana"/>
                        </a:rPr>
                        <a:t>Вітамін</a:t>
                      </a:r>
                      <a:endParaRPr lang="uk-UA" sz="4000" dirty="0"/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>
                          <a:latin typeface="Verdana"/>
                        </a:rPr>
                        <a:t>Токсична доза</a:t>
                      </a:r>
                      <a:endParaRPr lang="uk-UA" sz="4000"/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>
                          <a:latin typeface="Verdana"/>
                        </a:rPr>
                        <a:t>Побічний ефект</a:t>
                      </a:r>
                      <a:endParaRPr lang="uk-UA" sz="4000"/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05965">
                <a:tc>
                  <a:txBody>
                    <a:bodyPr/>
                    <a:lstStyle/>
                    <a:p>
                      <a:r>
                        <a:rPr lang="uk-UA" sz="1800" dirty="0">
                          <a:latin typeface="Verdana"/>
                        </a:rPr>
                        <a:t>А</a:t>
                      </a:r>
                      <a:endParaRPr lang="uk-UA" sz="4000" dirty="0"/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 err="1">
                          <a:latin typeface="Verdana"/>
                        </a:rPr>
                        <a:t>більш</a:t>
                      </a:r>
                      <a:r>
                        <a:rPr lang="ru-RU" sz="1800" dirty="0">
                          <a:latin typeface="Verdana"/>
                        </a:rPr>
                        <a:t> 200 г. </a:t>
                      </a:r>
                      <a:endParaRPr lang="ru-RU" sz="1800" dirty="0" smtClean="0">
                        <a:latin typeface="Verdana"/>
                      </a:endParaRPr>
                    </a:p>
                    <a:p>
                      <a:r>
                        <a:rPr lang="ru-RU" sz="1800" dirty="0" err="1" smtClean="0">
                          <a:latin typeface="Verdana"/>
                        </a:rPr>
                        <a:t>підлітки</a:t>
                      </a:r>
                      <a:r>
                        <a:rPr lang="ru-RU" sz="1800" dirty="0" smtClean="0">
                          <a:latin typeface="Verdana"/>
                        </a:rPr>
                        <a:t> </a:t>
                      </a:r>
                      <a:r>
                        <a:rPr lang="ru-RU" sz="1800" dirty="0" err="1">
                          <a:latin typeface="Verdana"/>
                        </a:rPr>
                        <a:t>більш</a:t>
                      </a:r>
                      <a:r>
                        <a:rPr lang="ru-RU" sz="1800" dirty="0">
                          <a:latin typeface="Verdana"/>
                        </a:rPr>
                        <a:t> 60 г. </a:t>
                      </a:r>
                      <a:endParaRPr lang="ru-RU" sz="1800" dirty="0" smtClean="0">
                        <a:latin typeface="Verdana"/>
                      </a:endParaRPr>
                    </a:p>
                    <a:p>
                      <a:r>
                        <a:rPr lang="ru-RU" sz="1800" dirty="0" err="1" smtClean="0">
                          <a:latin typeface="Verdana"/>
                        </a:rPr>
                        <a:t>діти</a:t>
                      </a:r>
                      <a:r>
                        <a:rPr lang="ru-RU" sz="1800" dirty="0" smtClean="0">
                          <a:latin typeface="Verdana"/>
                        </a:rPr>
                        <a:t> 6-20 мг</a:t>
                      </a:r>
                      <a:r>
                        <a:rPr lang="ru-RU" sz="1800" dirty="0">
                          <a:latin typeface="Verdana"/>
                        </a:rPr>
                        <a:t>.              </a:t>
                      </a:r>
                      <a:endParaRPr lang="ru-RU" sz="4000" dirty="0"/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>
                          <a:latin typeface="Verdana"/>
                        </a:rPr>
                        <a:t>розвиток гідроцефалії, цироз, тетратогенні ефекти...</a:t>
                      </a:r>
                      <a:endParaRPr lang="ru-RU" sz="4000"/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9628">
                <a:tc>
                  <a:txBody>
                    <a:bodyPr/>
                    <a:lstStyle/>
                    <a:p>
                      <a:r>
                        <a:rPr lang="uk-UA" sz="1800">
                          <a:latin typeface="Verdana"/>
                        </a:rPr>
                        <a:t>Р</a:t>
                      </a:r>
                      <a:endParaRPr lang="uk-UA" sz="4000"/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dirty="0">
                          <a:latin typeface="Verdana"/>
                        </a:rPr>
                        <a:t>більш 1250 </a:t>
                      </a:r>
                      <a:r>
                        <a:rPr lang="uk-UA" sz="1800" dirty="0" err="1">
                          <a:latin typeface="Verdana"/>
                        </a:rPr>
                        <a:t>мкг</a:t>
                      </a:r>
                      <a:r>
                        <a:rPr lang="uk-UA" sz="1800" dirty="0">
                          <a:latin typeface="Verdana"/>
                        </a:rPr>
                        <a:t>.</a:t>
                      </a:r>
                      <a:endParaRPr lang="uk-UA" sz="4000" dirty="0"/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>
                          <a:latin typeface="Verdana"/>
                        </a:rPr>
                        <a:t>гіперкальцемія, апатія, флебіти, головний біль...</a:t>
                      </a:r>
                      <a:endParaRPr lang="ru-RU" sz="4000"/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05965">
                <a:tc>
                  <a:txBody>
                    <a:bodyPr/>
                    <a:lstStyle/>
                    <a:p>
                      <a:r>
                        <a:rPr lang="uk-UA" sz="1800">
                          <a:latin typeface="Verdana"/>
                        </a:rPr>
                        <a:t>Е</a:t>
                      </a:r>
                      <a:endParaRPr lang="uk-UA" sz="4000"/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dirty="0">
                          <a:latin typeface="Verdana"/>
                        </a:rPr>
                        <a:t>більш 150 мг.</a:t>
                      </a:r>
                      <a:endParaRPr lang="uk-UA" sz="4000" dirty="0"/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dirty="0">
                          <a:latin typeface="Verdana"/>
                        </a:rPr>
                        <a:t>слабість, швидка стомлюваність, </a:t>
                      </a:r>
                      <a:r>
                        <a:rPr lang="uk-UA" sz="1800" dirty="0" err="1">
                          <a:latin typeface="Verdana"/>
                        </a:rPr>
                        <a:t>диарея</a:t>
                      </a:r>
                      <a:r>
                        <a:rPr lang="uk-UA" sz="1800" dirty="0">
                          <a:latin typeface="Verdana"/>
                        </a:rPr>
                        <a:t>, </a:t>
                      </a:r>
                      <a:r>
                        <a:rPr lang="uk-UA" sz="1800" dirty="0" err="1">
                          <a:latin typeface="Verdana"/>
                        </a:rPr>
                        <a:t>гіперхолестиринемія</a:t>
                      </a:r>
                      <a:r>
                        <a:rPr lang="uk-UA" sz="1800" dirty="0">
                          <a:latin typeface="Verdana"/>
                        </a:rPr>
                        <a:t>...</a:t>
                      </a:r>
                      <a:endParaRPr lang="uk-UA" sz="4000" dirty="0"/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9628">
                <a:tc>
                  <a:txBody>
                    <a:bodyPr/>
                    <a:lstStyle/>
                    <a:p>
                      <a:r>
                        <a:rPr lang="uk-UA" sz="1800">
                          <a:latin typeface="Verdana"/>
                        </a:rPr>
                        <a:t>В6</a:t>
                      </a:r>
                      <a:endParaRPr lang="uk-UA" sz="4000"/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>
                          <a:latin typeface="Verdana"/>
                        </a:rPr>
                        <a:t>більш 200 мг.</a:t>
                      </a:r>
                      <a:endParaRPr lang="uk-UA" sz="4000"/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 err="1">
                          <a:latin typeface="Verdana"/>
                        </a:rPr>
                        <a:t>слабість</a:t>
                      </a:r>
                      <a:r>
                        <a:rPr lang="ru-RU" sz="1800" dirty="0">
                          <a:latin typeface="Verdana"/>
                        </a:rPr>
                        <a:t>, </a:t>
                      </a:r>
                      <a:r>
                        <a:rPr lang="ru-RU" sz="1800" dirty="0" err="1">
                          <a:latin typeface="Verdana"/>
                        </a:rPr>
                        <a:t>швидка</a:t>
                      </a:r>
                      <a:r>
                        <a:rPr lang="ru-RU" sz="1800" dirty="0">
                          <a:latin typeface="Verdana"/>
                        </a:rPr>
                        <a:t> </a:t>
                      </a:r>
                      <a:r>
                        <a:rPr lang="ru-RU" sz="1800" dirty="0" err="1">
                          <a:latin typeface="Verdana"/>
                        </a:rPr>
                        <a:t>стомлюваність</a:t>
                      </a:r>
                      <a:r>
                        <a:rPr lang="ru-RU" sz="1800" dirty="0">
                          <a:latin typeface="Verdana"/>
                        </a:rPr>
                        <a:t>, </a:t>
                      </a:r>
                      <a:r>
                        <a:rPr lang="ru-RU" sz="1800" dirty="0" err="1">
                          <a:latin typeface="Verdana"/>
                        </a:rPr>
                        <a:t>сенсорна</a:t>
                      </a:r>
                      <a:r>
                        <a:rPr lang="ru-RU" sz="1800" dirty="0">
                          <a:latin typeface="Verdana"/>
                        </a:rPr>
                        <a:t> </a:t>
                      </a:r>
                      <a:r>
                        <a:rPr lang="ru-RU" sz="1800" dirty="0" err="1">
                          <a:latin typeface="Verdana"/>
                        </a:rPr>
                        <a:t>неропатия</a:t>
                      </a:r>
                      <a:r>
                        <a:rPr lang="ru-RU" sz="1800" dirty="0">
                          <a:latin typeface="Verdana"/>
                        </a:rPr>
                        <a:t>...</a:t>
                      </a:r>
                      <a:endParaRPr lang="ru-RU" sz="4000" dirty="0"/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9628">
                <a:tc>
                  <a:txBody>
                    <a:bodyPr/>
                    <a:lstStyle/>
                    <a:p>
                      <a:r>
                        <a:rPr lang="uk-UA" sz="1800">
                          <a:latin typeface="Verdana"/>
                        </a:rPr>
                        <a:t>РР</a:t>
                      </a:r>
                      <a:endParaRPr lang="uk-UA" sz="4000"/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>
                          <a:latin typeface="Verdana"/>
                        </a:rPr>
                        <a:t>більш 100 мг.</a:t>
                      </a:r>
                      <a:endParaRPr lang="uk-UA" sz="4000"/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dirty="0" err="1">
                          <a:latin typeface="Verdana"/>
                        </a:rPr>
                        <a:t>бронхоспазм</a:t>
                      </a:r>
                      <a:r>
                        <a:rPr lang="uk-UA" sz="1800" dirty="0">
                          <a:latin typeface="Verdana"/>
                        </a:rPr>
                        <a:t>, </a:t>
                      </a:r>
                      <a:r>
                        <a:rPr lang="uk-UA" sz="1800" dirty="0" err="1">
                          <a:latin typeface="Verdana"/>
                        </a:rPr>
                        <a:t>гіперглікімія</a:t>
                      </a:r>
                      <a:r>
                        <a:rPr lang="uk-UA" sz="1800" dirty="0">
                          <a:latin typeface="Verdana"/>
                        </a:rPr>
                        <a:t>, гепатит...</a:t>
                      </a:r>
                      <a:endParaRPr lang="uk-UA" sz="4000" dirty="0"/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9628">
                <a:tc>
                  <a:txBody>
                    <a:bodyPr/>
                    <a:lstStyle/>
                    <a:p>
                      <a:r>
                        <a:rPr lang="uk-UA" sz="1800">
                          <a:latin typeface="Verdana"/>
                        </a:rPr>
                        <a:t>С</a:t>
                      </a:r>
                      <a:endParaRPr lang="uk-UA" sz="4000"/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>
                          <a:latin typeface="Verdana"/>
                        </a:rPr>
                        <a:t>більш 2 г.</a:t>
                      </a:r>
                      <a:endParaRPr lang="uk-UA" sz="4000"/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 err="1">
                          <a:latin typeface="Verdana"/>
                        </a:rPr>
                        <a:t>нудота</a:t>
                      </a:r>
                      <a:r>
                        <a:rPr lang="ru-RU" sz="1800" dirty="0">
                          <a:latin typeface="Verdana"/>
                        </a:rPr>
                        <a:t>, диарея, </a:t>
                      </a:r>
                      <a:r>
                        <a:rPr lang="ru-RU" sz="1800" dirty="0" err="1">
                          <a:latin typeface="Verdana"/>
                        </a:rPr>
                        <a:t>руйнування</a:t>
                      </a:r>
                      <a:r>
                        <a:rPr lang="ru-RU" sz="1800" dirty="0">
                          <a:latin typeface="Verdana"/>
                        </a:rPr>
                        <a:t> </a:t>
                      </a:r>
                      <a:r>
                        <a:rPr lang="ru-RU" sz="1800" dirty="0" err="1">
                          <a:latin typeface="Verdana"/>
                        </a:rPr>
                        <a:t>вітаміну</a:t>
                      </a:r>
                      <a:r>
                        <a:rPr lang="ru-RU" sz="1800" dirty="0">
                          <a:latin typeface="Verdana"/>
                        </a:rPr>
                        <a:t> В12</a:t>
                      </a:r>
                      <a:endParaRPr lang="ru-RU" sz="4000" dirty="0"/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AutoShape 8"/>
          <p:cNvSpPr>
            <a:spLocks noChangeArrowheads="1"/>
          </p:cNvSpPr>
          <p:nvPr/>
        </p:nvSpPr>
        <p:spPr bwMode="auto">
          <a:xfrm>
            <a:off x="285750" y="214313"/>
            <a:ext cx="8429625" cy="571500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63500" cmpd="thickThin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ru-RU" sz="2400" b="1">
                <a:latin typeface="Calibri" pitchFamily="34" charset="0"/>
              </a:rPr>
              <a:t>ТРЕНУВАННЯ ЮНИХ СПОРТСМЕН</a:t>
            </a:r>
            <a:r>
              <a:rPr lang="uk-UA" sz="2400" b="1">
                <a:latin typeface="Calibri" pitchFamily="34" charset="0"/>
              </a:rPr>
              <a:t>ІВ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66562" name="AutoShape 8"/>
          <p:cNvSpPr>
            <a:spLocks noChangeArrowheads="1"/>
          </p:cNvSpPr>
          <p:nvPr/>
        </p:nvSpPr>
        <p:spPr bwMode="auto">
          <a:xfrm>
            <a:off x="285750" y="928688"/>
            <a:ext cx="8429625" cy="571500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63500" cmpd="thickThin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400" b="1">
                <a:latin typeface="Calibri" pitchFamily="34" charset="0"/>
              </a:rPr>
              <a:t>Загальні вимоги до тренування юних спортсменів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66563" name="AutoShape 8"/>
          <p:cNvSpPr>
            <a:spLocks noChangeArrowheads="1"/>
          </p:cNvSpPr>
          <p:nvPr/>
        </p:nvSpPr>
        <p:spPr bwMode="auto">
          <a:xfrm>
            <a:off x="428625" y="1643063"/>
            <a:ext cx="8143875" cy="50006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400" i="1" u="sng">
                <a:latin typeface="Calibri" pitchFamily="34" charset="0"/>
              </a:rPr>
              <a:t>1.різнобічна фізична підготовка</a:t>
            </a:r>
            <a:endParaRPr lang="ru-RU" sz="2400">
              <a:latin typeface="Calibri" pitchFamily="34" charset="0"/>
            </a:endParaRPr>
          </a:p>
        </p:txBody>
      </p:sp>
      <p:sp>
        <p:nvSpPr>
          <p:cNvPr id="66564" name="AutoShape 8"/>
          <p:cNvSpPr>
            <a:spLocks noChangeArrowheads="1"/>
          </p:cNvSpPr>
          <p:nvPr/>
        </p:nvSpPr>
        <p:spPr bwMode="auto">
          <a:xfrm>
            <a:off x="428625" y="2286000"/>
            <a:ext cx="8143875" cy="919163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400" i="1" u="sng">
                <a:latin typeface="Calibri" pitchFamily="34" charset="0"/>
              </a:rPr>
              <a:t>2. питома вага фізичного навчання повинна бутина багато більшою, ніж у  тренуванні дорослих</a:t>
            </a:r>
            <a:endParaRPr lang="ru-RU" sz="2400">
              <a:latin typeface="Calibri" pitchFamily="34" charset="0"/>
            </a:endParaRPr>
          </a:p>
        </p:txBody>
      </p:sp>
      <p:sp>
        <p:nvSpPr>
          <p:cNvPr id="66565" name="AutoShape 8"/>
          <p:cNvSpPr>
            <a:spLocks noChangeArrowheads="1"/>
          </p:cNvSpPr>
          <p:nvPr/>
        </p:nvSpPr>
        <p:spPr bwMode="auto">
          <a:xfrm>
            <a:off x="428625" y="3286125"/>
            <a:ext cx="8143875" cy="85725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400" i="1" u="sng">
                <a:latin typeface="Calibri" pitchFamily="34" charset="0"/>
              </a:rPr>
              <a:t>3. дозування фізичних і психічних навантажень повинне відповідати віковим можливостям юних спортсменів</a:t>
            </a:r>
            <a:endParaRPr lang="ru-RU" sz="2400">
              <a:latin typeface="Calibri" pitchFamily="34" charset="0"/>
            </a:endParaRPr>
          </a:p>
        </p:txBody>
      </p:sp>
      <p:sp>
        <p:nvSpPr>
          <p:cNvPr id="66566" name="AutoShape 8"/>
          <p:cNvSpPr>
            <a:spLocks noChangeArrowheads="1"/>
          </p:cNvSpPr>
          <p:nvPr/>
        </p:nvSpPr>
        <p:spPr bwMode="auto">
          <a:xfrm>
            <a:off x="428625" y="4286250"/>
            <a:ext cx="8143875" cy="85725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400" i="1" u="sng">
                <a:latin typeface="Calibri" pitchFamily="34" charset="0"/>
              </a:rPr>
              <a:t>4. систематичний і об’єктивний контроль за реакцією організму юних спортсменів на фізичні навантаження</a:t>
            </a:r>
            <a:endParaRPr lang="ru-RU" sz="240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85750" y="214313"/>
          <a:ext cx="8643938" cy="6219825"/>
        </p:xfrm>
        <a:graphic>
          <a:graphicData uri="http://schemas.openxmlformats.org/drawingml/2006/table">
            <a:tbl>
              <a:tblPr/>
              <a:tblGrid>
                <a:gridCol w="4321175"/>
                <a:gridCol w="4322763"/>
              </a:tblGrid>
              <a:tr h="1219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uk-U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Функціональні особливості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Врахування в тренувальному процесі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95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Уповільнене впрацьовування на фоні менш раціональних передстартової і стартової реакцій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Збільшення тривалості підготовчої частини заняття (розминки)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Малий резерв збільшення систолічного викиду крові серцем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Орієнтування навантаження за частотою пульсу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Слабка стійкість до кисневого голоду (рухової гіпоксемії)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Обережне підвищення потужності фізичної роботи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Менша анаеробна продуктивність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Надавати перевагу екстенсивній роботі в тренувальному режимі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57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Низький коефіцієнт корисної дії організму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Обмеження об’єму виконуваної роботи і впровадження інтервалів відпочинку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Більш тривале відновлення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Збільшення заключної частини заняття і відпочинку після нього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Мала економізація функцій при тренуванні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Більш повільне наростання тренувальних навантажень.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AutoShape 8"/>
          <p:cNvSpPr>
            <a:spLocks noChangeArrowheads="1"/>
          </p:cNvSpPr>
          <p:nvPr/>
        </p:nvSpPr>
        <p:spPr bwMode="auto">
          <a:xfrm>
            <a:off x="500063" y="214313"/>
            <a:ext cx="8143875" cy="64293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400" b="1">
                <a:latin typeface="Calibri" pitchFamily="34" charset="0"/>
              </a:rPr>
              <a:t>Перетренування</a:t>
            </a:r>
            <a:endParaRPr lang="ru-RU" sz="2400">
              <a:latin typeface="Calibri" pitchFamily="34" charset="0"/>
            </a:endParaRPr>
          </a:p>
        </p:txBody>
      </p:sp>
      <p:sp>
        <p:nvSpPr>
          <p:cNvPr id="68610" name="Прямоугольник 2"/>
          <p:cNvSpPr>
            <a:spLocks noChangeArrowheads="1"/>
          </p:cNvSpPr>
          <p:nvPr/>
        </p:nvSpPr>
        <p:spPr bwMode="auto">
          <a:xfrm>
            <a:off x="285750" y="857250"/>
            <a:ext cx="85725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i="1">
                <a:latin typeface="Calibri" pitchFamily="34" charset="0"/>
              </a:rPr>
              <a:t>Перетренованість – це патологічний стан, який характеризується зниженням спортивної працездатності і погіршенням нервово-психічного і фізичного статусу спортсмена</a:t>
            </a:r>
            <a:endParaRPr lang="ru-RU">
              <a:latin typeface="Calibri" pitchFamily="34" charset="0"/>
            </a:endParaRPr>
          </a:p>
        </p:txBody>
      </p:sp>
      <p:sp>
        <p:nvSpPr>
          <p:cNvPr id="68611" name="AutoShape 8"/>
          <p:cNvSpPr>
            <a:spLocks noChangeArrowheads="1"/>
          </p:cNvSpPr>
          <p:nvPr/>
        </p:nvSpPr>
        <p:spPr bwMode="auto">
          <a:xfrm>
            <a:off x="142875" y="1857375"/>
            <a:ext cx="8786813" cy="4786313"/>
          </a:xfrm>
          <a:prstGeom prst="roundRect">
            <a:avLst>
              <a:gd name="adj" fmla="val 1736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just"/>
            <a:r>
              <a:rPr lang="uk-UA" sz="2000">
                <a:latin typeface="Calibri" pitchFamily="34" charset="0"/>
              </a:rPr>
              <a:t>	</a:t>
            </a:r>
            <a:r>
              <a:rPr lang="uk-UA">
                <a:latin typeface="Calibri" pitchFamily="34" charset="0"/>
              </a:rPr>
              <a:t> </a:t>
            </a:r>
            <a:r>
              <a:rPr lang="uk-UA" sz="3200">
                <a:latin typeface="Calibri" pitchFamily="34" charset="0"/>
              </a:rPr>
              <a:t>Причин виникнення </a:t>
            </a:r>
            <a:endParaRPr lang="uk-UA">
              <a:latin typeface="Calibri" pitchFamily="34" charset="0"/>
            </a:endParaRPr>
          </a:p>
          <a:p>
            <a:pPr algn="just"/>
            <a:r>
              <a:rPr lang="uk-UA" sz="2400">
                <a:latin typeface="Times New Roman" pitchFamily="18" charset="0"/>
                <a:cs typeface="Times New Roman" pitchFamily="18" charset="0"/>
              </a:rPr>
              <a:t>1. Ігнорування або ж несерйозне ставлення до контролю за величиною навантажень і за реакцією організму на них.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>
                <a:latin typeface="Times New Roman" pitchFamily="18" charset="0"/>
                <a:cs typeface="Times New Roman" pitchFamily="18" charset="0"/>
              </a:rPr>
              <a:t>2. Форсоване тренування і тренування з підвищеними навантаженнями.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i="1">
                <a:latin typeface="Times New Roman" pitchFamily="18" charset="0"/>
                <a:cs typeface="Times New Roman" pitchFamily="18" charset="0"/>
              </a:rPr>
              <a:t>Під форсованим тренуванням розуміють таке тренування, коли спортсмен тренувальне навантаження, розраховане на тривалий термін, виконує в більш короткий проміжок часу.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i="1">
                <a:latin typeface="Times New Roman" pitchFamily="18" charset="0"/>
                <a:cs typeface="Times New Roman" pitchFamily="18" charset="0"/>
              </a:rPr>
              <a:t>Тренування з підвищеними навантаженнями – це коли спортсмен застосовує не тільки великі навантаження, а й такі, які наближаються до його особистих рекордів, і робить спроби їх перевищити.</a:t>
            </a:r>
            <a:endParaRPr lang="ru-RU" sz="2400" b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AutoShape 8"/>
          <p:cNvSpPr>
            <a:spLocks noChangeArrowheads="1"/>
          </p:cNvSpPr>
          <p:nvPr/>
        </p:nvSpPr>
        <p:spPr bwMode="auto">
          <a:xfrm>
            <a:off x="142875" y="214313"/>
            <a:ext cx="8786813" cy="6429375"/>
          </a:xfrm>
          <a:prstGeom prst="roundRect">
            <a:avLst>
              <a:gd name="adj" fmla="val 1736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just"/>
            <a:r>
              <a:rPr lang="uk-UA" sz="2000">
                <a:latin typeface="Calibri" pitchFamily="34" charset="0"/>
              </a:rPr>
              <a:t>	</a:t>
            </a:r>
            <a:r>
              <a:rPr lang="uk-UA">
                <a:latin typeface="Calibri" pitchFamily="34" charset="0"/>
              </a:rPr>
              <a:t> </a:t>
            </a:r>
            <a:r>
              <a:rPr lang="uk-UA" sz="3200">
                <a:latin typeface="Calibri" pitchFamily="34" charset="0"/>
              </a:rPr>
              <a:t>Причин виникнення </a:t>
            </a:r>
            <a:endParaRPr lang="uk-UA">
              <a:latin typeface="Calibri" pitchFamily="34" charset="0"/>
            </a:endParaRPr>
          </a:p>
          <a:p>
            <a:pPr algn="just"/>
            <a:r>
              <a:rPr lang="uk-UA" sz="2400">
                <a:latin typeface="Times New Roman" pitchFamily="18" charset="0"/>
                <a:cs typeface="Times New Roman" pitchFamily="18" charset="0"/>
              </a:rPr>
              <a:t>3. Одноманітна, монотонна побудова тренувального процесу із великими сумарними навантаженнями без урахування попередньої підготовки спортсменів і їх індивідуальних особливостей.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>
                <a:latin typeface="Times New Roman" pitchFamily="18" charset="0"/>
                <a:cs typeface="Times New Roman" pitchFamily="18" charset="0"/>
              </a:rPr>
              <a:t>4. Порушення ритму роботи, відпочинку, сну і харчування.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>
                <a:latin typeface="Times New Roman" pitchFamily="18" charset="0"/>
                <a:cs typeface="Times New Roman" pitchFamily="18" charset="0"/>
              </a:rPr>
              <a:t>Названі порушення мають місце найчастіше, а тому ця причина є найбільш ймовірною у виникненні перетренованості.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>
                <a:latin typeface="Times New Roman" pitchFamily="18" charset="0"/>
                <a:cs typeface="Times New Roman" pitchFamily="18" charset="0"/>
              </a:rPr>
              <a:t>5. Психічна і фізична травма. І перше, і друге потребує додаткових енерговитрат, що може порушити досягнуту рівновагу в перебігу нервових процесів і процесів обміну речовин в організмі і в результаті призвести до перетренованості.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>
                <a:latin typeface="Times New Roman" pitchFamily="18" charset="0"/>
                <a:cs typeface="Times New Roman" pitchFamily="18" charset="0"/>
              </a:rPr>
              <a:t>6. Інтоксикація із вогнищ хронічної інфекції (хронічний тонзиліт, синусит, отит, холецистит, каріозні зуби і т.п.), тренування в хворобливому стані, перегрівання на сонці і т.д.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smtClean="0"/>
          </a:p>
        </p:txBody>
      </p:sp>
      <p:sp>
        <p:nvSpPr>
          <p:cNvPr id="72706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88" y="285750"/>
          <a:ext cx="8429625" cy="6051550"/>
        </p:xfrm>
        <a:graphic>
          <a:graphicData uri="http://schemas.openxmlformats.org/drawingml/2006/table">
            <a:tbl>
              <a:tblPr/>
              <a:tblGrid>
                <a:gridCol w="1233487"/>
                <a:gridCol w="2536825"/>
                <a:gridCol w="2508250"/>
                <a:gridCol w="2151063"/>
              </a:tblGrid>
              <a:tr h="554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Етапи відбору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9859" marR="4985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 CYR" pitchFamily="18" charset="0"/>
                          <a:cs typeface="Times New Roman" pitchFamily="18" charset="0"/>
                        </a:rPr>
                        <a:t>Основні завдання відбору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 CYR" pitchFamily="18" charset="0"/>
                        <a:cs typeface="Times New Roman" pitchFamily="18" charset="0"/>
                      </a:endParaRPr>
                    </a:p>
                  </a:txBody>
                  <a:tcPr marL="49859" marR="4985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 CYR" pitchFamily="18" charset="0"/>
                          <a:cs typeface="Times New Roman" pitchFamily="18" charset="0"/>
                        </a:rPr>
                        <a:t>Основні методи відбору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 CYR" pitchFamily="18" charset="0"/>
                        <a:cs typeface="Times New Roman" pitchFamily="18" charset="0"/>
                      </a:endParaRPr>
                    </a:p>
                  </a:txBody>
                  <a:tcPr marL="49859" marR="4985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 CYR" pitchFamily="18" charset="0"/>
                          <a:cs typeface="Times New Roman" pitchFamily="18" charset="0"/>
                        </a:rPr>
                        <a:t>Контингент учнів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 CYR" pitchFamily="18" charset="0"/>
                        <a:cs typeface="Times New Roman" pitchFamily="18" charset="0"/>
                      </a:endParaRPr>
                    </a:p>
                  </a:txBody>
                  <a:tcPr marL="49859" marR="4985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 CYR" pitchFamily="18" charset="0"/>
                          <a:cs typeface="Times New Roman" pitchFamily="18" charset="0"/>
                        </a:rPr>
                        <a:t>Перший 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 CYR" pitchFamily="18" charset="0"/>
                        <a:cs typeface="Times New Roman" pitchFamily="18" charset="0"/>
                      </a:endParaRPr>
                    </a:p>
                  </a:txBody>
                  <a:tcPr marL="49859" marR="4985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 CYR" pitchFamily="18" charset="0"/>
                          <a:cs typeface="Times New Roman" pitchFamily="18" charset="0"/>
                        </a:rPr>
                        <a:t>Попередній відбір дітей і підлітків до спортивної школи.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 CYR" pitchFamily="18" charset="0"/>
                        <a:cs typeface="Times New Roman" pitchFamily="18" charset="0"/>
                      </a:endParaRPr>
                    </a:p>
                  </a:txBody>
                  <a:tcPr marL="49859" marR="4985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 CYR" pitchFamily="18" charset="0"/>
                          <a:cs typeface="Times New Roman" pitchFamily="18" charset="0"/>
                        </a:rPr>
                        <a:t>Педагогічні спостереження.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 CYR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 CYR" pitchFamily="18" charset="0"/>
                          <a:cs typeface="Times New Roman" pitchFamily="18" charset="0"/>
                        </a:rPr>
                        <a:t>Огляди-конкурси з видів спорту.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 CYR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 CYR" pitchFamily="18" charset="0"/>
                          <a:cs typeface="Times New Roman" pitchFamily="18" charset="0"/>
                        </a:rPr>
                        <a:t>Соціологічні дослідження. Контрольні випробування (тести). Медичне обстеження.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 CYR" pitchFamily="18" charset="0"/>
                        <a:cs typeface="Times New Roman" pitchFamily="18" charset="0"/>
                      </a:endParaRPr>
                    </a:p>
                  </a:txBody>
                  <a:tcPr marL="49859" marR="4985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 CYR" pitchFamily="18" charset="0"/>
                          <a:cs typeface="Times New Roman" pitchFamily="18" charset="0"/>
                        </a:rPr>
                        <a:t>Діти і підлітки різного віку (залежно від особливостей виду спорту).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 CYR" pitchFamily="18" charset="0"/>
                        <a:cs typeface="Times New Roman" pitchFamily="18" charset="0"/>
                      </a:endParaRPr>
                    </a:p>
                  </a:txBody>
                  <a:tcPr marL="49859" marR="4985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82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 CYR" pitchFamily="18" charset="0"/>
                          <a:cs typeface="Times New Roman" pitchFamily="18" charset="0"/>
                        </a:rPr>
                        <a:t>Другий 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 CYR" pitchFamily="18" charset="0"/>
                        <a:cs typeface="Times New Roman" pitchFamily="18" charset="0"/>
                      </a:endParaRPr>
                    </a:p>
                  </a:txBody>
                  <a:tcPr marL="49859" marR="4985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 CYR" pitchFamily="18" charset="0"/>
                          <a:cs typeface="Times New Roman" pitchFamily="18" charset="0"/>
                        </a:rPr>
                        <a:t>Поглиблена перевірка відповідності попередньо відібраного контингенту вимогам спортивної спеціалізації в обраному виді спорту.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 CYR" pitchFamily="18" charset="0"/>
                        <a:cs typeface="Times New Roman" pitchFamily="18" charset="0"/>
                      </a:endParaRPr>
                    </a:p>
                  </a:txBody>
                  <a:tcPr marL="49859" marR="4985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 CYR" pitchFamily="18" charset="0"/>
                          <a:cs typeface="Times New Roman" pitchFamily="18" charset="0"/>
                        </a:rPr>
                        <a:t>Педагогічні спостереження.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 CYR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 CYR" pitchFamily="18" charset="0"/>
                          <a:cs typeface="Times New Roman" pitchFamily="18" charset="0"/>
                        </a:rPr>
                        <a:t>Контрольні випробування (тести).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 CYR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Змагання і контрольні прикидки.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 CYR" pitchFamily="18" charset="0"/>
                          <a:cs typeface="Times New Roman" pitchFamily="18" charset="0"/>
                        </a:rPr>
                        <a:t>Психологічні дослідження.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 CYR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 CYR" pitchFamily="18" charset="0"/>
                          <a:cs typeface="Times New Roman" pitchFamily="18" charset="0"/>
                        </a:rPr>
                        <a:t>Медико-біологічні дослідження.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 CYR" pitchFamily="18" charset="0"/>
                        <a:cs typeface="Times New Roman" pitchFamily="18" charset="0"/>
                      </a:endParaRPr>
                    </a:p>
                  </a:txBody>
                  <a:tcPr marL="49859" marR="4985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 CYR" pitchFamily="18" charset="0"/>
                          <a:cs typeface="Times New Roman" pitchFamily="18" charset="0"/>
                        </a:rPr>
                        <a:t>Діти і підлітки різного віку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 CYR" pitchFamily="18" charset="0"/>
                        <a:cs typeface="Times New Roman" pitchFamily="18" charset="0"/>
                      </a:endParaRPr>
                    </a:p>
                  </a:txBody>
                  <a:tcPr marL="49859" marR="4985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52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 CYR" pitchFamily="18" charset="0"/>
                          <a:cs typeface="Times New Roman" pitchFamily="18" charset="0"/>
                        </a:rPr>
                        <a:t>Третій 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 CYR" pitchFamily="18" charset="0"/>
                        <a:cs typeface="Times New Roman" pitchFamily="18" charset="0"/>
                      </a:endParaRPr>
                    </a:p>
                  </a:txBody>
                  <a:tcPr marL="49859" marR="4985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 CYR" pitchFamily="18" charset="0"/>
                          <a:cs typeface="Times New Roman" pitchFamily="18" charset="0"/>
                        </a:rPr>
                        <a:t>Багаторічне вивчення учнів з метою остаточного визначення індивідуальної спортивної спеціалізації.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 CYR" pitchFamily="18" charset="0"/>
                        <a:cs typeface="Times New Roman" pitchFamily="18" charset="0"/>
                      </a:endParaRPr>
                    </a:p>
                  </a:txBody>
                  <a:tcPr marL="49859" marR="4985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 CYR" pitchFamily="18" charset="0"/>
                          <a:cs typeface="Times New Roman" pitchFamily="18" charset="0"/>
                        </a:rPr>
                        <a:t>Ті ж, що й на другому етапі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 CYR" pitchFamily="18" charset="0"/>
                        <a:cs typeface="Times New Roman" pitchFamily="18" charset="0"/>
                      </a:endParaRPr>
                    </a:p>
                  </a:txBody>
                  <a:tcPr marL="49859" marR="4985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 CYR" pitchFamily="18" charset="0"/>
                          <a:cs typeface="Times New Roman" pitchFamily="18" charset="0"/>
                        </a:rPr>
                        <a:t>Діти і підлітки, юнаки і юнки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 CYR" pitchFamily="18" charset="0"/>
                        <a:cs typeface="Times New Roman" pitchFamily="18" charset="0"/>
                      </a:endParaRPr>
                    </a:p>
                  </a:txBody>
                  <a:tcPr marL="49859" marR="4985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smtClean="0"/>
          </a:p>
        </p:txBody>
      </p:sp>
      <p:sp>
        <p:nvSpPr>
          <p:cNvPr id="73730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smtClean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smtClean="0"/>
          </a:p>
        </p:txBody>
      </p:sp>
      <p:sp>
        <p:nvSpPr>
          <p:cNvPr id="74754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smtClean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smtClean="0"/>
          </a:p>
        </p:txBody>
      </p:sp>
      <p:sp>
        <p:nvSpPr>
          <p:cNvPr id="75778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8"/>
          <p:cNvSpPr>
            <a:spLocks noChangeArrowheads="1"/>
          </p:cNvSpPr>
          <p:nvPr/>
        </p:nvSpPr>
        <p:spPr bwMode="auto">
          <a:xfrm>
            <a:off x="1143000" y="214313"/>
            <a:ext cx="6769100" cy="428625"/>
          </a:xfrm>
          <a:prstGeom prst="roundRect">
            <a:avLst>
              <a:gd name="adj" fmla="val 16667"/>
            </a:avLst>
          </a:prstGeom>
          <a:solidFill>
            <a:schemeClr val="accent6">
              <a:lumMod val="40000"/>
              <a:lumOff val="60000"/>
            </a:schemeClr>
          </a:solidFill>
          <a:ln w="63500" cmpd="thickThin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b="1" dirty="0">
                <a:latin typeface="+mn-lt"/>
                <a:cs typeface="+mn-cs"/>
              </a:rPr>
              <a:t>КРИТЕРІЇ ПЕРВИННОГО ВІДБОРУ</a:t>
            </a:r>
            <a:endParaRPr lang="ru-RU" sz="2000" b="1" dirty="0">
              <a:latin typeface="+mn-lt"/>
              <a:cs typeface="+mn-cs"/>
            </a:endParaRPr>
          </a:p>
        </p:txBody>
      </p:sp>
      <p:sp>
        <p:nvSpPr>
          <p:cNvPr id="19458" name="AutoShape 8"/>
          <p:cNvSpPr>
            <a:spLocks noChangeArrowheads="1"/>
          </p:cNvSpPr>
          <p:nvPr/>
        </p:nvSpPr>
        <p:spPr bwMode="auto">
          <a:xfrm>
            <a:off x="142875" y="785813"/>
            <a:ext cx="8786813" cy="5857875"/>
          </a:xfrm>
          <a:prstGeom prst="roundRect">
            <a:avLst>
              <a:gd name="adj" fmla="val 3940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endParaRPr lang="uk-UA" sz="2400">
              <a:latin typeface="Calibri" pitchFamily="34" charset="0"/>
            </a:endParaRPr>
          </a:p>
          <a:p>
            <a:r>
              <a:rPr lang="uk-UA" sz="2400">
                <a:latin typeface="Calibri" pitchFamily="34" charset="0"/>
              </a:rPr>
              <a:t>       </a:t>
            </a:r>
            <a:r>
              <a:rPr lang="uk-UA" sz="2400" b="1" u="sng">
                <a:latin typeface="Calibri" pitchFamily="34" charset="0"/>
              </a:rPr>
              <a:t>Морфологічні показники</a:t>
            </a:r>
            <a:r>
              <a:rPr lang="uk-UA" sz="2400" b="1">
                <a:latin typeface="Calibri" pitchFamily="34" charset="0"/>
              </a:rPr>
              <a:t>: ріст; маса тіла; індекс довжини рук (відношення довжини рук до довжини тіла); індекс довжини ніг (відношення довжини ніг до довжини тіла); активна маса тіла.</a:t>
            </a:r>
            <a:endParaRPr lang="ru-RU" sz="2400" b="1">
              <a:latin typeface="Calibri" pitchFamily="34" charset="0"/>
            </a:endParaRPr>
          </a:p>
          <a:p>
            <a:endParaRPr lang="uk-UA" sz="2400" b="1" u="sng">
              <a:latin typeface="Calibri" pitchFamily="34" charset="0"/>
            </a:endParaRPr>
          </a:p>
          <a:p>
            <a:r>
              <a:rPr lang="uk-UA" sz="2400" b="1">
                <a:latin typeface="Calibri" pitchFamily="34" charset="0"/>
              </a:rPr>
              <a:t>      </a:t>
            </a:r>
            <a:r>
              <a:rPr lang="uk-UA" sz="2400" b="1" u="sng">
                <a:latin typeface="Calibri" pitchFamily="34" charset="0"/>
              </a:rPr>
              <a:t>Фізіологічні показники</a:t>
            </a:r>
            <a:r>
              <a:rPr lang="uk-UA" sz="2400" b="1">
                <a:latin typeface="Calibri" pitchFamily="34" charset="0"/>
              </a:rPr>
              <a:t>: життєва ємність легень; ЧСС в стані спокою; працездатність за тестом </a:t>
            </a:r>
            <a:r>
              <a:rPr lang="en-US" sz="2400" b="1">
                <a:latin typeface="Calibri" pitchFamily="34" charset="0"/>
              </a:rPr>
              <a:t>PWC</a:t>
            </a:r>
            <a:r>
              <a:rPr lang="uk-UA" sz="2400" b="1" baseline="-25000">
                <a:latin typeface="Calibri" pitchFamily="34" charset="0"/>
              </a:rPr>
              <a:t>170</a:t>
            </a:r>
            <a:r>
              <a:rPr lang="uk-UA" sz="2400" b="1">
                <a:latin typeface="Calibri" pitchFamily="34" charset="0"/>
              </a:rPr>
              <a:t>; МПК; стійкість до дефіциту кисню.</a:t>
            </a:r>
            <a:endParaRPr lang="ru-RU" sz="2400" b="1">
              <a:latin typeface="Calibri" pitchFamily="34" charset="0"/>
            </a:endParaRPr>
          </a:p>
          <a:p>
            <a:endParaRPr lang="uk-UA" sz="2400" b="1" u="sng">
              <a:latin typeface="Calibri" pitchFamily="34" charset="0"/>
            </a:endParaRPr>
          </a:p>
          <a:p>
            <a:r>
              <a:rPr lang="uk-UA" sz="2400" b="1">
                <a:latin typeface="Calibri" pitchFamily="34" charset="0"/>
              </a:rPr>
              <a:t>       </a:t>
            </a:r>
            <a:r>
              <a:rPr lang="uk-UA" sz="2400" b="1" u="sng">
                <a:latin typeface="Calibri" pitchFamily="34" charset="0"/>
              </a:rPr>
              <a:t>Показники моторики</a:t>
            </a:r>
            <a:r>
              <a:rPr lang="uk-UA" sz="2400" b="1">
                <a:latin typeface="Calibri" pitchFamily="34" charset="0"/>
              </a:rPr>
              <a:t>: відносна м’язова сила рук; гнучкість; прудкість; вестибулярна стійкість.</a:t>
            </a:r>
            <a:endParaRPr lang="ru-RU" sz="2400" b="1">
              <a:latin typeface="Calibri" pitchFamily="34" charset="0"/>
            </a:endParaRPr>
          </a:p>
          <a:p>
            <a:pPr algn="just"/>
            <a:endParaRPr lang="ru-RU" sz="2400" b="1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8"/>
          <p:cNvSpPr>
            <a:spLocks noChangeArrowheads="1"/>
          </p:cNvSpPr>
          <p:nvPr/>
        </p:nvSpPr>
        <p:spPr bwMode="auto">
          <a:xfrm>
            <a:off x="1143000" y="214313"/>
            <a:ext cx="6769100" cy="428625"/>
          </a:xfrm>
          <a:prstGeom prst="roundRect">
            <a:avLst>
              <a:gd name="adj" fmla="val 16667"/>
            </a:avLst>
          </a:prstGeom>
          <a:solidFill>
            <a:schemeClr val="accent6">
              <a:lumMod val="40000"/>
              <a:lumOff val="60000"/>
            </a:schemeClr>
          </a:solidFill>
          <a:ln w="63500" cmpd="thickThin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b="1" dirty="0">
                <a:latin typeface="+mn-lt"/>
                <a:cs typeface="+mn-cs"/>
              </a:rPr>
              <a:t>КРИТЕРІЇ ВТОРИННОГО ВІДБОРУ</a:t>
            </a:r>
            <a:endParaRPr lang="ru-RU" sz="2000" b="1" dirty="0">
              <a:latin typeface="+mn-lt"/>
              <a:cs typeface="+mn-cs"/>
            </a:endParaRPr>
          </a:p>
        </p:txBody>
      </p:sp>
      <p:sp>
        <p:nvSpPr>
          <p:cNvPr id="20482" name="AutoShape 8"/>
          <p:cNvSpPr>
            <a:spLocks noChangeArrowheads="1"/>
          </p:cNvSpPr>
          <p:nvPr/>
        </p:nvSpPr>
        <p:spPr bwMode="auto">
          <a:xfrm>
            <a:off x="357188" y="1214438"/>
            <a:ext cx="4214812" cy="642937"/>
          </a:xfrm>
          <a:prstGeom prst="roundRect">
            <a:avLst>
              <a:gd name="adj" fmla="val 3940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400">
                <a:latin typeface="Calibri" pitchFamily="34" charset="0"/>
              </a:rPr>
              <a:t>рівень досягнень</a:t>
            </a:r>
          </a:p>
        </p:txBody>
      </p:sp>
      <p:sp>
        <p:nvSpPr>
          <p:cNvPr id="20483" name="AutoShape 8"/>
          <p:cNvSpPr>
            <a:spLocks noChangeArrowheads="1"/>
          </p:cNvSpPr>
          <p:nvPr/>
        </p:nvSpPr>
        <p:spPr bwMode="auto">
          <a:xfrm>
            <a:off x="1785938" y="2786063"/>
            <a:ext cx="4214812" cy="642937"/>
          </a:xfrm>
          <a:prstGeom prst="roundRect">
            <a:avLst>
              <a:gd name="adj" fmla="val 3940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400">
                <a:latin typeface="Calibri" pitchFamily="34" charset="0"/>
              </a:rPr>
              <a:t>темп підвищення результатів</a:t>
            </a:r>
          </a:p>
        </p:txBody>
      </p:sp>
      <p:sp>
        <p:nvSpPr>
          <p:cNvPr id="20484" name="AutoShape 8"/>
          <p:cNvSpPr>
            <a:spLocks noChangeArrowheads="1"/>
          </p:cNvSpPr>
          <p:nvPr/>
        </p:nvSpPr>
        <p:spPr bwMode="auto">
          <a:xfrm>
            <a:off x="4643438" y="4357688"/>
            <a:ext cx="4214812" cy="642937"/>
          </a:xfrm>
          <a:prstGeom prst="roundRect">
            <a:avLst>
              <a:gd name="adj" fmla="val 3940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400">
                <a:latin typeface="Calibri" pitchFamily="34" charset="0"/>
              </a:rPr>
              <a:t>стабільність досягнень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AutoShape 8"/>
          <p:cNvSpPr>
            <a:spLocks noChangeArrowheads="1"/>
          </p:cNvSpPr>
          <p:nvPr/>
        </p:nvSpPr>
        <p:spPr bwMode="auto">
          <a:xfrm>
            <a:off x="2571750" y="214313"/>
            <a:ext cx="4214813" cy="500062"/>
          </a:xfrm>
          <a:prstGeom prst="roundRect">
            <a:avLst>
              <a:gd name="adj" fmla="val 3940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uk-UA" sz="2400">
                <a:latin typeface="Calibri" pitchFamily="34" charset="0"/>
              </a:rPr>
              <a:t>рівень досягнень</a:t>
            </a:r>
          </a:p>
        </p:txBody>
      </p:sp>
      <p:sp>
        <p:nvSpPr>
          <p:cNvPr id="21506" name="AutoShape 8"/>
          <p:cNvSpPr>
            <a:spLocks noChangeArrowheads="1"/>
          </p:cNvSpPr>
          <p:nvPr/>
        </p:nvSpPr>
        <p:spPr bwMode="auto">
          <a:xfrm>
            <a:off x="285750" y="857250"/>
            <a:ext cx="8572500" cy="5715000"/>
          </a:xfrm>
          <a:prstGeom prst="roundRect">
            <a:avLst>
              <a:gd name="adj" fmla="val 3940"/>
            </a:avLst>
          </a:prstGeom>
          <a:solidFill>
            <a:srgbClr val="FFFFFF"/>
          </a:solidFill>
          <a:ln w="63500" cmpd="thickThin">
            <a:solidFill>
              <a:srgbClr val="404040"/>
            </a:solidFill>
            <a:round/>
            <a:headEnd/>
            <a:tailEnd/>
          </a:ln>
        </p:spPr>
        <p:txBody>
          <a:bodyPr/>
          <a:lstStyle/>
          <a:p>
            <a:endParaRPr lang="uk-UA" sz="2200">
              <a:latin typeface="Calibri" pitchFamily="34" charset="0"/>
            </a:endParaRPr>
          </a:p>
          <a:p>
            <a:r>
              <a:rPr lang="uk-UA" sz="2200">
                <a:latin typeface="Calibri" pitchFamily="34" charset="0"/>
              </a:rPr>
              <a:t>*добиватись у процесі базового тренування хороших і видатних досягнень;</a:t>
            </a:r>
            <a:endParaRPr lang="ru-RU" sz="2200">
              <a:latin typeface="Calibri" pitchFamily="34" charset="0"/>
            </a:endParaRPr>
          </a:p>
          <a:p>
            <a:r>
              <a:rPr lang="uk-UA" sz="2200">
                <a:latin typeface="Calibri" pitchFamily="34" charset="0"/>
              </a:rPr>
              <a:t>*показувати відповідно до специфіки вибраного виду спорту високий рівень фізичних здібностей;</a:t>
            </a:r>
            <a:endParaRPr lang="ru-RU" sz="2200">
              <a:latin typeface="Calibri" pitchFamily="34" charset="0"/>
            </a:endParaRPr>
          </a:p>
          <a:p>
            <a:r>
              <a:rPr lang="uk-UA" sz="2200">
                <a:latin typeface="Calibri" pitchFamily="34" charset="0"/>
              </a:rPr>
              <a:t>*демонструвати уже в процесі базового тренування досконалу спортивну техніку;</a:t>
            </a:r>
            <a:endParaRPr lang="ru-RU" sz="2200">
              <a:latin typeface="Calibri" pitchFamily="34" charset="0"/>
            </a:endParaRPr>
          </a:p>
          <a:p>
            <a:r>
              <a:rPr lang="uk-UA" sz="2200">
                <a:latin typeface="Calibri" pitchFamily="34" charset="0"/>
              </a:rPr>
              <a:t>*володіти неабиякими тактичними здібностями, вміти правильно і доцільно діяти в незвичних обставинах і знаходити в ході змагання нескладні і в той же час ефективні тактичні рішення;</a:t>
            </a:r>
            <a:endParaRPr lang="ru-RU" sz="2200">
              <a:latin typeface="Calibri" pitchFamily="34" charset="0"/>
            </a:endParaRPr>
          </a:p>
          <a:p>
            <a:r>
              <a:rPr lang="uk-UA" sz="2200">
                <a:latin typeface="Calibri" pitchFamily="34" charset="0"/>
              </a:rPr>
              <a:t>*виявляти адаптаційні можливості вище середнього рівня, що дозволяє їм тренуватися частіше, з більшим об’ємом і інтенсивністю;</a:t>
            </a:r>
            <a:endParaRPr lang="ru-RU" sz="2200">
              <a:latin typeface="Calibri" pitchFamily="34" charset="0"/>
            </a:endParaRPr>
          </a:p>
          <a:p>
            <a:r>
              <a:rPr lang="uk-UA" sz="2200">
                <a:latin typeface="Calibri" pitchFamily="34" charset="0"/>
              </a:rPr>
              <a:t>володіти відповідно до специфіки обраного виду спорту, видатними психічними задатками і установками, іти на виправданий ризик, відрізнятись стійкою поведінкою як при удачах, так і при невдачах.</a:t>
            </a:r>
            <a:endParaRPr lang="ru-RU" sz="22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1659</TotalTime>
  <Words>3478</Words>
  <Application>Microsoft Office PowerPoint</Application>
  <PresentationFormat>Экран (4:3)</PresentationFormat>
  <Paragraphs>479</Paragraphs>
  <Slides>62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62</vt:i4>
      </vt:variant>
    </vt:vector>
  </HeadingPairs>
  <TitlesOfParts>
    <vt:vector size="68" baseType="lpstr">
      <vt:lpstr>Calibri</vt:lpstr>
      <vt:lpstr>Arial</vt:lpstr>
      <vt:lpstr>Times New Roman</vt:lpstr>
      <vt:lpstr>Times New Roman CYR</vt:lpstr>
      <vt:lpstr>Verdana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Поточний адаптаційний резерв організму – це запас адаптаційної енергії, даний людині Природою для того, щоб забезпечити йому можливість тимчасового, але досить стійкого пристосування до екстремальних умов, що вимагає від нього граничного функціонального напруження</vt:lpstr>
      <vt:lpstr>Великий адаптаційний цикл тренування – це структурно-цілісна і відносно самостійна частина багаторічного тренувального процесу, зміст, організація і тривалість якої спрямовані на реалізацію поточного адаптаційного резерву організму</vt:lpstr>
      <vt:lpstr>Слайд 36</vt:lpstr>
      <vt:lpstr>Слайд 37</vt:lpstr>
      <vt:lpstr>Слайд 38</vt:lpstr>
      <vt:lpstr>Слайд 39</vt:lpstr>
      <vt:lpstr>Слайд 40</vt:lpstr>
      <vt:lpstr>Слайд 41</vt:lpstr>
      <vt:lpstr>Слайд 42</vt:lpstr>
      <vt:lpstr>Слайд 43</vt:lpstr>
      <vt:lpstr>Слайд 44</vt:lpstr>
      <vt:lpstr>Слайд 45</vt:lpstr>
      <vt:lpstr>Слайд 46</vt:lpstr>
      <vt:lpstr>Слайд 47</vt:lpstr>
      <vt:lpstr>Слайд 48</vt:lpstr>
      <vt:lpstr>Слайд 49</vt:lpstr>
      <vt:lpstr>Слайд 50</vt:lpstr>
      <vt:lpstr>Слайд 51</vt:lpstr>
      <vt:lpstr>Слайд 52</vt:lpstr>
      <vt:lpstr>Слайд 53</vt:lpstr>
      <vt:lpstr>Слайд 54</vt:lpstr>
      <vt:lpstr>Слайд 55</vt:lpstr>
      <vt:lpstr>Слайд 56</vt:lpstr>
      <vt:lpstr>Слайд 57</vt:lpstr>
      <vt:lpstr>Слайд 58</vt:lpstr>
      <vt:lpstr>Слайд 59</vt:lpstr>
      <vt:lpstr>Слайд 60</vt:lpstr>
      <vt:lpstr>Слайд 61</vt:lpstr>
      <vt:lpstr>Слайд 62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Кафедра ТМФВ</dc:creator>
  <cp:lastModifiedBy>User</cp:lastModifiedBy>
  <cp:revision>120</cp:revision>
  <dcterms:created xsi:type="dcterms:W3CDTF">2015-03-15T14:23:56Z</dcterms:created>
  <dcterms:modified xsi:type="dcterms:W3CDTF">2024-11-08T06:42:58Z</dcterms:modified>
</cp:coreProperties>
</file>