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77" r:id="rId5"/>
    <p:sldId id="276" r:id="rId6"/>
    <p:sldId id="259" r:id="rId7"/>
    <p:sldId id="260" r:id="rId8"/>
    <p:sldId id="261" r:id="rId9"/>
    <p:sldId id="278" r:id="rId10"/>
    <p:sldId id="280" r:id="rId11"/>
    <p:sldId id="281" r:id="rId12"/>
    <p:sldId id="282" r:id="rId13"/>
    <p:sldId id="262" r:id="rId14"/>
    <p:sldId id="263" r:id="rId15"/>
    <p:sldId id="264" r:id="rId16"/>
    <p:sldId id="266" r:id="rId17"/>
    <p:sldId id="267" r:id="rId18"/>
    <p:sldId id="268" r:id="rId19"/>
    <p:sldId id="283" r:id="rId20"/>
    <p:sldId id="284" r:id="rId21"/>
  </p:sldIdLst>
  <p:sldSz cx="9144000" cy="5143500" type="screen16x9"/>
  <p:notesSz cx="6858000" cy="9144000"/>
  <p:embeddedFontLst>
    <p:embeddedFont>
      <p:font typeface="Roboto"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2" d="100"/>
          <a:sy n="102" d="100"/>
        </p:scale>
        <p:origin x="-456" y="25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3981644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06d781a56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06d781a56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06d781a56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06d781a56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06d781a56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06d781a56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06d781a5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06d781a5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06d781a56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06d781a56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06d781a56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06d781a56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06d781a56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06d781a56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06d781a5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06d781a5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06d781a56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06d781a56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06d781a56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06d781a56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06d781a56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06d781a56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44250" y="557550"/>
            <a:ext cx="8213700" cy="299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dirty="0" smtClean="0"/>
              <a:t>Стратег</a:t>
            </a:r>
            <a:r>
              <a:rPr lang="uk-UA" dirty="0" err="1" smtClean="0"/>
              <a:t>ічний</a:t>
            </a:r>
            <a:r>
              <a:rPr lang="uk-UA" dirty="0" smtClean="0"/>
              <a:t> менеджмент</a:t>
            </a:r>
            <a:endParaRPr dirty="0"/>
          </a:p>
        </p:txBody>
      </p:sp>
      <p:sp>
        <p:nvSpPr>
          <p:cNvPr id="68" name="Google Shape;68;p13"/>
          <p:cNvSpPr txBox="1">
            <a:spLocks noGrp="1"/>
          </p:cNvSpPr>
          <p:nvPr>
            <p:ph type="subTitle" idx="1"/>
          </p:nvPr>
        </p:nvSpPr>
        <p:spPr>
          <a:xfrm>
            <a:off x="808600" y="4243764"/>
            <a:ext cx="4870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Полусмяк Юлія Ігорівна</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0"/>
            <a:ext cx="9144000" cy="2710200"/>
          </a:xfrm>
        </p:spPr>
        <p:txBody>
          <a:bodyPr/>
          <a:lstStyle/>
          <a:p>
            <a:pPr algn="just">
              <a:buNone/>
            </a:pPr>
            <a:r>
              <a:rPr lang="uk-UA" dirty="0" smtClean="0">
                <a:solidFill>
                  <a:schemeClr val="bg2"/>
                </a:solidFill>
              </a:rPr>
              <a:t>6. </a:t>
            </a:r>
            <a:r>
              <a:rPr lang="uk-UA" sz="1600" dirty="0" smtClean="0">
                <a:solidFill>
                  <a:schemeClr val="bg2"/>
                </a:solidFill>
              </a:rPr>
              <a:t>Як </a:t>
            </a:r>
            <a:r>
              <a:rPr lang="uk-UA" sz="1600" dirty="0" err="1" smtClean="0">
                <a:solidFill>
                  <a:schemeClr val="bg2"/>
                </a:solidFill>
              </a:rPr>
              <a:t>структуровано</a:t>
            </a:r>
            <a:r>
              <a:rPr lang="uk-UA" sz="1600" dirty="0" smtClean="0">
                <a:solidFill>
                  <a:schemeClr val="bg2"/>
                </a:solidFill>
              </a:rPr>
              <a:t> цілі та стратегії за окремими підсистемами підприємства (виробничими, функціональними, ресурсними), а також за окремими ринками, споживачами тощо, тобто чи є обґрунтований «стратегічний набір».</a:t>
            </a:r>
            <a:endParaRPr lang="ru-RU" sz="1600" dirty="0" smtClean="0">
              <a:solidFill>
                <a:schemeClr val="bg2"/>
              </a:solidFill>
            </a:endParaRPr>
          </a:p>
          <a:p>
            <a:pPr algn="just">
              <a:buNone/>
            </a:pPr>
            <a:r>
              <a:rPr lang="uk-UA" sz="1600" dirty="0" smtClean="0">
                <a:solidFill>
                  <a:schemeClr val="bg2"/>
                </a:solidFill>
              </a:rPr>
              <a:t>7. Чи враховано у «стратегічному наборі» обмеження за ресурсами (насамперед фінансовими), а також взаємозалежність окремих складових.</a:t>
            </a:r>
            <a:endParaRPr lang="ru-RU" sz="1600" dirty="0" smtClean="0">
              <a:solidFill>
                <a:schemeClr val="bg2"/>
              </a:solidFill>
            </a:endParaRPr>
          </a:p>
          <a:p>
            <a:pPr>
              <a:buNone/>
            </a:pPr>
            <a:r>
              <a:rPr lang="uk-UA" sz="1600" dirty="0" smtClean="0">
                <a:solidFill>
                  <a:schemeClr val="bg2"/>
                </a:solidFill>
              </a:rPr>
              <a:t>8. Який рівень стратегічного планування на підприємстві (за змістом планів, їх переліком і формою).</a:t>
            </a:r>
            <a:endParaRPr lang="ru-RU" sz="1600" dirty="0" smtClean="0">
              <a:solidFill>
                <a:schemeClr val="bg2"/>
              </a:solidFill>
            </a:endParaRPr>
          </a:p>
          <a:p>
            <a:pPr>
              <a:buNone/>
            </a:pPr>
            <a:r>
              <a:rPr lang="uk-UA" sz="1600" dirty="0" smtClean="0">
                <a:solidFill>
                  <a:schemeClr val="bg2"/>
                </a:solidFill>
              </a:rPr>
              <a:t>9. Чи встановлено у стратегічних планах відповідальність за реалізацію стратегічних дій, а також послідовність і терміни виконання окремих планових завдань.</a:t>
            </a:r>
            <a:endParaRPr lang="ru-RU" sz="1600" dirty="0" smtClean="0">
              <a:solidFill>
                <a:schemeClr val="bg2"/>
              </a:solidFill>
            </a:endParaRPr>
          </a:p>
          <a:p>
            <a:pPr>
              <a:buNone/>
            </a:pPr>
            <a:r>
              <a:rPr lang="uk-UA" sz="1600" dirty="0" smtClean="0">
                <a:solidFill>
                  <a:schemeClr val="bg2"/>
                </a:solidFill>
              </a:rPr>
              <a:t>10. Як відбиваються стратегічні заходи в поточних планах і бюджетах.</a:t>
            </a:r>
            <a:endParaRPr lang="ru-RU" sz="1600" dirty="0" smtClean="0">
              <a:solidFill>
                <a:schemeClr val="bg2"/>
              </a:solidFill>
            </a:endParaRPr>
          </a:p>
          <a:p>
            <a:pPr>
              <a:buNone/>
            </a:pPr>
            <a:r>
              <a:rPr lang="uk-UA" sz="1600" dirty="0" smtClean="0">
                <a:solidFill>
                  <a:schemeClr val="bg2"/>
                </a:solidFill>
              </a:rPr>
              <a:t>11. Відповідає чи ні система організації управління, прийняття рішень, обліку та контролю вимогам стратегії та як ці вимоги розвиватимуться.</a:t>
            </a:r>
            <a:endParaRPr lang="ru-RU" sz="1600" dirty="0" smtClean="0">
              <a:solidFill>
                <a:schemeClr val="bg2"/>
              </a:solidFill>
            </a:endParaRPr>
          </a:p>
          <a:p>
            <a:pPr>
              <a:buNone/>
            </a:pPr>
            <a:r>
              <a:rPr lang="uk-UA" sz="1600" dirty="0" smtClean="0">
                <a:solidFill>
                  <a:schemeClr val="bg2"/>
                </a:solidFill>
              </a:rPr>
              <a:t>12. Чи готові до стратегічних перетворень працівники підприємства.</a:t>
            </a:r>
            <a:endParaRPr lang="ru-RU" sz="1600" dirty="0" smtClean="0">
              <a:solidFill>
                <a:schemeClr val="bg2"/>
              </a:solidFill>
            </a:endParaRPr>
          </a:p>
          <a:p>
            <a:pPr>
              <a:buNone/>
            </a:pPr>
            <a:r>
              <a:rPr lang="uk-UA" sz="1600" dirty="0" smtClean="0">
                <a:solidFill>
                  <a:schemeClr val="bg2"/>
                </a:solidFill>
              </a:rPr>
              <a:t>13. Як роз'яснюватимуться стратегічні дії підприємства клієнтам, партнерам, громадським організаціям, власним виробникам.</a:t>
            </a:r>
          </a:p>
          <a:p>
            <a:pPr>
              <a:buNone/>
            </a:pPr>
            <a:r>
              <a:rPr lang="uk-UA" sz="1600" dirty="0" smtClean="0">
                <a:solidFill>
                  <a:schemeClr val="bg2"/>
                </a:solidFill>
              </a:rPr>
              <a:t>14. Як побудовано систему мотивації стратегічної діяльності. </a:t>
            </a:r>
            <a:endParaRPr lang="ru-RU" sz="1600" dirty="0" smtClean="0">
              <a:solidFill>
                <a:schemeClr val="bg2"/>
              </a:solidFill>
            </a:endParaRPr>
          </a:p>
          <a:p>
            <a:pPr>
              <a:buNone/>
            </a:pPr>
            <a:endParaRPr lang="ru-RU" sz="1600" dirty="0">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924" y="0"/>
            <a:ext cx="8222100" cy="767700"/>
          </a:xfrm>
        </p:spPr>
        <p:txBody>
          <a:bodyPr/>
          <a:lstStyle/>
          <a:p>
            <a:pPr algn="ctr"/>
            <a:r>
              <a:rPr lang="uk-UA" sz="2000" b="1" dirty="0" smtClean="0">
                <a:solidFill>
                  <a:schemeClr val="bg2"/>
                </a:solidFill>
              </a:rPr>
              <a:t>Основний перелік факторів, що формують стратегічний рівень підприємства</a:t>
            </a:r>
            <a:endParaRPr lang="ru-RU" sz="2000" b="1" dirty="0">
              <a:solidFill>
                <a:schemeClr val="bg2"/>
              </a:solidFill>
            </a:endParaRPr>
          </a:p>
        </p:txBody>
      </p:sp>
      <p:sp>
        <p:nvSpPr>
          <p:cNvPr id="3" name="Текст 2"/>
          <p:cNvSpPr>
            <a:spLocks noGrp="1"/>
          </p:cNvSpPr>
          <p:nvPr>
            <p:ph type="body" idx="1"/>
          </p:nvPr>
        </p:nvSpPr>
        <p:spPr/>
        <p:txBody>
          <a:bodyPr/>
          <a:lstStyle/>
          <a:p>
            <a:endParaRPr lang="ru-RU" dirty="0"/>
          </a:p>
        </p:txBody>
      </p:sp>
      <p:pic>
        <p:nvPicPr>
          <p:cNvPr id="5122" name="Picture 2"/>
          <p:cNvPicPr>
            <a:picLocks noChangeAspect="1" noChangeArrowheads="1"/>
          </p:cNvPicPr>
          <p:nvPr/>
        </p:nvPicPr>
        <p:blipFill>
          <a:blip r:embed="rId2"/>
          <a:srcRect/>
          <a:stretch>
            <a:fillRect/>
          </a:stretch>
        </p:blipFill>
        <p:spPr bwMode="auto">
          <a:xfrm>
            <a:off x="1959428" y="653144"/>
            <a:ext cx="4711959" cy="42291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018643"/>
            <a:ext cx="8929396" cy="767700"/>
          </a:xfrm>
        </p:spPr>
        <p:txBody>
          <a:bodyPr/>
          <a:lstStyle/>
          <a:p>
            <a:pPr algn="just"/>
            <a:r>
              <a:rPr lang="uk-UA" sz="1600" b="1" i="1" u="sng" dirty="0" smtClean="0">
                <a:solidFill>
                  <a:schemeClr val="bg2"/>
                </a:solidFill>
              </a:rPr>
              <a:t>Стратегічно орієнтоване підприємство </a:t>
            </a:r>
            <a:r>
              <a:rPr lang="uk-UA" sz="1600" dirty="0" smtClean="0">
                <a:solidFill>
                  <a:schemeClr val="bg2"/>
                </a:solidFill>
              </a:rPr>
              <a:t>– це підприємство, де стратегічне мислення є основною, принциповою настановою в діяльності його персоналу, і насамперед вищого керівництва, де існує (формується) система стратегічного управління; застосовується раціональний процес стратегічного планування, який дає змогу розробляти та використовувати інтегровану систему стратегічних планів, причому поточна, повсякденна діяльність колективу підпорядкована досягненню стратегічних орієнтирів, тобто досягнуто стратегічної поведінки організації та персоналу</a:t>
            </a:r>
            <a:endParaRPr lang="ru-RU" sz="1600" dirty="0">
              <a:solidFill>
                <a:schemeClr val="bg2"/>
              </a:solidFill>
            </a:endParaRPr>
          </a:p>
        </p:txBody>
      </p:sp>
      <p:sp>
        <p:nvSpPr>
          <p:cNvPr id="3" name="Текст 2"/>
          <p:cNvSpPr>
            <a:spLocks noGrp="1"/>
          </p:cNvSpPr>
          <p:nvPr>
            <p:ph type="body" idx="1"/>
          </p:nvPr>
        </p:nvSpPr>
        <p:spPr>
          <a:xfrm>
            <a:off x="0" y="1698171"/>
            <a:ext cx="9144000" cy="2688508"/>
          </a:xfrm>
        </p:spPr>
        <p:txBody>
          <a:bodyPr/>
          <a:lstStyle/>
          <a:p>
            <a:pPr algn="just">
              <a:buNone/>
            </a:pPr>
            <a:r>
              <a:rPr lang="uk-UA" sz="1400" b="1" u="sng" dirty="0" smtClean="0">
                <a:solidFill>
                  <a:schemeClr val="bg2"/>
                </a:solidFill>
              </a:rPr>
              <a:t>Таке підприємство має доволі істотні переваги порівняно з «нестратегічними» організаціями:</a:t>
            </a:r>
            <a:endParaRPr lang="ru-RU" sz="1400" b="1" u="sng" dirty="0" smtClean="0">
              <a:solidFill>
                <a:schemeClr val="bg2"/>
              </a:solidFill>
            </a:endParaRPr>
          </a:p>
          <a:p>
            <a:pPr algn="just">
              <a:buNone/>
            </a:pPr>
            <a:r>
              <a:rPr lang="uk-UA" sz="1400" dirty="0" smtClean="0">
                <a:solidFill>
                  <a:schemeClr val="bg2"/>
                </a:solidFill>
              </a:rPr>
              <a:t>1. Підприємство може мінімізувати негативні наслідки змін, що відбуваються, а також вплив фактора «невизначеності майбутнього».</a:t>
            </a:r>
            <a:endParaRPr lang="ru-RU" sz="1400" dirty="0" smtClean="0">
              <a:solidFill>
                <a:schemeClr val="bg2"/>
              </a:solidFill>
            </a:endParaRPr>
          </a:p>
          <a:p>
            <a:pPr algn="just">
              <a:buNone/>
            </a:pPr>
            <a:r>
              <a:rPr lang="uk-UA" sz="1400" dirty="0" smtClean="0">
                <a:solidFill>
                  <a:schemeClr val="bg2"/>
                </a:solidFill>
              </a:rPr>
              <a:t>2. Підприємство має змогу враховувати об'єктивні (зовнішні та внутрішні) фактори, що формують зміни, зосередитись на вивченні цих факторів; сформувати відповідні інформаційні банки.</a:t>
            </a:r>
            <a:endParaRPr lang="ru-RU" sz="1400" dirty="0" smtClean="0">
              <a:solidFill>
                <a:schemeClr val="bg2"/>
              </a:solidFill>
            </a:endParaRPr>
          </a:p>
          <a:p>
            <a:pPr algn="just">
              <a:buNone/>
            </a:pPr>
            <a:r>
              <a:rPr lang="uk-UA" sz="1400" dirty="0" smtClean="0">
                <a:solidFill>
                  <a:schemeClr val="bg2"/>
                </a:solidFill>
              </a:rPr>
              <a:t>3. Підприємство має змогу отримати необхідну базу для прийняття стратегічних і тактичних рішень.</a:t>
            </a:r>
            <a:endParaRPr lang="ru-RU" sz="1400" dirty="0" smtClean="0">
              <a:solidFill>
                <a:schemeClr val="bg2"/>
              </a:solidFill>
            </a:endParaRPr>
          </a:p>
          <a:p>
            <a:pPr algn="just">
              <a:buNone/>
            </a:pPr>
            <a:r>
              <a:rPr lang="uk-UA" sz="1400" dirty="0" smtClean="0">
                <a:solidFill>
                  <a:schemeClr val="bg2"/>
                </a:solidFill>
              </a:rPr>
              <a:t>4. Підприємство полегшує собі роботу для забезпечення </a:t>
            </a:r>
            <a:r>
              <a:rPr lang="uk-UA" sz="1400" dirty="0" err="1" smtClean="0">
                <a:solidFill>
                  <a:schemeClr val="bg2"/>
                </a:solidFill>
              </a:rPr>
              <a:t>довго-</a:t>
            </a:r>
            <a:r>
              <a:rPr lang="uk-UA" sz="1400" dirty="0" smtClean="0">
                <a:solidFill>
                  <a:schemeClr val="bg2"/>
                </a:solidFill>
              </a:rPr>
              <a:t> та короткострокової ефективності й прибутковості.</a:t>
            </a:r>
            <a:endParaRPr lang="ru-RU" sz="1400" dirty="0" smtClean="0">
              <a:solidFill>
                <a:schemeClr val="bg2"/>
              </a:solidFill>
            </a:endParaRPr>
          </a:p>
          <a:p>
            <a:pPr algn="just">
              <a:buNone/>
            </a:pPr>
            <a:r>
              <a:rPr lang="uk-UA" sz="1400" dirty="0" smtClean="0">
                <a:solidFill>
                  <a:schemeClr val="bg2"/>
                </a:solidFill>
              </a:rPr>
              <a:t>5. Підприємство стає більш керованим, оскільки за наявності системи стратегічних планів є змога порівнювати досягнуті результати з поставленими цілями, конкретизованими у вигляді планових завдань.</a:t>
            </a:r>
            <a:endParaRPr lang="ru-RU" sz="1400" dirty="0" smtClean="0">
              <a:solidFill>
                <a:schemeClr val="bg2"/>
              </a:solidFill>
            </a:endParaRPr>
          </a:p>
          <a:p>
            <a:pPr algn="just">
              <a:buNone/>
            </a:pPr>
            <a:r>
              <a:rPr lang="uk-UA" sz="1400" dirty="0" smtClean="0">
                <a:solidFill>
                  <a:schemeClr val="bg2"/>
                </a:solidFill>
              </a:rPr>
              <a:t>6. Підприємство полегшує собі можливості встановлення системи стимулювання, спрямованої на розвиток гнучкості й пристосованості підприємства та окремих його підсистем до змін.</a:t>
            </a:r>
            <a:endParaRPr lang="ru-RU" sz="1400" dirty="0" smtClean="0">
              <a:solidFill>
                <a:schemeClr val="bg2"/>
              </a:solidFill>
            </a:endParaRPr>
          </a:p>
          <a:p>
            <a:pPr algn="just"/>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21298" y="0"/>
            <a:ext cx="9022702" cy="767700"/>
          </a:xfrm>
          <a:prstGeom prst="rect">
            <a:avLst/>
          </a:prstGeom>
        </p:spPr>
        <p:txBody>
          <a:bodyPr spcFirstLastPara="1" wrap="square" lIns="91425" tIns="91425" rIns="91425" bIns="91425" anchor="b" anchorCtr="0">
            <a:noAutofit/>
          </a:bodyPr>
          <a:lstStyle/>
          <a:p>
            <a:pPr algn="just"/>
            <a:r>
              <a:rPr lang="uk-UA" sz="1800" b="1" dirty="0" smtClean="0">
                <a:solidFill>
                  <a:schemeClr val="bg2"/>
                </a:solidFill>
              </a:rPr>
              <a:t>Мається три рівні середовища: внутрішнє, середовище задач (або проміжне) та зовнішнє.</a:t>
            </a:r>
            <a:endParaRPr lang="ru-RU" sz="1800" b="1" dirty="0">
              <a:solidFill>
                <a:schemeClr val="bg2"/>
              </a:solidFill>
            </a:endParaRPr>
          </a:p>
        </p:txBody>
      </p:sp>
      <p:sp>
        <p:nvSpPr>
          <p:cNvPr id="104" name="Google Shape;104;p19"/>
          <p:cNvSpPr txBox="1">
            <a:spLocks noGrp="1"/>
          </p:cNvSpPr>
          <p:nvPr>
            <p:ph type="body" idx="1"/>
          </p:nvPr>
        </p:nvSpPr>
        <p:spPr>
          <a:xfrm>
            <a:off x="434577" y="3244021"/>
            <a:ext cx="8222100" cy="271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endParaRPr sz="2400">
              <a:solidFill>
                <a:srgbClr val="000000"/>
              </a:solidFill>
            </a:endParaRPr>
          </a:p>
        </p:txBody>
      </p:sp>
      <p:pic>
        <p:nvPicPr>
          <p:cNvPr id="4102" name="Рисунок 1"/>
          <p:cNvPicPr>
            <a:picLocks noChangeAspect="1" noChangeArrowheads="1"/>
          </p:cNvPicPr>
          <p:nvPr/>
        </p:nvPicPr>
        <p:blipFill>
          <a:blip r:embed="rId3"/>
          <a:srcRect l="29189" t="20911" r="24115" b="3911"/>
          <a:stretch>
            <a:fillRect/>
          </a:stretch>
        </p:blipFill>
        <p:spPr bwMode="auto">
          <a:xfrm>
            <a:off x="1324947" y="490957"/>
            <a:ext cx="5906278" cy="4883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0" y="813370"/>
            <a:ext cx="9144000" cy="767700"/>
          </a:xfrm>
          <a:prstGeom prst="rect">
            <a:avLst/>
          </a:prstGeom>
        </p:spPr>
        <p:txBody>
          <a:bodyPr spcFirstLastPara="1" wrap="square" lIns="91425" tIns="91425" rIns="91425" bIns="91425" anchor="b" anchorCtr="0">
            <a:noAutofit/>
          </a:bodyPr>
          <a:lstStyle/>
          <a:p>
            <a:pPr algn="just"/>
            <a:r>
              <a:rPr lang="uk-UA" sz="1600" b="1" i="1" u="sng" dirty="0" smtClean="0">
                <a:solidFill>
                  <a:schemeClr val="bg2"/>
                </a:solidFill>
              </a:rPr>
              <a:t>Внутрішнє середовище </a:t>
            </a:r>
            <a:r>
              <a:rPr lang="uk-UA" sz="1600" b="1" dirty="0" smtClean="0">
                <a:solidFill>
                  <a:schemeClr val="bg2"/>
                </a:solidFill>
              </a:rPr>
              <a:t>– це сукупність факторів які формують довгостроковий прибуток (машини, обладнання, будинки, споруди, транспорт, ноу-хау тощо) і знаходяться безпосередньо під контролем приватників, керівників та персоналу.</a:t>
            </a:r>
            <a:r>
              <a:rPr lang="ru-RU" sz="1600" b="1" dirty="0" smtClean="0">
                <a:solidFill>
                  <a:schemeClr val="bg2"/>
                </a:solidFill>
              </a:rPr>
              <a:t/>
            </a:r>
            <a:br>
              <a:rPr lang="ru-RU" sz="1600" b="1" dirty="0" smtClean="0">
                <a:solidFill>
                  <a:schemeClr val="bg2"/>
                </a:solidFill>
              </a:rPr>
            </a:br>
            <a:r>
              <a:rPr lang="uk-UA" sz="1600" b="1" i="1" u="sng" dirty="0" smtClean="0">
                <a:solidFill>
                  <a:schemeClr val="bg2"/>
                </a:solidFill>
              </a:rPr>
              <a:t>Зовнішнє середовище </a:t>
            </a:r>
            <a:r>
              <a:rPr lang="uk-UA" sz="1600" b="1" dirty="0" smtClean="0">
                <a:solidFill>
                  <a:schemeClr val="bg2"/>
                </a:solidFill>
              </a:rPr>
              <a:t>включає фактори, на які підприємство не в змозі зовсім впливати або незначно. </a:t>
            </a:r>
            <a:r>
              <a:rPr lang="uk-UA" sz="1600" b="1" i="1" u="sng" dirty="0" smtClean="0">
                <a:solidFill>
                  <a:schemeClr val="bg2"/>
                </a:solidFill>
              </a:rPr>
              <a:t>Проміжне середовище </a:t>
            </a:r>
            <a:r>
              <a:rPr lang="uk-UA" sz="1600" b="1" dirty="0" smtClean="0">
                <a:solidFill>
                  <a:schemeClr val="bg2"/>
                </a:solidFill>
              </a:rPr>
              <a:t>це фактори, на які підприємство може впливати за допомогою ефективних комунікацій. </a:t>
            </a:r>
            <a:endParaRPr sz="1600" b="1">
              <a:solidFill>
                <a:schemeClr val="bg2"/>
              </a:solidFill>
            </a:endParaRPr>
          </a:p>
        </p:txBody>
      </p:sp>
      <p:sp>
        <p:nvSpPr>
          <p:cNvPr id="110" name="Google Shape;110;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uk-UA" b="1" i="1" u="sng" dirty="0" smtClean="0">
                <a:solidFill>
                  <a:srgbClr val="FF0000"/>
                </a:solidFill>
              </a:rPr>
              <a:t>Д/з:  підготувати доповідь про складові внутрішнього, зовнішнього, проміжного  середовища. </a:t>
            </a:r>
            <a:r>
              <a:rPr lang="en-US" b="1" i="1" u="sng" dirty="0" smtClean="0">
                <a:solidFill>
                  <a:srgbClr val="FF0000"/>
                </a:solidFill>
              </a:rPr>
              <a:t>PEST- </a:t>
            </a:r>
            <a:r>
              <a:rPr lang="uk-UA" b="1" i="1" u="sng" dirty="0" smtClean="0">
                <a:solidFill>
                  <a:srgbClr val="FF0000"/>
                </a:solidFill>
              </a:rPr>
              <a:t>аналіз. Обрати підприємство та на його прикладі розповісти про складові.</a:t>
            </a:r>
            <a:endParaRPr b="1" i="1" u="sng">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17" name="Google Shape;117;p21"/>
          <p:cNvSpPr txBox="1">
            <a:spLocks noGrp="1"/>
          </p:cNvSpPr>
          <p:nvPr>
            <p:ph type="body" idx="1"/>
          </p:nvPr>
        </p:nvSpPr>
        <p:spPr>
          <a:xfrm>
            <a:off x="0" y="174251"/>
            <a:ext cx="8619355" cy="2710200"/>
          </a:xfrm>
          <a:prstGeom prst="rect">
            <a:avLst/>
          </a:prstGeom>
        </p:spPr>
        <p:txBody>
          <a:bodyPr spcFirstLastPara="1" wrap="square" lIns="91425" tIns="91425" rIns="91425" bIns="91425" anchor="t" anchorCtr="0">
            <a:noAutofit/>
          </a:bodyPr>
          <a:lstStyle/>
          <a:p>
            <a:pPr algn="just"/>
            <a:r>
              <a:rPr lang="uk-UA" dirty="0" smtClean="0"/>
              <a:t>Недостатньо тільки проаналізувати вплив зовнішнього та внутрішнього середовища, поставити діагноз конкурентоспроможності підприємства – необхідно ще обґрунтувати вагомість та рівень впливу цих факторів на розвиток організації в цілому та окремих факторів.</a:t>
            </a:r>
            <a:endParaRPr lang="ru-RU" dirty="0" smtClean="0"/>
          </a:p>
          <a:p>
            <a:pPr algn="just"/>
            <a:r>
              <a:rPr lang="uk-UA" dirty="0" smtClean="0"/>
              <a:t>	Відомо, що не буває явищ чи пригод які мають тільки позитивні чи негативні наслідки. Це тому необхідно аналізувати зовнішнє і внутрішнє середовище в їх взаємозв’язку та взаємозалежності. Для цього складається </a:t>
            </a:r>
            <a:r>
              <a:rPr lang="uk-UA" i="1" dirty="0" smtClean="0"/>
              <a:t>стратегічний баланс</a:t>
            </a:r>
            <a:r>
              <a:rPr lang="uk-UA" dirty="0" smtClean="0"/>
              <a:t>.</a:t>
            </a:r>
            <a:endParaRPr lang="ru-RU" dirty="0" smtClean="0"/>
          </a:p>
          <a:p>
            <a:pPr marL="0" lvl="0" indent="0" algn="just" rtl="0">
              <a:spcBef>
                <a:spcPts val="0"/>
              </a:spcBef>
              <a:spcAft>
                <a:spcPts val="1600"/>
              </a:spcAft>
              <a:buNone/>
            </a:pPr>
            <a:endParaRPr/>
          </a:p>
        </p:txBody>
      </p:sp>
      <p:sp>
        <p:nvSpPr>
          <p:cNvPr id="5" name="Прямоугольник 4"/>
          <p:cNvSpPr/>
          <p:nvPr/>
        </p:nvSpPr>
        <p:spPr>
          <a:xfrm>
            <a:off x="111967" y="2827176"/>
            <a:ext cx="8761445" cy="2031325"/>
          </a:xfrm>
          <a:prstGeom prst="rect">
            <a:avLst/>
          </a:prstGeom>
        </p:spPr>
        <p:txBody>
          <a:bodyPr wrap="square">
            <a:spAutoFit/>
          </a:bodyPr>
          <a:lstStyle/>
          <a:p>
            <a:r>
              <a:rPr lang="uk-UA" i="1" dirty="0" smtClean="0"/>
              <a:t>Стратегічний баланс </a:t>
            </a:r>
            <a:r>
              <a:rPr lang="uk-UA" dirty="0" smtClean="0"/>
              <a:t>– це певне поєднання факторів (загроз і можливостей), які негативно та позитивно впливають на діяльність підприємства і об'єктивно існують у зовнішньому середовищі підприємства та суб'єктивно оцінені його керівниками, з порівняно сильними та слабкими сторонами у функціонуванні підприємства. </a:t>
            </a:r>
          </a:p>
          <a:p>
            <a:r>
              <a:rPr lang="uk-UA" dirty="0" smtClean="0"/>
              <a:t>Потрібно своєчасно виявляти загрози з метою запобігання кризі підприємства, а чітке уявлення про потенційні можливості дає змогу заздалегідь підготуватися до найбільш ефективного їх використання. Процвітаючі фірми, що ефективно застосовують стратегічне управління, складають стратегічний баланс у вигляді </a:t>
            </a:r>
            <a:r>
              <a:rPr lang="de-DE" dirty="0" smtClean="0"/>
              <a:t>PEST, SPACE</a:t>
            </a:r>
            <a:r>
              <a:rPr lang="uk-UA" dirty="0" smtClean="0"/>
              <a:t>- або </a:t>
            </a:r>
            <a:r>
              <a:rPr lang="de-DE" dirty="0" smtClean="0"/>
              <a:t>SWOT-</a:t>
            </a:r>
            <a:r>
              <a:rPr lang="uk-UA" dirty="0" smtClean="0"/>
              <a:t>аналізу за обраним переліком і оцінками факторів.</a:t>
            </a:r>
            <a:endParaRPr lang="ru-RU" dirty="0" smtClean="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509222" y="0"/>
            <a:ext cx="8222100" cy="767700"/>
          </a:xfrm>
          <a:prstGeom prst="rect">
            <a:avLst/>
          </a:prstGeom>
        </p:spPr>
        <p:txBody>
          <a:bodyPr spcFirstLastPara="1" wrap="square" lIns="91425" tIns="91425" rIns="91425" bIns="91425" anchor="b" anchorCtr="0">
            <a:noAutofit/>
          </a:bodyPr>
          <a:lstStyle/>
          <a:p>
            <a:pPr lvl="0" algn="ctr"/>
            <a:r>
              <a:rPr lang="uk-UA" sz="1800" b="1" dirty="0" smtClean="0">
                <a:solidFill>
                  <a:schemeClr val="bg2"/>
                </a:solidFill>
              </a:rPr>
              <a:t>Можна виділити та класифікувати ряд методик, що спрямовані на дослідження окремих складових середовища організації</a:t>
            </a:r>
            <a:endParaRPr sz="1800" b="1">
              <a:solidFill>
                <a:schemeClr val="bg2"/>
              </a:solidFill>
            </a:endParaRPr>
          </a:p>
        </p:txBody>
      </p:sp>
      <p:sp>
        <p:nvSpPr>
          <p:cNvPr id="130" name="Google Shape;130;p23"/>
          <p:cNvSpPr txBox="1">
            <a:spLocks noGrp="1"/>
          </p:cNvSpPr>
          <p:nvPr>
            <p:ph type="body" idx="1"/>
          </p:nvPr>
        </p:nvSpPr>
        <p:spPr>
          <a:xfrm>
            <a:off x="509222" y="1265931"/>
            <a:ext cx="8222100" cy="2710200"/>
          </a:xfrm>
          <a:prstGeom prst="rect">
            <a:avLst/>
          </a:prstGeom>
        </p:spPr>
        <p:txBody>
          <a:bodyPr spcFirstLastPara="1" wrap="square" lIns="91425" tIns="91425" rIns="91425" bIns="91425" anchor="t" anchorCtr="0">
            <a:noAutofit/>
          </a:bodyPr>
          <a:lstStyle/>
          <a:p>
            <a:pPr marL="0" lvl="0" indent="0">
              <a:spcAft>
                <a:spcPts val="1600"/>
              </a:spcAft>
              <a:buNone/>
            </a:pPr>
            <a:endParaRPr/>
          </a:p>
        </p:txBody>
      </p:sp>
      <p:pic>
        <p:nvPicPr>
          <p:cNvPr id="5" name="Рисунок 1"/>
          <p:cNvPicPr>
            <a:picLocks noChangeAspect="1" noChangeArrowheads="1"/>
          </p:cNvPicPr>
          <p:nvPr/>
        </p:nvPicPr>
        <p:blipFill>
          <a:blip r:embed="rId3"/>
          <a:srcRect l="27441" t="27692" r="26498" b="10144"/>
          <a:stretch>
            <a:fillRect/>
          </a:stretch>
        </p:blipFill>
        <p:spPr bwMode="auto">
          <a:xfrm>
            <a:off x="1567544" y="773157"/>
            <a:ext cx="5607696" cy="4243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endParaRPr sz="1800">
              <a:solidFill>
                <a:srgbClr val="000000"/>
              </a:solidFill>
            </a:endParaRPr>
          </a:p>
        </p:txBody>
      </p:sp>
      <p:sp>
        <p:nvSpPr>
          <p:cNvPr id="7" name="Текст 6"/>
          <p:cNvSpPr>
            <a:spLocks noGrp="1"/>
          </p:cNvSpPr>
          <p:nvPr>
            <p:ph type="body" idx="1"/>
          </p:nvPr>
        </p:nvSpPr>
        <p:spPr>
          <a:xfrm>
            <a:off x="434166" y="1611378"/>
            <a:ext cx="8223250" cy="2709862"/>
          </a:xfrm>
          <a:prstGeom prst="rect">
            <a:avLst/>
          </a:prstGeom>
        </p:spPr>
        <p:txBody>
          <a:bodyPr>
            <a:spAutoFit/>
          </a:bodyPr>
          <a:lstStyle/>
          <a:p>
            <a:pPr marL="0" indent="0" algn="just">
              <a:spcAft>
                <a:spcPts val="1600"/>
              </a:spcAft>
              <a:buNone/>
            </a:pPr>
            <a:r>
              <a:rPr lang="en-US" b="1" i="1" u="sng" dirty="0" smtClean="0"/>
              <a:t>SWOT</a:t>
            </a:r>
            <a:r>
              <a:rPr lang="uk-UA" b="1" i="1" u="sng" dirty="0" err="1" smtClean="0"/>
              <a:t>-аналіз</a:t>
            </a:r>
            <a:r>
              <a:rPr lang="uk-UA" b="1" i="1" u="sng" dirty="0" smtClean="0"/>
              <a:t> </a:t>
            </a:r>
            <a:r>
              <a:rPr lang="uk-UA" dirty="0" smtClean="0"/>
              <a:t>– це своєрідна форма подання інформації; він не містить остаточних даних для прийняття управлінських рішень, але допомагає впорядкувати процес обмірковування всієї наявної інформації з використанням власних думок та оцінок. </a:t>
            </a:r>
            <a:r>
              <a:rPr lang="en-US" dirty="0" smtClean="0"/>
              <a:t>SWOT</a:t>
            </a:r>
            <a:r>
              <a:rPr lang="uk-UA" dirty="0" err="1" smtClean="0"/>
              <a:t>-аналіз</a:t>
            </a:r>
            <a:r>
              <a:rPr lang="uk-UA" dirty="0" smtClean="0"/>
              <a:t> дає змогу сформувати загальний перелік стратегічних і тактичних заходів підприємства з урахуванням його особливостей та оточення, розробити відповідні стратегії – адаптації до середо вища чи формування впливу на нього. Фактори, які є окремими складовими </a:t>
            </a:r>
            <a:r>
              <a:rPr lang="en-US" dirty="0" smtClean="0"/>
              <a:t>SWOT</a:t>
            </a:r>
            <a:r>
              <a:rPr lang="uk-UA" dirty="0" err="1" smtClean="0"/>
              <a:t>-аналізу</a:t>
            </a:r>
            <a:r>
              <a:rPr lang="uk-UA" dirty="0" smtClean="0"/>
              <a:t>, можуть мати різні часові характеристики впливу на підприємство, тому доцільно виконувати певний їх поділ на явища </a:t>
            </a:r>
            <a:r>
              <a:rPr lang="uk-UA" dirty="0" err="1" smtClean="0"/>
              <a:t>коротко-</a:t>
            </a:r>
            <a:r>
              <a:rPr lang="uk-UA" dirty="0" smtClean="0"/>
              <a:t> та довгострокової дії, щоб визначити характер заходів.</a:t>
            </a: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1800" b="1" i="1" u="sng">
              <a:solidFill>
                <a:srgbClr val="000000"/>
              </a:solidFill>
            </a:endParaRPr>
          </a:p>
        </p:txBody>
      </p:sp>
      <p:sp>
        <p:nvSpPr>
          <p:cNvPr id="144" name="Google Shape;144;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577" name="Рисунок 1"/>
          <p:cNvPicPr>
            <a:picLocks noChangeAspect="1" noChangeArrowheads="1"/>
          </p:cNvPicPr>
          <p:nvPr/>
        </p:nvPicPr>
        <p:blipFill>
          <a:blip r:embed="rId3"/>
          <a:srcRect l="27107" t="23676" r="25925" b="18192"/>
          <a:stretch>
            <a:fillRect/>
          </a:stretch>
        </p:blipFill>
        <p:spPr bwMode="auto">
          <a:xfrm>
            <a:off x="979714" y="0"/>
            <a:ext cx="6671388" cy="4635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61442" name="Рисунок 1"/>
          <p:cNvPicPr>
            <a:picLocks noChangeAspect="1" noChangeArrowheads="1"/>
          </p:cNvPicPr>
          <p:nvPr/>
        </p:nvPicPr>
        <p:blipFill>
          <a:blip r:embed="rId2"/>
          <a:srcRect l="27643" t="30449" r="28712" b="16010"/>
          <a:stretch>
            <a:fillRect/>
          </a:stretch>
        </p:blipFill>
        <p:spPr bwMode="auto">
          <a:xfrm>
            <a:off x="1109680" y="522515"/>
            <a:ext cx="5860288" cy="4030246"/>
          </a:xfrm>
          <a:prstGeom prst="rect">
            <a:avLst/>
          </a:prstGeom>
          <a:noFill/>
          <a:ln w="9525">
            <a:noFill/>
            <a:miter lim="800000"/>
            <a:headEnd/>
            <a:tailEnd/>
          </a:ln>
        </p:spPr>
      </p:pic>
      <p:sp>
        <p:nvSpPr>
          <p:cNvPr id="5" name="Прямоугольник 4"/>
          <p:cNvSpPr/>
          <p:nvPr/>
        </p:nvSpPr>
        <p:spPr>
          <a:xfrm>
            <a:off x="223934" y="1"/>
            <a:ext cx="8733453" cy="523220"/>
          </a:xfrm>
          <a:prstGeom prst="rect">
            <a:avLst/>
          </a:prstGeom>
        </p:spPr>
        <p:txBody>
          <a:bodyPr wrap="square">
            <a:spAutoFit/>
          </a:bodyPr>
          <a:lstStyle/>
          <a:p>
            <a:r>
              <a:rPr lang="uk-UA" dirty="0" smtClean="0"/>
              <a:t>Простежити співвідношення факторів зовнішнього та внутріш­нього середовища, що трактується в категоріях SWOT-аналізу, можна за допомогою певної матриці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r>
              <a:rPr lang="uk-UA" sz="1800" b="1" i="1" dirty="0" smtClean="0"/>
              <a:t>Тема 2. Характеристика передумов застосування стратегічного управління на підприємствах в Україні</a:t>
            </a:r>
            <a:endParaRPr lang="ru-RU" sz="1800" dirty="0"/>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r>
              <a:rPr lang="uk-UA" dirty="0" smtClean="0"/>
              <a:t>2.1. Види підприємств з точки зору стратегічного управління </a:t>
            </a:r>
          </a:p>
          <a:p>
            <a:r>
              <a:rPr lang="uk-UA" dirty="0" smtClean="0"/>
              <a:t>2.2 Необхідність формування стратегічного мислення менеджерів</a:t>
            </a:r>
          </a:p>
          <a:p>
            <a:r>
              <a:rPr lang="uk-UA" dirty="0" smtClean="0"/>
              <a:t>2.3. Характеристика і аналіз середовища господарювання. Методи аналізу середовища</a:t>
            </a:r>
            <a:endParaRPr lang="ru-RU" dirty="0" smtClean="0"/>
          </a:p>
          <a:p>
            <a:r>
              <a:rPr lang="uk-UA" dirty="0" smtClean="0"/>
              <a:t>2.4. Прогнозування розвитку середовища діяльності підприємства</a:t>
            </a:r>
            <a:endParaRPr lang="ru-RU" dirty="0" smtClean="0"/>
          </a:p>
          <a:p>
            <a:r>
              <a:rPr lang="uk-UA" dirty="0" smtClean="0"/>
              <a:t>2.5. Визначення місії і цілей розвитку підприємства</a:t>
            </a:r>
            <a:endParaRPr lang="ru-RU" dirty="0" smtClean="0"/>
          </a:p>
          <a:p>
            <a:r>
              <a:rPr lang="uk-UA" dirty="0" smtClean="0"/>
              <a:t>2.6. Аналіз привабливості стратегічних зон господарювання. Конкурентний аналіз </a:t>
            </a:r>
            <a:endParaRPr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900" y="589435"/>
            <a:ext cx="8222100" cy="767700"/>
          </a:xfrm>
        </p:spPr>
        <p:txBody>
          <a:bodyPr/>
          <a:lstStyle/>
          <a:p>
            <a:endParaRPr lang="ru-RU"/>
          </a:p>
        </p:txBody>
      </p:sp>
      <p:sp>
        <p:nvSpPr>
          <p:cNvPr id="3" name="Текст 2"/>
          <p:cNvSpPr>
            <a:spLocks noGrp="1"/>
          </p:cNvSpPr>
          <p:nvPr>
            <p:ph type="body" idx="1"/>
          </p:nvPr>
        </p:nvSpPr>
        <p:spPr>
          <a:xfrm>
            <a:off x="350602" y="1396561"/>
            <a:ext cx="8222100" cy="2710200"/>
          </a:xfrm>
        </p:spPr>
        <p:txBody>
          <a:bodyPr/>
          <a:lstStyle/>
          <a:p>
            <a:pPr algn="just"/>
            <a:r>
              <a:rPr lang="ru-RU" sz="1600" dirty="0" smtClean="0">
                <a:solidFill>
                  <a:schemeClr val="bg2"/>
                </a:solidFill>
              </a:rPr>
              <a:t>На </a:t>
            </a:r>
            <a:r>
              <a:rPr lang="uk-UA" sz="1600" dirty="0" smtClean="0">
                <a:solidFill>
                  <a:schemeClr val="bg2"/>
                </a:solidFill>
              </a:rPr>
              <a:t>перетинах окремих; складових груп факторів формуються поля, для яких характерні; певні комбінації, що їх треба врахову­вати надалі в ході розробки стратегій певного типу:</a:t>
            </a:r>
            <a:endParaRPr lang="ru-RU" sz="1600" dirty="0" smtClean="0">
              <a:solidFill>
                <a:schemeClr val="bg2"/>
              </a:solidFill>
            </a:endParaRPr>
          </a:p>
          <a:p>
            <a:pPr algn="just"/>
            <a:r>
              <a:rPr lang="uk-UA" sz="1600" i="1" dirty="0" smtClean="0">
                <a:solidFill>
                  <a:schemeClr val="bg2"/>
                </a:solidFill>
              </a:rPr>
              <a:t>• поле СіМ – </a:t>
            </a:r>
            <a:r>
              <a:rPr lang="uk-UA" sz="1600" dirty="0" smtClean="0">
                <a:solidFill>
                  <a:schemeClr val="bg2"/>
                </a:solidFill>
              </a:rPr>
              <a:t>потребує стратегій підтримки та розвитку сильних сторін підприємства в напрямку реалізації шансів зовнішнього оточення; </a:t>
            </a:r>
            <a:endParaRPr lang="ru-RU" sz="1600" dirty="0" smtClean="0">
              <a:solidFill>
                <a:schemeClr val="bg2"/>
              </a:solidFill>
            </a:endParaRPr>
          </a:p>
          <a:p>
            <a:pPr algn="just"/>
            <a:r>
              <a:rPr lang="uk-UA" sz="1600" i="1" dirty="0" smtClean="0">
                <a:solidFill>
                  <a:schemeClr val="bg2"/>
                </a:solidFill>
              </a:rPr>
              <a:t>• поле </a:t>
            </a:r>
            <a:r>
              <a:rPr lang="uk-UA" sz="1600" i="1" dirty="0" err="1" smtClean="0">
                <a:solidFill>
                  <a:schemeClr val="bg2"/>
                </a:solidFill>
              </a:rPr>
              <a:t>СіЗ</a:t>
            </a:r>
            <a:r>
              <a:rPr lang="uk-UA" sz="1600" i="1" dirty="0" smtClean="0">
                <a:solidFill>
                  <a:schemeClr val="bg2"/>
                </a:solidFill>
              </a:rPr>
              <a:t> </a:t>
            </a:r>
            <a:r>
              <a:rPr lang="uk-UA" sz="1600" dirty="0" smtClean="0">
                <a:solidFill>
                  <a:schemeClr val="bg2"/>
                </a:solidFill>
              </a:rPr>
              <a:t>– передбачення стратегій використання сильних сторін підприємства з метою пом’якшення (усунення) загроз;</a:t>
            </a:r>
            <a:endParaRPr lang="ru-RU" sz="1600" dirty="0" smtClean="0">
              <a:solidFill>
                <a:schemeClr val="bg2"/>
              </a:solidFill>
            </a:endParaRPr>
          </a:p>
          <a:p>
            <a:pPr algn="just"/>
            <a:r>
              <a:rPr lang="uk-UA" sz="1600" i="1" dirty="0" smtClean="0">
                <a:solidFill>
                  <a:schemeClr val="bg2"/>
                </a:solidFill>
              </a:rPr>
              <a:t>• поле </a:t>
            </a:r>
            <a:r>
              <a:rPr lang="uk-UA" sz="1600" i="1" dirty="0" err="1" smtClean="0">
                <a:solidFill>
                  <a:schemeClr val="bg2"/>
                </a:solidFill>
              </a:rPr>
              <a:t>СлМ</a:t>
            </a:r>
            <a:r>
              <a:rPr lang="uk-UA" sz="1600" i="1" dirty="0" smtClean="0">
                <a:solidFill>
                  <a:schemeClr val="bg2"/>
                </a:solidFill>
              </a:rPr>
              <a:t> </a:t>
            </a:r>
            <a:r>
              <a:rPr lang="uk-UA" sz="1600" dirty="0" smtClean="0">
                <a:solidFill>
                  <a:schemeClr val="bg2"/>
                </a:solidFill>
              </a:rPr>
              <a:t>– розробка стратегії подолання </a:t>
            </a:r>
            <a:r>
              <a:rPr lang="uk-UA" sz="1600" dirty="0" err="1" smtClean="0">
                <a:solidFill>
                  <a:schemeClr val="bg2"/>
                </a:solidFill>
              </a:rPr>
              <a:t>слабкостей</a:t>
            </a:r>
            <a:r>
              <a:rPr lang="uk-UA" sz="1600" dirty="0" smtClean="0">
                <a:solidFill>
                  <a:schemeClr val="bg2"/>
                </a:solidFill>
              </a:rPr>
              <a:t> підприємства за рахунок можливостей, що їх надає зовнішнє середовище;</a:t>
            </a:r>
            <a:endParaRPr lang="ru-RU" sz="1600" dirty="0" smtClean="0">
              <a:solidFill>
                <a:schemeClr val="bg2"/>
              </a:solidFill>
            </a:endParaRPr>
          </a:p>
          <a:p>
            <a:pPr algn="just"/>
            <a:r>
              <a:rPr lang="uk-UA" sz="1600" i="1" dirty="0" smtClean="0">
                <a:solidFill>
                  <a:schemeClr val="bg2"/>
                </a:solidFill>
              </a:rPr>
              <a:t>• поле </a:t>
            </a:r>
            <a:r>
              <a:rPr lang="uk-UA" sz="1600" i="1" dirty="0" err="1" smtClean="0">
                <a:solidFill>
                  <a:schemeClr val="bg2"/>
                </a:solidFill>
              </a:rPr>
              <a:t>СлЗ</a:t>
            </a:r>
            <a:r>
              <a:rPr lang="uk-UA" sz="1600" i="1" dirty="0" smtClean="0">
                <a:solidFill>
                  <a:schemeClr val="bg2"/>
                </a:solidFill>
              </a:rPr>
              <a:t> – </a:t>
            </a:r>
            <a:r>
              <a:rPr lang="uk-UA" sz="1600" dirty="0" smtClean="0">
                <a:solidFill>
                  <a:schemeClr val="bg2"/>
                </a:solidFill>
              </a:rPr>
              <a:t>іноді називають «кризовим полем», оскільки тут поєднуються загрози середовища зі слабкістю підприємства. З огляду на це існує нагальна потреба розробки стратегій як подолання загроз, так і усунення слабкості підприємства, що завжди є важким завданням. </a:t>
            </a:r>
            <a:r>
              <a:rPr lang="uk-UA" sz="1600" baseline="30000" dirty="0" smtClean="0">
                <a:solidFill>
                  <a:schemeClr val="bg2"/>
                </a:solidFill>
              </a:rPr>
              <a:t>:</a:t>
            </a:r>
            <a:endParaRPr lang="ru-RU" sz="1600" dirty="0" smtClean="0">
              <a:solidFill>
                <a:schemeClr val="bg2"/>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r>
              <a:rPr lang="uk-UA" sz="1800" b="1" i="1" u="sng" dirty="0" smtClean="0">
                <a:solidFill>
                  <a:schemeClr val="bg2"/>
                </a:solidFill>
              </a:rPr>
              <a:t>Підприємство</a:t>
            </a:r>
            <a:r>
              <a:rPr lang="uk-UA" sz="1800" dirty="0" smtClean="0">
                <a:solidFill>
                  <a:schemeClr val="bg2"/>
                </a:solidFill>
              </a:rPr>
              <a:t> – це організаційно </a:t>
            </a:r>
            <a:r>
              <a:rPr lang="uk-UA" sz="1800" dirty="0" err="1" smtClean="0">
                <a:solidFill>
                  <a:schemeClr val="bg2"/>
                </a:solidFill>
              </a:rPr>
              <a:t>виокремлена</a:t>
            </a:r>
            <a:r>
              <a:rPr lang="uk-UA" sz="1800" dirty="0" smtClean="0">
                <a:solidFill>
                  <a:schemeClr val="bg2"/>
                </a:solidFill>
              </a:rPr>
              <a:t> та економічно самостійна ланка виробничої сфери економіки країни, що виробляє продукти певного типу: товари, послуги, інформацію, нові знання – як окремо, так і в певному співвідношенні.</a:t>
            </a:r>
            <a:endParaRPr lang="ru-RU" sz="1800" dirty="0">
              <a:solidFill>
                <a:schemeClr val="bg2"/>
              </a:solidFill>
            </a:endParaRPr>
          </a:p>
        </p:txBody>
      </p:sp>
      <p:sp>
        <p:nvSpPr>
          <p:cNvPr id="80" name="Google Shape;80;p15"/>
          <p:cNvSpPr txBox="1">
            <a:spLocks noGrp="1"/>
          </p:cNvSpPr>
          <p:nvPr>
            <p:ph type="body" idx="1"/>
          </p:nvPr>
        </p:nvSpPr>
        <p:spPr>
          <a:xfrm>
            <a:off x="195943" y="1670180"/>
            <a:ext cx="8498057" cy="2959095"/>
          </a:xfrm>
          <a:prstGeom prst="rect">
            <a:avLst/>
          </a:prstGeom>
        </p:spPr>
        <p:txBody>
          <a:bodyPr spcFirstLastPara="1" wrap="square" lIns="91425" tIns="91425" rIns="91425" bIns="91425" anchor="t" anchorCtr="0">
            <a:noAutofit/>
          </a:bodyPr>
          <a:lstStyle/>
          <a:p>
            <a:pPr algn="just"/>
            <a:r>
              <a:rPr lang="uk-UA" dirty="0" smtClean="0">
                <a:solidFill>
                  <a:schemeClr val="bg2"/>
                </a:solidFill>
              </a:rPr>
              <a:t>Виокремлення, оцінювання необхідності створення та існування підприємств того або іншого типу залежать від тієї </a:t>
            </a:r>
            <a:r>
              <a:rPr lang="uk-UA" b="1" i="1" u="sng" dirty="0" smtClean="0">
                <a:solidFill>
                  <a:schemeClr val="bg2"/>
                </a:solidFill>
              </a:rPr>
              <a:t>концепції</a:t>
            </a:r>
            <a:r>
              <a:rPr lang="uk-UA" dirty="0" smtClean="0">
                <a:solidFill>
                  <a:schemeClr val="bg2"/>
                </a:solidFill>
              </a:rPr>
              <a:t>, яку покладено в його основу.</a:t>
            </a:r>
            <a:endParaRPr lang="ru-RU" dirty="0" smtClean="0">
              <a:solidFill>
                <a:schemeClr val="bg2"/>
              </a:solidFill>
            </a:endParaRPr>
          </a:p>
          <a:p>
            <a:pPr algn="just"/>
            <a:r>
              <a:rPr lang="uk-UA" dirty="0" smtClean="0">
                <a:solidFill>
                  <a:schemeClr val="bg2"/>
                </a:solidFill>
              </a:rPr>
              <a:t>Нині існує кілька </a:t>
            </a:r>
            <a:r>
              <a:rPr lang="uk-UA" b="1" i="1" u="sng" dirty="0" smtClean="0">
                <a:solidFill>
                  <a:schemeClr val="bg2"/>
                </a:solidFill>
              </a:rPr>
              <a:t>«концепцій підприємства»: </a:t>
            </a:r>
            <a:r>
              <a:rPr lang="uk-UA" dirty="0" smtClean="0">
                <a:solidFill>
                  <a:schemeClr val="bg2"/>
                </a:solidFill>
              </a:rPr>
              <a:t>технологічна, ресурсна, підприємницька, інформаційна, поведінкова тощо. Вибір тієї або іншої залежить від умов, в яких функціонує підприємство, а також від особистих поглядів власників та керівників організацій. Щодо стратегічного управління дедалі більше прихильників набуває концепція підприємства як «відкритої», матеріально-речовинної та соціально-економічної системи</a:t>
            </a:r>
            <a:endParaRPr lang="ru-RU"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231" y="1839738"/>
            <a:ext cx="8222100" cy="767700"/>
          </a:xfrm>
        </p:spPr>
        <p:txBody>
          <a:bodyPr/>
          <a:lstStyle/>
          <a:p>
            <a:r>
              <a:rPr lang="uk-UA" sz="1400" b="1" dirty="0" smtClean="0">
                <a:solidFill>
                  <a:schemeClr val="bg2"/>
                </a:solidFill>
              </a:rPr>
              <a:t>Розглянемо окремі складові обраної концепції підприємства. Підприємство є «відкритою» матеріально-речовинною системою, оскільки його діяльність можна описати з погляду моделі «вхід – вихід»: на «вході» підприємства є всі види матеріальних і нематеріальних ресурсів (сировина, техніка, персонал, фінанси, інформація тощо), а на «виході» – товари, послуги, висококваліфіко­ваний персонал і т. ін. (рис). «Вхідні» та «вихідні» потоки сполучають організацію з відповідними ринками.</a:t>
            </a:r>
            <a:r>
              <a:rPr lang="ru-RU" sz="1400" dirty="0" smtClean="0"/>
              <a:t/>
            </a:r>
            <a:br>
              <a:rPr lang="ru-RU" sz="1400" dirty="0" smtClean="0"/>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
        <p:nvSpPr>
          <p:cNvPr id="3" name="Текст 2"/>
          <p:cNvSpPr>
            <a:spLocks noGrp="1"/>
          </p:cNvSpPr>
          <p:nvPr>
            <p:ph type="body" idx="1"/>
          </p:nvPr>
        </p:nvSpPr>
        <p:spPr/>
        <p:txBody>
          <a:bodyPr/>
          <a:lstStyle/>
          <a:p>
            <a:pPr>
              <a:buNone/>
            </a:pP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492898" y="1753777"/>
            <a:ext cx="6070588" cy="3014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571" y="0"/>
            <a:ext cx="8500187" cy="1609062"/>
          </a:xfrm>
        </p:spPr>
        <p:txBody>
          <a:bodyPr/>
          <a:lstStyle/>
          <a:p>
            <a:pPr algn="just"/>
            <a:r>
              <a:rPr lang="uk-UA" sz="1600" dirty="0" smtClean="0">
                <a:solidFill>
                  <a:schemeClr val="bg2"/>
                </a:solidFill>
              </a:rPr>
              <a:t>Обрана концепція підприємства зосереджує увагу на необхідності, з одного боку, враховувати вплив зовнішнього середовища на діяльність організації, а з іншого, вимагає формувати ефективну виробничо-управлінську систему. Порівняльну характеристику «закритого» та «відкритого» підприємств наведено в табл. «Відкрите» ринково-орієнтоване підприємство «відповідає» за свою перспективу самостійно, а в ринковій економіці може бути перспективою як успіх, так і розорення.</a:t>
            </a:r>
            <a:endParaRPr lang="ru-RU" sz="1600" dirty="0">
              <a:solidFill>
                <a:schemeClr val="bg2"/>
              </a:solidFill>
            </a:endParaRPr>
          </a:p>
        </p:txBody>
      </p:sp>
      <p:sp>
        <p:nvSpPr>
          <p:cNvPr id="3" name="Текст 2"/>
          <p:cNvSpPr>
            <a:spLocks noGrp="1"/>
          </p:cNvSpPr>
          <p:nvPr>
            <p:ph type="body" idx="1"/>
          </p:nvPr>
        </p:nvSpPr>
        <p:spPr>
          <a:xfrm>
            <a:off x="0" y="1611164"/>
            <a:ext cx="9144000" cy="2710200"/>
          </a:xfrm>
        </p:spPr>
        <p:txBody>
          <a:bodyPr/>
          <a:lstStyle/>
          <a:p>
            <a:pPr algn="just">
              <a:buNone/>
            </a:pPr>
            <a:r>
              <a:rPr lang="uk-UA" sz="1600" dirty="0" smtClean="0">
                <a:solidFill>
                  <a:schemeClr val="bg2"/>
                </a:solidFill>
              </a:rPr>
              <a:t>Як уже зазначалося, кожне підприємство чи організація є унікальною, «відкритою» системою, що має певні особливості, які вирізняють її серед інших. Проте всі підприємства є соціально-економічними системами, а отже, мають спільні характеристики, до яких належать:</a:t>
            </a:r>
            <a:endParaRPr lang="ru-RU" sz="1600" dirty="0" smtClean="0">
              <a:solidFill>
                <a:schemeClr val="bg2"/>
              </a:solidFill>
            </a:endParaRPr>
          </a:p>
          <a:p>
            <a:pPr>
              <a:buNone/>
            </a:pPr>
            <a:r>
              <a:rPr lang="uk-UA" sz="1600" dirty="0" smtClean="0">
                <a:solidFill>
                  <a:schemeClr val="bg2"/>
                </a:solidFill>
              </a:rPr>
              <a:t>• використання основних елементів виробництва (предметів, засобів праці та праці);</a:t>
            </a:r>
            <a:endParaRPr lang="ru-RU" sz="1600" dirty="0" smtClean="0">
              <a:solidFill>
                <a:schemeClr val="bg2"/>
              </a:solidFill>
            </a:endParaRPr>
          </a:p>
          <a:p>
            <a:pPr>
              <a:buNone/>
            </a:pPr>
            <a:r>
              <a:rPr lang="uk-UA" sz="1600" dirty="0" smtClean="0">
                <a:solidFill>
                  <a:schemeClr val="bg2"/>
                </a:solidFill>
              </a:rPr>
              <a:t>• основні функції управління (загальні та специфічні);</a:t>
            </a:r>
            <a:endParaRPr lang="ru-RU" sz="1600" dirty="0" smtClean="0">
              <a:solidFill>
                <a:schemeClr val="bg2"/>
              </a:solidFill>
            </a:endParaRPr>
          </a:p>
          <a:p>
            <a:pPr>
              <a:buNone/>
            </a:pPr>
            <a:r>
              <a:rPr lang="uk-UA" sz="1600" dirty="0" smtClean="0">
                <a:solidFill>
                  <a:schemeClr val="bg2"/>
                </a:solidFill>
              </a:rPr>
              <a:t>• змінність окремих параметрів і системи загалом упродовж періоду існування;</a:t>
            </a:r>
            <a:endParaRPr lang="ru-RU" sz="1600" dirty="0" smtClean="0">
              <a:solidFill>
                <a:schemeClr val="bg2"/>
              </a:solidFill>
            </a:endParaRPr>
          </a:p>
          <a:p>
            <a:pPr>
              <a:buNone/>
            </a:pPr>
            <a:r>
              <a:rPr lang="uk-UA" sz="1600" dirty="0" smtClean="0">
                <a:solidFill>
                  <a:schemeClr val="bg2"/>
                </a:solidFill>
              </a:rPr>
              <a:t>• здатність до формування власної поведінки, унікальність, нерідко – непередбачуваність її в конкретній ситуації;</a:t>
            </a:r>
            <a:endParaRPr lang="ru-RU" sz="1600" dirty="0" smtClean="0">
              <a:solidFill>
                <a:schemeClr val="bg2"/>
              </a:solidFill>
            </a:endParaRPr>
          </a:p>
          <a:p>
            <a:pPr>
              <a:buNone/>
            </a:pPr>
            <a:r>
              <a:rPr lang="uk-UA" sz="1600" dirty="0" smtClean="0">
                <a:solidFill>
                  <a:schemeClr val="bg2"/>
                </a:solidFill>
              </a:rPr>
              <a:t>• здатність адаптуватися до змін у середовищі, встановлювати ефективні зв'язки;</a:t>
            </a:r>
            <a:endParaRPr lang="ru-RU" sz="1600" dirty="0" smtClean="0">
              <a:solidFill>
                <a:schemeClr val="bg2"/>
              </a:solidFill>
            </a:endParaRPr>
          </a:p>
          <a:p>
            <a:pPr>
              <a:buNone/>
            </a:pPr>
            <a:r>
              <a:rPr lang="uk-UA" sz="1600" dirty="0" smtClean="0">
                <a:solidFill>
                  <a:schemeClr val="bg2"/>
                </a:solidFill>
              </a:rPr>
              <a:t>• здатність до протидії тенденціям, які можуть зруйнувати систему;</a:t>
            </a:r>
            <a:endParaRPr lang="ru-RU" sz="1600" dirty="0" smtClean="0">
              <a:solidFill>
                <a:schemeClr val="bg2"/>
              </a:solidFill>
            </a:endParaRPr>
          </a:p>
          <a:p>
            <a:pPr>
              <a:buNone/>
            </a:pPr>
            <a:r>
              <a:rPr lang="uk-UA" sz="1600" dirty="0" smtClean="0">
                <a:solidFill>
                  <a:schemeClr val="bg2"/>
                </a:solidFill>
              </a:rPr>
              <a:t>• властивість змінювати структуру й механізм функціонування на власний розсуд.</a:t>
            </a:r>
            <a:endParaRPr lang="ru-RU" sz="1600" dirty="0" smtClean="0">
              <a:solidFill>
                <a:schemeClr val="bg2"/>
              </a:solidFill>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marR="12700" lvl="0" indent="342900" algn="just" rtl="0">
              <a:lnSpc>
                <a:spcPct val="115000"/>
              </a:lnSpc>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86" name="Google Shape;86;p16"/>
          <p:cNvSpPr txBox="1">
            <a:spLocks noGrp="1"/>
          </p:cNvSpPr>
          <p:nvPr>
            <p:ph type="body" idx="1"/>
          </p:nvPr>
        </p:nvSpPr>
        <p:spPr>
          <a:xfrm>
            <a:off x="299600" y="1270825"/>
            <a:ext cx="8563800" cy="3358500"/>
          </a:xfrm>
          <a:prstGeom prst="rect">
            <a:avLst/>
          </a:prstGeom>
        </p:spPr>
        <p:txBody>
          <a:bodyPr spcFirstLastPara="1" wrap="square" lIns="91425" tIns="91425" rIns="91425" bIns="91425" anchor="t" anchorCtr="0">
            <a:noAutofit/>
          </a:bodyPr>
          <a:lstStyle/>
          <a:p>
            <a:pPr marL="0" marR="12700" lvl="0" indent="342900" algn="just"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600"/>
              </a:spcAft>
              <a:buNone/>
            </a:pPr>
            <a:endParaRPr sz="1400">
              <a:solidFill>
                <a:srgbClr val="000000"/>
              </a:solidFill>
              <a:latin typeface="Arial"/>
              <a:ea typeface="Arial"/>
              <a:cs typeface="Arial"/>
              <a:sym typeface="Arial"/>
            </a:endParaRPr>
          </a:p>
        </p:txBody>
      </p:sp>
      <p:pic>
        <p:nvPicPr>
          <p:cNvPr id="2050" name="Picture 2"/>
          <p:cNvPicPr>
            <a:picLocks noChangeAspect="1" noChangeArrowheads="1"/>
          </p:cNvPicPr>
          <p:nvPr/>
        </p:nvPicPr>
        <p:blipFill>
          <a:blip r:embed="rId3"/>
          <a:srcRect/>
          <a:stretch>
            <a:fillRect/>
          </a:stretch>
        </p:blipFill>
        <p:spPr bwMode="auto">
          <a:xfrm>
            <a:off x="1726163" y="718457"/>
            <a:ext cx="4730619" cy="8300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2" name="Google Shape;92;p17"/>
          <p:cNvSpPr txBox="1">
            <a:spLocks noGrp="1"/>
          </p:cNvSpPr>
          <p:nvPr>
            <p:ph type="body" idx="1"/>
          </p:nvPr>
        </p:nvSpPr>
        <p:spPr>
          <a:xfrm>
            <a:off x="338675" y="137575"/>
            <a:ext cx="8290200" cy="43224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b="1" i="1" u="sng">
              <a:solidFill>
                <a:srgbClr val="000000"/>
              </a:solidFill>
              <a:latin typeface="Times New Roman"/>
              <a:ea typeface="Times New Roman"/>
              <a:cs typeface="Times New Roman"/>
              <a:sym typeface="Times New Roman"/>
            </a:endParaRPr>
          </a:p>
        </p:txBody>
      </p:sp>
      <p:pic>
        <p:nvPicPr>
          <p:cNvPr id="3074" name="Picture 2"/>
          <p:cNvPicPr>
            <a:picLocks noChangeAspect="1" noChangeArrowheads="1"/>
          </p:cNvPicPr>
          <p:nvPr/>
        </p:nvPicPr>
        <p:blipFill>
          <a:blip r:embed="rId3"/>
          <a:srcRect/>
          <a:stretch>
            <a:fillRect/>
          </a:stretch>
        </p:blipFill>
        <p:spPr bwMode="auto">
          <a:xfrm>
            <a:off x="2528596" y="-1464906"/>
            <a:ext cx="4314825" cy="576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71900" y="1082550"/>
            <a:ext cx="8222100" cy="965100"/>
          </a:xfrm>
          <a:prstGeom prst="rect">
            <a:avLst/>
          </a:prstGeom>
        </p:spPr>
        <p:txBody>
          <a:bodyPr spcFirstLastPara="1" wrap="square" lIns="91425" tIns="91425" rIns="91425" bIns="91425" anchor="b" anchorCtr="0">
            <a:noAutofit/>
          </a:bodyPr>
          <a:lstStyle/>
          <a:p>
            <a:pPr algn="just">
              <a:lnSpc>
                <a:spcPct val="115000"/>
              </a:lnSpc>
              <a:spcAft>
                <a:spcPts val="1600"/>
              </a:spcAft>
            </a:pPr>
            <a:r>
              <a:rPr lang="uk-UA" sz="2800" dirty="0" smtClean="0">
                <a:solidFill>
                  <a:schemeClr val="bg2"/>
                </a:solidFill>
              </a:rPr>
              <a:t>Підприємства класифікують за такими ознаками:</a:t>
            </a:r>
            <a:r>
              <a:rPr lang="ru-RU" dirty="0" smtClean="0"/>
              <a:t/>
            </a:r>
            <a:br>
              <a:rPr lang="ru-RU" dirty="0" smtClean="0"/>
            </a:br>
            <a:endParaRPr/>
          </a:p>
        </p:txBody>
      </p:sp>
      <p:sp>
        <p:nvSpPr>
          <p:cNvPr id="98" name="Google Shape;98;p18"/>
          <p:cNvSpPr txBox="1">
            <a:spLocks noGrp="1"/>
          </p:cNvSpPr>
          <p:nvPr>
            <p:ph type="body" idx="1"/>
          </p:nvPr>
        </p:nvSpPr>
        <p:spPr>
          <a:xfrm>
            <a:off x="0" y="1143909"/>
            <a:ext cx="9143999" cy="3241200"/>
          </a:xfrm>
          <a:prstGeom prst="rect">
            <a:avLst/>
          </a:prstGeom>
        </p:spPr>
        <p:txBody>
          <a:bodyPr spcFirstLastPara="1" wrap="square" lIns="91425" tIns="91425" rIns="91425" bIns="91425" anchor="t" anchorCtr="0">
            <a:noAutofit/>
          </a:bodyPr>
          <a:lstStyle/>
          <a:p>
            <a:pPr algn="just">
              <a:buNone/>
            </a:pPr>
            <a:r>
              <a:rPr lang="uk-UA" sz="1600" dirty="0" smtClean="0">
                <a:solidFill>
                  <a:schemeClr val="bg2"/>
                </a:solidFill>
              </a:rPr>
              <a:t>• за розмірами (що враховують чисельність персоналу, вартість майнового комплексу, частку та місткість обслуговуваного ринку і т. ін.) – малі, середні та великі;</a:t>
            </a:r>
            <a:endParaRPr lang="ru-RU" sz="1600" dirty="0" smtClean="0">
              <a:solidFill>
                <a:schemeClr val="bg2"/>
              </a:solidFill>
            </a:endParaRPr>
          </a:p>
          <a:p>
            <a:pPr>
              <a:buNone/>
            </a:pPr>
            <a:r>
              <a:rPr lang="uk-UA" sz="1600" dirty="0" smtClean="0">
                <a:solidFill>
                  <a:schemeClr val="bg2"/>
                </a:solidFill>
              </a:rPr>
              <a:t>• за часом існування – безстрокові та тимчасові;</a:t>
            </a:r>
            <a:endParaRPr lang="ru-RU" sz="1600" dirty="0" smtClean="0">
              <a:solidFill>
                <a:schemeClr val="bg2"/>
              </a:solidFill>
            </a:endParaRPr>
          </a:p>
          <a:p>
            <a:pPr>
              <a:buNone/>
            </a:pPr>
            <a:r>
              <a:rPr lang="uk-UA" sz="1600" dirty="0" smtClean="0">
                <a:solidFill>
                  <a:schemeClr val="bg2"/>
                </a:solidFill>
              </a:rPr>
              <a:t>• за організаційно-правовою формою – комерційні (господарські товариства, виробничі кооперативи, громадські організації, благодійні фонди тощо);</a:t>
            </a:r>
            <a:endParaRPr lang="ru-RU" sz="1600" dirty="0" smtClean="0">
              <a:solidFill>
                <a:schemeClr val="bg2"/>
              </a:solidFill>
            </a:endParaRPr>
          </a:p>
          <a:p>
            <a:pPr>
              <a:buNone/>
            </a:pPr>
            <a:r>
              <a:rPr lang="uk-UA" sz="1600" dirty="0" smtClean="0">
                <a:solidFill>
                  <a:schemeClr val="bg2"/>
                </a:solidFill>
              </a:rPr>
              <a:t>• за організаційними </a:t>
            </a:r>
            <a:r>
              <a:rPr lang="uk-UA" sz="1600" dirty="0" err="1" smtClean="0">
                <a:solidFill>
                  <a:schemeClr val="bg2"/>
                </a:solidFill>
              </a:rPr>
              <a:t>формами—</a:t>
            </a:r>
            <a:r>
              <a:rPr lang="uk-UA" sz="1600" dirty="0" smtClean="0">
                <a:solidFill>
                  <a:schemeClr val="bg2"/>
                </a:solidFill>
              </a:rPr>
              <a:t> одиничні (самостійні підприємства, банки, біржі тощо) та об'єднані на основі кооперації або концентрації (асоціації, консорціуми, концерни тощо);</a:t>
            </a:r>
            <a:endParaRPr lang="ru-RU" sz="1600" dirty="0" smtClean="0">
              <a:solidFill>
                <a:schemeClr val="bg2"/>
              </a:solidFill>
            </a:endParaRPr>
          </a:p>
          <a:p>
            <a:pPr>
              <a:buNone/>
            </a:pPr>
            <a:r>
              <a:rPr lang="uk-UA" sz="1600" dirty="0" smtClean="0">
                <a:solidFill>
                  <a:schemeClr val="bg2"/>
                </a:solidFill>
              </a:rPr>
              <a:t>• за масштабом виробництва-основані на одиничному, серійному або масовому виробництві;</a:t>
            </a:r>
            <a:endParaRPr lang="ru-RU" sz="1600" dirty="0" smtClean="0">
              <a:solidFill>
                <a:schemeClr val="bg2"/>
              </a:solidFill>
            </a:endParaRPr>
          </a:p>
          <a:p>
            <a:pPr>
              <a:buNone/>
            </a:pPr>
            <a:r>
              <a:rPr lang="uk-UA" sz="1600" dirty="0" smtClean="0">
                <a:solidFill>
                  <a:schemeClr val="bg2"/>
                </a:solidFill>
              </a:rPr>
              <a:t>• за номенклатурою продукції, що випускається, – </a:t>
            </a:r>
            <a:r>
              <a:rPr lang="uk-UA" sz="1600" dirty="0" err="1" smtClean="0">
                <a:solidFill>
                  <a:schemeClr val="bg2"/>
                </a:solidFill>
              </a:rPr>
              <a:t>моно-</a:t>
            </a:r>
            <a:r>
              <a:rPr lang="uk-UA" sz="1600" dirty="0" smtClean="0">
                <a:solidFill>
                  <a:schemeClr val="bg2"/>
                </a:solidFill>
              </a:rPr>
              <a:t> та </a:t>
            </a:r>
            <a:r>
              <a:rPr lang="uk-UA" sz="1600" dirty="0" err="1" smtClean="0">
                <a:solidFill>
                  <a:schemeClr val="bg2"/>
                </a:solidFill>
              </a:rPr>
              <a:t>поліпродуктові</a:t>
            </a:r>
            <a:r>
              <a:rPr lang="uk-UA" sz="1600" dirty="0" smtClean="0">
                <a:solidFill>
                  <a:schemeClr val="bg2"/>
                </a:solidFill>
              </a:rPr>
              <a:t> (спеціалізовані та </a:t>
            </a:r>
            <a:r>
              <a:rPr lang="uk-UA" sz="1600" dirty="0" err="1" smtClean="0">
                <a:solidFill>
                  <a:schemeClr val="bg2"/>
                </a:solidFill>
              </a:rPr>
              <a:t>дивесифіковані</a:t>
            </a:r>
            <a:r>
              <a:rPr lang="uk-UA" sz="1600" dirty="0" smtClean="0">
                <a:solidFill>
                  <a:schemeClr val="bg2"/>
                </a:solidFill>
              </a:rPr>
              <a:t>);</a:t>
            </a:r>
            <a:endParaRPr lang="ru-RU" sz="1600" dirty="0" smtClean="0">
              <a:solidFill>
                <a:schemeClr val="bg2"/>
              </a:solidFill>
            </a:endParaRPr>
          </a:p>
          <a:p>
            <a:pPr>
              <a:buNone/>
            </a:pPr>
            <a:r>
              <a:rPr lang="uk-UA" sz="1600" dirty="0" smtClean="0">
                <a:solidFill>
                  <a:schemeClr val="bg2"/>
                </a:solidFill>
              </a:rPr>
              <a:t>• за функціональним </a:t>
            </a:r>
            <a:r>
              <a:rPr lang="uk-UA" sz="1600" dirty="0" err="1" smtClean="0">
                <a:solidFill>
                  <a:schemeClr val="bg2"/>
                </a:solidFill>
              </a:rPr>
              <a:t>призначенням—</a:t>
            </a:r>
            <a:r>
              <a:rPr lang="uk-UA" sz="1600" dirty="0" smtClean="0">
                <a:solidFill>
                  <a:schemeClr val="bg2"/>
                </a:solidFill>
              </a:rPr>
              <a:t> факторингові, інжинірингові, лізингові;</a:t>
            </a:r>
            <a:endParaRPr lang="ru-RU" sz="1600" dirty="0" smtClean="0">
              <a:solidFill>
                <a:schemeClr val="bg2"/>
              </a:solidFill>
            </a:endParaRPr>
          </a:p>
          <a:p>
            <a:pPr>
              <a:buNone/>
            </a:pPr>
            <a:r>
              <a:rPr lang="uk-UA" sz="1600" dirty="0" smtClean="0">
                <a:solidFill>
                  <a:schemeClr val="bg2"/>
                </a:solidFill>
              </a:rPr>
              <a:t>• за ступенем формалізації організаційних відносин – формальні та неформальні.</a:t>
            </a:r>
            <a:endParaRPr lang="ru-RU" sz="1600" dirty="0" smtClean="0">
              <a:solidFill>
                <a:schemeClr val="bg2"/>
              </a:solidFill>
            </a:endParaRPr>
          </a:p>
          <a:p>
            <a:pPr marL="457200" lvl="0" indent="-342900" algn="l" rtl="0">
              <a:lnSpc>
                <a:spcPct val="100000"/>
              </a:lnSpc>
              <a:spcBef>
                <a:spcPts val="0"/>
              </a:spcBef>
              <a:spcAft>
                <a:spcPts val="0"/>
              </a:spcAft>
              <a:buClr>
                <a:srgbClr val="000000"/>
              </a:buClr>
              <a:buSzPts val="1800"/>
              <a:buNone/>
            </a:pPr>
            <a:endParaRP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570" y="925336"/>
            <a:ext cx="8222100" cy="767700"/>
          </a:xfrm>
        </p:spPr>
        <p:txBody>
          <a:bodyPr/>
          <a:lstStyle/>
          <a:p>
            <a:pPr algn="just"/>
            <a:r>
              <a:rPr lang="uk-UA" sz="1600" b="1" i="1" u="sng" dirty="0" smtClean="0">
                <a:solidFill>
                  <a:schemeClr val="bg2"/>
                </a:solidFill>
              </a:rPr>
              <a:t>Стратегічний рівень підприємства (організації) </a:t>
            </a:r>
            <a:r>
              <a:rPr lang="uk-UA" sz="1600" dirty="0" smtClean="0">
                <a:solidFill>
                  <a:schemeClr val="bg2"/>
                </a:solidFill>
              </a:rPr>
              <a:t>– це рівень його готовності до ефективних дій у середовищі його функціонування завдяки розробці та реалізації обґрунтованих стратегічних рішень, що враховують можливості та обмеження розвитку цього підприємства. Стратегічний рівень базується на системі знань про можливості та обмеження в розвитку підприємства, яка реалізується у відповідних стратегічних рішеннях і діях</a:t>
            </a:r>
            <a:endParaRPr lang="ru-RU" dirty="0"/>
          </a:p>
        </p:txBody>
      </p:sp>
      <p:sp>
        <p:nvSpPr>
          <p:cNvPr id="3" name="Текст 2"/>
          <p:cNvSpPr>
            <a:spLocks noGrp="1"/>
          </p:cNvSpPr>
          <p:nvPr>
            <p:ph type="body" idx="1"/>
          </p:nvPr>
        </p:nvSpPr>
        <p:spPr>
          <a:xfrm>
            <a:off x="0" y="1919075"/>
            <a:ext cx="9144000" cy="2710200"/>
          </a:xfrm>
        </p:spPr>
        <p:txBody>
          <a:bodyPr/>
          <a:lstStyle/>
          <a:p>
            <a:pPr algn="just">
              <a:buNone/>
            </a:pPr>
            <a:r>
              <a:rPr lang="uk-UA" dirty="0" smtClean="0">
                <a:solidFill>
                  <a:schemeClr val="bg2"/>
                </a:solidFill>
              </a:rPr>
              <a:t>1. Якими є рівень знань і наявний обсяг інформації про ситуацію, що склалася в економіці, на ринку, у галузі, у конкурентів, у партнерів, у розробників нових продуктів і технологій.</a:t>
            </a:r>
            <a:endParaRPr lang="ru-RU" dirty="0" smtClean="0">
              <a:solidFill>
                <a:schemeClr val="bg2"/>
              </a:solidFill>
            </a:endParaRPr>
          </a:p>
          <a:p>
            <a:pPr algn="just">
              <a:buNone/>
            </a:pPr>
            <a:r>
              <a:rPr lang="uk-UA" dirty="0" smtClean="0">
                <a:solidFill>
                  <a:schemeClr val="bg2"/>
                </a:solidFill>
              </a:rPr>
              <a:t>2. Відповідає чи ні наявний стан підприємства вимогам розвитку в середовищі, що склалося.</a:t>
            </a:r>
            <a:endParaRPr lang="ru-RU" dirty="0" smtClean="0">
              <a:solidFill>
                <a:schemeClr val="bg2"/>
              </a:solidFill>
            </a:endParaRPr>
          </a:p>
          <a:p>
            <a:pPr algn="just">
              <a:buNone/>
            </a:pPr>
            <a:r>
              <a:rPr lang="uk-UA" dirty="0" smtClean="0">
                <a:solidFill>
                  <a:schemeClr val="bg2"/>
                </a:solidFill>
              </a:rPr>
              <a:t>3. Чи є на підприємстві обґрунтована система цілей розвитку в </a:t>
            </a:r>
            <a:r>
              <a:rPr lang="uk-UA" dirty="0" err="1" smtClean="0">
                <a:solidFill>
                  <a:schemeClr val="bg2"/>
                </a:solidFill>
              </a:rPr>
              <a:t>коротко-</a:t>
            </a:r>
            <a:r>
              <a:rPr lang="uk-UA" dirty="0" smtClean="0">
                <a:solidFill>
                  <a:schemeClr val="bg2"/>
                </a:solidFill>
              </a:rPr>
              <a:t> та довгостроковому періоді.</a:t>
            </a:r>
            <a:endParaRPr lang="ru-RU" dirty="0" smtClean="0">
              <a:solidFill>
                <a:schemeClr val="bg2"/>
              </a:solidFill>
            </a:endParaRPr>
          </a:p>
          <a:p>
            <a:pPr algn="just">
              <a:buNone/>
            </a:pPr>
            <a:r>
              <a:rPr lang="uk-UA" dirty="0" smtClean="0">
                <a:solidFill>
                  <a:schemeClr val="bg2"/>
                </a:solidFill>
              </a:rPr>
              <a:t>4. Як розробляється стратегія підприємства, за допомогою яких методів.</a:t>
            </a:r>
            <a:endParaRPr lang="ru-RU" dirty="0" smtClean="0">
              <a:solidFill>
                <a:schemeClr val="bg2"/>
              </a:solidFill>
            </a:endParaRPr>
          </a:p>
          <a:p>
            <a:pPr algn="just">
              <a:buNone/>
            </a:pPr>
            <a:r>
              <a:rPr lang="uk-UA" dirty="0" smtClean="0">
                <a:solidFill>
                  <a:schemeClr val="bg2"/>
                </a:solidFill>
              </a:rPr>
              <a:t>5. Чи сформульовано загальну, цілісну стратегію підприємства.</a:t>
            </a:r>
            <a:endParaRPr lang="ru-RU" dirty="0" smtClean="0">
              <a:solidFill>
                <a:schemeClr val="bg2"/>
              </a:solidFill>
            </a:endParaRPr>
          </a:p>
          <a:p>
            <a:endParaRPr lang="ru-RU" dirty="0"/>
          </a:p>
        </p:txBody>
      </p:sp>
      <p:sp>
        <p:nvSpPr>
          <p:cNvPr id="4" name="Прямоугольник 3"/>
          <p:cNvSpPr/>
          <p:nvPr/>
        </p:nvSpPr>
        <p:spPr>
          <a:xfrm>
            <a:off x="671804" y="1675659"/>
            <a:ext cx="7753739" cy="307777"/>
          </a:xfrm>
          <a:prstGeom prst="rect">
            <a:avLst/>
          </a:prstGeom>
        </p:spPr>
        <p:txBody>
          <a:bodyPr wrap="square">
            <a:spAutoFit/>
          </a:bodyPr>
          <a:lstStyle/>
          <a:p>
            <a:r>
              <a:rPr lang="uk-UA" b="1" dirty="0" smtClean="0">
                <a:solidFill>
                  <a:schemeClr val="bg2"/>
                </a:solidFill>
              </a:rPr>
              <a:t>Стратегічний рівень підприємства можна визначити на підставі таких відомостей:</a:t>
            </a:r>
            <a:endParaRPr lang="ru-RU" dirty="0"/>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1642</Words>
  <Application>Microsoft Office PowerPoint</Application>
  <PresentationFormat>Экран (16:9)</PresentationFormat>
  <Paragraphs>71</Paragraphs>
  <Slides>20</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Roboto</vt:lpstr>
      <vt:lpstr>Times New Roman</vt:lpstr>
      <vt:lpstr>Material</vt:lpstr>
      <vt:lpstr>Стратегічний менеджмент</vt:lpstr>
      <vt:lpstr>Тема 2. Характеристика передумов застосування стратегічного управління на підприємствах в Україні</vt:lpstr>
      <vt:lpstr>Підприємство – це організаційно виокремлена та економічно самостійна ланка виробничої сфери економіки країни, що виробляє продукти певного типу: товари, послуги, інформацію, нові знання – як окремо, так і в певному співвідношенні.</vt:lpstr>
      <vt:lpstr>Розглянемо окремі складові обраної концепції підприємства. Підприємство є «відкритою» матеріально-речовинною системою, оскільки його діяльність можна описати з погляду моделі «вхід – вихід»: на «вході» підприємства є всі види матеріальних і нематеріальних ресурсів (сировина, техніка, персонал, фінанси, інформація тощо), а на «виході» – товари, послуги, висококваліфіко­ваний персонал і т. ін. (рис). «Вхідні» та «вихідні» потоки сполучають організацію з відповідними ринками.  </vt:lpstr>
      <vt:lpstr>Обрана концепція підприємства зосереджує увагу на необхідності, з одного боку, враховувати вплив зовнішнього середовища на діяльність організації, а з іншого, вимагає формувати ефективну виробничо-управлінську систему. Порівняльну характеристику «закритого» та «відкритого» підприємств наведено в табл. «Відкрите» ринково-орієнтоване підприємство «відповідає» за свою перспективу самостійно, а в ринковій економіці може бути перспективою як успіх, так і розорення.</vt:lpstr>
      <vt:lpstr> </vt:lpstr>
      <vt:lpstr>Слайд 7</vt:lpstr>
      <vt:lpstr>Підприємства класифікують за такими ознаками: </vt:lpstr>
      <vt:lpstr>Стратегічний рівень підприємства (організації) – це рівень його готовності до ефективних дій у середовищі його функціонування завдяки розробці та реалізації обґрунтованих стратегічних рішень, що враховують можливості та обмеження розвитку цього підприємства. Стратегічний рівень базується на системі знань про можливості та обмеження в розвитку підприємства, яка реалізується у відповідних стратегічних рішеннях і діях</vt:lpstr>
      <vt:lpstr>Слайд 10</vt:lpstr>
      <vt:lpstr>Основний перелік факторів, що формують стратегічний рівень підприємства</vt:lpstr>
      <vt:lpstr>Стратегічно орієнтоване підприємство – це підприємство, де стратегічне мислення є основною, принциповою настановою в діяльності його персоналу, і насамперед вищого керівництва, де існує (формується) система стратегічного управління; застосовується раціональний процес стратегічного планування, який дає змогу розробляти та використовувати інтегровану систему стратегічних планів, причому поточна, повсякденна діяльність колективу підпорядкована досягненню стратегічних орієнтирів, тобто досягнуто стратегічної поведінки організації та персоналу</vt:lpstr>
      <vt:lpstr>Мається три рівні середовища: внутрішнє, середовище задач (або проміжне) та зовнішнє.</vt:lpstr>
      <vt:lpstr>Внутрішнє середовище – це сукупність факторів які формують довгостроковий прибуток (машини, обладнання, будинки, споруди, транспорт, ноу-хау тощо) і знаходяться безпосередньо під контролем приватників, керівників та персоналу. Зовнішнє середовище включає фактори, на які підприємство не в змозі зовсім впливати або незначно. Проміжне середовище це фактори, на які підприємство може впливати за допомогою ефективних комунікацій. </vt:lpstr>
      <vt:lpstr>Слайд 15</vt:lpstr>
      <vt:lpstr>Можна виділити та класифікувати ряд методик, що спрямовані на дослідження окремих складових середовища організації</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Обладнання підприємств торівлі та послуг</dc:title>
  <cp:lastModifiedBy>admin</cp:lastModifiedBy>
  <cp:revision>19</cp:revision>
  <dcterms:modified xsi:type="dcterms:W3CDTF">2019-09-09T06:32:02Z</dcterms:modified>
</cp:coreProperties>
</file>