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5"/>
  </p:notesMasterIdLst>
  <p:sldIdLst>
    <p:sldId id="257" r:id="rId2"/>
    <p:sldId id="259" r:id="rId3"/>
    <p:sldId id="344" r:id="rId4"/>
    <p:sldId id="345" r:id="rId5"/>
    <p:sldId id="346" r:id="rId6"/>
    <p:sldId id="347" r:id="rId7"/>
    <p:sldId id="260" r:id="rId8"/>
    <p:sldId id="261" r:id="rId9"/>
    <p:sldId id="296" r:id="rId10"/>
    <p:sldId id="262" r:id="rId11"/>
    <p:sldId id="263" r:id="rId12"/>
    <p:sldId id="321" r:id="rId13"/>
    <p:sldId id="265" r:id="rId1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8631"/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69" autoAdjust="0"/>
    <p:restoredTop sz="95332" autoAdjust="0"/>
  </p:normalViewPr>
  <p:slideViewPr>
    <p:cSldViewPr>
      <p:cViewPr>
        <p:scale>
          <a:sx n="89" d="100"/>
          <a:sy n="89" d="100"/>
        </p:scale>
        <p:origin x="1051" y="91"/>
      </p:cViewPr>
      <p:guideLst>
        <p:guide orient="horz" pos="2160"/>
        <p:guide pos="2880"/>
        <p:guide orient="horz" pos="22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B5B5D-7364-4EB3-AD28-5F29656E1E43}" type="datetimeFigureOut">
              <a:rPr lang="uk-UA" smtClean="0"/>
              <a:pPr/>
              <a:t>22.01.2022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4C587-4CBA-4E27-A250-FDD7435D778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759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197DF-4F39-42D0-9A14-19051DA94E05}" type="slidenum">
              <a:rPr lang="uk-UA" smtClean="0"/>
              <a:pPr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4108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197DF-4F39-42D0-9A14-19051DA94E05}" type="slidenum">
              <a:rPr lang="uk-UA" smtClean="0"/>
              <a:pPr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4781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197DF-4F39-42D0-9A14-19051DA94E05}" type="slidenum">
              <a:rPr lang="uk-UA" smtClean="0"/>
              <a:pPr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1694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197DF-4F39-42D0-9A14-19051DA94E05}" type="slidenum">
              <a:rPr lang="uk-UA" smtClean="0"/>
              <a:pPr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9056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197DF-4F39-42D0-9A14-19051DA94E05}" type="slidenum">
              <a:rPr lang="uk-UA" smtClean="0"/>
              <a:pPr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287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197DF-4F39-42D0-9A14-19051DA94E05}" type="slidenum">
              <a:rPr lang="uk-UA" smtClean="0"/>
              <a:pPr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278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197DF-4F39-42D0-9A14-19051DA94E05}" type="slidenum">
              <a:rPr lang="uk-UA" smtClean="0"/>
              <a:pPr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9285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197DF-4F39-42D0-9A14-19051DA94E05}" type="slidenum">
              <a:rPr lang="uk-UA" smtClean="0"/>
              <a:pPr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971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301B-9FD5-418F-BBB0-4491F6C5E2D7}" type="datetimeFigureOut">
              <a:rPr lang="uk-UA" smtClean="0"/>
              <a:pPr/>
              <a:t>22.01.2022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8E16-4B44-4A7D-8AE9-88A81ED1A09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3392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301B-9FD5-418F-BBB0-4491F6C5E2D7}" type="datetimeFigureOut">
              <a:rPr lang="uk-UA" smtClean="0"/>
              <a:pPr/>
              <a:t>22.01.2022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8E16-4B44-4A7D-8AE9-88A81ED1A09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52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301B-9FD5-418F-BBB0-4491F6C5E2D7}" type="datetimeFigureOut">
              <a:rPr lang="uk-UA" smtClean="0"/>
              <a:pPr/>
              <a:t>22.01.2022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8E16-4B44-4A7D-8AE9-88A81ED1A09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714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301B-9FD5-418F-BBB0-4491F6C5E2D7}" type="datetimeFigureOut">
              <a:rPr lang="uk-UA" smtClean="0"/>
              <a:pPr/>
              <a:t>22.01.2022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8E16-4B44-4A7D-8AE9-88A81ED1A099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275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301B-9FD5-418F-BBB0-4491F6C5E2D7}" type="datetimeFigureOut">
              <a:rPr lang="uk-UA" smtClean="0"/>
              <a:pPr/>
              <a:t>22.01.2022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8E16-4B44-4A7D-8AE9-88A81ED1A09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7429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301B-9FD5-418F-BBB0-4491F6C5E2D7}" type="datetimeFigureOut">
              <a:rPr lang="uk-UA" smtClean="0"/>
              <a:pPr/>
              <a:t>22.01.2022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8E16-4B44-4A7D-8AE9-88A81ED1A099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5912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301B-9FD5-418F-BBB0-4491F6C5E2D7}" type="datetimeFigureOut">
              <a:rPr lang="uk-UA" smtClean="0"/>
              <a:pPr/>
              <a:t>22.01.2022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8E16-4B44-4A7D-8AE9-88A81ED1A09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7630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301B-9FD5-418F-BBB0-4491F6C5E2D7}" type="datetimeFigureOut">
              <a:rPr lang="uk-UA" smtClean="0"/>
              <a:pPr/>
              <a:t>22.01.2022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8E16-4B44-4A7D-8AE9-88A81ED1A09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0333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301B-9FD5-418F-BBB0-4491F6C5E2D7}" type="datetimeFigureOut">
              <a:rPr lang="uk-UA" smtClean="0"/>
              <a:pPr/>
              <a:t>22.01.2022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8E16-4B44-4A7D-8AE9-88A81ED1A09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2520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301B-9FD5-418F-BBB0-4491F6C5E2D7}" type="datetimeFigureOut">
              <a:rPr lang="uk-UA" smtClean="0"/>
              <a:pPr/>
              <a:t>22.01.2022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8E16-4B44-4A7D-8AE9-88A81ED1A09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6477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301B-9FD5-418F-BBB0-4491F6C5E2D7}" type="datetimeFigureOut">
              <a:rPr lang="uk-UA" smtClean="0"/>
              <a:pPr/>
              <a:t>22.01.2022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8E16-4B44-4A7D-8AE9-88A81ED1A09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3266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301B-9FD5-418F-BBB0-4491F6C5E2D7}" type="datetimeFigureOut">
              <a:rPr lang="uk-UA" smtClean="0"/>
              <a:pPr/>
              <a:t>22.01.2022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8E16-4B44-4A7D-8AE9-88A81ED1A09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026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301B-9FD5-418F-BBB0-4491F6C5E2D7}" type="datetimeFigureOut">
              <a:rPr lang="uk-UA" smtClean="0"/>
              <a:pPr/>
              <a:t>22.01.2022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8E16-4B44-4A7D-8AE9-88A81ED1A09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0613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301B-9FD5-418F-BBB0-4491F6C5E2D7}" type="datetimeFigureOut">
              <a:rPr lang="uk-UA" smtClean="0"/>
              <a:pPr/>
              <a:t>22.01.2022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8E16-4B44-4A7D-8AE9-88A81ED1A09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8822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301B-9FD5-418F-BBB0-4491F6C5E2D7}" type="datetimeFigureOut">
              <a:rPr lang="uk-UA" smtClean="0"/>
              <a:pPr/>
              <a:t>22.01.2022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8E16-4B44-4A7D-8AE9-88A81ED1A09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2639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301B-9FD5-418F-BBB0-4491F6C5E2D7}" type="datetimeFigureOut">
              <a:rPr lang="uk-UA" smtClean="0"/>
              <a:pPr/>
              <a:t>22.01.2022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8E16-4B44-4A7D-8AE9-88A81ED1A09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028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301B-9FD5-418F-BBB0-4491F6C5E2D7}" type="datetimeFigureOut">
              <a:rPr lang="uk-UA" smtClean="0"/>
              <a:pPr/>
              <a:t>22.01.2022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8E16-4B44-4A7D-8AE9-88A81ED1A09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7643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259301B-9FD5-418F-BBB0-4491F6C5E2D7}" type="datetimeFigureOut">
              <a:rPr lang="uk-UA" smtClean="0"/>
              <a:pPr/>
              <a:t>22.01.2022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3508E16-4B44-4A7D-8AE9-88A81ED1A09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98551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82192" y="392650"/>
            <a:ext cx="8639180" cy="948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all" spc="0" normalizeH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ЗАПОРізький</a:t>
            </a:r>
            <a:r>
              <a:rPr kumimoji="0" lang="ru-RU" sz="1300" b="1" i="0" u="none" strike="noStrike" kern="1200" cap="all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ru-RU" sz="1300" b="1" i="0" u="none" strike="noStrike" kern="1200" cap="all" spc="0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НАЦіОНАЛЬНиЙ</a:t>
            </a:r>
            <a:r>
              <a:rPr kumimoji="0" lang="ru-RU" sz="1300" b="1" i="0" u="none" strike="noStrike" kern="1200" cap="all" spc="0" normalizeH="0" baseline="0" dirty="0" smtClean="0">
                <a:ln>
                  <a:noFill/>
                </a:ln>
                <a:solidFill>
                  <a:srgbClr val="F8863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ru-RU" sz="1300" b="1" i="0" u="none" strike="noStrike" kern="1200" cap="all" spc="0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УНіВЕРСИТЕТ</a:t>
            </a:r>
            <a:endParaRPr kumimoji="0" lang="ru-RU" sz="1300" b="1" i="0" u="none" strike="noStrike" kern="1200" cap="all" spc="0" normalizeH="0" baseline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3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Кафедра фізичної культури і спорту</a:t>
            </a:r>
            <a:endParaRPr kumimoji="0" lang="ru-RU" sz="1300" b="1" i="0" u="none" strike="noStrike" kern="1200" cap="all" spc="0" normalizeH="0" baseline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682904" y="3304270"/>
            <a:ext cx="7949678" cy="18019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10000"/>
              </a:lnSpc>
              <a:spcBef>
                <a:spcPct val="20000"/>
              </a:spcBef>
            </a:pPr>
            <a:endParaRPr kumimoji="0" lang="ru-RU" sz="2000" b="1" i="0" u="none" strike="noStrike" kern="1200" cap="all" spc="0" normalizeH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851920" y="2261586"/>
            <a:ext cx="4793432" cy="26795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Гандбол з методикою </a:t>
            </a:r>
            <a:r>
              <a:rPr lang="ru-RU" sz="3200" b="1" cap="all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викладання</a:t>
            </a:r>
            <a:endParaRPr kumimoji="0" lang="ru-RU" sz="3200" b="1" i="0" u="none" strike="noStrike" kern="1200" cap="all" spc="0" normalizeH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82192" y="5589240"/>
            <a:ext cx="8582296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b="1" i="0" u="none" strike="noStrike" kern="1200" cap="all" spc="0" normalizeH="0" baseline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5" y="-243408"/>
            <a:ext cx="3416655" cy="230425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37209"/>
            <a:ext cx="1569052" cy="15690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29000"/>
            <a:ext cx="2859782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350" y="-80012"/>
            <a:ext cx="1080120" cy="1080120"/>
          </a:xfrm>
          <a:prstGeom prst="rect">
            <a:avLst/>
          </a:prstGeom>
        </p:spPr>
      </p:pic>
      <p:sp>
        <p:nvSpPr>
          <p:cNvPr id="17" name="Заголовок 3"/>
          <p:cNvSpPr txBox="1">
            <a:spLocks/>
          </p:cNvSpPr>
          <p:nvPr/>
        </p:nvSpPr>
        <p:spPr>
          <a:xfrm>
            <a:off x="1115616" y="188640"/>
            <a:ext cx="6554867" cy="81146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ГРИ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437112"/>
            <a:ext cx="81369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8310" algn="just">
              <a:spcAft>
                <a:spcPts val="0"/>
              </a:spcAft>
            </a:pPr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ahoma" panose="020B0604030504040204" pitchFamily="34" charset="0"/>
              </a:rPr>
              <a:t>Тривалість гри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  <a:p>
            <a:pPr indent="448310" algn="just">
              <a:spcAft>
                <a:spcPts val="0"/>
              </a:spcAft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ahoma" panose="020B0604030504040204" pitchFamily="34" charset="0"/>
              </a:rPr>
              <a:t>І чоловічі, і жіночі команди грають два тайми по 30 хв кожний з </a:t>
            </a: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ahoma" panose="020B0604030504040204" pitchFamily="34" charset="0"/>
              </a:rPr>
              <a:t>10-хвилинною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ahoma" panose="020B0604030504040204" pitchFamily="34" charset="0"/>
              </a:rPr>
              <a:t>перервою між ними. Після перерви команди міняються сторонами майданчика. Право вибору сторони майданчика (перед початком зустрічі) чи кидка визначається суддівським жеребкуванням.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429" y="1075024"/>
            <a:ext cx="5589240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350" y="-80012"/>
            <a:ext cx="1080120" cy="10801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260648"/>
            <a:ext cx="73718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uk-UA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ahoma" panose="020B0604030504040204" pitchFamily="34" charset="0"/>
              </a:rPr>
              <a:t>ЗНАЧЕННЯ І ВИДИ ЗМАГАНЬ</a:t>
            </a:r>
            <a:endParaRPr lang="ru-RU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783868"/>
            <a:ext cx="8208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ahoma" panose="020B0604030504040204" pitchFamily="34" charset="0"/>
              </a:rPr>
              <a:t>Усі змагання розподіляються на </a:t>
            </a:r>
            <a:r>
              <a:rPr lang="uk-UA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ahoma" panose="020B0604030504040204" pitchFamily="34" charset="0"/>
              </a:rPr>
              <a:t>основні та допоміжні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ahoma" panose="020B0604030504040204" pitchFamily="34" charset="0"/>
              </a:rPr>
              <a:t>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  <a:p>
            <a:pPr indent="457200" algn="just">
              <a:spcAft>
                <a:spcPts val="0"/>
              </a:spcAft>
            </a:pP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ahoma" panose="020B0604030504040204" pitchFamily="34" charset="0"/>
              </a:rPr>
              <a:t>До основних змагань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ahoma" panose="020B0604030504040204" pitchFamily="34" charset="0"/>
              </a:rPr>
              <a:t> належать ті, за результатами яких визначається спортивна кваліфікація та присвоюються звання переможців або чемпіонів.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  <a:p>
            <a:pPr indent="457200" algn="just">
              <a:spcAft>
                <a:spcPts val="0"/>
              </a:spcAft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ahoma" panose="020B0604030504040204" pitchFamily="34" charset="0"/>
              </a:rPr>
              <a:t>Ці календарні змагання, які входять до єдиного календарного плану спортивних заходів, проводяться згідно із затвердженим положенням. До основних видів змагань належать: першості (або чемпіонати), змагання на Кубок, вибіркові змагання. Чемпіонати проводяться не більше одного разу на рік. За результатами участі в цих змаганнях присвоюється звання </a:t>
            </a: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ahoma" panose="020B0604030504040204" pitchFamily="34" charset="0"/>
              </a:rPr>
              <a:t>чемпіонів.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ahoma" panose="020B0604030504040204" pitchFamily="34" charset="0"/>
              </a:rPr>
              <a:t> </a:t>
            </a: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ahoma" panose="020B0604030504040204" pitchFamily="34" charset="0"/>
              </a:rPr>
              <a:t>Змагання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ahoma" panose="020B0604030504040204" pitchFamily="34" charset="0"/>
              </a:rPr>
              <a:t>на Кубок проводяться з метою заохочення максимальної кількості команд-учасниць і виявлення переможців за порівняно короткий проміжок часу.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509120"/>
            <a:ext cx="3816424" cy="2088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509120"/>
            <a:ext cx="3672408" cy="2088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350" y="-80012"/>
            <a:ext cx="1080120" cy="10801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88640"/>
            <a:ext cx="7370703" cy="7559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1560" y="943381"/>
            <a:ext cx="525658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ahoma" panose="020B0604030504040204" pitchFamily="34" charset="0"/>
              </a:rPr>
              <a:t>До допоміжних змагань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ahoma" panose="020B0604030504040204" pitchFamily="34" charset="0"/>
              </a:rPr>
              <a:t> належать: контрольні, показові, товариські та бліцтурніри (скорочені).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  <a:p>
            <a:pPr indent="457200" algn="just">
              <a:spcAft>
                <a:spcPts val="0"/>
              </a:spcAft>
            </a:pPr>
            <a:r>
              <a:rPr lang="uk-UA" sz="2000" i="1" dirty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ahoma" panose="020B0604030504040204" pitchFamily="34" charset="0"/>
              </a:rPr>
              <a:t>Контрольні зустрічі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ahoma" panose="020B0604030504040204" pitchFamily="34" charset="0"/>
              </a:rPr>
              <a:t> проводяться з метою підготовки й перевірки готовності команди до майбутніх основних змагань.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  <a:p>
            <a:pPr indent="457200" algn="just">
              <a:spcAft>
                <a:spcPts val="0"/>
              </a:spcAft>
            </a:pPr>
            <a:r>
              <a:rPr lang="uk-UA" sz="2000" i="1" dirty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ahoma" panose="020B0604030504040204" pitchFamily="34" charset="0"/>
              </a:rPr>
              <a:t>Товариські зустрічі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ahoma" panose="020B0604030504040204" pitchFamily="34" charset="0"/>
              </a:rPr>
              <a:t> проводяться з навчально-тренувальною метою або ж як традиційні змагання. Такі зустрічі організовуються між окремими командами або для групи команд.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  <a:p>
            <a:pPr indent="457200" algn="just">
              <a:spcAft>
                <a:spcPts val="0"/>
              </a:spcAft>
            </a:pPr>
            <a:r>
              <a:rPr lang="uk-UA" sz="2000" i="1" dirty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ahoma" panose="020B0604030504040204" pitchFamily="34" charset="0"/>
              </a:rPr>
              <a:t>Показові зустрічі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ahoma" panose="020B0604030504040204" pitchFamily="34" charset="0"/>
              </a:rPr>
              <a:t> сприяють популяризації гандболу.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  <a:p>
            <a:pPr indent="457200" algn="just">
              <a:spcAft>
                <a:spcPts val="0"/>
              </a:spcAft>
            </a:pPr>
            <a:r>
              <a:rPr lang="uk-UA" sz="2000" i="1" dirty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ahoma" panose="020B0604030504040204" pitchFamily="34" charset="0"/>
              </a:rPr>
              <a:t>Бліцтурніри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ahoma" panose="020B0604030504040204" pitchFamily="34" charset="0"/>
              </a:rPr>
              <a:t> проводяться протягом декількох годин. Їх організовують у святкові дні, на момент відкриття і закриття сезону. Час гри скорочується.</a:t>
            </a:r>
            <a:endParaRPr lang="ru-RU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933056"/>
            <a:ext cx="2808312" cy="2664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052736"/>
            <a:ext cx="2763302" cy="264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0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350" y="-80012"/>
            <a:ext cx="1080120" cy="10801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2708920"/>
            <a:ext cx="2448272" cy="3240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3965838"/>
            <a:ext cx="2520280" cy="2664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7844" y="3356992"/>
            <a:ext cx="2808312" cy="288032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95536" y="764704"/>
            <a:ext cx="7272808" cy="15240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Любіть гандбол, </a:t>
            </a:r>
            <a:br>
              <a:rPr lang="uk-U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грайте у гандбол!!!!!!!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350" y="-80012"/>
            <a:ext cx="1080120" cy="10801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4" y="0"/>
            <a:ext cx="8424936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ЕТАПИ РОЗВИТКУ ГАНДБОЛУ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uk-UA" sz="2000" b="1" spc="-1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 етап </a:t>
            </a:r>
            <a:r>
              <a:rPr lang="uk-UA" sz="2000" spc="-1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uk-UA" sz="2000" b="1" spc="-1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гандбол зароджується і формується як вид спорту</a:t>
            </a:r>
            <a:r>
              <a:rPr lang="uk-UA" sz="2000" spc="-1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indent="457200" algn="just">
              <a:spcAft>
                <a:spcPts val="0"/>
              </a:spcAft>
            </a:pP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Офіційною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датою виникнення гандболу вважається 1898 р., </a:t>
            </a: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коли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викладач з фізичного виховання датського міста </a:t>
            </a:r>
            <a:r>
              <a:rPr lang="uk-UA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Ордруп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Хольгер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Нільсен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включив в </a:t>
            </a:r>
            <a:r>
              <a:rPr lang="uk-UA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уроки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фізичного виховання жіночих груп гру з </a:t>
            </a:r>
            <a:r>
              <a:rPr lang="uk-UA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м'ячем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яку назвав «</a:t>
            </a:r>
            <a:r>
              <a:rPr lang="uk-UA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хаандбольд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  («</a:t>
            </a:r>
            <a:r>
              <a:rPr lang="uk-UA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хаанд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– рука і «</a:t>
            </a:r>
            <a:r>
              <a:rPr lang="uk-UA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больд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– м’яч). На невеликому майданчику змагалися команди із семи чоловік, передаючи м'яч один одному й намагаючись закинути його у ворота</a:t>
            </a: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uk-UA" sz="20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uk-UA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1928 р. у Амстердамі була створена Міжнародна аматорська федерація гандболу (ІАГФ),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яка діяла до 1944 року. До її активу входило 11 країн, які забезпечували розвиток гандболу.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4025" algn="just">
              <a:spcAft>
                <a:spcPts val="0"/>
              </a:spcAft>
            </a:pP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1936 р. гандбол був вперше включений до програми XI Олімпійських ігор у Берліні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в яких брали</a:t>
            </a:r>
            <a:r>
              <a:rPr lang="uk-UA" sz="2000" spc="-1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участь чоловічі команди з шести </a:t>
            </a:r>
            <a:r>
              <a:rPr lang="uk-UA" sz="2000" spc="1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країн, а у фіналі гандболісти Німеччини, </a:t>
            </a:r>
            <a:r>
              <a:rPr lang="uk-UA" sz="2000" spc="1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перемігши</a:t>
            </a:r>
            <a:r>
              <a:rPr lang="uk-UA" sz="2000" spc="1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суперників з Австрії, вибороли</a:t>
            </a:r>
            <a:r>
              <a:rPr lang="uk-UA" sz="2000" spc="-1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золоті медалі, бронзові нагороди здобули гравці команди збірної </a:t>
            </a:r>
            <a:r>
              <a:rPr lang="uk-UA" sz="2000" spc="-2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Швейцарії.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4025" algn="just">
              <a:spcAft>
                <a:spcPts val="0"/>
              </a:spcAft>
            </a:pP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Під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час проведення Олімпійських ігор відбувся </a:t>
            </a:r>
            <a:endParaRPr lang="uk-UA" sz="20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IV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конгрес </a:t>
            </a:r>
            <a:r>
              <a:rPr lang="uk-UA" sz="2000" spc="-1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ІАГФ, на якому було прийнято рішення </a:t>
            </a:r>
            <a:endParaRPr lang="uk-UA" sz="2000" spc="-1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2000" spc="-1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 </a:t>
            </a:r>
            <a:r>
              <a:rPr lang="uk-UA" sz="2000" spc="-1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проведення чемпіонатів світу з </a:t>
            </a:r>
            <a:r>
              <a:rPr lang="uk-UA" sz="2000" spc="2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гандболу </a:t>
            </a:r>
            <a:endParaRPr lang="uk-UA" sz="2000" spc="25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2000" spc="25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7:7 </a:t>
            </a:r>
            <a:r>
              <a:rPr lang="uk-UA" sz="2000" spc="2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 11:11. Участь у чемпіонатах могли брати </a:t>
            </a:r>
            <a:endParaRPr lang="uk-UA" sz="2000" spc="25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2000" spc="25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тільки </a:t>
            </a:r>
            <a:r>
              <a:rPr lang="uk-UA" sz="2000" spc="2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чоловічі </a:t>
            </a:r>
            <a:r>
              <a:rPr lang="uk-UA" sz="2000" spc="1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команди</a:t>
            </a:r>
            <a:r>
              <a:rPr lang="uk-UA" sz="2000" spc="15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7200" algn="just">
              <a:spcAft>
                <a:spcPts val="0"/>
              </a:spcAft>
            </a:pPr>
            <a:endParaRPr lang="uk-UA" sz="2000" spc="15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759" y="4941168"/>
            <a:ext cx="2619375" cy="174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45098"/>
            <a:ext cx="87129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uk-UA" sz="2000" b="1" spc="-1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ІІ </a:t>
            </a:r>
            <a:r>
              <a:rPr lang="uk-UA" sz="2000" b="1" spc="-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етапі</a:t>
            </a:r>
            <a:r>
              <a:rPr lang="uk-UA" sz="2000" spc="-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(1946-1957 рр.) перевага надається розвитку гандболу 11:11, проводяться Чемпіонати світу, гандбол 11:11 став складовою програми </a:t>
            </a:r>
            <a:r>
              <a:rPr lang="uk-UA" sz="2000" spc="-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Олімпійських ігор, а гандбол 7:7 переходить на другий план і тимчасово зникає </a:t>
            </a:r>
            <a:r>
              <a:rPr lang="uk-UA" sz="2000" spc="-3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зі світової спортивної арени.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8415" indent="450215" algn="just">
              <a:spcBef>
                <a:spcPts val="25"/>
              </a:spcBef>
              <a:spcAft>
                <a:spcPts val="0"/>
              </a:spcAft>
            </a:pPr>
            <a:r>
              <a:rPr lang="uk-UA" sz="20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Зазнає змін спортивний майданчик для гри у гандбол. Зона воротаря з </a:t>
            </a:r>
            <a:r>
              <a:rPr lang="uk-UA" sz="2000" spc="-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прямокутної набуває форми півкола</a:t>
            </a:r>
            <a:r>
              <a:rPr lang="uk-UA" sz="2000" spc="-3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R="18415" indent="450215" algn="just">
              <a:spcBef>
                <a:spcPts val="25"/>
              </a:spcBef>
              <a:spcAft>
                <a:spcPts val="0"/>
              </a:spcAft>
            </a:pPr>
            <a:r>
              <a:rPr lang="uk-UA" sz="2000" spc="-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Федерація гандболу приймає</a:t>
            </a:r>
            <a:r>
              <a:rPr lang="uk-UA" sz="2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рішення не популяризувати гандбол 11:11 за відсутністю </a:t>
            </a:r>
            <a:r>
              <a:rPr lang="uk-UA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видовищності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uk-UA" sz="20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одноборства, і він стає частиною </a:t>
            </a:r>
            <a:r>
              <a:rPr lang="uk-UA" sz="2000" spc="-1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історії.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188640"/>
            <a:ext cx="4559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ЕТАПИ РОЗВИТКУ ГАНДБОЛУ</a:t>
            </a:r>
            <a:endParaRPr lang="ru-RU" sz="24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56992"/>
            <a:ext cx="6724650" cy="32956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063277" y="3334753"/>
            <a:ext cx="19012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175" algn="just">
              <a:spcBef>
                <a:spcPts val="170"/>
              </a:spcBef>
              <a:spcAft>
                <a:spcPts val="0"/>
              </a:spcAft>
            </a:pPr>
            <a:r>
              <a:rPr lang="uk-UA" sz="2000" spc="-1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 рішення </a:t>
            </a:r>
            <a:r>
              <a:rPr lang="uk-UA" sz="20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ознаменувало перехід до третього етапу</a:t>
            </a:r>
            <a:r>
              <a:rPr lang="uk-UA" sz="20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spc="-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uk-UA" sz="2000" b="1" spc="-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етапу </a:t>
            </a:r>
            <a:r>
              <a:rPr lang="uk-UA" sz="2000" b="1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бурхливого розвитку       гандболу 7:7.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51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188640"/>
            <a:ext cx="4559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ЕТАПИ РОЗВИТКУ ГАНДБОЛУ</a:t>
            </a:r>
            <a:endParaRPr lang="ru-RU" sz="24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50305"/>
            <a:ext cx="88569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8890" indent="506095" algn="just">
              <a:spcAft>
                <a:spcPts val="0"/>
              </a:spcAft>
            </a:pPr>
            <a:r>
              <a:rPr lang="uk-UA" sz="2000" b="1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uk-UA" sz="2000" b="1" spc="-1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ІІІ </a:t>
            </a:r>
            <a:r>
              <a:rPr lang="uk-UA" sz="2000" b="1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етапі розвитку</a:t>
            </a:r>
            <a:r>
              <a:rPr lang="uk-UA" sz="20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гандболу (1957-1972 рр</a:t>
            </a:r>
            <a:r>
              <a:rPr lang="uk-UA" sz="2000" spc="-1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.). </a:t>
            </a:r>
            <a:r>
              <a:rPr lang="uk-UA" sz="2000" spc="-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Зменшилися розміри майданчика та воріт. Завдяки цьому бурхливого </a:t>
            </a:r>
            <a:r>
              <a:rPr lang="uk-UA" sz="20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розвитку зазнали техніка й тактики гри у гандбол 7:7. Змагання почали проводитися </a:t>
            </a:r>
            <a:r>
              <a:rPr lang="uk-UA" sz="2000" spc="-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uk-UA" sz="20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ігрових залах. </a:t>
            </a:r>
            <a:r>
              <a:rPr lang="uk-UA" sz="2000" spc="-1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Утримання </a:t>
            </a:r>
            <a:r>
              <a:rPr lang="uk-UA" sz="20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м’яча однією рукою захватом пальців дозволило освоїти різноманітні способи кидка та передачі, що значною </a:t>
            </a:r>
            <a:r>
              <a:rPr lang="uk-UA" sz="2000" spc="-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мірою збагатило техніко-тактичний арсенал гри. </a:t>
            </a:r>
            <a:r>
              <a:rPr lang="uk-UA" sz="2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uk-UA" sz="2000" spc="1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сі </a:t>
            </a:r>
            <a:r>
              <a:rPr lang="uk-UA" sz="20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польові гравці отримали можливість брати</a:t>
            </a:r>
            <a:r>
              <a:rPr lang="uk-UA" sz="20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участь як у нападі, так і в захисті. Згідно з новими правилами м'яч після </a:t>
            </a:r>
            <a:r>
              <a:rPr lang="uk-UA" sz="2000" spc="-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виходу з гри почав вводитися без свистка судді</a:t>
            </a:r>
            <a:r>
              <a:rPr lang="uk-UA" sz="2000" spc="-2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uk-UA" sz="20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1954 році </a:t>
            </a:r>
            <a:r>
              <a:rPr lang="uk-UA" sz="20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Швеції відбувся чемпіонат світу з гандболу 7:7 </a:t>
            </a:r>
            <a:r>
              <a:rPr lang="uk-UA" sz="2000" spc="-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серед чоловічих команд. Перемогу здобули шведи, а жінки провели перший ч</a:t>
            </a:r>
            <a:r>
              <a:rPr lang="uk-UA" sz="2000" spc="-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емпіонат з гандболу 7:7  </a:t>
            </a:r>
            <a:r>
              <a:rPr lang="uk-UA" sz="2000" b="1" spc="-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1957 році </a:t>
            </a:r>
            <a:r>
              <a:rPr lang="uk-UA" sz="2000" spc="-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Югославії.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97152"/>
            <a:ext cx="2505075" cy="1828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4437112"/>
            <a:ext cx="2448272" cy="19118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357" y="3933056"/>
            <a:ext cx="2724150" cy="189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44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188640"/>
            <a:ext cx="4559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ЕТАПИ РОЗВИТКУ ГАНДБОЛУ</a:t>
            </a:r>
            <a:endParaRPr lang="ru-RU" sz="24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666565"/>
            <a:ext cx="583264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8890" lvl="0" indent="506095" algn="just"/>
            <a:r>
              <a:rPr lang="uk-UA" sz="2000" b="1" spc="-1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Сучасний етап </a:t>
            </a:r>
            <a:r>
              <a:rPr lang="uk-UA" sz="2000" b="1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розвитку</a:t>
            </a:r>
            <a:r>
              <a:rPr lang="uk-UA" sz="20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гандболу </a:t>
            </a:r>
            <a:r>
              <a:rPr lang="uk-UA" sz="2000" spc="-1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(1972</a:t>
            </a:r>
            <a:r>
              <a:rPr lang="uk-UA" sz="2000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uk-UA" sz="2000" spc="-1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р. – по сьогодення)</a:t>
            </a:r>
            <a:r>
              <a:rPr lang="uk-UA" sz="2000" spc="-4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6350" marR="8890" lvl="0" indent="506095" algn="just"/>
            <a:r>
              <a:rPr lang="uk-UA" sz="2000" spc="-4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uk-UA" sz="2000" spc="-4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1972 році гандбол був включений до програми Олімпійських ігор серед чоловічих команд вдруге. З цього часу розпочинається сучасний етап розвитку гандболу</a:t>
            </a:r>
            <a:r>
              <a:rPr lang="uk-UA" sz="2000" spc="-4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uk-UA" sz="20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spc="5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Внесено</a:t>
            </a:r>
            <a:r>
              <a:rPr lang="uk-UA" sz="2000" spc="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суттєві зміни </a:t>
            </a:r>
            <a:r>
              <a:rPr lang="uk-UA" sz="20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 правил задля надання грі більшої </a:t>
            </a:r>
            <a:r>
              <a:rPr lang="uk-UA" sz="2000" spc="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привабливості.</a:t>
            </a:r>
            <a:endParaRPr lang="uk-UA" sz="2000" spc="-45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8890" lvl="0" indent="506095" algn="just"/>
            <a:endParaRPr lang="ru-RU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213" y="1628800"/>
            <a:ext cx="2534821" cy="27300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63" y="3645024"/>
            <a:ext cx="5654178" cy="29163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35696" y="204281"/>
            <a:ext cx="4559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ЕТАПИ РОЗВИТКУ ГАНДБОЛУ</a:t>
            </a:r>
            <a:endParaRPr lang="ru-RU" sz="24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93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88640"/>
            <a:ext cx="6124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ЕТАПИ РОЗВИТКУ </a:t>
            </a:r>
            <a:r>
              <a:rPr lang="uk-UA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ГАНДБОЛУ В УКРАЇНІ</a:t>
            </a:r>
            <a:endParaRPr lang="ru-RU" sz="24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764704"/>
            <a:ext cx="8640960" cy="6311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8310" algn="just">
              <a:spcAft>
                <a:spcPts val="0"/>
              </a:spcAft>
            </a:pP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Україні гандбол почав розвиватися ще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 1909 р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оку. Гра вперше з'явилася у Харкові та Львові. Спочатку вона проводилася на </a:t>
            </a:r>
            <a:r>
              <a:rPr lang="uk-UA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уроках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гімнастики, а згодом, </a:t>
            </a: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гандбол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став використовуватися як засіб фізичного виховання у різних навчальних закладах.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8310" algn="just">
              <a:spcAft>
                <a:spcPts val="0"/>
              </a:spcAft>
            </a:pP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Перша офіційна гра гандбольних команд відбулася </a:t>
            </a: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1910 р. у Харкові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У цьому ж місті у 1918 р. було створено «гандбольну лігу». У 1928 р. команда України виступала на І Всесоюзній спартакіаді. У 30-х роках інтерес до розвитку гандболу знизився. </a:t>
            </a:r>
            <a:r>
              <a:rPr lang="uk-UA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1956 р.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були проведені перші чемпіонати </a:t>
            </a: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СРСР з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гандболу 11x11. Першим чемпіоном у жіночих змаганнях стала команда м. Києва (тренер Д.Ф. </a:t>
            </a:r>
            <a:r>
              <a:rPr lang="uk-UA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Чикунов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uk-UA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1959 р. у Харкові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відбувся І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всесоюзний турнір </a:t>
            </a: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гандболу 7:7. Перемогла чоловіча команда «Буревісник» (м. Київ).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8310" algn="just">
              <a:spcAft>
                <a:spcPts val="0"/>
              </a:spcAft>
            </a:pP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Особливий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внесок у розвиток українського гандболу зробила жіноча команда </a:t>
            </a: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«Спартак» (м. Київ) на чолі з тренером І.Є. </a:t>
            </a:r>
            <a:r>
              <a:rPr lang="uk-UA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Турчиним</a:t>
            </a:r>
            <a:r>
              <a:rPr lang="uk-UA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12065" marR="3175" algn="just">
              <a:spcBef>
                <a:spcPts val="95"/>
              </a:spcBef>
              <a:spcAft>
                <a:spcPts val="0"/>
              </a:spcAft>
            </a:pPr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 1992 р.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почали проводитися національні </a:t>
            </a:r>
            <a:endParaRPr lang="uk-UA" sz="20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065" marR="3175" algn="just">
              <a:spcBef>
                <a:spcPts val="95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чемпіонати України. ФГУ стала членом </a:t>
            </a:r>
          </a:p>
          <a:p>
            <a:pPr marL="12065" marR="3175" algn="just">
              <a:spcBef>
                <a:spcPts val="95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Міжнародної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федерації гандболу ІГФ, </a:t>
            </a:r>
            <a:endParaRPr lang="uk-UA" sz="20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065" marR="3175" algn="just">
              <a:spcBef>
                <a:spcPts val="95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збірні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команди України змагаються </a:t>
            </a:r>
            <a:endParaRPr lang="uk-UA" sz="20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065" marR="3175" algn="just">
              <a:spcBef>
                <a:spcPts val="95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чемпіонатах Європи та світу.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8310" algn="just">
              <a:spcAft>
                <a:spcPts val="0"/>
              </a:spcAft>
            </a:pPr>
            <a:endParaRPr lang="ru-RU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184" y="5157192"/>
            <a:ext cx="3384376" cy="159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66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85720" y="1000108"/>
            <a:ext cx="8572560" cy="5572164"/>
          </a:xfrm>
          <a:prstGeom prst="rect">
            <a:avLst/>
          </a:prstGeom>
          <a:solidFill>
            <a:srgbClr val="1111FB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0000"/>
              </a:lnSpc>
              <a:spcBef>
                <a:spcPct val="20000"/>
              </a:spcBef>
              <a:defRPr/>
            </a:pPr>
            <a:endParaRPr lang="uk-UA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32188" y="76123"/>
            <a:ext cx="7624506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1300" b="1" dirty="0" smtClean="0">
                <a:solidFill>
                  <a:srgbClr val="F7964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Результати участі чоловічої збірної команди України </a:t>
            </a:r>
            <a:r>
              <a:rPr lang="uk-UA" sz="1300" b="1" dirty="0" smtClean="0">
                <a:solidFill>
                  <a:srgbClr val="F7964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 </a:t>
            </a:r>
            <a:r>
              <a:rPr lang="uk-UA" sz="1300" b="1" dirty="0" smtClean="0">
                <a:solidFill>
                  <a:srgbClr val="F7964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гандболу в Чемпіонатах Європи та світу</a:t>
            </a:r>
            <a:endParaRPr kumimoji="0" lang="uk-UA" sz="1300" b="1" i="0" u="none" strike="noStrike" kern="1200" cap="none" spc="0" normalizeH="0" baseline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350" y="-80012"/>
            <a:ext cx="1080120" cy="108012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031734"/>
              </p:ext>
            </p:extLst>
          </p:nvPr>
        </p:nvGraphicFramePr>
        <p:xfrm>
          <a:off x="285720" y="583247"/>
          <a:ext cx="8529665" cy="63066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5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6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4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61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384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</a:rPr>
                        <a:t>Чемпіонати Європи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</a:rPr>
                        <a:t>Чемпіонати світу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1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Arial Black" panose="020B0A04020102020204" pitchFamily="34" charset="0"/>
                        </a:rPr>
                        <a:t>Рік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Країна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Arial Black" panose="020B0A04020102020204" pitchFamily="34" charset="0"/>
                        </a:rPr>
                        <a:t>Результат</a:t>
                      </a:r>
                      <a:endParaRPr lang="uk-UA" sz="1400" noProof="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Рік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Arial Black" panose="020B0A04020102020204" pitchFamily="34" charset="0"/>
                        </a:rPr>
                        <a:t>Країна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noProof="0" dirty="0" smtClean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uk-UA" sz="1400" noProof="0" dirty="0" smtClean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</a:rPr>
                        <a:t>1994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Португалія</a:t>
                      </a:r>
                      <a:endParaRPr lang="uk-UA" sz="1400" noProof="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</a:rPr>
                        <a:t>-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1995</a:t>
                      </a:r>
                      <a:endParaRPr lang="uk-UA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Ісландія</a:t>
                      </a:r>
                      <a:endParaRPr lang="uk-UA" sz="1400" noProof="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</a:rPr>
                        <a:t>-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</a:rPr>
                        <a:t>1996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Іспанія</a:t>
                      </a:r>
                      <a:endParaRPr lang="uk-UA" sz="1400" noProof="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</a:rPr>
                        <a:t>-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1997</a:t>
                      </a:r>
                      <a:endParaRPr lang="uk-UA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Arial Black" panose="020B0A04020102020204" pitchFamily="34" charset="0"/>
                        </a:rPr>
                        <a:t>Японія</a:t>
                      </a:r>
                      <a:endParaRPr lang="uk-UA" sz="1400" noProof="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</a:rPr>
                        <a:t>-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</a:rPr>
                        <a:t>1998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Arial Black" panose="020B0A04020102020204" pitchFamily="34" charset="0"/>
                          <a:cs typeface="Aharoni" panose="02010803020104030203" pitchFamily="2" charset="-79"/>
                        </a:rPr>
                        <a:t>Італія</a:t>
                      </a:r>
                      <a:endParaRPr lang="uk-UA" sz="1400" noProof="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</a:rPr>
                        <a:t>-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1999</a:t>
                      </a:r>
                      <a:endParaRPr lang="uk-UA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Arial Black" panose="020B0A04020102020204" pitchFamily="34" charset="0"/>
                        </a:rPr>
                        <a:t>Єгипет</a:t>
                      </a:r>
                      <a:endParaRPr lang="uk-UA" sz="1400" noProof="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</a:rPr>
                        <a:t>-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0" noProof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2000</a:t>
                      </a:r>
                      <a:endParaRPr lang="uk-UA" sz="1400" b="1" i="0" noProof="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noProof="0" dirty="0" smtClean="0">
                          <a:effectLst/>
                        </a:rPr>
                        <a:t>Хорватія</a:t>
                      </a:r>
                      <a:endParaRPr lang="uk-UA" sz="1400" b="1" i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noProof="0" dirty="0" smtClean="0">
                          <a:effectLst/>
                        </a:rPr>
                        <a:t>12</a:t>
                      </a:r>
                      <a:endParaRPr lang="uk-UA" sz="1400" b="1" i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kern="1200" noProof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2001</a:t>
                      </a:r>
                      <a:endParaRPr lang="uk-UA" sz="1400" b="1" i="1" kern="1200" noProof="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noProof="0" dirty="0" err="1" smtClean="0">
                          <a:effectLst/>
                        </a:rPr>
                        <a:t>Франция</a:t>
                      </a:r>
                      <a:endParaRPr lang="uk-UA" sz="1400" b="1" i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noProof="0" dirty="0" smtClean="0">
                          <a:effectLst/>
                        </a:rPr>
                        <a:t>7</a:t>
                      </a:r>
                      <a:endParaRPr lang="uk-UA" sz="1400" b="1" i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3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0" noProof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2002</a:t>
                      </a:r>
                      <a:endParaRPr lang="uk-UA" sz="1400" b="1" i="0" noProof="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noProof="0" dirty="0" smtClean="0">
                          <a:solidFill>
                            <a:schemeClr val="bg1"/>
                          </a:solidFill>
                          <a:effectLst/>
                        </a:rPr>
                        <a:t>Швеція</a:t>
                      </a:r>
                      <a:endParaRPr lang="uk-UA" sz="1400" b="1" i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noProof="0" dirty="0" smtClean="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uk-UA" sz="1400" b="1" i="1" noProof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2003</a:t>
                      </a:r>
                      <a:endParaRPr lang="uk-UA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Arial Black" panose="020B0A04020102020204" pitchFamily="34" charset="0"/>
                        </a:rPr>
                        <a:t>Португалія</a:t>
                      </a:r>
                      <a:endParaRPr lang="uk-UA" sz="1400" noProof="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</a:rPr>
                        <a:t>-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3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0" noProof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2004</a:t>
                      </a:r>
                      <a:endParaRPr lang="uk-UA" sz="1400" b="1" i="0" noProof="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noProof="0" dirty="0" smtClean="0">
                          <a:effectLst/>
                        </a:rPr>
                        <a:t>Словенія</a:t>
                      </a:r>
                      <a:endParaRPr lang="uk-UA" sz="1400" b="1" i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noProof="0" dirty="0" smtClean="0">
                          <a:effectLst/>
                        </a:rPr>
                        <a:t>15</a:t>
                      </a:r>
                      <a:endParaRPr lang="uk-UA" sz="1400" b="1" i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2005</a:t>
                      </a:r>
                      <a:endParaRPr lang="uk-UA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Arial Black" panose="020B0A04020102020204" pitchFamily="34" charset="0"/>
                        </a:rPr>
                        <a:t>Туніс</a:t>
                      </a:r>
                      <a:endParaRPr lang="uk-UA" sz="1400" noProof="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</a:rPr>
                        <a:t>-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3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2006</a:t>
                      </a:r>
                      <a:endParaRPr lang="uk-UA" sz="1400" noProof="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noProof="0" dirty="0" smtClean="0">
                          <a:effectLst/>
                        </a:rPr>
                        <a:t>Швейцарія</a:t>
                      </a:r>
                      <a:endParaRPr lang="uk-UA" sz="1400" b="1" i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noProof="0" dirty="0" smtClean="0">
                          <a:effectLst/>
                        </a:rPr>
                        <a:t>12</a:t>
                      </a:r>
                      <a:endParaRPr lang="uk-UA" sz="1400" b="1" i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1200" noProof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2007</a:t>
                      </a:r>
                      <a:endParaRPr lang="uk-UA" sz="1400" b="1" kern="1200" noProof="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noProof="0" dirty="0" smtClean="0">
                          <a:effectLst/>
                          <a:latin typeface="Century Gothic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Німеччина</a:t>
                      </a:r>
                      <a:endParaRPr lang="uk-UA" sz="1400" b="1" i="1" noProof="0" dirty="0">
                        <a:effectLst/>
                        <a:latin typeface="Century Gothic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noProof="0" dirty="0" smtClean="0">
                          <a:effectLst/>
                        </a:rPr>
                        <a:t>14</a:t>
                      </a:r>
                      <a:endParaRPr lang="uk-UA" sz="1400" b="1" i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3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</a:rPr>
                        <a:t>2008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Arial Black" panose="020B0A04020102020204" pitchFamily="34" charset="0"/>
                        </a:rPr>
                        <a:t>Норвегія</a:t>
                      </a:r>
                      <a:endParaRPr lang="uk-UA" sz="1400" noProof="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</a:rPr>
                        <a:t>-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2009</a:t>
                      </a:r>
                      <a:endParaRPr lang="uk-UA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Arial Black" panose="020B0A04020102020204" pitchFamily="34" charset="0"/>
                        </a:rPr>
                        <a:t>Хорватія</a:t>
                      </a:r>
                      <a:endParaRPr lang="uk-UA" sz="1400" noProof="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</a:rPr>
                        <a:t>-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3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2010</a:t>
                      </a:r>
                      <a:endParaRPr lang="uk-UA" sz="1400" noProof="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noProof="0" dirty="0" smtClean="0">
                          <a:effectLst/>
                        </a:rPr>
                        <a:t>Австрія</a:t>
                      </a:r>
                      <a:endParaRPr lang="uk-UA" sz="1400" b="1" i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i="1" noProof="0" dirty="0" smtClean="0">
                          <a:effectLst/>
                        </a:rPr>
                        <a:t>16</a:t>
                      </a:r>
                      <a:endParaRPr lang="uk-UA" sz="1400" b="1" i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  <a:endParaRPr lang="uk-UA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Arial Black" panose="020B0A04020102020204" pitchFamily="34" charset="0"/>
                        </a:rPr>
                        <a:t>Швеція</a:t>
                      </a:r>
                      <a:endParaRPr lang="uk-UA" sz="1400" noProof="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</a:rPr>
                        <a:t>-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3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</a:rPr>
                        <a:t>2012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Arial Black" panose="020B0A04020102020204" pitchFamily="34" charset="0"/>
                        </a:rPr>
                        <a:t>Сербія</a:t>
                      </a:r>
                      <a:endParaRPr lang="uk-UA" sz="1400" noProof="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</a:rPr>
                        <a:t>-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  <a:endParaRPr lang="uk-UA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err="1" smtClean="0">
                          <a:effectLst/>
                          <a:latin typeface="Arial Black" panose="020B0A04020102020204" pitchFamily="34" charset="0"/>
                        </a:rPr>
                        <a:t>Испанія</a:t>
                      </a:r>
                      <a:endParaRPr lang="uk-UA" sz="1400" noProof="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</a:rPr>
                        <a:t>-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3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</a:rPr>
                        <a:t>2014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Arial Black" panose="020B0A04020102020204" pitchFamily="34" charset="0"/>
                        </a:rPr>
                        <a:t>Данія</a:t>
                      </a:r>
                      <a:endParaRPr lang="uk-UA" sz="1400" noProof="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</a:rPr>
                        <a:t>-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endParaRPr lang="uk-UA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Arial Black" panose="020B0A04020102020204" pitchFamily="34" charset="0"/>
                        </a:rPr>
                        <a:t>Катар</a:t>
                      </a:r>
                      <a:endParaRPr lang="uk-UA" sz="1400" noProof="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</a:rPr>
                        <a:t>-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3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Польща</a:t>
                      </a:r>
                      <a:endParaRPr lang="uk-UA" sz="1400" noProof="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  <a:endParaRPr lang="uk-UA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noProof="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83085659"/>
                  </a:ext>
                </a:extLst>
              </a:tr>
              <a:tr h="373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Хорватія</a:t>
                      </a:r>
                      <a:endParaRPr lang="uk-UA" sz="1400" noProof="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uk-UA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0" i="0" noProof="0" dirty="0" smtClean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Данія, Німеччина</a:t>
                      </a:r>
                      <a:endParaRPr lang="uk-UA" sz="1000" b="0" i="0" noProof="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7680526"/>
                  </a:ext>
                </a:extLst>
              </a:tr>
              <a:tr h="373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0" i="1" noProof="0" dirty="0" smtClean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Австрія,</a:t>
                      </a:r>
                      <a:r>
                        <a:rPr lang="uk-UA" sz="1000" b="0" i="1" baseline="0" noProof="0" dirty="0" smtClean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Норвегія, Швеція</a:t>
                      </a:r>
                      <a:endParaRPr lang="uk-UA" sz="1000" b="0" i="1" noProof="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noProof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uk-UA" sz="14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  <a:endParaRPr lang="uk-UA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Єгипет</a:t>
                      </a:r>
                      <a:endParaRPr lang="uk-UA" sz="1400" noProof="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9049503"/>
                  </a:ext>
                </a:extLst>
              </a:tr>
              <a:tr h="373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50" noProof="0" dirty="0" smtClean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Угорщина,</a:t>
                      </a:r>
                      <a:r>
                        <a:rPr lang="uk-UA" sz="1050" baseline="0" noProof="0" dirty="0" smtClean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Словенія</a:t>
                      </a:r>
                      <a:endParaRPr lang="uk-UA" sz="1050" noProof="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noProof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noProof="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426776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350" y="-80012"/>
            <a:ext cx="1080120" cy="108012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188640"/>
            <a:ext cx="6554867" cy="811468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ГРИ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836712"/>
            <a:ext cx="83529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гандбол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являє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собою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прямокутник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розміром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40х20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Довгі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сторони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бічні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лінії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короткі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лицьові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середині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лицьових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ліній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встановлені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ворота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3м х 2м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 6 м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воріт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паралельно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них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накреслено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лінію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завдовжки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м. З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крайніх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точок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пересічення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лицьовою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лінією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проведено дуги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радіусом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Утворену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таким чином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частину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поля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площею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воріт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Паралельно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лінії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площі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воріт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3 м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позначено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пунктирну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лінію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вільних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кидків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відстані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м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воріт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лінія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штрафного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кидка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завдовжки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м. На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відстані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м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воріт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лінія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завдовжки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0,5 м.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межа, яку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воротар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переступати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виконанні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штрафного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кидка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Усе поле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розділяє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навпіл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лінія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4005064"/>
            <a:ext cx="3819048" cy="26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350" y="-80012"/>
            <a:ext cx="1080120" cy="1080120"/>
          </a:xfrm>
          <a:prstGeom prst="rect">
            <a:avLst/>
          </a:prstGeom>
        </p:spPr>
      </p:pic>
      <p:sp>
        <p:nvSpPr>
          <p:cNvPr id="22" name="Заголовок 3"/>
          <p:cNvSpPr txBox="1">
            <a:spLocks/>
          </p:cNvSpPr>
          <p:nvPr/>
        </p:nvSpPr>
        <p:spPr>
          <a:xfrm>
            <a:off x="539552" y="188640"/>
            <a:ext cx="6554867" cy="81146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ГРИ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889844"/>
            <a:ext cx="79208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Окружність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м'яча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чоловічих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команд становить 58-60 см,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425-475 г; для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жіночих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команд –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54-56 см і 325-400 г.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12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польових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гравців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2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воротарів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Але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перебувати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безпосередню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у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грі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право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однієї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гравців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решта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–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запасні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Розпочати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гравець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наступивши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однією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ногою на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лінію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центрі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майданчика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Замін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безліч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будь-коли без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попередження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судді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відстані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4,5 м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праворуч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ліворуч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середньої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лінії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знаходяться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коридори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заміни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гравців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4029165"/>
            <a:ext cx="5760640" cy="2679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2887</TotalTime>
  <Words>710</Words>
  <Application>Microsoft Office PowerPoint</Application>
  <PresentationFormat>Экран (4:3)</PresentationFormat>
  <Paragraphs>157</Paragraphs>
  <Slides>13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Aharoni</vt:lpstr>
      <vt:lpstr>Arial Black</vt:lpstr>
      <vt:lpstr>Calibri</vt:lpstr>
      <vt:lpstr>Century Gothic</vt:lpstr>
      <vt:lpstr>Lucida Sans Unicode</vt:lpstr>
      <vt:lpstr>Tahoma</vt:lpstr>
      <vt:lpstr>Times New Roman</vt:lpstr>
      <vt:lpstr>Verdana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ГРИ</vt:lpstr>
      <vt:lpstr>Презентация PowerPoint</vt:lpstr>
      <vt:lpstr>Презентация PowerPoint</vt:lpstr>
      <vt:lpstr>Презентация PowerPoint</vt:lpstr>
      <vt:lpstr>Презентация PowerPoint</vt:lpstr>
      <vt:lpstr>Любіть гандбол,  грайте у гандбол!!!!!!!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Сушко</dc:creator>
  <cp:lastModifiedBy>RePack by Diakov</cp:lastModifiedBy>
  <cp:revision>380</cp:revision>
  <dcterms:created xsi:type="dcterms:W3CDTF">2011-01-08T16:50:53Z</dcterms:created>
  <dcterms:modified xsi:type="dcterms:W3CDTF">2022-01-22T10:28:02Z</dcterms:modified>
</cp:coreProperties>
</file>