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78" r:id="rId10"/>
    <p:sldId id="277" r:id="rId11"/>
    <p:sldId id="276" r:id="rId12"/>
    <p:sldId id="275" r:id="rId13"/>
    <p:sldId id="279" r:id="rId14"/>
    <p:sldId id="280" r:id="rId15"/>
    <p:sldId id="281" r:id="rId16"/>
    <p:sldId id="282" r:id="rId17"/>
    <p:sldId id="28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1487D-8ABC-4AED-9DCC-7BC8C1F4978C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80D26-F333-42D5-9A89-0BB3F1095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0D26-F333-42D5-9A89-0BB3F10952A7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AA171B-F020-48C1-8A44-167B9CAB5919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CD2A65-1658-4CE3-90DA-856AE93EB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1800" dirty="0" smtClean="0"/>
              <a:t>Загальна та медична генетика</a:t>
            </a:r>
          </a:p>
          <a:p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Вступ. Основні етапи розвитку генетики. Цитологічні основи спадкування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Характеристика,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будоваі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хромосом.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розмноження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клітинному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КЛІТИННІ ФОРМИ ЖИТТЯ</a:t>
            </a:r>
          </a:p>
          <a:p>
            <a:endParaRPr lang="ru-RU" dirty="0" smtClean="0"/>
          </a:p>
          <a:p>
            <a:r>
              <a:rPr lang="ru-RU" dirty="0" smtClean="0"/>
              <a:t>З </a:t>
            </a:r>
            <a:r>
              <a:rPr lang="ru-RU" dirty="0" err="1" smtClean="0"/>
              <a:t>виникненням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самостійного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та </a:t>
            </a:r>
            <a:r>
              <a:rPr lang="ru-RU" dirty="0" err="1" smtClean="0"/>
              <a:t>розмноження</a:t>
            </a:r>
            <a:r>
              <a:rPr lang="ru-RU" dirty="0" smtClean="0"/>
              <a:t>.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клітинної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 та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молекулярної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ДНК.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прокаріотичні</a:t>
            </a:r>
            <a:r>
              <a:rPr lang="ru-RU" dirty="0" smtClean="0"/>
              <a:t> та </a:t>
            </a:r>
            <a:r>
              <a:rPr lang="ru-RU" dirty="0" err="1" smtClean="0"/>
              <a:t>еукаріотичні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636912"/>
            <a:ext cx="51125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Прокаріоти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одноклітинними</a:t>
            </a:r>
            <a:r>
              <a:rPr lang="ru-RU" dirty="0" smtClean="0"/>
              <a:t> </a:t>
            </a:r>
            <a:r>
              <a:rPr lang="ru-RU" dirty="0" err="1" smtClean="0"/>
              <a:t>доядерними</a:t>
            </a:r>
            <a:r>
              <a:rPr lang="ru-RU" dirty="0" smtClean="0"/>
              <a:t> </a:t>
            </a:r>
            <a:r>
              <a:rPr lang="ru-RU" dirty="0" err="1" smtClean="0"/>
              <a:t>організмами</a:t>
            </a:r>
            <a:r>
              <a:rPr lang="ru-RU" dirty="0" smtClean="0"/>
              <a:t>. До них </a:t>
            </a:r>
            <a:r>
              <a:rPr lang="ru-RU" dirty="0" err="1" smtClean="0"/>
              <a:t>відносяться</a:t>
            </a:r>
            <a:r>
              <a:rPr lang="ru-RU" dirty="0" smtClean="0"/>
              <a:t> </a:t>
            </a:r>
            <a:r>
              <a:rPr lang="ru-RU" dirty="0" err="1" smtClean="0"/>
              <a:t>бактерії</a:t>
            </a:r>
            <a:r>
              <a:rPr lang="ru-RU" dirty="0" smtClean="0"/>
              <a:t> та </a:t>
            </a:r>
            <a:r>
              <a:rPr lang="ru-RU" dirty="0" err="1" smtClean="0"/>
              <a:t>синьо-зелені</a:t>
            </a:r>
            <a:r>
              <a:rPr lang="ru-RU" dirty="0" smtClean="0"/>
              <a:t> </a:t>
            </a:r>
            <a:r>
              <a:rPr lang="ru-RU" dirty="0" err="1" smtClean="0"/>
              <a:t>водорості</a:t>
            </a:r>
            <a:r>
              <a:rPr lang="ru-RU" dirty="0" smtClean="0"/>
              <a:t>. </a:t>
            </a:r>
            <a:r>
              <a:rPr lang="ru-RU" dirty="0" err="1" smtClean="0"/>
              <a:t>Бактерії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різноманітну</a:t>
            </a:r>
            <a:r>
              <a:rPr lang="ru-RU" dirty="0" smtClean="0"/>
              <a:t> форму,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коливаються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1-5 мкм. </a:t>
            </a:r>
            <a:r>
              <a:rPr lang="ru-RU" dirty="0" err="1" smtClean="0"/>
              <a:t>Клітинна</a:t>
            </a:r>
            <a:r>
              <a:rPr lang="ru-RU" dirty="0" smtClean="0"/>
              <a:t> </a:t>
            </a:r>
            <a:r>
              <a:rPr lang="ru-RU" dirty="0" err="1" smtClean="0"/>
              <a:t>стінка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мембран, поверх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полісахариди</a:t>
            </a:r>
            <a:r>
              <a:rPr lang="ru-RU" dirty="0" smtClean="0"/>
              <a:t>. У </a:t>
            </a:r>
            <a:r>
              <a:rPr lang="ru-RU" dirty="0" err="1" smtClean="0"/>
              <a:t>цитоплазмі</a:t>
            </a:r>
            <a:r>
              <a:rPr lang="ru-RU" dirty="0" smtClean="0"/>
              <a:t> </a:t>
            </a:r>
            <a:r>
              <a:rPr lang="ru-RU" dirty="0" err="1" smtClean="0"/>
              <a:t>прокаріотів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рибосоми</a:t>
            </a:r>
            <a:r>
              <a:rPr lang="ru-RU" dirty="0" smtClean="0"/>
              <a:t>, </a:t>
            </a:r>
            <a:r>
              <a:rPr lang="ru-RU" dirty="0" err="1" smtClean="0"/>
              <a:t>подібні</a:t>
            </a:r>
            <a:r>
              <a:rPr lang="ru-RU" dirty="0" smtClean="0"/>
              <a:t> по </a:t>
            </a:r>
            <a:r>
              <a:rPr lang="ru-RU" dirty="0" err="1" smtClean="0"/>
              <a:t>будові</a:t>
            </a:r>
            <a:r>
              <a:rPr lang="ru-RU" dirty="0" smtClean="0"/>
              <a:t> та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рибосомами </a:t>
            </a:r>
            <a:r>
              <a:rPr lang="ru-RU" dirty="0" err="1" smtClean="0"/>
              <a:t>еукаріотів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менших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 Мембрана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мезосоми</a:t>
            </a:r>
            <a:r>
              <a:rPr lang="ru-RU" dirty="0" smtClean="0"/>
              <a:t>(</a:t>
            </a:r>
            <a:r>
              <a:rPr lang="ru-RU" dirty="0" err="1" smtClean="0"/>
              <a:t>вп'ячування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мембранних</a:t>
            </a:r>
            <a:r>
              <a:rPr lang="ru-RU" dirty="0" smtClean="0"/>
              <a:t> </a:t>
            </a:r>
            <a:r>
              <a:rPr lang="ru-RU" dirty="0" err="1" smtClean="0"/>
              <a:t>органоїдів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420888"/>
            <a:ext cx="23042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580112" y="4869160"/>
            <a:ext cx="3563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бактеріальної</a:t>
            </a:r>
            <a:r>
              <a:rPr lang="ru-RU" dirty="0" smtClean="0"/>
              <a:t> клітини:1 - </a:t>
            </a:r>
            <a:r>
              <a:rPr lang="ru-RU" dirty="0" err="1" smtClean="0"/>
              <a:t>нуклеоїд</a:t>
            </a:r>
            <a:r>
              <a:rPr lang="ru-RU" dirty="0" smtClean="0"/>
              <a:t>, 2 - </a:t>
            </a:r>
            <a:r>
              <a:rPr lang="ru-RU" dirty="0" err="1" smtClean="0"/>
              <a:t>клітинна</a:t>
            </a:r>
            <a:r>
              <a:rPr lang="ru-RU" dirty="0" smtClean="0"/>
              <a:t> </a:t>
            </a:r>
            <a:r>
              <a:rPr lang="ru-RU" dirty="0" err="1" smtClean="0"/>
              <a:t>стінка</a:t>
            </a:r>
            <a:r>
              <a:rPr lang="ru-RU" dirty="0" smtClean="0"/>
              <a:t>, 3 - </a:t>
            </a:r>
            <a:r>
              <a:rPr lang="ru-RU" dirty="0" err="1" smtClean="0"/>
              <a:t>мезосома</a:t>
            </a:r>
            <a:r>
              <a:rPr lang="ru-RU" dirty="0" smtClean="0"/>
              <a:t>, 4 - рибосома,5 - вакуоль, 6 - </a:t>
            </a:r>
            <a:r>
              <a:rPr lang="ru-RU" dirty="0" err="1" smtClean="0"/>
              <a:t>джгутик</a:t>
            </a:r>
            <a:r>
              <a:rPr lang="ru-RU" dirty="0" smtClean="0"/>
              <a:t>, 7 - мембрана, </a:t>
            </a:r>
            <a:r>
              <a:rPr lang="uk-UA" dirty="0" smtClean="0"/>
              <a:t>8</a:t>
            </a:r>
            <a:r>
              <a:rPr lang="en-US" dirty="0" smtClean="0"/>
              <a:t>-</a:t>
            </a:r>
            <a:r>
              <a:rPr lang="ru-RU" dirty="0" err="1" smtClean="0"/>
              <a:t>плазміда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40768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Спадковий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 err="1" smtClean="0"/>
              <a:t>прокаріотичних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представлений </a:t>
            </a:r>
            <a:r>
              <a:rPr lang="ru-RU" dirty="0" err="1" smtClean="0"/>
              <a:t>однією</a:t>
            </a:r>
            <a:r>
              <a:rPr lang="ru-RU" dirty="0" smtClean="0"/>
              <a:t> молекулою ДНК, </a:t>
            </a:r>
            <a:r>
              <a:rPr lang="ru-RU" dirty="0" err="1" smtClean="0"/>
              <a:t>пов'язаною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кільцеву</a:t>
            </a:r>
            <a:r>
              <a:rPr lang="ru-RU" dirty="0" smtClean="0"/>
              <a:t> форму(</a:t>
            </a:r>
            <a:r>
              <a:rPr lang="ru-RU" dirty="0" err="1" smtClean="0"/>
              <a:t>Нуклеоїд</a:t>
            </a:r>
            <a:r>
              <a:rPr lang="ru-RU" dirty="0" smtClean="0"/>
              <a:t>). ДНК </a:t>
            </a:r>
            <a:r>
              <a:rPr lang="ru-RU" dirty="0" err="1" smtClean="0"/>
              <a:t>прокаріотів</a:t>
            </a:r>
            <a:r>
              <a:rPr lang="ru-RU" dirty="0" smtClean="0"/>
              <a:t> часто </a:t>
            </a:r>
            <a:r>
              <a:rPr lang="ru-RU" dirty="0" err="1" smtClean="0"/>
              <a:t>називають</a:t>
            </a:r>
            <a:r>
              <a:rPr lang="ru-RU" dirty="0" smtClean="0"/>
              <a:t> хромосомою, </a:t>
            </a:r>
            <a:r>
              <a:rPr lang="ru-RU" dirty="0" err="1" smtClean="0"/>
              <a:t>хоча</a:t>
            </a:r>
            <a:r>
              <a:rPr lang="ru-RU" dirty="0" smtClean="0"/>
              <a:t> структурно вона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хромосом </a:t>
            </a:r>
            <a:r>
              <a:rPr lang="ru-RU" dirty="0" err="1" smtClean="0"/>
              <a:t>еукаріот</a:t>
            </a:r>
            <a:r>
              <a:rPr lang="ru-RU" dirty="0" smtClean="0"/>
              <a:t>. </a:t>
            </a:r>
            <a:r>
              <a:rPr lang="ru-RU" dirty="0" err="1" smtClean="0"/>
              <a:t>Прокаріоти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одну хромосому та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гаплоїдами</a:t>
            </a:r>
            <a:r>
              <a:rPr lang="ru-RU" dirty="0" smtClean="0"/>
              <a:t>. </a:t>
            </a:r>
            <a:r>
              <a:rPr lang="ru-RU" dirty="0" err="1" smtClean="0"/>
              <a:t>Молекулярна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ДНК </a:t>
            </a:r>
            <a:r>
              <a:rPr lang="ru-RU" dirty="0" err="1" smtClean="0"/>
              <a:t>прокаріотів</a:t>
            </a:r>
            <a:r>
              <a:rPr lang="ru-RU" dirty="0" smtClean="0"/>
              <a:t> становить 2,5 -109 ± 0,5 -109,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2000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У </a:t>
            </a:r>
            <a:r>
              <a:rPr lang="ru-RU" dirty="0" err="1" smtClean="0"/>
              <a:t>цитоплазмі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міститися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 (</a:t>
            </a:r>
            <a:r>
              <a:rPr lang="ru-RU" dirty="0" err="1" smtClean="0"/>
              <a:t>плазміди</a:t>
            </a:r>
            <a:r>
              <a:rPr lang="ru-RU" dirty="0" smtClean="0"/>
              <a:t>).</a:t>
            </a:r>
            <a:r>
              <a:rPr lang="ru-RU" dirty="0" err="1" smtClean="0"/>
              <a:t>Еукаріотичні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оболонку</a:t>
            </a:r>
            <a:r>
              <a:rPr lang="ru-RU" dirty="0" smtClean="0"/>
              <a:t>, цитоплазму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органоїдами</a:t>
            </a:r>
            <a:r>
              <a:rPr lang="ru-RU" dirty="0" smtClean="0"/>
              <a:t> та </a:t>
            </a:r>
            <a:r>
              <a:rPr lang="ru-RU" dirty="0" err="1" smtClean="0"/>
              <a:t>відокремлене</a:t>
            </a:r>
            <a:r>
              <a:rPr lang="ru-RU" dirty="0" smtClean="0"/>
              <a:t> ядро.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Структура </a:t>
            </a:r>
            <a:r>
              <a:rPr lang="ru-RU" b="1" dirty="0" err="1" smtClean="0"/>
              <a:t>клітинного</a:t>
            </a:r>
            <a:r>
              <a:rPr lang="ru-RU" b="1" dirty="0" smtClean="0"/>
              <a:t> ядра</a:t>
            </a:r>
          </a:p>
          <a:p>
            <a:endParaRPr lang="ru-RU" dirty="0" smtClean="0"/>
          </a:p>
          <a:p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яку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, </a:t>
            </a:r>
            <a:r>
              <a:rPr lang="ru-RU" dirty="0" err="1" smtClean="0"/>
              <a:t>укладено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у </a:t>
            </a:r>
            <a:r>
              <a:rPr lang="ru-RU" dirty="0" err="1" smtClean="0"/>
              <a:t>ядрі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Ядро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обов'язковим</a:t>
            </a:r>
            <a:r>
              <a:rPr lang="ru-RU" dirty="0" smtClean="0"/>
              <a:t> </a:t>
            </a:r>
            <a:r>
              <a:rPr lang="ru-RU" dirty="0" err="1" smtClean="0"/>
              <a:t>структурним</a:t>
            </a:r>
            <a:r>
              <a:rPr lang="ru-RU" dirty="0" smtClean="0"/>
              <a:t> компонентом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еукаріотичної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Оболонка</a:t>
            </a:r>
            <a:r>
              <a:rPr lang="ru-RU" dirty="0" smtClean="0"/>
              <a:t> </a:t>
            </a:r>
            <a:r>
              <a:rPr lang="ru-RU" dirty="0" err="1" smtClean="0"/>
              <a:t>інтерфазного</a:t>
            </a:r>
            <a:r>
              <a:rPr lang="ru-RU" dirty="0" smtClean="0"/>
              <a:t> ядра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мембран (</a:t>
            </a:r>
            <a:r>
              <a:rPr lang="ru-RU" dirty="0" err="1" smtClean="0"/>
              <a:t>зовнішньої</a:t>
            </a:r>
            <a:r>
              <a:rPr lang="ru-RU" dirty="0" smtClean="0"/>
              <a:t> та </a:t>
            </a:r>
            <a:r>
              <a:rPr lang="ru-RU" dirty="0" err="1" smtClean="0"/>
              <a:t>внутрішньої</a:t>
            </a:r>
            <a:r>
              <a:rPr lang="ru-RU" dirty="0" smtClean="0"/>
              <a:t>), </a:t>
            </a:r>
            <a:r>
              <a:rPr lang="ru-RU" dirty="0" err="1" smtClean="0"/>
              <a:t>простір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перинуклеарним</a:t>
            </a:r>
            <a:r>
              <a:rPr lang="ru-RU" dirty="0" smtClean="0"/>
              <a:t>. </a:t>
            </a:r>
            <a:r>
              <a:rPr lang="ru-RU" dirty="0" err="1" smtClean="0"/>
              <a:t>Мембрани</a:t>
            </a:r>
            <a:r>
              <a:rPr lang="ru-RU" dirty="0" smtClean="0"/>
              <a:t> ядра </a:t>
            </a:r>
            <a:r>
              <a:rPr lang="ru-RU" dirty="0" err="1" smtClean="0"/>
              <a:t>мають</a:t>
            </a:r>
            <a:r>
              <a:rPr lang="ru-RU" dirty="0" smtClean="0"/>
              <a:t> пори. Через них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ядром та цитоплазмою, </a:t>
            </a:r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основною </a:t>
            </a:r>
            <a:r>
              <a:rPr lang="ru-RU" dirty="0" err="1" smtClean="0"/>
              <a:t>функцією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. 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ядерна</a:t>
            </a:r>
            <a:r>
              <a:rPr lang="ru-RU" dirty="0" smtClean="0"/>
              <a:t> мембрана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переходити</a:t>
            </a:r>
            <a:r>
              <a:rPr lang="ru-RU" dirty="0" smtClean="0"/>
              <a:t> до </a:t>
            </a:r>
            <a:r>
              <a:rPr lang="ru-RU" dirty="0" err="1" smtClean="0"/>
              <a:t>стінок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ендоплазматичної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. На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ядерній</a:t>
            </a:r>
            <a:r>
              <a:rPr lang="ru-RU" dirty="0" smtClean="0"/>
              <a:t> </a:t>
            </a:r>
            <a:r>
              <a:rPr lang="ru-RU" dirty="0" err="1" smtClean="0"/>
              <a:t>мембрані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</a:t>
            </a:r>
            <a:r>
              <a:rPr lang="ru-RU" dirty="0" err="1" smtClean="0"/>
              <a:t>рибосоми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77072"/>
            <a:ext cx="2838996" cy="2471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95936" y="472514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інтерфазного</a:t>
            </a:r>
            <a:r>
              <a:rPr lang="ru-RU" dirty="0" smtClean="0"/>
              <a:t> ядра: 1 </a:t>
            </a:r>
            <a:r>
              <a:rPr lang="ru-RU" dirty="0" err="1" smtClean="0"/>
              <a:t>зовнішня</a:t>
            </a:r>
            <a:r>
              <a:rPr lang="ru-RU" dirty="0" smtClean="0"/>
              <a:t> мембрана, 2- </a:t>
            </a:r>
            <a:r>
              <a:rPr lang="ru-RU" dirty="0" err="1" smtClean="0"/>
              <a:t>внутрішня</a:t>
            </a:r>
            <a:r>
              <a:rPr lang="ru-RU" dirty="0" smtClean="0"/>
              <a:t> мембрана, 3 - </a:t>
            </a:r>
            <a:r>
              <a:rPr lang="ru-RU" dirty="0" err="1" smtClean="0"/>
              <a:t>перинуклеарне</a:t>
            </a:r>
            <a:r>
              <a:rPr lang="ru-RU" dirty="0" smtClean="0"/>
              <a:t> пространство, 4 - пора, 5 - </a:t>
            </a:r>
            <a:r>
              <a:rPr lang="ru-RU" dirty="0" err="1" smtClean="0"/>
              <a:t>ядерце</a:t>
            </a:r>
            <a:r>
              <a:rPr lang="ru-RU" dirty="0" smtClean="0"/>
              <a:t>, 6 - </a:t>
            </a:r>
            <a:r>
              <a:rPr lang="ru-RU" dirty="0" err="1" smtClean="0"/>
              <a:t>каримолімфа</a:t>
            </a:r>
            <a:r>
              <a:rPr lang="ru-RU" dirty="0" smtClean="0"/>
              <a:t>, 7 - рибосома, 8 – </a:t>
            </a:r>
            <a:r>
              <a:rPr lang="ru-RU" dirty="0" err="1" smtClean="0"/>
              <a:t>глибка</a:t>
            </a:r>
            <a:r>
              <a:rPr lang="ru-RU" dirty="0" smtClean="0"/>
              <a:t> хроматину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5048" y="18864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Каріолімфа</a:t>
            </a:r>
            <a:r>
              <a:rPr lang="ru-RU" dirty="0" smtClean="0"/>
              <a:t> (</a:t>
            </a:r>
            <a:r>
              <a:rPr lang="ru-RU" dirty="0" err="1" smtClean="0"/>
              <a:t>ядерний</a:t>
            </a:r>
            <a:r>
              <a:rPr lang="ru-RU" dirty="0" smtClean="0"/>
              <a:t> </a:t>
            </a:r>
            <a:r>
              <a:rPr lang="ru-RU" dirty="0" err="1" smtClean="0"/>
              <a:t>сік</a:t>
            </a:r>
            <a:r>
              <a:rPr lang="ru-RU" dirty="0" smtClean="0"/>
              <a:t>) - </a:t>
            </a:r>
            <a:r>
              <a:rPr lang="ru-RU" dirty="0" err="1" smtClean="0"/>
              <a:t>однорідна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заповнює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структурами ядра(хроматином та </a:t>
            </a:r>
            <a:r>
              <a:rPr lang="ru-RU" dirty="0" err="1" smtClean="0"/>
              <a:t>ядерцями</a:t>
            </a:r>
            <a:r>
              <a:rPr lang="ru-RU" dirty="0" smtClean="0"/>
              <a:t>). Вона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нуклеотиди</a:t>
            </a:r>
            <a:r>
              <a:rPr lang="ru-RU" dirty="0" smtClean="0"/>
              <a:t>, АТФ та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РНК. </a:t>
            </a:r>
            <a:r>
              <a:rPr lang="ru-RU" dirty="0" err="1" smtClean="0"/>
              <a:t>Каріолімфа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взаємозв'язок</a:t>
            </a:r>
            <a:r>
              <a:rPr lang="ru-RU" dirty="0" smtClean="0"/>
              <a:t> </a:t>
            </a:r>
            <a:r>
              <a:rPr lang="ru-RU" dirty="0" err="1" smtClean="0"/>
              <a:t>ядерних</a:t>
            </a:r>
            <a:r>
              <a:rPr lang="ru-RU" dirty="0" smtClean="0"/>
              <a:t> структур та </a:t>
            </a:r>
            <a:r>
              <a:rPr lang="ru-RU" dirty="0" err="1" smtClean="0"/>
              <a:t>цитоплазми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Хроматин -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дезоксирибонуклеопротеїд</a:t>
            </a:r>
            <a:r>
              <a:rPr lang="ru-RU" dirty="0" smtClean="0"/>
              <a:t> (ДНП)-комплекс ДНК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гістонових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вспіввідношенні</a:t>
            </a:r>
            <a:r>
              <a:rPr lang="ru-RU" dirty="0" smtClean="0"/>
              <a:t> 1:1,3. У </a:t>
            </a:r>
            <a:r>
              <a:rPr lang="ru-RU" dirty="0" err="1" smtClean="0"/>
              <a:t>світловому</a:t>
            </a:r>
            <a:r>
              <a:rPr lang="ru-RU" dirty="0" smtClean="0"/>
              <a:t> </a:t>
            </a:r>
            <a:r>
              <a:rPr lang="ru-RU" dirty="0" err="1" smtClean="0"/>
              <a:t>мікроскопі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ввигляді</a:t>
            </a:r>
            <a:r>
              <a:rPr lang="ru-RU" dirty="0" smtClean="0"/>
              <a:t> тонких ниток, </a:t>
            </a:r>
            <a:r>
              <a:rPr lang="ru-RU" dirty="0" err="1" smtClean="0"/>
              <a:t>глибок</a:t>
            </a:r>
            <a:r>
              <a:rPr lang="ru-RU" dirty="0" smtClean="0"/>
              <a:t>, гранул.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мітозу</a:t>
            </a:r>
            <a:r>
              <a:rPr lang="ru-RU" dirty="0" smtClean="0"/>
              <a:t> </a:t>
            </a:r>
            <a:r>
              <a:rPr lang="ru-RU" dirty="0" err="1" smtClean="0"/>
              <a:t>спіралізуючись</a:t>
            </a:r>
            <a:r>
              <a:rPr lang="ru-RU" dirty="0" smtClean="0"/>
              <a:t>, хроматин </a:t>
            </a:r>
            <a:r>
              <a:rPr lang="ru-RU" dirty="0" err="1" smtClean="0"/>
              <a:t>утворює</a:t>
            </a:r>
            <a:r>
              <a:rPr lang="ru-RU" dirty="0" smtClean="0"/>
              <a:t> добре </a:t>
            </a:r>
            <a:r>
              <a:rPr lang="ru-RU" dirty="0" err="1" smtClean="0"/>
              <a:t>видимі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забарвлюються</a:t>
            </a:r>
            <a:r>
              <a:rPr lang="ru-RU" dirty="0" smtClean="0"/>
              <a:t> - </a:t>
            </a:r>
            <a:r>
              <a:rPr lang="ru-RU" dirty="0" err="1" smtClean="0"/>
              <a:t>хромосоми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Ядра —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кулястої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(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, РНК (у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1:1), </a:t>
            </a:r>
            <a:r>
              <a:rPr lang="ru-RU" dirty="0" err="1" smtClean="0"/>
              <a:t>ліпідів</a:t>
            </a:r>
            <a:r>
              <a:rPr lang="ru-RU" dirty="0" smtClean="0"/>
              <a:t>, </a:t>
            </a:r>
            <a:r>
              <a:rPr lang="ru-RU" dirty="0" err="1" smtClean="0"/>
              <a:t>ферментів</a:t>
            </a:r>
            <a:r>
              <a:rPr lang="ru-RU" dirty="0" smtClean="0"/>
              <a:t>. Вони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. </a:t>
            </a:r>
            <a:r>
              <a:rPr lang="ru-RU" dirty="0" err="1" smtClean="0"/>
              <a:t>Ядерця</a:t>
            </a:r>
            <a:r>
              <a:rPr lang="ru-RU" dirty="0" smtClean="0"/>
              <a:t> </a:t>
            </a:r>
            <a:r>
              <a:rPr lang="ru-RU" dirty="0" err="1" smtClean="0"/>
              <a:t>фрагментуються</a:t>
            </a:r>
            <a:r>
              <a:rPr lang="ru-RU" dirty="0" smtClean="0"/>
              <a:t> на початку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та </a:t>
            </a:r>
            <a:r>
              <a:rPr lang="ru-RU" dirty="0" err="1" smtClean="0"/>
              <a:t>відновлюються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.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ядерців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вторинними</a:t>
            </a:r>
            <a:r>
              <a:rPr lang="ru-RU" dirty="0" smtClean="0"/>
              <a:t> перетяжками </a:t>
            </a:r>
            <a:r>
              <a:rPr lang="ru-RU" dirty="0" err="1" smtClean="0"/>
              <a:t>супутникових</a:t>
            </a:r>
            <a:r>
              <a:rPr lang="ru-RU" dirty="0" smtClean="0"/>
              <a:t> </a:t>
            </a:r>
            <a:r>
              <a:rPr lang="ru-RU" dirty="0" err="1" smtClean="0"/>
              <a:t>хромомосом</a:t>
            </a:r>
            <a:r>
              <a:rPr lang="ru-RU" dirty="0" smtClean="0"/>
              <a:t> (</a:t>
            </a:r>
            <a:r>
              <a:rPr lang="ru-RU" dirty="0" err="1" smtClean="0"/>
              <a:t>ядерцеві</a:t>
            </a:r>
            <a:r>
              <a:rPr lang="ru-RU" dirty="0" smtClean="0"/>
              <a:t> </a:t>
            </a:r>
            <a:r>
              <a:rPr lang="ru-RU" dirty="0" err="1" smtClean="0"/>
              <a:t>організатори</a:t>
            </a:r>
            <a:r>
              <a:rPr lang="ru-RU" dirty="0" smtClean="0"/>
              <a:t>). У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вторинних</a:t>
            </a:r>
            <a:r>
              <a:rPr lang="ru-RU" dirty="0" smtClean="0"/>
              <a:t> </a:t>
            </a:r>
            <a:r>
              <a:rPr lang="ru-RU" dirty="0" err="1" smtClean="0"/>
              <a:t>перетяжок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</a:t>
            </a:r>
            <a:r>
              <a:rPr lang="ru-RU" dirty="0" smtClean="0"/>
              <a:t> синтез </a:t>
            </a:r>
            <a:r>
              <a:rPr lang="ru-RU" dirty="0" err="1" smtClean="0"/>
              <a:t>рибосомальної</a:t>
            </a:r>
            <a:r>
              <a:rPr lang="ru-RU" dirty="0" smtClean="0"/>
              <a:t> РНК (</a:t>
            </a:r>
            <a:r>
              <a:rPr lang="ru-RU" dirty="0" err="1" smtClean="0"/>
              <a:t>рРНК</a:t>
            </a:r>
            <a:r>
              <a:rPr lang="ru-RU" dirty="0" smtClean="0"/>
              <a:t>), а в самих </a:t>
            </a:r>
            <a:r>
              <a:rPr lang="ru-RU" dirty="0" err="1" smtClean="0"/>
              <a:t>ядерцях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субодиниць</a:t>
            </a:r>
            <a:r>
              <a:rPr lang="ru-RU" dirty="0" smtClean="0"/>
              <a:t> рибосом,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у цитоплазму через пори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ядра: </a:t>
            </a:r>
            <a:r>
              <a:rPr lang="ru-RU" dirty="0" err="1" smtClean="0"/>
              <a:t>зберігання</a:t>
            </a:r>
            <a:r>
              <a:rPr lang="ru-RU" dirty="0" smtClean="0"/>
              <a:t> та передача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 </a:t>
            </a:r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260648"/>
            <a:ext cx="7236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ХАРАКТЕРИСТИКА, БУДОВА І КЛАСИФІКАЦІЯ ХРОМОСОМ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92696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Метафазна</a:t>
            </a:r>
            <a:r>
              <a:rPr lang="ru-RU" dirty="0" smtClean="0"/>
              <a:t> хромосома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поздовжніх</a:t>
            </a:r>
            <a:r>
              <a:rPr lang="ru-RU" dirty="0" smtClean="0"/>
              <a:t> ниток </a:t>
            </a:r>
            <a:r>
              <a:rPr lang="ru-RU" dirty="0" err="1" smtClean="0"/>
              <a:t>ДНП-хроматид</a:t>
            </a:r>
            <a:r>
              <a:rPr lang="ru-RU" dirty="0" smtClean="0"/>
              <a:t>, </a:t>
            </a:r>
            <a:r>
              <a:rPr lang="ru-RU" dirty="0" err="1" smtClean="0"/>
              <a:t>з'єднаних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одним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первинної</a:t>
            </a:r>
            <a:r>
              <a:rPr lang="ru-RU" dirty="0" smtClean="0"/>
              <a:t> перетяжки (</a:t>
            </a:r>
            <a:r>
              <a:rPr lang="ru-RU" dirty="0" err="1" smtClean="0"/>
              <a:t>центромери</a:t>
            </a:r>
            <a:r>
              <a:rPr lang="ru-RU" dirty="0" smtClean="0"/>
              <a:t>). </a:t>
            </a:r>
            <a:r>
              <a:rPr lang="ru-RU" dirty="0" err="1" smtClean="0"/>
              <a:t>Центромера</a:t>
            </a:r>
            <a:r>
              <a:rPr lang="ru-RU" dirty="0" smtClean="0"/>
              <a:t> </a:t>
            </a:r>
            <a:r>
              <a:rPr lang="ru-RU" dirty="0" err="1" smtClean="0"/>
              <a:t>ділить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на два плеча.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центромери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хромосом: </a:t>
            </a:r>
            <a:r>
              <a:rPr lang="ru-RU" dirty="0" err="1" smtClean="0"/>
              <a:t>акроцентричні</a:t>
            </a:r>
            <a:r>
              <a:rPr lang="ru-RU" dirty="0" smtClean="0"/>
              <a:t> - </a:t>
            </a:r>
            <a:r>
              <a:rPr lang="ru-RU" dirty="0" err="1" smtClean="0"/>
              <a:t>центромера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зміщена</a:t>
            </a:r>
            <a:r>
              <a:rPr lang="ru-RU" dirty="0" smtClean="0"/>
              <a:t> до одного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плече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коротке</a:t>
            </a:r>
            <a:r>
              <a:rPr lang="ru-RU" dirty="0" smtClean="0"/>
              <a:t>; </a:t>
            </a:r>
            <a:r>
              <a:rPr lang="ru-RU" dirty="0" err="1" smtClean="0"/>
              <a:t>субметацентричні</a:t>
            </a:r>
            <a:r>
              <a:rPr lang="ru-RU" dirty="0" smtClean="0"/>
              <a:t> - </a:t>
            </a:r>
            <a:r>
              <a:rPr lang="ru-RU" dirty="0" err="1" smtClean="0"/>
              <a:t>ценфомера</a:t>
            </a:r>
            <a:r>
              <a:rPr lang="ru-RU" dirty="0" smtClean="0"/>
              <a:t> </a:t>
            </a:r>
            <a:r>
              <a:rPr lang="ru-RU" dirty="0" err="1" smtClean="0"/>
              <a:t>помірно</a:t>
            </a:r>
            <a:r>
              <a:rPr lang="ru-RU" dirty="0" smtClean="0"/>
              <a:t> </a:t>
            </a:r>
            <a:r>
              <a:rPr lang="ru-RU" dirty="0" err="1" smtClean="0"/>
              <a:t>зміщена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різну</a:t>
            </a:r>
            <a:r>
              <a:rPr lang="ru-RU" dirty="0" smtClean="0"/>
              <a:t> </a:t>
            </a:r>
            <a:r>
              <a:rPr lang="ru-RU" dirty="0" err="1" smtClean="0"/>
              <a:t>довжину</a:t>
            </a:r>
            <a:r>
              <a:rPr lang="ru-RU" dirty="0" smtClean="0"/>
              <a:t>; </a:t>
            </a:r>
            <a:r>
              <a:rPr lang="ru-RU" dirty="0" err="1" smtClean="0"/>
              <a:t>метацентричні</a:t>
            </a:r>
            <a:r>
              <a:rPr lang="ru-RU" dirty="0" smtClean="0"/>
              <a:t> - </a:t>
            </a:r>
            <a:r>
              <a:rPr lang="ru-RU" dirty="0" err="1" smtClean="0"/>
              <a:t>центромера</a:t>
            </a:r>
            <a:r>
              <a:rPr lang="ru-RU" dirty="0" smtClean="0"/>
              <a:t> </a:t>
            </a:r>
            <a:r>
              <a:rPr lang="ru-RU" dirty="0" err="1" smtClean="0"/>
              <a:t>розташована</a:t>
            </a:r>
            <a:r>
              <a:rPr lang="ru-RU" dirty="0" smtClean="0"/>
              <a:t> </a:t>
            </a:r>
            <a:r>
              <a:rPr lang="ru-RU" dirty="0" err="1" smtClean="0"/>
              <a:t>посередині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плечі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однакової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. </a:t>
            </a:r>
            <a:r>
              <a:rPr lang="ru-RU" dirty="0" err="1" smtClean="0"/>
              <a:t>Ділянка</a:t>
            </a:r>
            <a:r>
              <a:rPr lang="ru-RU" dirty="0" smtClean="0"/>
              <a:t> кожного плеча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центромери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проксимальною, </a:t>
            </a:r>
            <a:r>
              <a:rPr lang="ru-RU" dirty="0" err="1" smtClean="0"/>
              <a:t>віддаленою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дистальною. </a:t>
            </a:r>
            <a:r>
              <a:rPr lang="ru-RU" dirty="0" err="1" smtClean="0"/>
              <a:t>Кінцеві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дистальних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теломерами</a:t>
            </a:r>
            <a:r>
              <a:rPr lang="ru-RU" dirty="0" smtClean="0"/>
              <a:t>. </a:t>
            </a:r>
            <a:r>
              <a:rPr lang="ru-RU" dirty="0" err="1" smtClean="0"/>
              <a:t>Теломери</a:t>
            </a:r>
            <a:r>
              <a:rPr lang="ru-RU" dirty="0" smtClean="0"/>
              <a:t> </a:t>
            </a:r>
            <a:r>
              <a:rPr lang="ru-RU" dirty="0" err="1" smtClean="0"/>
              <a:t>перешкоджають</a:t>
            </a:r>
            <a:r>
              <a:rPr lang="ru-RU" dirty="0" smtClean="0"/>
              <a:t> </a:t>
            </a:r>
            <a:r>
              <a:rPr lang="ru-RU" dirty="0" err="1" smtClean="0"/>
              <a:t>з'єднанню</a:t>
            </a:r>
            <a:r>
              <a:rPr lang="ru-RU" dirty="0" smtClean="0"/>
              <a:t> </a:t>
            </a:r>
            <a:r>
              <a:rPr lang="ru-RU" dirty="0" err="1" smtClean="0"/>
              <a:t>кінцевих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хромосом.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супроводжуватись</a:t>
            </a:r>
            <a:r>
              <a:rPr lang="ru-RU" dirty="0" smtClean="0"/>
              <a:t> </a:t>
            </a:r>
            <a:r>
              <a:rPr lang="ru-RU" dirty="0" err="1" smtClean="0"/>
              <a:t>хромосомними</a:t>
            </a:r>
            <a:r>
              <a:rPr lang="ru-RU" dirty="0" smtClean="0"/>
              <a:t> </a:t>
            </a:r>
            <a:r>
              <a:rPr lang="ru-RU" dirty="0" err="1" smtClean="0"/>
              <a:t>перебудовами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вторинні</a:t>
            </a:r>
            <a:r>
              <a:rPr lang="ru-RU" dirty="0" smtClean="0"/>
              <a:t> перетяжки,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відокремлюють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ділянка</a:t>
            </a:r>
            <a:r>
              <a:rPr lang="ru-RU" dirty="0" smtClean="0"/>
              <a:t>, звана </a:t>
            </a:r>
            <a:r>
              <a:rPr lang="ru-RU" dirty="0" err="1" smtClean="0"/>
              <a:t>супутникоми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97152"/>
            <a:ext cx="3024336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95936" y="479715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метафазної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А та </a:t>
            </a:r>
            <a:r>
              <a:rPr lang="ru-RU" dirty="0" err="1" smtClean="0"/>
              <a:t>типи</a:t>
            </a:r>
            <a:r>
              <a:rPr lang="ru-RU" dirty="0" smtClean="0"/>
              <a:t> хромосом (Б) : 1 - плече, 2 - </a:t>
            </a:r>
            <a:r>
              <a:rPr lang="ru-RU" dirty="0" err="1" smtClean="0"/>
              <a:t>центромера</a:t>
            </a:r>
            <a:r>
              <a:rPr lang="ru-RU" dirty="0" smtClean="0"/>
              <a:t>, 3 - </a:t>
            </a:r>
            <a:r>
              <a:rPr lang="ru-RU" dirty="0" err="1" smtClean="0"/>
              <a:t>вторина</a:t>
            </a:r>
            <a:r>
              <a:rPr lang="ru-RU" dirty="0" smtClean="0"/>
              <a:t> перетяжка,4-супутник, 5 - хроматиди,6- </a:t>
            </a:r>
            <a:r>
              <a:rPr lang="ru-RU" dirty="0" err="1" smtClean="0"/>
              <a:t>теломери</a:t>
            </a:r>
            <a:r>
              <a:rPr lang="ru-RU" dirty="0" smtClean="0"/>
              <a:t>; Б: 7 - </a:t>
            </a:r>
            <a:r>
              <a:rPr lang="ru-RU" dirty="0" err="1" smtClean="0"/>
              <a:t>метацентрична</a:t>
            </a:r>
            <a:r>
              <a:rPr lang="ru-RU" dirty="0" smtClean="0"/>
              <a:t>, 8 - </a:t>
            </a:r>
            <a:r>
              <a:rPr lang="ru-RU" dirty="0" err="1" smtClean="0"/>
              <a:t>субметацентрична</a:t>
            </a:r>
            <a:r>
              <a:rPr lang="ru-RU" dirty="0" smtClean="0"/>
              <a:t>, 9 - </a:t>
            </a:r>
            <a:r>
              <a:rPr lang="ru-RU" dirty="0" err="1" smtClean="0"/>
              <a:t>акроцентрична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хромосом </a:t>
            </a:r>
            <a:r>
              <a:rPr lang="ru-RU" b="1" dirty="0" err="1" smtClean="0"/>
              <a:t>людини</a:t>
            </a:r>
            <a:endParaRPr lang="ru-RU" b="1" dirty="0" smtClean="0"/>
          </a:p>
          <a:p>
            <a:endParaRPr lang="ru-RU" dirty="0" smtClean="0"/>
          </a:p>
          <a:p>
            <a:r>
              <a:rPr lang="ru-RU" dirty="0" err="1" smtClean="0"/>
              <a:t>Сукупність</a:t>
            </a:r>
            <a:r>
              <a:rPr lang="ru-RU" dirty="0" smtClean="0"/>
              <a:t> хромосом </a:t>
            </a:r>
            <a:r>
              <a:rPr lang="ru-RU" dirty="0" err="1" smtClean="0"/>
              <a:t>соматичної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виду,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каріотипом</a:t>
            </a:r>
            <a:r>
              <a:rPr lang="ru-RU" dirty="0" smtClean="0"/>
              <a:t>.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аутосоми</a:t>
            </a:r>
            <a:r>
              <a:rPr lang="ru-RU" dirty="0" smtClean="0"/>
              <a:t> (</a:t>
            </a:r>
            <a:r>
              <a:rPr lang="ru-RU" dirty="0" err="1" smtClean="0"/>
              <a:t>однакові</a:t>
            </a:r>
            <a:r>
              <a:rPr lang="ru-RU" dirty="0" smtClean="0"/>
              <a:t> у </a:t>
            </a:r>
            <a:r>
              <a:rPr lang="ru-RU" dirty="0" err="1" smtClean="0"/>
              <a:t>обох</a:t>
            </a:r>
            <a:r>
              <a:rPr lang="ru-RU" dirty="0" smtClean="0"/>
              <a:t> статей) та </a:t>
            </a:r>
            <a:r>
              <a:rPr lang="ru-RU" dirty="0" err="1" smtClean="0"/>
              <a:t>гетерохромосоми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(</a:t>
            </a:r>
            <a:r>
              <a:rPr lang="ru-RU" dirty="0" err="1" smtClean="0"/>
              <a:t>різний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у </a:t>
            </a:r>
            <a:r>
              <a:rPr lang="ru-RU" dirty="0" err="1" smtClean="0"/>
              <a:t>чоловічих</a:t>
            </a:r>
            <a:r>
              <a:rPr lang="ru-RU" dirty="0" smtClean="0"/>
              <a:t> та </a:t>
            </a:r>
            <a:r>
              <a:rPr lang="ru-RU" dirty="0" err="1" smtClean="0"/>
              <a:t>жіночих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)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каріотип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22 пари </a:t>
            </a:r>
            <a:r>
              <a:rPr lang="ru-RU" dirty="0" err="1" smtClean="0"/>
              <a:t>аутосомних.і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: </a:t>
            </a:r>
            <a:r>
              <a:rPr lang="en-US" dirty="0" smtClean="0"/>
              <a:t>XX </a:t>
            </a:r>
            <a:r>
              <a:rPr lang="ru-RU" dirty="0" smtClean="0"/>
              <a:t>у </a:t>
            </a:r>
            <a:r>
              <a:rPr lang="ru-RU" dirty="0" err="1" smtClean="0"/>
              <a:t>жінки</a:t>
            </a:r>
            <a:r>
              <a:rPr lang="ru-RU" dirty="0" smtClean="0"/>
              <a:t> та </a:t>
            </a:r>
            <a:r>
              <a:rPr lang="en-US" dirty="0" smtClean="0"/>
              <a:t>XY </a:t>
            </a:r>
            <a:r>
              <a:rPr lang="ru-RU" dirty="0" smtClean="0"/>
              <a:t>у </a:t>
            </a:r>
            <a:r>
              <a:rPr lang="ru-RU" dirty="0" err="1" smtClean="0"/>
              <a:t>чоловіка</a:t>
            </a:r>
            <a:r>
              <a:rPr lang="ru-RU" dirty="0" smtClean="0"/>
              <a:t> (46, </a:t>
            </a:r>
            <a:r>
              <a:rPr lang="en-US" dirty="0" smtClean="0"/>
              <a:t>XX </a:t>
            </a:r>
            <a:r>
              <a:rPr lang="ru-RU" dirty="0" err="1" smtClean="0"/>
              <a:t>і</a:t>
            </a:r>
            <a:r>
              <a:rPr lang="ru-RU" dirty="0" smtClean="0"/>
              <a:t> 46, </a:t>
            </a:r>
            <a:r>
              <a:rPr lang="en-US" dirty="0" smtClean="0"/>
              <a:t>XY </a:t>
            </a:r>
            <a:r>
              <a:rPr lang="ru-RU" dirty="0" err="1" smtClean="0"/>
              <a:t>відповідно</a:t>
            </a:r>
            <a:r>
              <a:rPr lang="ru-RU" dirty="0" smtClean="0"/>
              <a:t>). </a:t>
            </a:r>
            <a:r>
              <a:rPr lang="ru-RU" dirty="0" err="1" smtClean="0"/>
              <a:t>Соматичні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диплоїдний</a:t>
            </a:r>
            <a:r>
              <a:rPr lang="ru-RU" dirty="0" smtClean="0"/>
              <a:t> (</a:t>
            </a:r>
            <a:r>
              <a:rPr lang="ru-RU" dirty="0" err="1" smtClean="0"/>
              <a:t>подвійний</a:t>
            </a:r>
            <a:r>
              <a:rPr lang="ru-RU" dirty="0" smtClean="0"/>
              <a:t>) </a:t>
            </a:r>
            <a:r>
              <a:rPr lang="ru-RU" dirty="0" err="1" smtClean="0"/>
              <a:t>набір</a:t>
            </a:r>
            <a:r>
              <a:rPr lang="ru-RU" dirty="0" smtClean="0"/>
              <a:t> хромосом, а </a:t>
            </a:r>
            <a:r>
              <a:rPr lang="ru-RU" dirty="0" err="1" smtClean="0"/>
              <a:t>гамети</a:t>
            </a:r>
            <a:r>
              <a:rPr lang="ru-RU" dirty="0" smtClean="0"/>
              <a:t> – </a:t>
            </a:r>
            <a:r>
              <a:rPr lang="ru-RU" dirty="0" err="1" smtClean="0"/>
              <a:t>гаплоїдний</a:t>
            </a:r>
            <a:r>
              <a:rPr lang="ru-RU" dirty="0" smtClean="0"/>
              <a:t> (</a:t>
            </a:r>
            <a:r>
              <a:rPr lang="ru-RU" dirty="0" err="1" smtClean="0"/>
              <a:t>одинарний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2965578"/>
            <a:ext cx="4608512" cy="36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Ідіограма</a:t>
            </a:r>
            <a:r>
              <a:rPr lang="ru-RU" sz="1600" dirty="0" smtClean="0"/>
              <a:t> -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систематизований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каріотип</a:t>
            </a:r>
            <a:r>
              <a:rPr lang="ru-RU" sz="1600" dirty="0" smtClean="0"/>
              <a:t>, у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розташовуються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міру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величини</a:t>
            </a:r>
            <a:r>
              <a:rPr lang="ru-RU" sz="1600" dirty="0" smtClean="0"/>
              <a:t>. Точно </a:t>
            </a:r>
            <a:r>
              <a:rPr lang="ru-RU" sz="1600" dirty="0" err="1" smtClean="0"/>
              <a:t>розташувати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за величиною не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можливо</a:t>
            </a:r>
            <a:r>
              <a:rPr lang="ru-RU" sz="1600" dirty="0" smtClean="0"/>
              <a:t>, тому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пари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розміри</a:t>
            </a:r>
            <a:r>
              <a:rPr lang="ru-RU" sz="1600" dirty="0" smtClean="0"/>
              <a:t>. Тому в 1960 р.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запропонована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класифікація</a:t>
            </a:r>
            <a:r>
              <a:rPr lang="ru-RU" sz="1600" dirty="0" smtClean="0"/>
              <a:t> хромосом (</a:t>
            </a:r>
            <a:r>
              <a:rPr lang="ru-RU" sz="1600" dirty="0" err="1" smtClean="0"/>
              <a:t>денверська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класифікація</a:t>
            </a:r>
            <a:r>
              <a:rPr lang="ru-RU" sz="1600" dirty="0" smtClean="0"/>
              <a:t>), яка 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розмірів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враховує</a:t>
            </a:r>
            <a:r>
              <a:rPr lang="ru-RU" sz="1600" dirty="0" smtClean="0"/>
              <a:t> форму хромосом, </a:t>
            </a:r>
            <a:r>
              <a:rPr lang="ru-RU" sz="1600" dirty="0" err="1" smtClean="0"/>
              <a:t>положення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вторинних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перетяжок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супутників</a:t>
            </a:r>
            <a:r>
              <a:rPr lang="ru-RU" sz="1600" dirty="0" smtClean="0"/>
              <a:t>. 23 пари хромосом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класифікацією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розбили</a:t>
            </a:r>
            <a:r>
              <a:rPr lang="ru-RU" sz="1600" dirty="0" smtClean="0"/>
              <a:t> на 7 </a:t>
            </a:r>
            <a:r>
              <a:rPr lang="ru-RU" sz="1600" dirty="0" err="1" smtClean="0"/>
              <a:t>груп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А до</a:t>
            </a:r>
            <a:r>
              <a:rPr lang="en-US" sz="1600" dirty="0" smtClean="0"/>
              <a:t>G ) </a:t>
            </a:r>
            <a:r>
              <a:rPr lang="ru-RU" sz="1600" dirty="0" err="1" smtClean="0"/>
              <a:t>Важливою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ознакою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полегшує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класифікацію</a:t>
            </a:r>
            <a:r>
              <a:rPr lang="ru-RU" sz="1600" dirty="0" smtClean="0"/>
              <a:t>, </a:t>
            </a:r>
            <a:r>
              <a:rPr lang="ru-RU" sz="1600" dirty="0" err="1" smtClean="0"/>
              <a:t>вважають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(ЦІ),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відображає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відношення</a:t>
            </a:r>
            <a:r>
              <a:rPr lang="ru-RU" sz="1600" dirty="0" smtClean="0"/>
              <a:t> (в %) </a:t>
            </a:r>
            <a:r>
              <a:rPr lang="ru-RU" sz="1600" dirty="0" err="1" smtClean="0"/>
              <a:t>довжини</a:t>
            </a:r>
            <a:r>
              <a:rPr lang="ru-RU" sz="1600" dirty="0" smtClean="0"/>
              <a:t> короткого плеча до </a:t>
            </a:r>
            <a:r>
              <a:rPr lang="ru-RU" sz="1600" dirty="0" err="1" smtClean="0"/>
              <a:t>довжини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хромосоми.Група</a:t>
            </a:r>
            <a:r>
              <a:rPr lang="ru-RU" sz="1600" dirty="0" smtClean="0"/>
              <a:t> А (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1-3).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метацентричні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субметацентричні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,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38 до 49. Перша пара хромосом — </a:t>
            </a:r>
            <a:r>
              <a:rPr lang="ru-RU" sz="1600" dirty="0" err="1" smtClean="0"/>
              <a:t>найбільша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метацентрична</a:t>
            </a:r>
            <a:r>
              <a:rPr lang="ru-RU" sz="1600" dirty="0" smtClean="0"/>
              <a:t> (ЦІ — 48—49), у </a:t>
            </a:r>
            <a:r>
              <a:rPr lang="ru-RU" sz="1600" dirty="0" err="1" smtClean="0"/>
              <a:t>проксималиній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довгого</a:t>
            </a:r>
            <a:r>
              <a:rPr lang="ru-RU" sz="1600" dirty="0" smtClean="0"/>
              <a:t> плеча </a:t>
            </a:r>
            <a:r>
              <a:rPr lang="ru-RU" sz="1600" dirty="0" err="1" smtClean="0"/>
              <a:t>поблизу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вторинна</a:t>
            </a:r>
            <a:r>
              <a:rPr lang="ru-RU" sz="1600" dirty="0" smtClean="0"/>
              <a:t> перетяжка. Друга пара хромосом - </a:t>
            </a:r>
            <a:r>
              <a:rPr lang="ru-RU" sz="1600" dirty="0" err="1" smtClean="0"/>
              <a:t>найбільша</a:t>
            </a:r>
            <a:r>
              <a:rPr lang="ru-RU" sz="1600" dirty="0" smtClean="0"/>
              <a:t> </a:t>
            </a:r>
            <a:r>
              <a:rPr lang="ru-RU" sz="1600" dirty="0" err="1" smtClean="0"/>
              <a:t>субметацентрична</a:t>
            </a:r>
            <a:r>
              <a:rPr lang="ru-RU" sz="1600" dirty="0" smtClean="0"/>
              <a:t> (ЦІ - 38-40). </a:t>
            </a:r>
            <a:r>
              <a:rPr lang="ru-RU" sz="1600" dirty="0" err="1" smtClean="0"/>
              <a:t>Третя</a:t>
            </a:r>
            <a:r>
              <a:rPr lang="ru-RU" sz="1600" dirty="0" smtClean="0"/>
              <a:t> пара хромосом на 20% </a:t>
            </a:r>
            <a:r>
              <a:rPr lang="ru-RU" sz="1600" dirty="0" err="1" smtClean="0"/>
              <a:t>коротша</a:t>
            </a:r>
            <a:r>
              <a:rPr lang="ru-RU" sz="1600" dirty="0" smtClean="0"/>
              <a:t> за першу, </a:t>
            </a:r>
            <a:r>
              <a:rPr lang="ru-RU" sz="1600" dirty="0" err="1" smtClean="0"/>
              <a:t>субметацентричну</a:t>
            </a:r>
            <a:r>
              <a:rPr lang="ru-RU" sz="1600" dirty="0" smtClean="0"/>
              <a:t> (ЦІ - 45-46), легко </a:t>
            </a:r>
            <a:r>
              <a:rPr lang="ru-RU" sz="1600" dirty="0" err="1" smtClean="0"/>
              <a:t>ідентифікується</a:t>
            </a:r>
            <a:r>
              <a:rPr lang="ru-RU" sz="1600" dirty="0" smtClean="0"/>
              <a:t>. 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(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4 </a:t>
            </a:r>
            <a:r>
              <a:rPr lang="ru-RU" sz="1600" dirty="0" err="1" smtClean="0"/>
              <a:t>і</a:t>
            </a:r>
            <a:r>
              <a:rPr lang="ru-RU" sz="1600" dirty="0" smtClean="0"/>
              <a:t> 5).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субметацентричні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,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2430. Вони </a:t>
            </a:r>
            <a:r>
              <a:rPr lang="ru-RU" sz="1600" dirty="0" err="1" smtClean="0"/>
              <a:t>різняться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собою при </a:t>
            </a:r>
            <a:r>
              <a:rPr lang="ru-RU" sz="1600" dirty="0" err="1" smtClean="0"/>
              <a:t>звичайному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фарбуванні</a:t>
            </a:r>
            <a:r>
              <a:rPr lang="ru-RU" sz="1600" dirty="0" smtClean="0"/>
              <a:t>. </a:t>
            </a:r>
            <a:r>
              <a:rPr lang="ru-RU" sz="1600" dirty="0" err="1" smtClean="0"/>
              <a:t>Розподіл</a:t>
            </a:r>
            <a:r>
              <a:rPr lang="ru-RU" sz="1600" dirty="0" smtClean="0"/>
              <a:t> </a:t>
            </a:r>
            <a:r>
              <a:rPr lang="en-US" sz="1600" dirty="0" smtClean="0"/>
              <a:t>R- </a:t>
            </a:r>
            <a:r>
              <a:rPr lang="ru-RU" sz="1600" dirty="0" smtClean="0"/>
              <a:t>та </a:t>
            </a:r>
            <a:r>
              <a:rPr lang="en-US" sz="1600" dirty="0" smtClean="0"/>
              <a:t>G-</a:t>
            </a:r>
            <a:r>
              <a:rPr lang="ru-RU" sz="1600" dirty="0" err="1" smtClean="0"/>
              <a:t>сегментів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уних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різне</a:t>
            </a:r>
            <a:r>
              <a:rPr lang="ru-RU" sz="1600" dirty="0" smtClean="0"/>
              <a:t>. 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З (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6-12).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розміру</a:t>
            </a:r>
            <a:r>
              <a:rPr lang="ru-RU" sz="1600" dirty="0" smtClean="0"/>
              <a:t>, </a:t>
            </a:r>
            <a:r>
              <a:rPr lang="ru-RU" sz="1600" dirty="0" err="1" smtClean="0"/>
              <a:t>субметацентричні</a:t>
            </a:r>
            <a:r>
              <a:rPr lang="ru-RU" sz="1600" dirty="0" smtClean="0"/>
              <a:t>,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27-35. У 9-й </a:t>
            </a:r>
            <a:r>
              <a:rPr lang="ru-RU" sz="1600" dirty="0" err="1" smtClean="0"/>
              <a:t>хромосомі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вторинна</a:t>
            </a:r>
            <a:r>
              <a:rPr lang="ru-RU" sz="1600" dirty="0" smtClean="0"/>
              <a:t> перетяжка. До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 належать </a:t>
            </a:r>
            <a:r>
              <a:rPr lang="ru-RU" sz="1600" dirty="0" err="1" smtClean="0"/>
              <a:t>і</a:t>
            </a:r>
            <a:r>
              <a:rPr lang="ru-RU" sz="1600" dirty="0" smtClean="0"/>
              <a:t> Х-хромосома.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ідентифікувати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en-US" sz="1600" dirty="0" smtClean="0"/>
              <a:t>Q- </a:t>
            </a:r>
            <a:r>
              <a:rPr lang="ru-RU" sz="1600" dirty="0" smtClean="0"/>
              <a:t>та </a:t>
            </a:r>
            <a:r>
              <a:rPr lang="en-US" sz="1600" dirty="0" smtClean="0"/>
              <a:t>G-</a:t>
            </a:r>
            <a:r>
              <a:rPr lang="ru-RU" sz="1600" dirty="0" err="1" smtClean="0"/>
              <a:t>фарбування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</a:t>
            </a:r>
            <a:r>
              <a:rPr lang="en-US" sz="1600" dirty="0" smtClean="0"/>
              <a:t>D (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13-15).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акроцентричні</a:t>
            </a:r>
            <a:r>
              <a:rPr lang="ru-RU" sz="1600" dirty="0" smtClean="0"/>
              <a:t>, сильно </a:t>
            </a:r>
            <a:r>
              <a:rPr lang="ru-RU" sz="1600" dirty="0" err="1" smtClean="0"/>
              <a:t>відрізняються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15.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три пари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супутники</a:t>
            </a:r>
            <a:r>
              <a:rPr lang="ru-RU" sz="1600" dirty="0" smtClean="0"/>
              <a:t>. </a:t>
            </a:r>
            <a:r>
              <a:rPr lang="ru-RU" sz="1600" dirty="0" err="1" smtClean="0"/>
              <a:t>Довгі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плечі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розрізняються</a:t>
            </a:r>
            <a:r>
              <a:rPr lang="ru-RU" sz="1600" dirty="0" smtClean="0"/>
              <a:t> за </a:t>
            </a:r>
            <a:r>
              <a:rPr lang="en-US" sz="1600" dirty="0" smtClean="0"/>
              <a:t>Q- </a:t>
            </a:r>
            <a:r>
              <a:rPr lang="ru-RU" sz="1600" dirty="0" smtClean="0"/>
              <a:t>та </a:t>
            </a:r>
            <a:r>
              <a:rPr lang="en-US" sz="1600" dirty="0" smtClean="0"/>
              <a:t>G-</a:t>
            </a:r>
            <a:r>
              <a:rPr lang="ru-RU" sz="1600" dirty="0" err="1" smtClean="0"/>
              <a:t>сегментами.Група</a:t>
            </a:r>
            <a:r>
              <a:rPr lang="ru-RU" sz="1600" dirty="0" smtClean="0"/>
              <a:t> Е (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16-18).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відносно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короткі</a:t>
            </a:r>
            <a:r>
              <a:rPr lang="ru-RU" sz="1600" dirty="0" smtClean="0"/>
              <a:t>, </a:t>
            </a:r>
            <a:r>
              <a:rPr lang="ru-RU" sz="1600" dirty="0" err="1" smtClean="0"/>
              <a:t>метацентричні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субметацентричні</a:t>
            </a:r>
            <a:r>
              <a:rPr lang="ru-RU" sz="1600" dirty="0" smtClean="0"/>
              <a:t>,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26 до 40 (хромосома 16має ЦІ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40, хромосома 17 - 34, хромосома 18 -26). У </a:t>
            </a:r>
            <a:r>
              <a:rPr lang="ru-RU" sz="1600" dirty="0" err="1" smtClean="0"/>
              <a:t>довгому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плечі</a:t>
            </a:r>
            <a:r>
              <a:rPr lang="ru-RU" sz="1600" dirty="0" smtClean="0"/>
              <a:t> 16-ї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у 10% </a:t>
            </a:r>
            <a:r>
              <a:rPr lang="ru-RU" sz="1600" dirty="0" err="1" smtClean="0"/>
              <a:t>випадків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вторинна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перетяжка.Група</a:t>
            </a:r>
            <a:r>
              <a:rPr lang="ru-RU" sz="1600" dirty="0" smtClean="0"/>
              <a:t> </a:t>
            </a:r>
            <a:r>
              <a:rPr lang="en-US" sz="1600" dirty="0" smtClean="0"/>
              <a:t>F (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19 та 20).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короткі</a:t>
            </a:r>
            <a:r>
              <a:rPr lang="ru-RU" sz="1600" dirty="0" smtClean="0"/>
              <a:t>, </a:t>
            </a:r>
            <a:r>
              <a:rPr lang="ru-RU" sz="1600" dirty="0" err="1" smtClean="0"/>
              <a:t>субметацентричні</a:t>
            </a:r>
            <a:r>
              <a:rPr lang="ru-RU" sz="1600" dirty="0" smtClean="0"/>
              <a:t>,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36-46. ​​При </a:t>
            </a:r>
            <a:r>
              <a:rPr lang="ru-RU" sz="1600" dirty="0" err="1" smtClean="0"/>
              <a:t>звичайному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фарбуванні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виглядають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однаковими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диференційному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фарбуванні</a:t>
            </a:r>
            <a:r>
              <a:rPr lang="ru-RU" sz="1600" dirty="0" smtClean="0"/>
              <a:t> добре </a:t>
            </a:r>
            <a:r>
              <a:rPr lang="ru-RU" sz="1600" dirty="0" err="1" smtClean="0"/>
              <a:t>помітні.Група</a:t>
            </a:r>
            <a:r>
              <a:rPr lang="ru-RU" sz="1600" dirty="0" smtClean="0"/>
              <a:t> </a:t>
            </a:r>
            <a:r>
              <a:rPr lang="en-US" sz="1600" dirty="0" smtClean="0"/>
              <a:t>G (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21 та 22).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дрібні</a:t>
            </a:r>
            <a:r>
              <a:rPr lang="ru-RU" sz="1600" dirty="0" smtClean="0"/>
              <a:t>, </a:t>
            </a:r>
            <a:r>
              <a:rPr lang="ru-RU" sz="1600" dirty="0" err="1" smtClean="0"/>
              <a:t>акроцентричні</a:t>
            </a:r>
            <a:r>
              <a:rPr lang="ru-RU" sz="1600" dirty="0" smtClean="0"/>
              <a:t>,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13-33.До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 належать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en-US" sz="1600" dirty="0" smtClean="0"/>
              <a:t>Y-</a:t>
            </a:r>
            <a:r>
              <a:rPr lang="ru-RU" sz="1600" dirty="0" err="1" smtClean="0"/>
              <a:t>хромосомуа</a:t>
            </a:r>
            <a:r>
              <a:rPr lang="ru-RU" sz="1600" dirty="0" smtClean="0"/>
              <a:t> Вони легко </a:t>
            </a:r>
            <a:r>
              <a:rPr lang="ru-RU" sz="1600" dirty="0" err="1" smtClean="0"/>
              <a:t>помітні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диференційному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фарбуванні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Паризької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класифікації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(1971 р.) лежать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спеціальної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диференціального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, коли у </a:t>
            </a:r>
            <a:r>
              <a:rPr lang="ru-RU" sz="1600" dirty="0" err="1" smtClean="0"/>
              <a:t>кожній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характерний</a:t>
            </a:r>
            <a:r>
              <a:rPr lang="ru-RU" sz="1600" dirty="0" smtClean="0"/>
              <a:t> порядок </a:t>
            </a:r>
            <a:r>
              <a:rPr lang="ru-RU" sz="1600" dirty="0" err="1" smtClean="0"/>
              <a:t>чергування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світлих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темних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сегментів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сегментів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методів</a:t>
            </a:r>
            <a:r>
              <a:rPr lang="ru-RU" sz="1600" dirty="0" smtClean="0"/>
              <a:t>,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виявляються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найчіткіше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en-US" sz="1600" dirty="0" smtClean="0"/>
              <a:t>Q-</a:t>
            </a:r>
            <a:r>
              <a:rPr lang="ru-RU" sz="1600" dirty="0" err="1" smtClean="0"/>
              <a:t>сегменти</a:t>
            </a:r>
            <a:r>
              <a:rPr lang="ru-RU" sz="1600" dirty="0" smtClean="0"/>
              <a:t> -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ділянки</a:t>
            </a:r>
            <a:r>
              <a:rPr lang="ru-RU" sz="1600" dirty="0" smtClean="0"/>
              <a:t> хромосом,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флюоресціюють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фарбування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акрихін-іпритом</a:t>
            </a:r>
            <a:r>
              <a:rPr lang="ru-RU" sz="1600" dirty="0" smtClean="0"/>
              <a:t>; </a:t>
            </a:r>
            <a:r>
              <a:rPr lang="en-US" sz="1600" dirty="0" smtClean="0"/>
              <a:t>G-</a:t>
            </a:r>
            <a:r>
              <a:rPr lang="ru-RU" sz="1600" dirty="0" err="1" smtClean="0"/>
              <a:t>сегменти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виявляються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фарбуванні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барвником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Гімза</a:t>
            </a:r>
            <a:r>
              <a:rPr lang="ru-RU" sz="1600" dirty="0" smtClean="0"/>
              <a:t> (</a:t>
            </a:r>
            <a:r>
              <a:rPr lang="en-US" sz="1600" dirty="0" smtClean="0"/>
              <a:t>Q-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en-US" sz="1600" dirty="0" smtClean="0"/>
              <a:t>G-</a:t>
            </a:r>
            <a:r>
              <a:rPr lang="ru-RU" sz="1600" dirty="0" err="1" smtClean="0"/>
              <a:t>сегменти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ідентичні</a:t>
            </a:r>
            <a:r>
              <a:rPr lang="ru-RU" sz="1600" dirty="0" smtClean="0"/>
              <a:t>); </a:t>
            </a:r>
            <a:r>
              <a:rPr lang="en-US" sz="1600" dirty="0" smtClean="0"/>
              <a:t>R-</a:t>
            </a:r>
            <a:r>
              <a:rPr lang="ru-RU" sz="1600" dirty="0" err="1" smtClean="0"/>
              <a:t>сегменти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фарбуються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контрольованої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теплової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денатурації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т.д.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дозволяють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чітко</a:t>
            </a:r>
            <a:r>
              <a:rPr lang="ru-RU" sz="1600" dirty="0" smtClean="0"/>
              <a:t> </a:t>
            </a:r>
            <a:r>
              <a:rPr lang="ru-RU" sz="1600" dirty="0" err="1" smtClean="0"/>
              <a:t>диференціювати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всередині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4283968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355976" y="1988840"/>
            <a:ext cx="47880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Коротке</a:t>
            </a:r>
            <a:r>
              <a:rPr lang="ru-RU" sz="1600" dirty="0" smtClean="0"/>
              <a:t> плече хромосом </a:t>
            </a:r>
            <a:r>
              <a:rPr lang="ru-RU" sz="1600" dirty="0" err="1" smtClean="0"/>
              <a:t>позначають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латинською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літерою</a:t>
            </a:r>
            <a:r>
              <a:rPr lang="ru-RU" sz="1600" dirty="0" smtClean="0"/>
              <a:t> </a:t>
            </a:r>
            <a:r>
              <a:rPr lang="ru-RU" sz="1600" dirty="0" err="1" smtClean="0"/>
              <a:t>р</a:t>
            </a:r>
            <a:r>
              <a:rPr lang="ru-RU" sz="1600" dirty="0" smtClean="0"/>
              <a:t>, </a:t>
            </a:r>
            <a:r>
              <a:rPr lang="ru-RU" sz="1600" dirty="0" err="1" smtClean="0"/>
              <a:t>довге</a:t>
            </a:r>
            <a:r>
              <a:rPr lang="ru-RU" sz="1600" dirty="0" smtClean="0"/>
              <a:t> </a:t>
            </a:r>
            <a:r>
              <a:rPr lang="en-US" sz="1600" dirty="0" smtClean="0"/>
              <a:t>q. </a:t>
            </a:r>
            <a:r>
              <a:rPr lang="ru-RU" sz="1600" dirty="0" err="1" smtClean="0"/>
              <a:t>Кожне</a:t>
            </a:r>
            <a:r>
              <a:rPr lang="ru-RU" sz="1600" dirty="0" smtClean="0"/>
              <a:t> плече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поділяють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райони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нумеруються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теломери</a:t>
            </a:r>
            <a:r>
              <a:rPr lang="ru-RU" sz="1600" dirty="0" smtClean="0"/>
              <a:t>. У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коротких плечах </a:t>
            </a:r>
            <a:r>
              <a:rPr lang="ru-RU" sz="1600" dirty="0" err="1" smtClean="0"/>
              <a:t>виділяють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такий</a:t>
            </a:r>
            <a:r>
              <a:rPr lang="ru-RU" sz="1600" dirty="0" smtClean="0"/>
              <a:t> район, а в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(</a:t>
            </a:r>
            <a:r>
              <a:rPr lang="ru-RU" sz="1600" dirty="0" err="1" smtClean="0"/>
              <a:t>довгих</a:t>
            </a:r>
            <a:r>
              <a:rPr lang="ru-RU" sz="1600" dirty="0" smtClean="0"/>
              <a:t>) – до </a:t>
            </a:r>
            <a:r>
              <a:rPr lang="ru-RU" sz="1600" dirty="0" err="1" smtClean="0"/>
              <a:t>чотирьох</a:t>
            </a:r>
            <a:r>
              <a:rPr lang="ru-RU" sz="1600" dirty="0" smtClean="0"/>
              <a:t>. </a:t>
            </a:r>
            <a:r>
              <a:rPr lang="ru-RU" sz="1600" dirty="0" err="1" smtClean="0"/>
              <a:t>Смуги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всередині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районів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нумеруються</a:t>
            </a:r>
            <a:r>
              <a:rPr lang="ru-RU" sz="1600" dirty="0" smtClean="0"/>
              <a:t> по порядку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центромери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локалізація</a:t>
            </a:r>
            <a:r>
              <a:rPr lang="ru-RU" sz="1600" dirty="0" smtClean="0"/>
              <a:t> гена точно </a:t>
            </a:r>
            <a:r>
              <a:rPr lang="ru-RU" sz="1600" dirty="0" err="1" smtClean="0"/>
              <a:t>відома</a:t>
            </a:r>
            <a:r>
              <a:rPr lang="ru-RU" sz="1600" dirty="0" smtClean="0"/>
              <a:t>, для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індекс</a:t>
            </a:r>
            <a:r>
              <a:rPr lang="ru-RU" sz="1600" dirty="0" smtClean="0"/>
              <a:t> </a:t>
            </a:r>
            <a:r>
              <a:rPr lang="ru-RU" sz="1600" dirty="0" err="1" smtClean="0"/>
              <a:t>смуги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локалізація</a:t>
            </a:r>
            <a:r>
              <a:rPr lang="ru-RU" sz="1600" dirty="0" smtClean="0"/>
              <a:t> гена,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кодує</a:t>
            </a:r>
            <a:r>
              <a:rPr lang="ru-RU" sz="1600" dirty="0" smtClean="0"/>
              <a:t> </a:t>
            </a:r>
            <a:r>
              <a:rPr lang="ru-RU" sz="1600" dirty="0" err="1" smtClean="0"/>
              <a:t>естеразу</a:t>
            </a:r>
            <a:r>
              <a:rPr lang="ru-RU" sz="1600" dirty="0" smtClean="0"/>
              <a:t> </a:t>
            </a:r>
            <a:r>
              <a:rPr lang="en-US" sz="1600" dirty="0" smtClean="0"/>
              <a:t>D, </a:t>
            </a:r>
            <a:r>
              <a:rPr lang="ru-RU" sz="1600" dirty="0" err="1" smtClean="0"/>
              <a:t>позначається</a:t>
            </a:r>
            <a:r>
              <a:rPr lang="ru-RU" sz="1600" dirty="0" smtClean="0"/>
              <a:t> 13р14,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четверта</a:t>
            </a:r>
            <a:r>
              <a:rPr lang="ru-RU" sz="1600" dirty="0" smtClean="0"/>
              <a:t> </a:t>
            </a:r>
            <a:r>
              <a:rPr lang="ru-RU" sz="1600" dirty="0" err="1" smtClean="0"/>
              <a:t>смуга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району короткого плеча </a:t>
            </a:r>
            <a:r>
              <a:rPr lang="ru-RU" sz="1600" dirty="0" err="1" smtClean="0"/>
              <a:t>тринадцятої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. </a:t>
            </a:r>
            <a:r>
              <a:rPr lang="ru-RU" sz="1600" dirty="0" err="1" smtClean="0"/>
              <a:t>Локалізація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точністю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смуги</a:t>
            </a:r>
            <a:r>
              <a:rPr lang="ru-RU" sz="1600" dirty="0" smtClean="0"/>
              <a:t>. Так,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розташування</a:t>
            </a:r>
            <a:r>
              <a:rPr lang="ru-RU" sz="1600" dirty="0" smtClean="0"/>
              <a:t> гена </a:t>
            </a:r>
            <a:r>
              <a:rPr lang="ru-RU" sz="1600" dirty="0" err="1" smtClean="0"/>
              <a:t>ретинобластоми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позначають</a:t>
            </a:r>
            <a:r>
              <a:rPr lang="ru-RU" sz="1600" dirty="0" smtClean="0"/>
              <a:t> 13</a:t>
            </a:r>
            <a:r>
              <a:rPr lang="en-US" sz="1600" dirty="0" smtClean="0"/>
              <a:t>q,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означає</a:t>
            </a:r>
            <a:r>
              <a:rPr lang="ru-RU" sz="1600" dirty="0" smtClean="0"/>
              <a:t> </a:t>
            </a:r>
            <a:r>
              <a:rPr lang="ru-RU" sz="1600" dirty="0" err="1" smtClean="0"/>
              <a:t>локалізацію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в </a:t>
            </a:r>
            <a:r>
              <a:rPr lang="ru-RU" sz="1600" dirty="0" err="1" smtClean="0"/>
              <a:t>довгому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плечі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тринадцятої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хромосоми.Основна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функція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у </a:t>
            </a:r>
            <a:r>
              <a:rPr lang="ru-RU" sz="1600" dirty="0" err="1" smtClean="0"/>
              <a:t>зберіганні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відтворенні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розмноженні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організмів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18864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Форми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розмноження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клітинному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рівні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980728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Розмноження</a:t>
            </a:r>
            <a:r>
              <a:rPr lang="ru-RU" dirty="0" smtClean="0"/>
              <a:t> - </a:t>
            </a:r>
            <a:r>
              <a:rPr lang="ru-RU" dirty="0" err="1" smtClean="0"/>
              <a:t>універсальна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живого,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відтворенні</a:t>
            </a:r>
            <a:r>
              <a:rPr lang="ru-RU" dirty="0" smtClean="0"/>
              <a:t> </a:t>
            </a:r>
            <a:r>
              <a:rPr lang="ru-RU" dirty="0" err="1" smtClean="0"/>
              <a:t>подібного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.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передача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одного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до </a:t>
            </a:r>
            <a:r>
              <a:rPr lang="ru-RU" dirty="0" err="1" smtClean="0"/>
              <a:t>іншого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Непрямий</a:t>
            </a:r>
            <a:r>
              <a:rPr lang="ru-RU" dirty="0" smtClean="0"/>
              <a:t> </a:t>
            </a:r>
            <a:r>
              <a:rPr lang="ru-RU" dirty="0" err="1" smtClean="0"/>
              <a:t>мітоз</a:t>
            </a:r>
            <a:r>
              <a:rPr lang="ru-RU" dirty="0" smtClean="0"/>
              <a:t>: мейоз, </a:t>
            </a:r>
            <a:r>
              <a:rPr lang="ru-RU" dirty="0" err="1" smtClean="0"/>
              <a:t>ендомітоз</a:t>
            </a:r>
            <a:r>
              <a:rPr lang="ru-RU" dirty="0" smtClean="0"/>
              <a:t>, </a:t>
            </a:r>
            <a:r>
              <a:rPr lang="ru-RU" dirty="0" err="1" smtClean="0"/>
              <a:t>політенія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Прямий</a:t>
            </a:r>
            <a:r>
              <a:rPr lang="ru-RU" dirty="0" smtClean="0"/>
              <a:t> </a:t>
            </a:r>
            <a:r>
              <a:rPr lang="ru-RU" dirty="0" err="1" smtClean="0"/>
              <a:t>амітоз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2708920"/>
            <a:ext cx="4209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/>
              <a:t>Клітинний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мітотичний</a:t>
            </a:r>
            <a:r>
              <a:rPr lang="ru-RU" sz="2400" b="1" dirty="0" smtClean="0"/>
              <a:t> цикли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17032"/>
            <a:ext cx="305712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79512" y="4077072"/>
            <a:ext cx="51125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Клітинний</a:t>
            </a:r>
            <a:r>
              <a:rPr lang="ru-RU" dirty="0" smtClean="0"/>
              <a:t> цикл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у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моменту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до </a:t>
            </a:r>
            <a:r>
              <a:rPr lang="ru-RU" dirty="0" err="1" smtClean="0"/>
              <a:t>загибелі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дочірніх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Мітотичний</a:t>
            </a:r>
            <a:r>
              <a:rPr lang="ru-RU" dirty="0" smtClean="0"/>
              <a:t> цикл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у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моменту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та до </a:t>
            </a:r>
            <a:r>
              <a:rPr lang="ru-RU" dirty="0" err="1" smtClean="0"/>
              <a:t>поділу</a:t>
            </a:r>
            <a:r>
              <a:rPr lang="ru-RU" dirty="0" smtClean="0"/>
              <a:t> на </a:t>
            </a:r>
            <a:r>
              <a:rPr lang="ru-RU" dirty="0" err="1" smtClean="0"/>
              <a:t>дочірні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Мітотичний</a:t>
            </a:r>
            <a:r>
              <a:rPr lang="ru-RU" dirty="0" smtClean="0"/>
              <a:t> цикл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інтерфазу</a:t>
            </a:r>
            <a:r>
              <a:rPr lang="ru-RU" dirty="0" smtClean="0"/>
              <a:t> та </a:t>
            </a:r>
            <a:r>
              <a:rPr lang="ru-RU" dirty="0" err="1" smtClean="0"/>
              <a:t>мітоз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Інтерфаза</a:t>
            </a:r>
            <a:r>
              <a:rPr lang="ru-RU" dirty="0" smtClean="0"/>
              <a:t> </a:t>
            </a:r>
            <a:r>
              <a:rPr lang="ru-RU" dirty="0" err="1" smtClean="0"/>
              <a:t>підрозділяється</a:t>
            </a:r>
            <a:r>
              <a:rPr lang="ru-RU" dirty="0" smtClean="0"/>
              <a:t> на три </a:t>
            </a:r>
            <a:r>
              <a:rPr lang="ru-RU" dirty="0" err="1" smtClean="0"/>
              <a:t>періоди</a:t>
            </a:r>
            <a:r>
              <a:rPr lang="ru-RU" dirty="0" smtClean="0"/>
              <a:t>: </a:t>
            </a:r>
            <a:r>
              <a:rPr lang="ru-RU" dirty="0" err="1" smtClean="0"/>
              <a:t>пресинтетичний</a:t>
            </a:r>
            <a:r>
              <a:rPr lang="ru-RU" dirty="0" smtClean="0"/>
              <a:t> (</a:t>
            </a:r>
            <a:r>
              <a:rPr lang="ru-RU" dirty="0" err="1" smtClean="0"/>
              <a:t>постмітотичний</a:t>
            </a:r>
            <a:r>
              <a:rPr lang="ru-RU" dirty="0" smtClean="0"/>
              <a:t>) - </a:t>
            </a:r>
            <a:r>
              <a:rPr lang="en-US" dirty="0" smtClean="0"/>
              <a:t>G </a:t>
            </a:r>
            <a:r>
              <a:rPr lang="ru-RU" dirty="0" smtClean="0"/>
              <a:t>1</a:t>
            </a:r>
            <a:r>
              <a:rPr lang="en-US" dirty="0" smtClean="0"/>
              <a:t> </a:t>
            </a:r>
            <a:r>
              <a:rPr lang="ru-RU" dirty="0" err="1" smtClean="0"/>
              <a:t>синтетичний</a:t>
            </a:r>
            <a:r>
              <a:rPr lang="ru-RU" dirty="0" smtClean="0"/>
              <a:t> – </a:t>
            </a:r>
            <a:r>
              <a:rPr lang="en-US" dirty="0" smtClean="0"/>
              <a:t>S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постсинтетичний</a:t>
            </a:r>
            <a:r>
              <a:rPr lang="ru-RU" dirty="0" smtClean="0"/>
              <a:t> (</a:t>
            </a:r>
            <a:r>
              <a:rPr lang="ru-RU" dirty="0" err="1" smtClean="0"/>
              <a:t>премітотичний</a:t>
            </a:r>
            <a:r>
              <a:rPr lang="ru-RU" dirty="0" smtClean="0"/>
              <a:t>) - </a:t>
            </a:r>
            <a:r>
              <a:rPr lang="en-US" dirty="0" smtClean="0"/>
              <a:t>G2.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в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так: </a:t>
            </a:r>
            <a:r>
              <a:rPr lang="ru-RU" dirty="0" err="1" smtClean="0"/>
              <a:t>п</a:t>
            </a:r>
            <a:r>
              <a:rPr lang="ru-RU" dirty="0" smtClean="0"/>
              <a:t> - </a:t>
            </a:r>
            <a:r>
              <a:rPr lang="ru-RU" dirty="0" err="1" smtClean="0"/>
              <a:t>набір</a:t>
            </a:r>
            <a:r>
              <a:rPr lang="ru-RU" dirty="0" smtClean="0"/>
              <a:t> хромосом, </a:t>
            </a:r>
            <a:r>
              <a:rPr lang="ru-RU" dirty="0" err="1" smtClean="0"/>
              <a:t>хр</a:t>
            </a:r>
            <a:r>
              <a:rPr lang="ru-RU" dirty="0" smtClean="0"/>
              <a:t> -число хроматид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 та с - </a:t>
            </a:r>
            <a:r>
              <a:rPr lang="ru-RU" dirty="0" err="1" smtClean="0"/>
              <a:t>кількість</a:t>
            </a:r>
            <a:r>
              <a:rPr lang="ru-RU" dirty="0" smtClean="0"/>
              <a:t> ДНК. </a:t>
            </a:r>
            <a:r>
              <a:rPr lang="ru-RU" dirty="0" err="1" smtClean="0"/>
              <a:t>Клітка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утворилася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мітозу</a:t>
            </a:r>
            <a:r>
              <a:rPr lang="ru-RU" dirty="0" smtClean="0"/>
              <a:t>,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диплоїдний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хромосом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подвоєну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ДНК, </a:t>
            </a:r>
            <a:r>
              <a:rPr lang="ru-RU" dirty="0" err="1" smtClean="0"/>
              <a:t>кожна</a:t>
            </a:r>
            <a:r>
              <a:rPr lang="ru-RU" dirty="0" smtClean="0"/>
              <a:t> хромосома </a:t>
            </a:r>
            <a:r>
              <a:rPr lang="ru-RU" dirty="0" err="1" smtClean="0"/>
              <a:t>має</a:t>
            </a:r>
            <a:r>
              <a:rPr lang="ru-RU" dirty="0" smtClean="0"/>
              <a:t> одну хроматиду (2</a:t>
            </a:r>
            <a:r>
              <a:rPr lang="en-US" dirty="0" smtClean="0"/>
              <a:t>n</a:t>
            </a:r>
            <a:r>
              <a:rPr lang="ru-RU" dirty="0" smtClean="0"/>
              <a:t>1хр2с).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входить у </a:t>
            </a:r>
            <a:r>
              <a:rPr lang="ru-RU" dirty="0" err="1" smtClean="0"/>
              <a:t>пресинтетичний</a:t>
            </a:r>
            <a:r>
              <a:rPr lang="en-US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(</a:t>
            </a:r>
            <a:r>
              <a:rPr lang="en-US" dirty="0" smtClean="0"/>
              <a:t>G1) </a:t>
            </a:r>
            <a:r>
              <a:rPr lang="ru-RU" dirty="0" err="1" smtClean="0"/>
              <a:t>інтерфази</a:t>
            </a:r>
            <a:r>
              <a:rPr lang="ru-RU" dirty="0" smtClean="0"/>
              <a:t>,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коливається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годин до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en-US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функції,збільшується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розмірах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синтез </a:t>
            </a:r>
            <a:r>
              <a:rPr lang="ru-RU" dirty="0" err="1" smtClean="0"/>
              <a:t>білків</a:t>
            </a:r>
            <a:r>
              <a:rPr lang="ru-RU" dirty="0" smtClean="0"/>
              <a:t> та</a:t>
            </a:r>
            <a:r>
              <a:rPr lang="en-US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, </a:t>
            </a:r>
            <a:r>
              <a:rPr lang="ru-RU" dirty="0" err="1" smtClean="0"/>
              <a:t>накопичується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 як АТФ.</a:t>
            </a:r>
            <a:r>
              <a:rPr lang="en-US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синтетичний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(</a:t>
            </a:r>
            <a:r>
              <a:rPr lang="en-US" dirty="0" smtClean="0"/>
              <a:t>S)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реплікація</a:t>
            </a:r>
            <a:r>
              <a:rPr lang="en-US" dirty="0" smtClean="0"/>
              <a:t> </a:t>
            </a:r>
            <a:r>
              <a:rPr lang="ru-RU" dirty="0" smtClean="0"/>
              <a:t>молекул ДНК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у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подвоюється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en-US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хроматида </a:t>
            </a:r>
            <a:r>
              <a:rPr lang="ru-RU" dirty="0" err="1" smtClean="0"/>
              <a:t>добудовує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подібну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en-US" dirty="0" smtClean="0"/>
              <a:t> </a:t>
            </a:r>
            <a:r>
              <a:rPr lang="ru-RU" dirty="0" smtClean="0"/>
              <a:t>2</a:t>
            </a:r>
            <a:r>
              <a:rPr lang="en-US" dirty="0" smtClean="0"/>
              <a:t>n</a:t>
            </a:r>
            <a:r>
              <a:rPr lang="ru-RU" dirty="0" smtClean="0"/>
              <a:t>2хр4с.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.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6-8 годин.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941168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постсинтетичний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(</a:t>
            </a:r>
            <a:r>
              <a:rPr lang="en-US" dirty="0" smtClean="0"/>
              <a:t>G2)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готується</a:t>
            </a:r>
            <a:r>
              <a:rPr lang="ru-RU" dirty="0" smtClean="0"/>
              <a:t> до</a:t>
            </a:r>
            <a:r>
              <a:rPr lang="en-US" dirty="0" smtClean="0"/>
              <a:t> </a:t>
            </a:r>
            <a:r>
              <a:rPr lang="ru-RU" dirty="0" err="1" smtClean="0"/>
              <a:t>мітозу</a:t>
            </a:r>
            <a:r>
              <a:rPr lang="ru-RU" dirty="0" smtClean="0"/>
              <a:t>: </a:t>
            </a:r>
            <a:r>
              <a:rPr lang="ru-RU" dirty="0" err="1" smtClean="0"/>
              <a:t>накопичується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згасають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en-US" dirty="0" smtClean="0"/>
              <a:t> </a:t>
            </a:r>
            <a:r>
              <a:rPr lang="ru-RU" dirty="0" err="1" smtClean="0"/>
              <a:t>синтетичні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репродукції</a:t>
            </a:r>
            <a:r>
              <a:rPr lang="en-US" dirty="0" smtClean="0"/>
              <a:t> </a:t>
            </a:r>
            <a:r>
              <a:rPr lang="ru-RU" dirty="0" err="1" smtClean="0"/>
              <a:t>органоїдів</a:t>
            </a:r>
            <a:r>
              <a:rPr lang="ru-RU" dirty="0" smtClean="0"/>
              <a:t>, </a:t>
            </a:r>
            <a:r>
              <a:rPr lang="ru-RU" dirty="0" err="1" smtClean="0"/>
              <a:t>змінюються</a:t>
            </a:r>
            <a:r>
              <a:rPr lang="ru-RU" dirty="0" smtClean="0"/>
              <a:t> </a:t>
            </a:r>
            <a:r>
              <a:rPr lang="ru-RU" dirty="0" err="1" smtClean="0"/>
              <a:t>в'язкість</a:t>
            </a:r>
            <a:r>
              <a:rPr lang="ru-RU" dirty="0" smtClean="0"/>
              <a:t> </a:t>
            </a:r>
            <a:r>
              <a:rPr lang="ru-RU" dirty="0" err="1" smtClean="0"/>
              <a:t>цитоплазми</a:t>
            </a:r>
            <a:r>
              <a:rPr lang="ru-RU" dirty="0" smtClean="0"/>
              <a:t> та </a:t>
            </a:r>
            <a:r>
              <a:rPr lang="ru-RU" dirty="0" err="1" smtClean="0"/>
              <a:t>ядерноплазмове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, </a:t>
            </a:r>
            <a:r>
              <a:rPr lang="ru-RU" dirty="0" err="1" smtClean="0"/>
              <a:t>припиняється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en-US" dirty="0" smtClean="0"/>
              <a:t> </a:t>
            </a:r>
            <a:r>
              <a:rPr lang="ru-RU" dirty="0" err="1" smtClean="0"/>
              <a:t>клітиною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en-US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не </a:t>
            </a:r>
            <a:r>
              <a:rPr lang="ru-RU" dirty="0" err="1" smtClean="0"/>
              <a:t>змінюється</a:t>
            </a:r>
            <a:r>
              <a:rPr lang="ru-RU" dirty="0" smtClean="0"/>
              <a:t> (2</a:t>
            </a:r>
            <a:r>
              <a:rPr lang="en-US" dirty="0" smtClean="0"/>
              <a:t>n</a:t>
            </a:r>
            <a:r>
              <a:rPr lang="ru-RU" dirty="0" smtClean="0"/>
              <a:t>хр4с). </a:t>
            </a:r>
            <a:r>
              <a:rPr lang="ru-RU" dirty="0" err="1" smtClean="0"/>
              <a:t>Клітина</a:t>
            </a:r>
            <a:r>
              <a:rPr lang="ru-RU" dirty="0" smtClean="0"/>
              <a:t> входить у </a:t>
            </a:r>
            <a:r>
              <a:rPr lang="ru-RU" dirty="0" err="1" smtClean="0"/>
              <a:t>мітоз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Спадкування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через </a:t>
            </a:r>
            <a:r>
              <a:rPr lang="ru-RU" dirty="0" err="1" smtClean="0"/>
              <a:t>гамети</a:t>
            </a:r>
            <a:r>
              <a:rPr lang="ru-RU" dirty="0" smtClean="0"/>
              <a:t> при </a:t>
            </a:r>
            <a:r>
              <a:rPr lang="ru-RU" dirty="0" err="1" smtClean="0"/>
              <a:t>статевому</a:t>
            </a:r>
            <a:r>
              <a:rPr lang="ru-RU" dirty="0" smtClean="0"/>
              <a:t> </a:t>
            </a:r>
            <a:r>
              <a:rPr lang="ru-RU" dirty="0" err="1" smtClean="0"/>
              <a:t>розмноженні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через </a:t>
            </a:r>
            <a:r>
              <a:rPr lang="ru-RU" dirty="0" err="1" smtClean="0"/>
              <a:t>соматичні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– при </a:t>
            </a:r>
            <a:r>
              <a:rPr lang="ru-RU" dirty="0" err="1" smtClean="0"/>
              <a:t>безстатевому</a:t>
            </a:r>
            <a:r>
              <a:rPr lang="ru-RU" dirty="0" smtClean="0"/>
              <a:t>.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та </a:t>
            </a:r>
            <a:r>
              <a:rPr lang="ru-RU" dirty="0" err="1" smtClean="0"/>
              <a:t>мінливості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міра</a:t>
            </a:r>
            <a:r>
              <a:rPr lang="ru-RU" dirty="0" smtClean="0"/>
              <a:t> </a:t>
            </a:r>
            <a:r>
              <a:rPr lang="ru-RU" dirty="0" err="1" smtClean="0"/>
              <a:t>подібності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успадкованості</a:t>
            </a:r>
            <a:r>
              <a:rPr lang="ru-RU" dirty="0" smtClean="0"/>
              <a:t>. Чим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98884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(генотип)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одержує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у момент </a:t>
            </a:r>
            <a:r>
              <a:rPr lang="ru-RU" dirty="0" err="1" smtClean="0"/>
              <a:t>запліднення</a:t>
            </a:r>
            <a:r>
              <a:rPr lang="ru-RU" dirty="0" smtClean="0"/>
              <a:t>.</a:t>
            </a:r>
          </a:p>
          <a:p>
            <a:endParaRPr lang="uk-UA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924944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Генетичний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 err="1" smtClean="0"/>
              <a:t>зиготи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Генотип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діапазон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пристосувальних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та характер </a:t>
            </a:r>
            <a:r>
              <a:rPr lang="ru-RU" dirty="0" err="1" smtClean="0"/>
              <a:t>реагування</a:t>
            </a:r>
            <a:r>
              <a:rPr lang="ru-RU" dirty="0" smtClean="0"/>
              <a:t> на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зовнішній</a:t>
            </a:r>
            <a:r>
              <a:rPr lang="ru-RU" dirty="0" smtClean="0"/>
              <a:t> агент.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(</a:t>
            </a:r>
            <a:r>
              <a:rPr lang="ru-RU" dirty="0" err="1" smtClean="0"/>
              <a:t>морфологічних</a:t>
            </a:r>
            <a:r>
              <a:rPr lang="ru-RU" dirty="0" smtClean="0"/>
              <a:t>, </a:t>
            </a:r>
            <a:r>
              <a:rPr lang="ru-RU" dirty="0" err="1" smtClean="0"/>
              <a:t>фізіологічних</a:t>
            </a:r>
            <a:r>
              <a:rPr lang="ru-RU" dirty="0" smtClean="0"/>
              <a:t>, </a:t>
            </a:r>
            <a:r>
              <a:rPr lang="ru-RU" dirty="0" err="1" smtClean="0"/>
              <a:t>біохімічних</a:t>
            </a:r>
            <a:r>
              <a:rPr lang="ru-RU" dirty="0" smtClean="0"/>
              <a:t>, </a:t>
            </a:r>
            <a:r>
              <a:rPr lang="ru-RU" dirty="0" err="1" smtClean="0"/>
              <a:t>імунологічних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)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закодованої</a:t>
            </a:r>
            <a:r>
              <a:rPr lang="ru-RU" dirty="0" smtClean="0"/>
              <a:t> в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та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. </a:t>
            </a:r>
            <a:r>
              <a:rPr lang="ru-RU" dirty="0" err="1" smtClean="0"/>
              <a:t>Порушення</a:t>
            </a:r>
            <a:r>
              <a:rPr lang="ru-RU" dirty="0" smtClean="0"/>
              <a:t> генотипу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аномалій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вроджені</a:t>
            </a:r>
            <a:r>
              <a:rPr lang="ru-RU" dirty="0" smtClean="0"/>
              <a:t> вади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різного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тяжкості</a:t>
            </a:r>
            <a:r>
              <a:rPr lang="ru-RU" dirty="0" smtClean="0"/>
              <a:t>, </a:t>
            </a:r>
            <a:r>
              <a:rPr lang="ru-RU" dirty="0" err="1" smtClean="0"/>
              <a:t>спадкові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спадковою</a:t>
            </a:r>
            <a:r>
              <a:rPr lang="ru-RU" dirty="0" smtClean="0"/>
              <a:t> </a:t>
            </a:r>
            <a:r>
              <a:rPr lang="ru-RU" dirty="0" err="1" smtClean="0"/>
              <a:t>схильністю</a:t>
            </a:r>
            <a:r>
              <a:rPr lang="ru-RU" dirty="0" smtClean="0"/>
              <a:t>.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тривалого</a:t>
            </a:r>
            <a:r>
              <a:rPr lang="ru-RU" dirty="0" smtClean="0"/>
              <a:t> часу,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формували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у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патогенних</a:t>
            </a:r>
            <a:r>
              <a:rPr lang="ru-RU" dirty="0" smtClean="0"/>
              <a:t> </a:t>
            </a:r>
            <a:r>
              <a:rPr lang="ru-RU" dirty="0" err="1" smtClean="0"/>
              <a:t>агентів.Так</a:t>
            </a:r>
            <a:r>
              <a:rPr lang="ru-RU" dirty="0" smtClean="0"/>
              <a:t>, </a:t>
            </a:r>
            <a:r>
              <a:rPr lang="ru-RU" dirty="0" err="1" smtClean="0"/>
              <a:t>стійкість</a:t>
            </a:r>
            <a:r>
              <a:rPr lang="ru-RU" dirty="0" smtClean="0"/>
              <a:t> до </a:t>
            </a:r>
            <a:r>
              <a:rPr lang="ru-RU" dirty="0" err="1" smtClean="0"/>
              <a:t>інфекцій</a:t>
            </a:r>
            <a:r>
              <a:rPr lang="ru-RU" dirty="0" smtClean="0"/>
              <a:t> та </a:t>
            </a:r>
            <a:r>
              <a:rPr lang="ru-RU" dirty="0" err="1" smtClean="0"/>
              <a:t>інвазій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</a:t>
            </a:r>
            <a:r>
              <a:rPr lang="ru-RU" dirty="0" err="1" smtClean="0"/>
              <a:t>імунітетом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спадковими</a:t>
            </a:r>
            <a:r>
              <a:rPr lang="ru-RU" dirty="0" smtClean="0"/>
              <a:t> факторами.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Мітоз</a:t>
            </a:r>
            <a:endParaRPr lang="en-US" b="1" dirty="0" smtClean="0"/>
          </a:p>
          <a:p>
            <a:endParaRPr lang="en-US" dirty="0" smtClean="0"/>
          </a:p>
          <a:p>
            <a:r>
              <a:rPr lang="ru-RU" dirty="0" err="1" smtClean="0"/>
              <a:t>Мітоз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en-US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Головними</a:t>
            </a:r>
            <a:r>
              <a:rPr lang="ru-RU" dirty="0" smtClean="0"/>
              <a:t> причинами початку </a:t>
            </a:r>
            <a:r>
              <a:rPr lang="ru-RU" dirty="0" err="1" smtClean="0"/>
              <a:t>мітозу</a:t>
            </a:r>
            <a:r>
              <a:rPr lang="ru-RU" dirty="0" smtClean="0"/>
              <a:t> є:зміна </a:t>
            </a:r>
            <a:r>
              <a:rPr lang="ru-RU" dirty="0" err="1" smtClean="0"/>
              <a:t>ядерно-плазмового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(у </a:t>
            </a:r>
            <a:r>
              <a:rPr lang="ru-RU" dirty="0" err="1" smtClean="0"/>
              <a:t>різних</a:t>
            </a:r>
            <a:r>
              <a:rPr lang="en-US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1/69 до 1/89); </a:t>
            </a:r>
            <a:r>
              <a:rPr lang="ru-RU" dirty="0" err="1" smtClean="0"/>
              <a:t>поява</a:t>
            </a:r>
            <a:r>
              <a:rPr lang="ru-RU" dirty="0" smtClean="0"/>
              <a:t> «</a:t>
            </a:r>
            <a:r>
              <a:rPr lang="ru-RU" dirty="0" err="1" smtClean="0"/>
              <a:t>мітогенетичних</a:t>
            </a:r>
            <a:r>
              <a:rPr lang="ru-RU" dirty="0" smtClean="0"/>
              <a:t> </a:t>
            </a:r>
            <a:r>
              <a:rPr lang="ru-RU" dirty="0" err="1" smtClean="0"/>
              <a:t>променів</a:t>
            </a:r>
            <a:r>
              <a:rPr lang="ru-RU" dirty="0" smtClean="0"/>
              <a:t>» —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, «</a:t>
            </a:r>
            <a:r>
              <a:rPr lang="ru-RU" dirty="0" err="1" smtClean="0"/>
              <a:t>примушують</a:t>
            </a:r>
            <a:r>
              <a:rPr lang="ru-RU" dirty="0" smtClean="0"/>
              <a:t>»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вступати</a:t>
            </a:r>
            <a:r>
              <a:rPr lang="ru-RU" dirty="0" smtClean="0"/>
              <a:t> у </a:t>
            </a:r>
            <a:r>
              <a:rPr lang="ru-RU" dirty="0" err="1" smtClean="0"/>
              <a:t>мітоз</a:t>
            </a:r>
            <a:r>
              <a:rPr lang="ru-RU" dirty="0" smtClean="0"/>
              <a:t>; </a:t>
            </a:r>
            <a:r>
              <a:rPr lang="ru-RU" dirty="0" err="1" smtClean="0"/>
              <a:t>наявність</a:t>
            </a:r>
            <a:r>
              <a:rPr lang="ru-RU" dirty="0" smtClean="0"/>
              <a:t>«</a:t>
            </a:r>
            <a:r>
              <a:rPr lang="ru-RU" dirty="0" err="1" smtClean="0"/>
              <a:t>ранових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»: </a:t>
            </a:r>
            <a:r>
              <a:rPr lang="ru-RU" dirty="0" err="1" smtClean="0"/>
              <a:t>пошкоджені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en-US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мітоз</a:t>
            </a:r>
            <a:r>
              <a:rPr lang="ru-RU" dirty="0" smtClean="0"/>
              <a:t> </a:t>
            </a:r>
            <a:r>
              <a:rPr lang="ru-RU" dirty="0" err="1" smtClean="0"/>
              <a:t>непошкоджених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err="1" smtClean="0"/>
              <a:t>Безперервний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мітозу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4 </a:t>
            </a:r>
            <a:r>
              <a:rPr lang="ru-RU" dirty="0" err="1" smtClean="0"/>
              <a:t>стадії</a:t>
            </a:r>
            <a:r>
              <a:rPr lang="ru-RU" dirty="0" smtClean="0"/>
              <a:t>: профазу, метафазу, анафазу та телофазу, </a:t>
            </a:r>
            <a:r>
              <a:rPr lang="ru-RU" dirty="0" err="1" smtClean="0"/>
              <a:t>яким</a:t>
            </a:r>
            <a:r>
              <a:rPr lang="en-US" dirty="0" smtClean="0"/>
              <a:t> </a:t>
            </a:r>
            <a:r>
              <a:rPr lang="ru-RU" dirty="0" err="1" smtClean="0"/>
              <a:t>передує</a:t>
            </a:r>
            <a:r>
              <a:rPr lang="ru-RU" dirty="0" smtClean="0"/>
              <a:t> </a:t>
            </a:r>
            <a:r>
              <a:rPr lang="ru-RU" dirty="0" err="1" smtClean="0"/>
              <a:t>інтерфаза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212976"/>
            <a:ext cx="309634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07904" y="443711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мітозу</a:t>
            </a:r>
            <a:r>
              <a:rPr lang="ru-RU" dirty="0" smtClean="0"/>
              <a:t> в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корінця</a:t>
            </a:r>
            <a:r>
              <a:rPr lang="ru-RU" dirty="0" smtClean="0"/>
              <a:t> цибулі:1 - </a:t>
            </a:r>
            <a:r>
              <a:rPr lang="ru-RU" dirty="0" err="1" smtClean="0"/>
              <a:t>інтерфаза</a:t>
            </a:r>
            <a:r>
              <a:rPr lang="ru-RU" dirty="0" smtClean="0"/>
              <a:t>, 2 - профаза, 3 - метафаза,4 - анафаза, 5 - телофаза, 6 – </a:t>
            </a:r>
            <a:r>
              <a:rPr lang="ru-RU" dirty="0" err="1" smtClean="0"/>
              <a:t>дочірні</a:t>
            </a:r>
            <a:r>
              <a:rPr lang="en-US" dirty="0" smtClean="0"/>
              <a:t> </a:t>
            </a:r>
            <a:r>
              <a:rPr lang="ru-RU" dirty="0" err="1" smtClean="0"/>
              <a:t>клітини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профази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обсягу</a:t>
            </a:r>
            <a:r>
              <a:rPr lang="en-US" sz="1600" dirty="0" smtClean="0"/>
              <a:t> </a:t>
            </a:r>
            <a:r>
              <a:rPr lang="ru-RU" sz="1600" dirty="0" smtClean="0"/>
              <a:t>ядра, </a:t>
            </a:r>
            <a:r>
              <a:rPr lang="ru-RU" sz="1600" dirty="0" err="1" smtClean="0"/>
              <a:t>починається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хроматинових</a:t>
            </a:r>
            <a:r>
              <a:rPr lang="ru-RU" sz="1600" dirty="0" smtClean="0"/>
              <a:t> ниток, </a:t>
            </a:r>
            <a:r>
              <a:rPr lang="ru-RU" sz="1600" dirty="0" err="1" smtClean="0"/>
              <a:t>розбіжність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центріолей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полюсів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формування</a:t>
            </a:r>
            <a:r>
              <a:rPr lang="en-US" sz="1600" dirty="0" smtClean="0"/>
              <a:t> </a:t>
            </a:r>
            <a:r>
              <a:rPr lang="ru-RU" sz="1600" dirty="0" smtClean="0"/>
              <a:t>веретена </a:t>
            </a:r>
            <a:r>
              <a:rPr lang="ru-RU" sz="1600" dirty="0" err="1" smtClean="0"/>
              <a:t>поділу</a:t>
            </a:r>
            <a:r>
              <a:rPr lang="ru-RU" sz="1600" dirty="0" smtClean="0"/>
              <a:t>. До </a:t>
            </a:r>
            <a:r>
              <a:rPr lang="ru-RU" sz="1600" dirty="0" err="1" smtClean="0"/>
              <a:t>кінця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профази</a:t>
            </a:r>
            <a:r>
              <a:rPr lang="ru-RU" sz="1600" dirty="0" smtClean="0"/>
              <a:t> </a:t>
            </a:r>
            <a:r>
              <a:rPr lang="ru-RU" sz="1600" dirty="0" err="1" smtClean="0"/>
              <a:t>фрагментуються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ядерця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ядерна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оболонка</a:t>
            </a:r>
            <a:r>
              <a:rPr lang="ru-RU" sz="1600" dirty="0" smtClean="0"/>
              <a:t>,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«</a:t>
            </a:r>
            <a:r>
              <a:rPr lang="ru-RU" sz="1600" dirty="0" err="1" smtClean="0"/>
              <a:t>виходять</a:t>
            </a:r>
            <a:r>
              <a:rPr lang="ru-RU" sz="1600" dirty="0" smtClean="0"/>
              <a:t>» у цитоплазму. До </a:t>
            </a:r>
            <a:r>
              <a:rPr lang="ru-RU" sz="1600" dirty="0" err="1" smtClean="0"/>
              <a:t>центромірів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прикріплюються</a:t>
            </a:r>
            <a:r>
              <a:rPr lang="ru-RU" sz="1600" dirty="0" smtClean="0"/>
              <a:t> нитки</a:t>
            </a:r>
            <a:r>
              <a:rPr lang="en-US" sz="1600" dirty="0" smtClean="0"/>
              <a:t> </a:t>
            </a:r>
            <a:r>
              <a:rPr lang="ru-RU" sz="1600" dirty="0" smtClean="0"/>
              <a:t>веретена </a:t>
            </a:r>
            <a:r>
              <a:rPr lang="ru-RU" sz="1600" dirty="0" err="1" smtClean="0"/>
              <a:t>поділу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прямують</a:t>
            </a:r>
            <a:r>
              <a:rPr lang="ru-RU" sz="1600" dirty="0" smtClean="0"/>
              <a:t> до центру</a:t>
            </a:r>
            <a:r>
              <a:rPr lang="en-US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Зміст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змінюється</a:t>
            </a:r>
            <a:r>
              <a:rPr lang="ru-RU" sz="1600" dirty="0" smtClean="0"/>
              <a:t> (2</a:t>
            </a:r>
            <a:r>
              <a:rPr lang="en-US" sz="1600" dirty="0" smtClean="0"/>
              <a:t>n</a:t>
            </a:r>
            <a:r>
              <a:rPr lang="ru-RU" sz="1600" dirty="0" smtClean="0"/>
              <a:t>2хр4с).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44824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Метафаза - </a:t>
            </a:r>
            <a:r>
              <a:rPr lang="ru-RU" sz="1600" dirty="0" err="1" smtClean="0"/>
              <a:t>найкоротша</a:t>
            </a:r>
            <a:r>
              <a:rPr lang="ru-RU" sz="1600" dirty="0" smtClean="0"/>
              <a:t> фаза, коли </a:t>
            </a:r>
            <a:r>
              <a:rPr lang="ru-RU" sz="1600" dirty="0" err="1" smtClean="0"/>
              <a:t>хромосоми</a:t>
            </a:r>
            <a:r>
              <a:rPr lang="en-US" sz="1600" dirty="0" smtClean="0"/>
              <a:t> </a:t>
            </a:r>
            <a:r>
              <a:rPr lang="ru-RU" sz="1600" dirty="0" err="1" smtClean="0"/>
              <a:t>розташовуються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екваторі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. У </a:t>
            </a:r>
            <a:r>
              <a:rPr lang="ru-RU" sz="1600" dirty="0" err="1" smtClean="0"/>
              <a:t>цій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найбільша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спіралізація</a:t>
            </a:r>
            <a:r>
              <a:rPr lang="ru-RU" sz="1600" dirty="0" smtClean="0"/>
              <a:t> хромосом, коли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найзручніше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вивчати</a:t>
            </a:r>
            <a:r>
              <a:rPr lang="ru-RU" sz="1600" dirty="0" smtClean="0"/>
              <a:t>. </a:t>
            </a:r>
            <a:r>
              <a:rPr lang="ru-RU" sz="1600" dirty="0" err="1" smtClean="0"/>
              <a:t>Зміст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en-US" sz="1600" dirty="0" smtClean="0"/>
              <a:t> </a:t>
            </a:r>
            <a:r>
              <a:rPr lang="ru-RU" sz="1600" dirty="0" err="1" smtClean="0"/>
              <a:t>залишається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самим.</a:t>
            </a:r>
            <a:r>
              <a:rPr lang="en-US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анафази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</a:t>
            </a:r>
            <a:r>
              <a:rPr lang="ru-RU" sz="1600" dirty="0" smtClean="0"/>
              <a:t> хроматид</a:t>
            </a:r>
            <a:r>
              <a:rPr lang="en-US" sz="1600" dirty="0" smtClean="0"/>
              <a:t> </a:t>
            </a:r>
            <a:r>
              <a:rPr lang="ru-RU" sz="1600" dirty="0" smtClean="0"/>
              <a:t>у </a:t>
            </a:r>
            <a:r>
              <a:rPr lang="uk-UA" sz="1600" dirty="0" smtClean="0"/>
              <a:t>місці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</a:t>
            </a:r>
            <a:r>
              <a:rPr lang="ru-RU" sz="1600" dirty="0" smtClean="0"/>
              <a:t>. Нитки веретена </a:t>
            </a:r>
            <a:r>
              <a:rPr lang="ru-RU" sz="1600" dirty="0" err="1" smtClean="0"/>
              <a:t>поділу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скорочуються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хроматиди</a:t>
            </a:r>
            <a:r>
              <a:rPr lang="ru-RU" sz="1600" dirty="0" smtClean="0"/>
              <a:t> (</a:t>
            </a:r>
            <a:r>
              <a:rPr lang="ru-RU" sz="1600" dirty="0" err="1" smtClean="0"/>
              <a:t>дочірні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) </a:t>
            </a:r>
            <a:r>
              <a:rPr lang="ru-RU" sz="1600" dirty="0" err="1" smtClean="0"/>
              <a:t>розходяться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полюсів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Зміст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стає</a:t>
            </a:r>
            <a:r>
              <a:rPr lang="ru-RU" sz="1600" dirty="0" smtClean="0"/>
              <a:t> 2</a:t>
            </a:r>
            <a:r>
              <a:rPr lang="en-US" sz="1600" dirty="0" smtClean="0"/>
              <a:t>n</a:t>
            </a:r>
            <a:r>
              <a:rPr lang="ru-RU" sz="1600" dirty="0" smtClean="0"/>
              <a:t>1хр2с у кожного полюса.</a:t>
            </a:r>
            <a:r>
              <a:rPr lang="en-US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</a:t>
            </a:r>
            <a:r>
              <a:rPr lang="ru-RU" sz="1600" dirty="0" err="1" smtClean="0"/>
              <a:t>телофази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формуються</a:t>
            </a:r>
            <a:r>
              <a:rPr lang="ru-RU" sz="1600" dirty="0" smtClean="0"/>
              <a:t> ядра </a:t>
            </a:r>
            <a:r>
              <a:rPr lang="ru-RU" sz="1600" dirty="0" err="1" smtClean="0"/>
              <a:t>дочірніх</a:t>
            </a:r>
            <a:r>
              <a:rPr lang="en-US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: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деспіралізуються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будуються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ядерні</a:t>
            </a:r>
            <a:r>
              <a:rPr lang="en-US" sz="1600" dirty="0" smtClean="0"/>
              <a:t> </a:t>
            </a:r>
            <a:r>
              <a:rPr lang="ru-RU" sz="1600" dirty="0" err="1" smtClean="0"/>
              <a:t>оболонки</a:t>
            </a:r>
            <a:r>
              <a:rPr lang="ru-RU" sz="1600" dirty="0" smtClean="0"/>
              <a:t>, в </a:t>
            </a:r>
            <a:r>
              <a:rPr lang="ru-RU" sz="1600" dirty="0" err="1" smtClean="0"/>
              <a:t>ядрі</a:t>
            </a:r>
            <a:r>
              <a:rPr lang="ru-RU" sz="1600" dirty="0" smtClean="0"/>
              <a:t> </a:t>
            </a:r>
            <a:r>
              <a:rPr lang="ru-RU" sz="1600" dirty="0" err="1" smtClean="0"/>
              <a:t>з'являються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ядерця</a:t>
            </a:r>
            <a:r>
              <a:rPr lang="ru-RU" sz="1600" dirty="0" smtClean="0"/>
              <a:t>. </a:t>
            </a:r>
            <a:r>
              <a:rPr lang="ru-RU" sz="1600" dirty="0" err="1" smtClean="0"/>
              <a:t>Мітоз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закінчується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цитокінезом</a:t>
            </a:r>
            <a:r>
              <a:rPr lang="ru-RU" sz="1600" dirty="0" smtClean="0"/>
              <a:t> - </a:t>
            </a:r>
            <a:r>
              <a:rPr lang="ru-RU" sz="1600" dirty="0" err="1" smtClean="0"/>
              <a:t>розподілом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цитоплазми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материнської</a:t>
            </a:r>
            <a:r>
              <a:rPr lang="en-US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Зрештою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дочірні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2</a:t>
            </a:r>
            <a:r>
              <a:rPr lang="en-US" sz="1600" dirty="0" smtClean="0"/>
              <a:t>n</a:t>
            </a:r>
            <a:r>
              <a:rPr lang="ru-RU" sz="1600" dirty="0" smtClean="0"/>
              <a:t> хромосом, одну хроматиду в </a:t>
            </a:r>
            <a:r>
              <a:rPr lang="ru-RU" sz="1600" dirty="0" err="1" smtClean="0"/>
              <a:t>хромосомі</a:t>
            </a:r>
            <a:r>
              <a:rPr lang="ru-RU" sz="1600" dirty="0" smtClean="0"/>
              <a:t> та 2с ДНК</a:t>
            </a:r>
            <a:r>
              <a:rPr lang="en-US" sz="1600" dirty="0" smtClean="0"/>
              <a:t>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581128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Основне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мітозу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в точному </a:t>
            </a:r>
            <a:r>
              <a:rPr lang="ru-RU" sz="1600" dirty="0" err="1" smtClean="0"/>
              <a:t>розподілі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дочірніми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клітинами</a:t>
            </a:r>
            <a:r>
              <a:rPr lang="ru-RU" sz="1600" dirty="0" smtClean="0"/>
              <a:t> та у </a:t>
            </a:r>
            <a:r>
              <a:rPr lang="ru-RU" sz="1600" dirty="0" err="1" smtClean="0"/>
              <a:t>підтримці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сталості</a:t>
            </a:r>
            <a:r>
              <a:rPr lang="ru-RU" sz="1600" dirty="0" smtClean="0"/>
              <a:t> числа хромосом. </a:t>
            </a:r>
            <a:r>
              <a:rPr lang="ru-RU" sz="1600" dirty="0" err="1" smtClean="0"/>
              <a:t>Різновидами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мітозу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ендомітоз</a:t>
            </a:r>
            <a:r>
              <a:rPr lang="ru-RU" sz="1600" dirty="0" smtClean="0"/>
              <a:t>, </a:t>
            </a:r>
            <a:r>
              <a:rPr lang="ru-RU" sz="1600" dirty="0" err="1" smtClean="0"/>
              <a:t>політенія</a:t>
            </a:r>
            <a:r>
              <a:rPr lang="ru-RU" sz="1600" dirty="0" smtClean="0"/>
              <a:t> та мейоз. При </a:t>
            </a:r>
            <a:r>
              <a:rPr lang="ru-RU" sz="1600" dirty="0" err="1" smtClean="0"/>
              <a:t>ендомітозі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подвоєння</a:t>
            </a:r>
            <a:r>
              <a:rPr lang="ru-RU" sz="1600" dirty="0" smtClean="0"/>
              <a:t> хромосом без </a:t>
            </a:r>
            <a:r>
              <a:rPr lang="ru-RU" sz="1600" dirty="0" err="1" smtClean="0"/>
              <a:t>поділу</a:t>
            </a:r>
            <a:r>
              <a:rPr lang="ru-RU" sz="1600" dirty="0" smtClean="0"/>
              <a:t> ядра,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призводить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поліплоїдних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політенії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багаторазове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подвоєння</a:t>
            </a:r>
            <a:r>
              <a:rPr lang="ru-RU" sz="1600" dirty="0" smtClean="0"/>
              <a:t> хроматид,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вони не </a:t>
            </a:r>
            <a:r>
              <a:rPr lang="ru-RU" sz="1600" dirty="0" err="1" smtClean="0"/>
              <a:t>розходяться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політенні</a:t>
            </a:r>
            <a:r>
              <a:rPr lang="ru-RU" sz="1600" dirty="0" smtClean="0"/>
              <a:t> (</a:t>
            </a:r>
            <a:r>
              <a:rPr lang="ru-RU" sz="1600" dirty="0" err="1" smtClean="0"/>
              <a:t>багатохроматидні,гігантські</a:t>
            </a:r>
            <a:r>
              <a:rPr lang="ru-RU" sz="1600" dirty="0" smtClean="0"/>
              <a:t>)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 у </a:t>
            </a:r>
            <a:r>
              <a:rPr lang="ru-RU" sz="1600" dirty="0" err="1" smtClean="0"/>
              <a:t>слинних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залозах</a:t>
            </a:r>
            <a:r>
              <a:rPr lang="ru-RU" sz="1600" dirty="0" smtClean="0"/>
              <a:t> мухи </a:t>
            </a:r>
            <a:r>
              <a:rPr lang="ru-RU" sz="1600" dirty="0" err="1" smtClean="0"/>
              <a:t>дрозофіли</a:t>
            </a:r>
            <a:endParaRPr lang="ru-RU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Мітоз</a:t>
            </a:r>
            <a:r>
              <a:rPr lang="ru-RU" dirty="0" smtClean="0"/>
              <a:t> - не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 </a:t>
            </a:r>
            <a:r>
              <a:rPr lang="ru-RU" dirty="0" err="1" smtClean="0"/>
              <a:t>Еукаріотичні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розмножуватися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амітозом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24744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Амітоз</a:t>
            </a:r>
            <a:r>
              <a:rPr lang="ru-RU" dirty="0" smtClean="0"/>
              <a:t> — </a:t>
            </a:r>
            <a:r>
              <a:rPr lang="ru-RU" dirty="0" err="1" smtClean="0"/>
              <a:t>прямий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та ядер,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фізіологічної</a:t>
            </a:r>
            <a:r>
              <a:rPr lang="ru-RU" dirty="0" smtClean="0"/>
              <a:t> та </a:t>
            </a:r>
            <a:r>
              <a:rPr lang="ru-RU" dirty="0" err="1" smtClean="0"/>
              <a:t>репаративної</a:t>
            </a:r>
            <a:r>
              <a:rPr lang="ru-RU" dirty="0" smtClean="0"/>
              <a:t> </a:t>
            </a:r>
            <a:r>
              <a:rPr lang="ru-RU" dirty="0" err="1" smtClean="0"/>
              <a:t>регенерації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пухлинних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Типовий</a:t>
            </a:r>
            <a:r>
              <a:rPr lang="ru-RU" dirty="0" smtClean="0"/>
              <a:t> </a:t>
            </a:r>
            <a:r>
              <a:rPr lang="ru-RU" dirty="0" err="1" smtClean="0"/>
              <a:t>амітоз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перетяжки ядра, </a:t>
            </a:r>
            <a:r>
              <a:rPr lang="ru-RU" dirty="0" err="1" smtClean="0"/>
              <a:t>потім</a:t>
            </a:r>
            <a:r>
              <a:rPr lang="ru-RU" dirty="0" smtClean="0"/>
              <a:t> – </a:t>
            </a:r>
            <a:r>
              <a:rPr lang="ru-RU" dirty="0" err="1" smtClean="0"/>
              <a:t>цитоплазми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вони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348880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Мейоз</a:t>
            </a:r>
          </a:p>
          <a:p>
            <a:endParaRPr lang="ru-RU" dirty="0" smtClean="0"/>
          </a:p>
          <a:p>
            <a:r>
              <a:rPr lang="ru-RU" dirty="0" smtClean="0"/>
              <a:t>Мейоз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залоз</a:t>
            </a:r>
            <a:r>
              <a:rPr lang="ru-RU" dirty="0" smtClean="0"/>
              <a:t>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(</a:t>
            </a:r>
            <a:r>
              <a:rPr lang="ru-RU" dirty="0" err="1" smtClean="0"/>
              <a:t>гамети</a:t>
            </a:r>
            <a:r>
              <a:rPr lang="ru-RU" dirty="0" smtClean="0"/>
              <a:t>). </a:t>
            </a:r>
            <a:r>
              <a:rPr lang="ru-RU" dirty="0" err="1" smtClean="0"/>
              <a:t>Мейотичний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в два </a:t>
            </a:r>
            <a:r>
              <a:rPr lang="ru-RU" dirty="0" err="1" smtClean="0"/>
              <a:t>етапи</a:t>
            </a:r>
            <a:r>
              <a:rPr lang="ru-RU" dirty="0" smtClean="0"/>
              <a:t> мейоз-</a:t>
            </a:r>
            <a:r>
              <a:rPr lang="en-US" dirty="0" smtClean="0"/>
              <a:t>I </a:t>
            </a:r>
            <a:r>
              <a:rPr lang="ru-RU" dirty="0" smtClean="0"/>
              <a:t>та мейоз-2.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мейотичний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, </a:t>
            </a:r>
            <a:r>
              <a:rPr lang="ru-RU" dirty="0" err="1" smtClean="0"/>
              <a:t>такожяк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мітотичний</a:t>
            </a:r>
            <a:r>
              <a:rPr lang="ru-RU" dirty="0" smtClean="0"/>
              <a:t>, </a:t>
            </a:r>
            <a:r>
              <a:rPr lang="ru-RU" dirty="0" err="1" smtClean="0"/>
              <a:t>підрозділяють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smtClean="0"/>
              <a:t>4 </a:t>
            </a:r>
            <a:r>
              <a:rPr lang="ru-RU" dirty="0" err="1" smtClean="0"/>
              <a:t>фази</a:t>
            </a:r>
            <a:r>
              <a:rPr lang="ru-RU" dirty="0" smtClean="0"/>
              <a:t> профазу</a:t>
            </a:r>
            <a:r>
              <a:rPr lang="ru-RU" dirty="0" smtClean="0"/>
              <a:t>, метафазу</a:t>
            </a:r>
            <a:r>
              <a:rPr lang="ru-RU" dirty="0" smtClean="0"/>
              <a:t>, анафазу та </a:t>
            </a:r>
            <a:r>
              <a:rPr lang="ru-RU" dirty="0" err="1" smtClean="0"/>
              <a:t>телофазу.Найбільш</a:t>
            </a:r>
            <a:r>
              <a:rPr lang="ru-RU" dirty="0" smtClean="0"/>
              <a:t> складною </a:t>
            </a:r>
            <a:r>
              <a:rPr lang="ru-RU" dirty="0" err="1" smtClean="0"/>
              <a:t>є</a:t>
            </a:r>
            <a:r>
              <a:rPr lang="ru-RU" dirty="0" smtClean="0"/>
              <a:t> профаза мейозу 1.підрозділяють на 5 </a:t>
            </a:r>
            <a:r>
              <a:rPr lang="ru-RU" dirty="0" err="1" smtClean="0"/>
              <a:t>стадій</a:t>
            </a:r>
            <a:r>
              <a:rPr lang="ru-RU" dirty="0" smtClean="0"/>
              <a:t>: </a:t>
            </a:r>
            <a:r>
              <a:rPr lang="ru-RU" dirty="0" err="1" smtClean="0"/>
              <a:t>лептотену</a:t>
            </a:r>
            <a:r>
              <a:rPr lang="ru-RU" dirty="0" smtClean="0"/>
              <a:t>, </a:t>
            </a:r>
            <a:r>
              <a:rPr lang="ru-RU" dirty="0" err="1" smtClean="0"/>
              <a:t>зиготену</a:t>
            </a:r>
            <a:r>
              <a:rPr lang="ru-RU" dirty="0" smtClean="0"/>
              <a:t>, </a:t>
            </a:r>
            <a:r>
              <a:rPr lang="ru-RU" dirty="0" err="1" smtClean="0"/>
              <a:t>пахітену,диплотена</a:t>
            </a:r>
            <a:r>
              <a:rPr lang="ru-RU" dirty="0" smtClean="0"/>
              <a:t> та </a:t>
            </a:r>
            <a:r>
              <a:rPr lang="ru-RU" dirty="0" err="1" smtClean="0"/>
              <a:t>діакінез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6870" y="4326657"/>
            <a:ext cx="3927130" cy="2531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67544" y="465313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мейозу (показана одна пара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хромосом):мейоз 1: профаза. 1 - </a:t>
            </a:r>
            <a:r>
              <a:rPr lang="ru-RU" dirty="0" err="1" smtClean="0"/>
              <a:t>лептотену</a:t>
            </a:r>
            <a:r>
              <a:rPr lang="ru-RU" dirty="0" smtClean="0"/>
              <a:t>, 2 - </a:t>
            </a:r>
            <a:r>
              <a:rPr lang="ru-RU" dirty="0" err="1" smtClean="0"/>
              <a:t>зиготену</a:t>
            </a:r>
            <a:r>
              <a:rPr lang="ru-RU" dirty="0" smtClean="0"/>
              <a:t>, 3 - </a:t>
            </a:r>
            <a:r>
              <a:rPr lang="ru-RU" dirty="0" err="1" smtClean="0"/>
              <a:t>пахітену</a:t>
            </a:r>
            <a:r>
              <a:rPr lang="ru-RU" dirty="0" smtClean="0"/>
              <a:t>, 4 диплотену,5 </a:t>
            </a:r>
            <a:r>
              <a:rPr lang="ru-RU" dirty="0" err="1" smtClean="0"/>
              <a:t>діакінез</a:t>
            </a:r>
            <a:r>
              <a:rPr lang="ru-RU" dirty="0" smtClean="0"/>
              <a:t>, 6 метафаза, 7 анафаза. 8 телофаза, 9 </a:t>
            </a:r>
            <a:r>
              <a:rPr lang="ru-RU" dirty="0" err="1" smtClean="0"/>
              <a:t>інтеркінез;мейоз</a:t>
            </a:r>
            <a:r>
              <a:rPr lang="ru-RU" dirty="0" smtClean="0"/>
              <a:t> </a:t>
            </a:r>
            <a:r>
              <a:rPr lang="en-US" dirty="0" smtClean="0"/>
              <a:t>II: 10 – </a:t>
            </a:r>
            <a:r>
              <a:rPr lang="ru-RU" dirty="0" smtClean="0"/>
              <a:t>метафаза, 11 – анафаза, 12 – </a:t>
            </a:r>
            <a:r>
              <a:rPr lang="ru-RU" dirty="0" err="1" smtClean="0"/>
              <a:t>дочірні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Хроматинові</a:t>
            </a:r>
            <a:r>
              <a:rPr lang="ru-RU" dirty="0" smtClean="0"/>
              <a:t> нитки </a:t>
            </a:r>
            <a:r>
              <a:rPr lang="ru-RU" dirty="0" err="1" smtClean="0"/>
              <a:t>спіралізуються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вони </a:t>
            </a:r>
            <a:r>
              <a:rPr lang="ru-RU" dirty="0" err="1" smtClean="0"/>
              <a:t>товщають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коротшають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лептотени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помітними</a:t>
            </a:r>
            <a:r>
              <a:rPr lang="ru-RU" dirty="0" smtClean="0"/>
              <a:t> в </a:t>
            </a:r>
            <a:r>
              <a:rPr lang="ru-RU" dirty="0" err="1" smtClean="0"/>
              <a:t>мікроскопі</a:t>
            </a:r>
            <a:r>
              <a:rPr lang="ru-RU" dirty="0" smtClean="0"/>
              <a:t>. </a:t>
            </a:r>
            <a:r>
              <a:rPr lang="ru-RU" dirty="0" err="1" smtClean="0"/>
              <a:t>Ниткоподібні</a:t>
            </a:r>
            <a:r>
              <a:rPr lang="ru-RU" dirty="0" smtClean="0"/>
              <a:t>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один до одного </a:t>
            </a:r>
            <a:r>
              <a:rPr lang="ru-RU" dirty="0" err="1" smtClean="0"/>
              <a:t>центромірними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.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: 2</a:t>
            </a:r>
            <a:r>
              <a:rPr lang="en-US" dirty="0" smtClean="0"/>
              <a:t>n</a:t>
            </a:r>
            <a:r>
              <a:rPr lang="ru-RU" dirty="0" smtClean="0"/>
              <a:t>2хр4с.</a:t>
            </a:r>
            <a:r>
              <a:rPr lang="en-US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зиготен</a:t>
            </a:r>
            <a:r>
              <a:rPr lang="uk-UA" dirty="0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кон'югація</a:t>
            </a:r>
            <a:r>
              <a:rPr lang="ru-RU" dirty="0" smtClean="0"/>
              <a:t> - </a:t>
            </a:r>
            <a:r>
              <a:rPr lang="ru-RU" dirty="0" err="1" smtClean="0"/>
              <a:t>попарне</a:t>
            </a:r>
            <a:r>
              <a:rPr lang="ru-RU" dirty="0" smtClean="0"/>
              <a:t> </a:t>
            </a:r>
            <a:r>
              <a:rPr lang="ru-RU" dirty="0" err="1" smtClean="0"/>
              <a:t>з'єднання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хромосом.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з'єднуються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центромери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у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довжині</a:t>
            </a:r>
            <a:r>
              <a:rPr lang="ru-RU" dirty="0" smtClean="0"/>
              <a:t>. </a:t>
            </a:r>
            <a:r>
              <a:rPr lang="ru-RU" dirty="0" err="1" smtClean="0"/>
              <a:t>В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не </a:t>
            </a:r>
            <a:r>
              <a:rPr lang="ru-RU" dirty="0" err="1" smtClean="0"/>
              <a:t>змінюється</a:t>
            </a:r>
            <a:r>
              <a:rPr lang="ru-RU" dirty="0" smtClean="0"/>
              <a:t>: 2</a:t>
            </a:r>
            <a:r>
              <a:rPr lang="en-US" dirty="0" smtClean="0"/>
              <a:t>n</a:t>
            </a:r>
            <a:r>
              <a:rPr lang="ru-RU" dirty="0" smtClean="0"/>
              <a:t>2хр4с.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636912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пахітени</a:t>
            </a:r>
            <a:r>
              <a:rPr lang="ru-RU" dirty="0" smtClean="0"/>
              <a:t>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стикаються</a:t>
            </a:r>
            <a:r>
              <a:rPr lang="ru-RU" dirty="0" smtClean="0"/>
              <a:t> по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довжині</a:t>
            </a:r>
            <a:r>
              <a:rPr lang="ru-RU" dirty="0" smtClean="0"/>
              <a:t>, </a:t>
            </a:r>
            <a:r>
              <a:rPr lang="ru-RU" dirty="0" err="1" smtClean="0"/>
              <a:t>утворюючи</a:t>
            </a:r>
            <a:r>
              <a:rPr lang="ru-RU" dirty="0" smtClean="0"/>
              <a:t> </a:t>
            </a:r>
            <a:r>
              <a:rPr lang="ru-RU" dirty="0" err="1" smtClean="0"/>
              <a:t>біваленти</a:t>
            </a:r>
            <a:r>
              <a:rPr lang="ru-RU" dirty="0" smtClean="0"/>
              <a:t>. </a:t>
            </a:r>
            <a:r>
              <a:rPr lang="ru-RU" dirty="0" err="1" smtClean="0"/>
              <a:t>Бівалент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пара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хроматид, в </a:t>
            </a:r>
            <a:r>
              <a:rPr lang="ru-RU" dirty="0" err="1" smtClean="0"/>
              <a:t>біваленті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4 </a:t>
            </a:r>
            <a:r>
              <a:rPr lang="ru-RU" dirty="0" err="1" smtClean="0"/>
              <a:t>хроматиди</a:t>
            </a:r>
            <a:r>
              <a:rPr lang="ru-RU" dirty="0" smtClean="0"/>
              <a:t> (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інша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бівалентів</a:t>
            </a:r>
            <a:r>
              <a:rPr lang="ru-RU" dirty="0" smtClean="0"/>
              <a:t> - тетради). Число </a:t>
            </a:r>
            <a:r>
              <a:rPr lang="ru-RU" dirty="0" err="1" smtClean="0"/>
              <a:t>бівалентів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гаплоїдному</a:t>
            </a:r>
            <a:r>
              <a:rPr lang="ru-RU" dirty="0" smtClean="0"/>
              <a:t> набору хромосом - 1</a:t>
            </a:r>
            <a:r>
              <a:rPr lang="en-US" dirty="0" smtClean="0"/>
              <a:t>n. </a:t>
            </a:r>
            <a:r>
              <a:rPr lang="ru-RU" dirty="0" smtClean="0"/>
              <a:t>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кон'югуючі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обмінюватися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 хроматид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кросинговер</a:t>
            </a:r>
            <a:r>
              <a:rPr lang="ru-RU" dirty="0" smtClean="0"/>
              <a:t>.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не </a:t>
            </a:r>
            <a:r>
              <a:rPr lang="ru-RU" dirty="0" err="1" smtClean="0"/>
              <a:t>змінюється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</a:t>
            </a:r>
            <a:r>
              <a:rPr lang="ru-RU" dirty="0" err="1" smtClean="0"/>
              <a:t>по-іншому</a:t>
            </a:r>
            <a:r>
              <a:rPr lang="ru-RU" dirty="0" smtClean="0"/>
              <a:t> - 1</a:t>
            </a:r>
            <a:r>
              <a:rPr lang="en-US" dirty="0" smtClean="0"/>
              <a:t>n</a:t>
            </a:r>
            <a:r>
              <a:rPr lang="ru-RU" dirty="0" smtClean="0"/>
              <a:t>бив4хр4с (1</a:t>
            </a:r>
            <a:r>
              <a:rPr lang="en-US" dirty="0" smtClean="0"/>
              <a:t>n </a:t>
            </a:r>
            <a:r>
              <a:rPr lang="ru-RU" dirty="0" err="1" smtClean="0"/>
              <a:t>бівалентів</a:t>
            </a:r>
            <a:r>
              <a:rPr lang="ru-RU" dirty="0" smtClean="0"/>
              <a:t>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бівалент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4 хроматид та 4 </a:t>
            </a:r>
            <a:r>
              <a:rPr lang="ru-RU" dirty="0" err="1" smtClean="0"/>
              <a:t>наборів</a:t>
            </a:r>
            <a:r>
              <a:rPr lang="ru-RU" dirty="0" smtClean="0"/>
              <a:t> ДНК).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диплотени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кон'югуючими</a:t>
            </a:r>
            <a:r>
              <a:rPr lang="ru-RU" dirty="0" smtClean="0"/>
              <a:t> </a:t>
            </a:r>
            <a:r>
              <a:rPr lang="ru-RU" dirty="0" err="1" smtClean="0"/>
              <a:t>гомологічними</a:t>
            </a:r>
            <a:r>
              <a:rPr lang="ru-RU" dirty="0" smtClean="0"/>
              <a:t> хромосомами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центромери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відштовхування</a:t>
            </a:r>
            <a:r>
              <a:rPr lang="ru-RU" dirty="0" smtClean="0"/>
              <a:t>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хроматиди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розходитися</a:t>
            </a:r>
            <a:r>
              <a:rPr lang="ru-RU" dirty="0" smtClean="0"/>
              <a:t>, </a:t>
            </a:r>
            <a:r>
              <a:rPr lang="ru-RU" dirty="0" err="1" smtClean="0"/>
              <a:t>залишаючись</a:t>
            </a:r>
            <a:r>
              <a:rPr lang="ru-RU" dirty="0" smtClean="0"/>
              <a:t> </a:t>
            </a:r>
            <a:r>
              <a:rPr lang="ru-RU" dirty="0" err="1" smtClean="0"/>
              <a:t>з'єднаними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 </a:t>
            </a:r>
            <a:r>
              <a:rPr lang="ru-RU" dirty="0" err="1" smtClean="0"/>
              <a:t>перехрестів</a:t>
            </a:r>
            <a:r>
              <a:rPr lang="ru-RU" dirty="0" smtClean="0"/>
              <a:t> — </a:t>
            </a:r>
            <a:r>
              <a:rPr lang="ru-RU" dirty="0" err="1" smtClean="0"/>
              <a:t>хіазми</a:t>
            </a:r>
            <a:r>
              <a:rPr lang="ru-RU" dirty="0" smtClean="0"/>
              <a:t>. </a:t>
            </a:r>
            <a:r>
              <a:rPr lang="ru-RU" dirty="0" err="1" smtClean="0"/>
              <a:t>Розбіжність</a:t>
            </a:r>
            <a:r>
              <a:rPr lang="ru-RU" dirty="0" smtClean="0"/>
              <a:t> хроматид </a:t>
            </a:r>
            <a:r>
              <a:rPr lang="ru-RU" dirty="0" err="1" smtClean="0"/>
              <a:t>збільшується</a:t>
            </a:r>
            <a:r>
              <a:rPr lang="ru-RU" dirty="0" smtClean="0"/>
              <a:t>, а </a:t>
            </a:r>
            <a:r>
              <a:rPr lang="ru-RU" dirty="0" err="1" smtClean="0"/>
              <a:t>хіазми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зміщуються</a:t>
            </a:r>
            <a:r>
              <a:rPr lang="ru-RU" dirty="0" smtClean="0"/>
              <a:t> до </a:t>
            </a:r>
            <a:r>
              <a:rPr lang="ru-RU" dirty="0" err="1" smtClean="0"/>
              <a:t>кінців</a:t>
            </a:r>
            <a:r>
              <a:rPr lang="ru-RU" dirty="0" smtClean="0"/>
              <a:t>.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колишнім</a:t>
            </a:r>
            <a:r>
              <a:rPr lang="ru-RU" dirty="0" smtClean="0"/>
              <a:t> (1</a:t>
            </a:r>
            <a:r>
              <a:rPr lang="en-US" dirty="0" smtClean="0"/>
              <a:t>n</a:t>
            </a:r>
            <a:r>
              <a:rPr lang="ru-RU" dirty="0" smtClean="0"/>
              <a:t>бів4хр4с).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799483" cy="1902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3568" y="1844824"/>
            <a:ext cx="8286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бівалента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диплотени</a:t>
            </a:r>
            <a:r>
              <a:rPr lang="ru-RU" dirty="0" smtClean="0"/>
              <a:t>: 1- </a:t>
            </a:r>
            <a:r>
              <a:rPr lang="ru-RU" dirty="0" err="1" smtClean="0"/>
              <a:t>хроматиди</a:t>
            </a:r>
            <a:r>
              <a:rPr lang="ru-RU" dirty="0" smtClean="0"/>
              <a:t>, 2 – </a:t>
            </a:r>
            <a:r>
              <a:rPr lang="ru-RU" dirty="0" err="1" smtClean="0"/>
              <a:t>хіазми</a:t>
            </a:r>
            <a:r>
              <a:rPr lang="ru-RU" dirty="0" smtClean="0"/>
              <a:t>, 3 </a:t>
            </a:r>
            <a:r>
              <a:rPr lang="ru-RU" dirty="0" smtClean="0"/>
              <a:t>- </a:t>
            </a:r>
            <a:r>
              <a:rPr lang="ru-RU" dirty="0" err="1" smtClean="0"/>
              <a:t>центромера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132856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На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діакінезу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завершується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спіралізація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укорочення</a:t>
            </a:r>
            <a:r>
              <a:rPr lang="ru-RU" sz="1600" dirty="0" smtClean="0"/>
              <a:t> хромосом. </a:t>
            </a:r>
            <a:r>
              <a:rPr lang="ru-RU" sz="1600" dirty="0" err="1" smtClean="0"/>
              <a:t>Біваленти</a:t>
            </a:r>
            <a:r>
              <a:rPr lang="ru-RU" sz="1600" dirty="0" smtClean="0"/>
              <a:t>, </a:t>
            </a:r>
            <a:r>
              <a:rPr lang="ru-RU" sz="1600" dirty="0" err="1" smtClean="0"/>
              <a:t>з'єднані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своїми</a:t>
            </a:r>
            <a:r>
              <a:rPr lang="ru-RU" sz="1600" dirty="0" smtClean="0"/>
              <a:t> </a:t>
            </a:r>
            <a:r>
              <a:rPr lang="ru-RU" sz="1600" dirty="0" err="1" smtClean="0"/>
              <a:t>кінцями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відокремлюються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розташовуються</a:t>
            </a:r>
            <a:r>
              <a:rPr lang="ru-RU" sz="1600" dirty="0" smtClean="0"/>
              <a:t> по </a:t>
            </a:r>
            <a:r>
              <a:rPr lang="ru-RU" sz="1600" dirty="0" err="1" smtClean="0"/>
              <a:t>периферії</a:t>
            </a:r>
            <a:r>
              <a:rPr lang="ru-RU" sz="1600" dirty="0" smtClean="0"/>
              <a:t> ядра. </a:t>
            </a:r>
            <a:r>
              <a:rPr lang="ru-RU" sz="1600" dirty="0" err="1" smtClean="0"/>
              <a:t>Наприкінці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профази</a:t>
            </a:r>
            <a:r>
              <a:rPr lang="ru-RU" sz="1600" dirty="0" smtClean="0"/>
              <a:t> </a:t>
            </a:r>
            <a:r>
              <a:rPr lang="ru-RU" sz="1600" dirty="0" err="1" smtClean="0"/>
              <a:t>фрагментуються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ядерце</a:t>
            </a:r>
            <a:r>
              <a:rPr lang="ru-RU" sz="1600" dirty="0" smtClean="0"/>
              <a:t> та </a:t>
            </a:r>
            <a:r>
              <a:rPr lang="ru-RU" sz="1600" dirty="0" err="1" smtClean="0"/>
              <a:t>ядерна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оболонка</a:t>
            </a:r>
            <a:r>
              <a:rPr lang="ru-RU" sz="1600" dirty="0" smtClean="0"/>
              <a:t>. </a:t>
            </a:r>
            <a:r>
              <a:rPr lang="ru-RU" sz="1600" dirty="0" err="1" smtClean="0"/>
              <a:t>Прокон'юговані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виходять</a:t>
            </a:r>
            <a:r>
              <a:rPr lang="ru-RU" sz="1600" dirty="0" smtClean="0"/>
              <a:t> у цитоплазму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рухаються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екватора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. До </a:t>
            </a:r>
            <a:r>
              <a:rPr lang="ru-RU" sz="1600" dirty="0" err="1" smtClean="0"/>
              <a:t>центромірів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прикріплюються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ахроматинові</a:t>
            </a:r>
            <a:r>
              <a:rPr lang="ru-RU" sz="1600" dirty="0" smtClean="0"/>
              <a:t> нитки веретена.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1</a:t>
            </a:r>
            <a:r>
              <a:rPr lang="en-US" sz="1600" dirty="0" smtClean="0"/>
              <a:t>n</a:t>
            </a:r>
            <a:r>
              <a:rPr lang="ru-RU" sz="1600" dirty="0" smtClean="0"/>
              <a:t>бив4хр4с.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861048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метафази</a:t>
            </a:r>
            <a:r>
              <a:rPr lang="ru-RU" sz="1600" dirty="0" smtClean="0"/>
              <a:t> в </a:t>
            </a:r>
            <a:r>
              <a:rPr lang="ru-RU" sz="1600" dirty="0" err="1" smtClean="0"/>
              <a:t>екваторіальній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площині</a:t>
            </a:r>
            <a:r>
              <a:rPr lang="en-US" sz="1600" dirty="0" smtClean="0"/>
              <a:t> </a:t>
            </a:r>
            <a:r>
              <a:rPr lang="uk-UA" sz="1600" dirty="0" err="1" smtClean="0"/>
              <a:t>к</a:t>
            </a:r>
            <a:r>
              <a:rPr lang="ru-RU" sz="1600" dirty="0" err="1" smtClean="0"/>
              <a:t>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чітко</a:t>
            </a:r>
            <a:r>
              <a:rPr lang="ru-RU" sz="1600" dirty="0" smtClean="0"/>
              <a:t> видно </a:t>
            </a:r>
            <a:r>
              <a:rPr lang="ru-RU" sz="1600" dirty="0" err="1" smtClean="0"/>
              <a:t>біваленти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прикріплені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центромерами</a:t>
            </a:r>
            <a:r>
              <a:rPr lang="ru-RU" sz="1600" dirty="0" smtClean="0"/>
              <a:t> до ниток веретена </a:t>
            </a:r>
            <a:r>
              <a:rPr lang="ru-RU" sz="1600" dirty="0" err="1" smtClean="0"/>
              <a:t>поділу</a:t>
            </a:r>
            <a:r>
              <a:rPr lang="ru-RU" sz="1600" dirty="0" smtClean="0"/>
              <a:t>.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самим. В </a:t>
            </a:r>
            <a:r>
              <a:rPr lang="ru-RU" sz="1600" dirty="0" err="1" smtClean="0"/>
              <a:t>анафазі</a:t>
            </a:r>
            <a:r>
              <a:rPr lang="ru-RU" sz="1600" dirty="0" smtClean="0"/>
              <a:t> мейозу-</a:t>
            </a:r>
            <a:r>
              <a:rPr lang="en-US" sz="1600" dirty="0" smtClean="0"/>
              <a:t>I </a:t>
            </a:r>
            <a:r>
              <a:rPr lang="ru-RU" sz="1600" dirty="0" err="1" smtClean="0"/>
              <a:t>гомологічні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хроматид, </a:t>
            </a:r>
            <a:r>
              <a:rPr lang="ru-RU" sz="1600" dirty="0" err="1" smtClean="0"/>
              <a:t>відходять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протилежних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полюсів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Розбіжність</a:t>
            </a:r>
            <a:r>
              <a:rPr lang="ru-RU" sz="1600" dirty="0" smtClean="0"/>
              <a:t> хромосом носить </a:t>
            </a:r>
            <a:r>
              <a:rPr lang="ru-RU" sz="1600" dirty="0" err="1" smtClean="0"/>
              <a:t>випадковий</a:t>
            </a:r>
            <a:r>
              <a:rPr lang="ru-RU" sz="1600" dirty="0" smtClean="0"/>
              <a:t> характер.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стає</a:t>
            </a:r>
            <a:r>
              <a:rPr lang="ru-RU" sz="1600" dirty="0" smtClean="0"/>
              <a:t> 1</a:t>
            </a:r>
            <a:r>
              <a:rPr lang="en-US" sz="1600" dirty="0" smtClean="0"/>
              <a:t>n</a:t>
            </a:r>
            <a:r>
              <a:rPr lang="ru-RU" sz="1600" dirty="0" smtClean="0"/>
              <a:t>2хр2с кожного полюса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загалом</a:t>
            </a:r>
            <a:r>
              <a:rPr lang="ru-RU" sz="1600" dirty="0" smtClean="0"/>
              <a:t> у </a:t>
            </a:r>
            <a:r>
              <a:rPr lang="ru-RU" sz="1600" dirty="0" err="1" smtClean="0"/>
              <a:t>клітині</a:t>
            </a:r>
            <a:r>
              <a:rPr lang="ru-RU" sz="1600" dirty="0" smtClean="0"/>
              <a:t> — 2(1</a:t>
            </a:r>
            <a:r>
              <a:rPr lang="en-US" sz="1600" dirty="0" smtClean="0"/>
              <a:t>n</a:t>
            </a:r>
            <a:r>
              <a:rPr lang="ru-RU" sz="1600" dirty="0" smtClean="0"/>
              <a:t>2хр2с).Телофаза мейоза-</a:t>
            </a:r>
            <a:r>
              <a:rPr lang="en-US" sz="1600" dirty="0" smtClean="0"/>
              <a:t>I </a:t>
            </a:r>
            <a:r>
              <a:rPr lang="ru-RU" sz="1600" dirty="0" smtClean="0"/>
              <a:t>не </a:t>
            </a:r>
            <a:r>
              <a:rPr lang="ru-RU" sz="1600" dirty="0" err="1" smtClean="0"/>
              <a:t>відрізняється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мітозу.В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мейозу-</a:t>
            </a:r>
            <a:r>
              <a:rPr lang="en-US" sz="1600" dirty="0" smtClean="0"/>
              <a:t>I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дочірні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гаплоїдний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набір</a:t>
            </a:r>
            <a:r>
              <a:rPr lang="ru-RU" sz="1600" dirty="0" smtClean="0"/>
              <a:t> хромосом,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хромосома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хроматиди</a:t>
            </a:r>
            <a:r>
              <a:rPr lang="ru-RU" sz="1600" dirty="0" smtClean="0"/>
              <a:t> (1</a:t>
            </a:r>
            <a:r>
              <a:rPr lang="en-US" sz="1600" dirty="0" smtClean="0"/>
              <a:t>n</a:t>
            </a:r>
            <a:r>
              <a:rPr lang="ru-RU" sz="1600" dirty="0" smtClean="0"/>
              <a:t>2хр2с).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мейозу-</a:t>
            </a:r>
            <a:r>
              <a:rPr lang="en-US" sz="1600" dirty="0" smtClean="0"/>
              <a:t>I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редукція</a:t>
            </a:r>
            <a:r>
              <a:rPr lang="ru-RU" sz="1600" dirty="0" smtClean="0"/>
              <a:t> (</a:t>
            </a:r>
            <a:r>
              <a:rPr lang="ru-RU" sz="1600" dirty="0" err="1" smtClean="0"/>
              <a:t>зменшення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вдвічі</a:t>
            </a:r>
            <a:r>
              <a:rPr lang="ru-RU" sz="1600" dirty="0" smtClean="0"/>
              <a:t>) числа хромосом, </a:t>
            </a:r>
            <a:r>
              <a:rPr lang="ru-RU" sz="1600" dirty="0" err="1" smtClean="0"/>
              <a:t>звідки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назва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поділу</a:t>
            </a:r>
            <a:r>
              <a:rPr lang="ru-RU" sz="1600" dirty="0" smtClean="0"/>
              <a:t> – </a:t>
            </a:r>
            <a:r>
              <a:rPr lang="ru-RU" sz="1600" dirty="0" err="1" smtClean="0"/>
              <a:t>редукційне</a:t>
            </a:r>
            <a:r>
              <a:rPr lang="en-US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мейозу-</a:t>
            </a:r>
            <a:r>
              <a:rPr lang="en-US" dirty="0" smtClean="0"/>
              <a:t>I </a:t>
            </a:r>
            <a:r>
              <a:rPr lang="ru-RU" dirty="0" err="1" smtClean="0"/>
              <a:t>настає</a:t>
            </a:r>
            <a:r>
              <a:rPr lang="ru-RU" dirty="0" smtClean="0"/>
              <a:t> короткий </a:t>
            </a:r>
            <a:r>
              <a:rPr lang="ru-RU" dirty="0" err="1" smtClean="0"/>
              <a:t>проміжок</a:t>
            </a:r>
            <a:r>
              <a:rPr lang="ru-RU" dirty="0" smtClean="0"/>
              <a:t> - </a:t>
            </a:r>
            <a:r>
              <a:rPr lang="ru-RU" dirty="0" err="1" smtClean="0"/>
              <a:t>інтеркінез</a:t>
            </a:r>
            <a:r>
              <a:rPr lang="ru-RU" dirty="0" smtClean="0"/>
              <a:t>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не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реплікації</a:t>
            </a:r>
            <a:r>
              <a:rPr lang="ru-RU" dirty="0" smtClean="0"/>
              <a:t> ДНК та </a:t>
            </a:r>
            <a:r>
              <a:rPr lang="ru-RU" dirty="0" err="1" smtClean="0"/>
              <a:t>подвоєння</a:t>
            </a:r>
            <a:r>
              <a:rPr lang="ru-RU" dirty="0" smtClean="0"/>
              <a:t> хроматид. Мейоз-2 </a:t>
            </a:r>
            <a:r>
              <a:rPr lang="ru-RU" dirty="0" err="1" smtClean="0"/>
              <a:t>протікає</a:t>
            </a:r>
            <a:r>
              <a:rPr lang="ru-RU" dirty="0" smtClean="0"/>
              <a:t> на </a:t>
            </a:r>
            <a:r>
              <a:rPr lang="ru-RU" dirty="0" err="1" smtClean="0"/>
              <a:t>кшталт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</a:t>
            </a:r>
            <a:r>
              <a:rPr lang="ru-RU" dirty="0" err="1" smtClean="0"/>
              <a:t>мітозу</a:t>
            </a:r>
            <a:r>
              <a:rPr lang="ru-RU" dirty="0" smtClean="0"/>
              <a:t>. Профаза мейозу-2 </a:t>
            </a:r>
            <a:r>
              <a:rPr lang="ru-RU" dirty="0" err="1" smtClean="0"/>
              <a:t>нетривала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телофази</a:t>
            </a:r>
            <a:r>
              <a:rPr lang="ru-RU" dirty="0" smtClean="0"/>
              <a:t> мейозу </a:t>
            </a:r>
            <a:r>
              <a:rPr lang="en-US" dirty="0" smtClean="0"/>
              <a:t>I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спіралізованими</a:t>
            </a:r>
            <a:r>
              <a:rPr lang="ru-RU" dirty="0" smtClean="0"/>
              <a:t>.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не </a:t>
            </a:r>
            <a:r>
              <a:rPr lang="ru-RU" dirty="0" err="1" smtClean="0"/>
              <a:t>змінюється</a:t>
            </a:r>
            <a:r>
              <a:rPr lang="ru-RU" dirty="0" smtClean="0"/>
              <a:t> (1</a:t>
            </a:r>
            <a:r>
              <a:rPr lang="en-US" dirty="0" smtClean="0"/>
              <a:t>n</a:t>
            </a:r>
            <a:r>
              <a:rPr lang="ru-RU" dirty="0" smtClean="0"/>
              <a:t>2хр2с). У </a:t>
            </a:r>
            <a:r>
              <a:rPr lang="ru-RU" dirty="0" err="1" smtClean="0"/>
              <a:t>метафазі</a:t>
            </a:r>
            <a:r>
              <a:rPr lang="ru-RU" dirty="0" smtClean="0"/>
              <a:t> мейозу-2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в </a:t>
            </a:r>
            <a:r>
              <a:rPr lang="ru-RU" dirty="0" err="1" smtClean="0"/>
              <a:t>екваторіальній</a:t>
            </a:r>
            <a:r>
              <a:rPr lang="ru-RU" dirty="0" smtClean="0"/>
              <a:t> </a:t>
            </a:r>
            <a:r>
              <a:rPr lang="ru-RU" dirty="0" err="1" smtClean="0"/>
              <a:t>площині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uk-UA" dirty="0" smtClean="0"/>
              <a:t>Вміст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1</a:t>
            </a:r>
            <a:r>
              <a:rPr lang="en-US" dirty="0" smtClean="0"/>
              <a:t>n</a:t>
            </a:r>
            <a:r>
              <a:rPr lang="ru-RU" dirty="0" smtClean="0"/>
              <a:t>2хр2с. В </a:t>
            </a:r>
            <a:r>
              <a:rPr lang="ru-RU" dirty="0" err="1" smtClean="0"/>
              <a:t>анафазі</a:t>
            </a:r>
            <a:r>
              <a:rPr lang="ru-RU" dirty="0" smtClean="0"/>
              <a:t> у мейозу-</a:t>
            </a:r>
            <a:r>
              <a:rPr lang="en-US" dirty="0" smtClean="0"/>
              <a:t>II </a:t>
            </a:r>
            <a:r>
              <a:rPr lang="ru-RU" dirty="0" smtClean="0"/>
              <a:t>до</a:t>
            </a:r>
            <a:r>
              <a:rPr lang="en-US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відходять</a:t>
            </a:r>
            <a:r>
              <a:rPr lang="ru-RU" dirty="0" smtClean="0"/>
              <a:t> </a:t>
            </a:r>
            <a:r>
              <a:rPr lang="ru-RU" dirty="0" err="1" smtClean="0"/>
              <a:t>хроматиди</a:t>
            </a:r>
            <a:r>
              <a:rPr lang="ru-RU" dirty="0" smtClean="0"/>
              <a:t> (</a:t>
            </a:r>
            <a:r>
              <a:rPr lang="ru-RU" dirty="0" err="1" smtClean="0"/>
              <a:t>дочірні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1</a:t>
            </a:r>
            <a:r>
              <a:rPr lang="en-US" dirty="0" smtClean="0"/>
              <a:t>n</a:t>
            </a:r>
            <a:r>
              <a:rPr lang="ru-RU" dirty="0" smtClean="0"/>
              <a:t>1хр1с у</a:t>
            </a:r>
            <a:r>
              <a:rPr lang="en-US" dirty="0" smtClean="0"/>
              <a:t> </a:t>
            </a:r>
            <a:r>
              <a:rPr lang="ru-RU" dirty="0" smtClean="0"/>
              <a:t>кожного полюса </a:t>
            </a:r>
            <a:r>
              <a:rPr lang="ru-RU" dirty="0" err="1" smtClean="0"/>
              <a:t>клітини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140968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телофазі</a:t>
            </a:r>
            <a:r>
              <a:rPr lang="ru-RU" dirty="0" smtClean="0"/>
              <a:t> мейозу-</a:t>
            </a:r>
            <a:r>
              <a:rPr lang="en-US" dirty="0" smtClean="0"/>
              <a:t>II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цитокінезу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гаплоїдним</a:t>
            </a:r>
            <a:r>
              <a:rPr lang="ru-RU" dirty="0" smtClean="0"/>
              <a:t> набором</a:t>
            </a:r>
            <a:r>
              <a:rPr lang="en-US" dirty="0" smtClean="0"/>
              <a:t> </a:t>
            </a:r>
            <a:r>
              <a:rPr lang="ru-RU" dirty="0" smtClean="0"/>
              <a:t>хромосом,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одну хроматиду (</a:t>
            </a:r>
            <a:r>
              <a:rPr lang="en-US" dirty="0" smtClean="0"/>
              <a:t>1n1xp1c).</a:t>
            </a:r>
            <a:r>
              <a:rPr lang="ru-RU" dirty="0" smtClean="0"/>
              <a:t>Таким чином,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послідовних</a:t>
            </a:r>
            <a:r>
              <a:rPr lang="en-US" dirty="0" smtClean="0"/>
              <a:t> </a:t>
            </a:r>
            <a:r>
              <a:rPr lang="ru-RU" dirty="0" err="1" smtClean="0"/>
              <a:t>поділів</a:t>
            </a:r>
            <a:r>
              <a:rPr lang="ru-RU" dirty="0" smtClean="0"/>
              <a:t> мейозу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диплоїдної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en-US" dirty="0" smtClean="0"/>
              <a:t> </a:t>
            </a:r>
            <a:r>
              <a:rPr lang="ru-RU" dirty="0" smtClean="0"/>
              <a:t>4 </a:t>
            </a:r>
            <a:r>
              <a:rPr lang="ru-RU" dirty="0" err="1" smtClean="0"/>
              <a:t>гаплоїдні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</a:p>
          <a:p>
            <a:r>
              <a:rPr lang="ru-RU" dirty="0" err="1" smtClean="0"/>
              <a:t>Значення</a:t>
            </a:r>
            <a:r>
              <a:rPr lang="ru-RU" dirty="0" smtClean="0"/>
              <a:t> мейозу: 1) 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сталості</a:t>
            </a:r>
            <a:r>
              <a:rPr lang="ru-RU" dirty="0" smtClean="0"/>
              <a:t> числа</a:t>
            </a:r>
            <a:r>
              <a:rPr lang="en-US" dirty="0" smtClean="0"/>
              <a:t> </a:t>
            </a:r>
            <a:r>
              <a:rPr lang="ru-RU" dirty="0" smtClean="0"/>
              <a:t>хромосом; 2) </a:t>
            </a:r>
            <a:r>
              <a:rPr lang="ru-RU" dirty="0" err="1" smtClean="0"/>
              <a:t>рекомбінація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, </a:t>
            </a:r>
            <a:r>
              <a:rPr lang="ru-RU" dirty="0" err="1" smtClean="0"/>
              <a:t>обумовлена</a:t>
            </a:r>
            <a:r>
              <a:rPr lang="ru-RU" dirty="0" smtClean="0"/>
              <a:t> </a:t>
            </a:r>
            <a:r>
              <a:rPr lang="ru-RU" dirty="0" err="1" smtClean="0"/>
              <a:t>кросинговером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випадковою</a:t>
            </a:r>
            <a:r>
              <a:rPr lang="ru-RU" dirty="0" smtClean="0"/>
              <a:t> </a:t>
            </a:r>
            <a:r>
              <a:rPr lang="ru-RU" dirty="0" err="1" smtClean="0"/>
              <a:t>розбіжністю</a:t>
            </a:r>
            <a:r>
              <a:rPr lang="ru-RU" dirty="0" smtClean="0"/>
              <a:t> </a:t>
            </a:r>
            <a:r>
              <a:rPr lang="ru-RU" dirty="0" err="1" smtClean="0"/>
              <a:t>дополюсів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та хроматид.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Гаметогенез</a:t>
            </a:r>
            <a:endParaRPr lang="en-US" b="1" dirty="0" smtClean="0"/>
          </a:p>
          <a:p>
            <a:endParaRPr lang="en-US" dirty="0" smtClean="0"/>
          </a:p>
          <a:p>
            <a:r>
              <a:rPr lang="ru-RU" dirty="0" smtClean="0"/>
              <a:t>Гаметогенез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гамет, </a:t>
            </a:r>
            <a:r>
              <a:rPr lang="ru-RU" dirty="0" err="1" smtClean="0"/>
              <a:t>чоловічих</a:t>
            </a:r>
            <a:r>
              <a:rPr lang="ru-RU" dirty="0" smtClean="0"/>
              <a:t> та </a:t>
            </a:r>
            <a:r>
              <a:rPr lang="ru-RU" dirty="0" err="1" smtClean="0"/>
              <a:t>жіночих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клітин.Яйцеклітини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в </a:t>
            </a:r>
            <a:r>
              <a:rPr lang="ru-RU" dirty="0" err="1" smtClean="0"/>
              <a:t>жіночих</a:t>
            </a:r>
            <a:r>
              <a:rPr lang="ru-RU" dirty="0" smtClean="0"/>
              <a:t> гонадах (</a:t>
            </a:r>
            <a:r>
              <a:rPr lang="ru-RU" dirty="0" err="1" smtClean="0"/>
              <a:t>яєчниках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60 мкм до</a:t>
            </a:r>
            <a:r>
              <a:rPr lang="en-US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сантиметрів</a:t>
            </a:r>
            <a:r>
              <a:rPr lang="ru-RU" dirty="0" smtClean="0"/>
              <a:t> у </a:t>
            </a:r>
            <a:r>
              <a:rPr lang="ru-RU" dirty="0" err="1" smtClean="0"/>
              <a:t>діаметрі</a:t>
            </a:r>
            <a:r>
              <a:rPr lang="ru-RU" dirty="0" smtClean="0"/>
              <a:t>), </a:t>
            </a:r>
            <a:r>
              <a:rPr lang="ru-RU" dirty="0" err="1" smtClean="0"/>
              <a:t>кулясту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en-US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витягнуту</a:t>
            </a:r>
            <a:r>
              <a:rPr lang="ru-RU" dirty="0" smtClean="0"/>
              <a:t> форму, вони </a:t>
            </a:r>
            <a:r>
              <a:rPr lang="ru-RU" dirty="0" err="1" smtClean="0"/>
              <a:t>нерухомі</a:t>
            </a:r>
            <a:r>
              <a:rPr lang="ru-RU" dirty="0" smtClean="0"/>
              <a:t>. Склад та</a:t>
            </a:r>
            <a:r>
              <a:rPr lang="en-US" dirty="0" smtClean="0"/>
              <a:t> </a:t>
            </a:r>
            <a:r>
              <a:rPr lang="ru-RU" dirty="0" smtClean="0"/>
              <a:t>структура </a:t>
            </a:r>
            <a:r>
              <a:rPr lang="ru-RU" dirty="0" err="1" smtClean="0"/>
              <a:t>цитоплазми</a:t>
            </a:r>
            <a:r>
              <a:rPr lang="ru-RU" dirty="0" smtClean="0"/>
              <a:t> </a:t>
            </a:r>
            <a:r>
              <a:rPr lang="ru-RU" dirty="0" err="1" smtClean="0"/>
              <a:t>яйцеклітин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видоспецифічними</a:t>
            </a:r>
            <a:r>
              <a:rPr lang="ru-RU" dirty="0" smtClean="0"/>
              <a:t>. Вони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повний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органоїдів</a:t>
            </a:r>
            <a:r>
              <a:rPr lang="ru-RU" dirty="0" smtClean="0"/>
              <a:t>, </a:t>
            </a:r>
            <a:r>
              <a:rPr lang="ru-RU" dirty="0" err="1" smtClean="0"/>
              <a:t>індукторів</a:t>
            </a:r>
            <a:r>
              <a:rPr lang="ru-RU" dirty="0" smtClean="0"/>
              <a:t> та запас </a:t>
            </a:r>
            <a:r>
              <a:rPr lang="ru-RU" dirty="0" err="1" smtClean="0"/>
              <a:t>поживних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(</a:t>
            </a:r>
            <a:r>
              <a:rPr lang="ru-RU" dirty="0" err="1" smtClean="0"/>
              <a:t>жовток</a:t>
            </a:r>
            <a:r>
              <a:rPr lang="ru-RU" dirty="0" smtClean="0"/>
              <a:t>). </a:t>
            </a:r>
            <a:r>
              <a:rPr lang="ru-RU" dirty="0" err="1" smtClean="0"/>
              <a:t>Яйцеклітини</a:t>
            </a:r>
            <a:r>
              <a:rPr lang="ru-RU" dirty="0" smtClean="0"/>
              <a:t> </a:t>
            </a:r>
            <a:r>
              <a:rPr lang="ru-RU" dirty="0" err="1" smtClean="0"/>
              <a:t>вкриті</a:t>
            </a:r>
            <a:r>
              <a:rPr lang="ru-RU" dirty="0" smtClean="0"/>
              <a:t> </a:t>
            </a:r>
            <a:r>
              <a:rPr lang="ru-RU" dirty="0" err="1" smtClean="0"/>
              <a:t>оболонкою</a:t>
            </a:r>
            <a:r>
              <a:rPr lang="ru-RU" dirty="0" smtClean="0"/>
              <a:t>, а у </a:t>
            </a:r>
            <a:r>
              <a:rPr lang="ru-RU" dirty="0" err="1" smtClean="0"/>
              <a:t>ссавців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en-US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 </a:t>
            </a:r>
            <a:r>
              <a:rPr lang="ru-RU" dirty="0" err="1" smtClean="0"/>
              <a:t>фолікулярного</a:t>
            </a:r>
            <a:r>
              <a:rPr lang="ru-RU" dirty="0" smtClean="0"/>
              <a:t> </a:t>
            </a:r>
            <a:r>
              <a:rPr lang="ru-RU" dirty="0" err="1" smtClean="0"/>
              <a:t>епітелію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140968"/>
            <a:ext cx="345638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378904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яйцеклітини</a:t>
            </a:r>
            <a:r>
              <a:rPr lang="ru-RU" dirty="0" smtClean="0"/>
              <a:t> (А) та </a:t>
            </a:r>
            <a:r>
              <a:rPr lang="ru-RU" dirty="0" err="1" smtClean="0"/>
              <a:t>сперматозоїда</a:t>
            </a:r>
            <a:r>
              <a:rPr lang="ru-RU" dirty="0" smtClean="0"/>
              <a:t> (Б) А: 1 </a:t>
            </a:r>
            <a:r>
              <a:rPr lang="en-US" dirty="0" smtClean="0"/>
              <a:t>- </a:t>
            </a:r>
            <a:r>
              <a:rPr lang="ru-RU" dirty="0" smtClean="0"/>
              <a:t>цитоплазма, 2 - </a:t>
            </a:r>
            <a:r>
              <a:rPr lang="ru-RU" dirty="0" err="1" smtClean="0"/>
              <a:t>кортикальний</a:t>
            </a:r>
            <a:r>
              <a:rPr lang="ru-RU" dirty="0" smtClean="0"/>
              <a:t> шар </a:t>
            </a:r>
            <a:r>
              <a:rPr lang="ru-RU" dirty="0" err="1" smtClean="0"/>
              <a:t>цитоплазми</a:t>
            </a:r>
            <a:r>
              <a:rPr lang="ru-RU" dirty="0" smtClean="0"/>
              <a:t>, 3 - ядро, 4 - мембрана, 5- </a:t>
            </a:r>
            <a:r>
              <a:rPr lang="ru-RU" dirty="0" err="1" smtClean="0"/>
              <a:t>фолікулярні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; Б: 6 - </a:t>
            </a:r>
            <a:r>
              <a:rPr lang="ru-RU" dirty="0" err="1" smtClean="0"/>
              <a:t>акросома</a:t>
            </a:r>
            <a:r>
              <a:rPr lang="ru-RU" dirty="0" smtClean="0"/>
              <a:t>, 7 - </a:t>
            </a:r>
            <a:r>
              <a:rPr lang="ru-RU" dirty="0" err="1" smtClean="0"/>
              <a:t>голівка</a:t>
            </a:r>
            <a:r>
              <a:rPr lang="ru-RU" dirty="0" smtClean="0"/>
              <a:t>, 8 - </a:t>
            </a:r>
            <a:r>
              <a:rPr lang="ru-RU" dirty="0" err="1" smtClean="0"/>
              <a:t>шийка</a:t>
            </a:r>
            <a:r>
              <a:rPr lang="ru-RU" dirty="0" smtClean="0"/>
              <a:t>, 9 - хвіст,10 - ядро, 11 - </a:t>
            </a:r>
            <a:r>
              <a:rPr lang="ru-RU" dirty="0" err="1" smtClean="0"/>
              <a:t>Мітохондрії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9644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Сперматозоїди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чоловічих</a:t>
            </a:r>
            <a:r>
              <a:rPr lang="ru-RU" sz="1600" dirty="0" smtClean="0"/>
              <a:t> гонадах (</a:t>
            </a:r>
            <a:r>
              <a:rPr lang="ru-RU" sz="1600" dirty="0" err="1" smtClean="0"/>
              <a:t>сімяниках</a:t>
            </a:r>
            <a:r>
              <a:rPr lang="ru-RU" sz="1600" dirty="0" smtClean="0"/>
              <a:t>),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розміри</a:t>
            </a:r>
            <a:r>
              <a:rPr lang="ru-RU" sz="1600" dirty="0" smtClean="0"/>
              <a:t> (40-500 мкм </a:t>
            </a:r>
            <a:r>
              <a:rPr lang="ru-RU" sz="1600" dirty="0" err="1" smtClean="0"/>
              <a:t>завдовжки</a:t>
            </a:r>
            <a:r>
              <a:rPr lang="ru-RU" sz="1600" dirty="0" smtClean="0"/>
              <a:t>)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голівки</a:t>
            </a:r>
            <a:r>
              <a:rPr lang="ru-RU" sz="1600" dirty="0" smtClean="0"/>
              <a:t>, </a:t>
            </a:r>
            <a:r>
              <a:rPr lang="ru-RU" sz="1600" dirty="0" err="1" smtClean="0"/>
              <a:t>шийки</a:t>
            </a:r>
            <a:r>
              <a:rPr lang="ru-RU" sz="1600" dirty="0" smtClean="0"/>
              <a:t> та хвоста. Вони </a:t>
            </a:r>
            <a:r>
              <a:rPr lang="ru-RU" sz="1600" dirty="0" err="1" smtClean="0"/>
              <a:t>рухливі</a:t>
            </a:r>
            <a:r>
              <a:rPr lang="ru-RU" sz="1600" dirty="0" smtClean="0"/>
              <a:t>. На </a:t>
            </a:r>
            <a:r>
              <a:rPr lang="ru-RU" sz="1600" dirty="0" err="1" smtClean="0"/>
              <a:t>передньому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кінці</a:t>
            </a:r>
            <a:r>
              <a:rPr lang="ru-RU" sz="1600" dirty="0" smtClean="0"/>
              <a:t> головки </a:t>
            </a:r>
            <a:r>
              <a:rPr lang="ru-RU" sz="1600" dirty="0" err="1" smtClean="0"/>
              <a:t>розташована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акросома</a:t>
            </a:r>
            <a:r>
              <a:rPr lang="ru-RU" sz="1600" dirty="0" smtClean="0"/>
              <a:t> (</a:t>
            </a:r>
            <a:r>
              <a:rPr lang="ru-RU" sz="1600" dirty="0" err="1" smtClean="0"/>
              <a:t>видозмінений</a:t>
            </a:r>
            <a:r>
              <a:rPr lang="ru-RU" sz="1600" dirty="0" smtClean="0"/>
              <a:t> комплекс </a:t>
            </a:r>
            <a:r>
              <a:rPr lang="ru-RU" sz="1600" dirty="0" err="1" smtClean="0"/>
              <a:t>Гольджі</a:t>
            </a:r>
            <a:r>
              <a:rPr lang="ru-RU" sz="1600" dirty="0" smtClean="0"/>
              <a:t>),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сприяє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проникненню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сперматозоїда</a:t>
            </a:r>
            <a:r>
              <a:rPr lang="ru-RU" sz="1600" dirty="0" smtClean="0"/>
              <a:t> в </a:t>
            </a:r>
            <a:r>
              <a:rPr lang="ru-RU" sz="1600" dirty="0" err="1" smtClean="0"/>
              <a:t>яйцеклітину</a:t>
            </a:r>
            <a:r>
              <a:rPr lang="ru-RU" sz="1600" dirty="0" smtClean="0"/>
              <a:t>. Ядро </a:t>
            </a:r>
            <a:r>
              <a:rPr lang="ru-RU" sz="1600" dirty="0" err="1" smtClean="0"/>
              <a:t>займає</a:t>
            </a:r>
            <a:r>
              <a:rPr lang="ru-RU" sz="1600" dirty="0" smtClean="0"/>
              <a:t> всю головку та </a:t>
            </a:r>
            <a:r>
              <a:rPr lang="ru-RU" sz="1600" dirty="0" err="1" smtClean="0"/>
              <a:t>оточене</a:t>
            </a:r>
            <a:r>
              <a:rPr lang="ru-RU" sz="1600" dirty="0" smtClean="0"/>
              <a:t> тонким шаром </a:t>
            </a:r>
            <a:r>
              <a:rPr lang="ru-RU" sz="1600" dirty="0" err="1" smtClean="0"/>
              <a:t>цитоплазми</a:t>
            </a:r>
            <a:r>
              <a:rPr lang="ru-RU" sz="1600" dirty="0" smtClean="0"/>
              <a:t>. У </a:t>
            </a:r>
            <a:r>
              <a:rPr lang="ru-RU" sz="1600" dirty="0" err="1" smtClean="0"/>
              <a:t>шийці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центріоль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спіральна</a:t>
            </a:r>
            <a:r>
              <a:rPr lang="ru-RU" sz="1600" dirty="0" smtClean="0"/>
              <a:t> нитка </a:t>
            </a:r>
            <a:r>
              <a:rPr lang="ru-RU" sz="1600" dirty="0" err="1" smtClean="0"/>
              <a:t>мітохондрій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енергію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руху</a:t>
            </a:r>
            <a:r>
              <a:rPr lang="ru-RU" sz="1600" dirty="0" smtClean="0"/>
              <a:t> хвоста. Сперматогенез (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сперматозоїдів</a:t>
            </a:r>
            <a:r>
              <a:rPr lang="ru-RU" sz="1600" dirty="0" smtClean="0"/>
              <a:t>) </a:t>
            </a:r>
            <a:r>
              <a:rPr lang="ru-RU" sz="1600" dirty="0" err="1" smtClean="0"/>
              <a:t>протікає</a:t>
            </a:r>
            <a:r>
              <a:rPr lang="ru-RU" sz="1600" dirty="0" smtClean="0"/>
              <a:t> в </a:t>
            </a:r>
            <a:r>
              <a:rPr lang="ru-RU" sz="1600" dirty="0" err="1" smtClean="0"/>
              <a:t>сімяних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канальцях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дещо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відрізняється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овогенезу (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яйцеклітин</a:t>
            </a:r>
            <a:r>
              <a:rPr lang="ru-RU" sz="1600" dirty="0" smtClean="0"/>
              <a:t>). </a:t>
            </a:r>
            <a:r>
              <a:rPr lang="ru-RU" sz="1600" dirty="0" err="1" smtClean="0"/>
              <a:t>Зовнішній</a:t>
            </a:r>
            <a:r>
              <a:rPr lang="ru-RU" sz="1600" dirty="0" smtClean="0"/>
              <a:t> шар </a:t>
            </a:r>
            <a:r>
              <a:rPr lang="ru-RU" sz="1600" dirty="0" err="1" smtClean="0"/>
              <a:t>сімяних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канальців</a:t>
            </a:r>
            <a:r>
              <a:rPr lang="ru-RU" sz="1600" dirty="0" smtClean="0"/>
              <a:t> представлений </a:t>
            </a:r>
            <a:r>
              <a:rPr lang="ru-RU" sz="1600" dirty="0" err="1" smtClean="0"/>
              <a:t>диплоїдними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сперматогоніями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починають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інтенсивно</a:t>
            </a:r>
            <a:r>
              <a:rPr lang="ru-RU" sz="1600" dirty="0" smtClean="0"/>
              <a:t> </a:t>
            </a:r>
            <a:r>
              <a:rPr lang="ru-RU" sz="1600" dirty="0" err="1" smtClean="0"/>
              <a:t>ділитися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мітотично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дозрівання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. </a:t>
            </a:r>
            <a:r>
              <a:rPr lang="ru-RU" sz="1600" dirty="0" err="1" smtClean="0"/>
              <a:t>Ця</a:t>
            </a:r>
            <a:r>
              <a:rPr lang="ru-RU" sz="1600" dirty="0" smtClean="0"/>
              <a:t> зона </a:t>
            </a:r>
            <a:r>
              <a:rPr lang="ru-RU" sz="1600" dirty="0" err="1" smtClean="0"/>
              <a:t>сімяника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зоною </a:t>
            </a:r>
            <a:r>
              <a:rPr lang="ru-RU" sz="1600" dirty="0" err="1" smtClean="0"/>
              <a:t>розмноження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сперматогоній</a:t>
            </a:r>
            <a:r>
              <a:rPr lang="ru-RU" sz="1600" dirty="0" smtClean="0"/>
              <a:t> входить у </a:t>
            </a:r>
            <a:r>
              <a:rPr lang="ru-RU" sz="1600" dirty="0" err="1" smtClean="0"/>
              <a:t>наступну</a:t>
            </a:r>
            <a:r>
              <a:rPr lang="ru-RU" sz="1600" dirty="0" smtClean="0"/>
              <a:t> зону — </a:t>
            </a:r>
            <a:r>
              <a:rPr lang="ru-RU" sz="1600" dirty="0" err="1" smtClean="0"/>
              <a:t>зону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зростання.Тут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перетворюються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сперматоцити</a:t>
            </a:r>
            <a:r>
              <a:rPr lang="ru-RU" sz="1600" dirty="0" smtClean="0"/>
              <a:t> І порядку. 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вступають</a:t>
            </a:r>
            <a:r>
              <a:rPr lang="ru-RU" sz="1600" dirty="0" smtClean="0"/>
              <a:t> у зону </a:t>
            </a:r>
            <a:r>
              <a:rPr lang="ru-RU" sz="1600" dirty="0" err="1" smtClean="0"/>
              <a:t>дозрівання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ближче</a:t>
            </a:r>
            <a:r>
              <a:rPr lang="ru-RU" sz="1600" dirty="0" smtClean="0"/>
              <a:t> до центру </a:t>
            </a:r>
            <a:r>
              <a:rPr lang="ru-RU" sz="1600" dirty="0" err="1" smtClean="0"/>
              <a:t>канальця</a:t>
            </a:r>
            <a:r>
              <a:rPr lang="ru-RU" sz="1600" dirty="0" smtClean="0"/>
              <a:t>), де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мейоз.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розподілу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два </a:t>
            </a:r>
            <a:r>
              <a:rPr lang="ru-RU" sz="1600" dirty="0" err="1" smtClean="0"/>
              <a:t>сперматоцити</a:t>
            </a:r>
            <a:r>
              <a:rPr lang="ru-RU" sz="1600" dirty="0" smtClean="0"/>
              <a:t> </a:t>
            </a:r>
            <a:r>
              <a:rPr lang="en-US" sz="1600" dirty="0" smtClean="0"/>
              <a:t>II </a:t>
            </a:r>
            <a:r>
              <a:rPr lang="ru-RU" sz="1600" dirty="0" smtClean="0"/>
              <a:t>порядку, а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другого - 4 </a:t>
            </a:r>
            <a:r>
              <a:rPr lang="ru-RU" sz="1600" dirty="0" err="1" smtClean="0"/>
              <a:t>сперматиди</a:t>
            </a:r>
            <a:r>
              <a:rPr lang="ru-RU" sz="1600" dirty="0" smtClean="0"/>
              <a:t>. </a:t>
            </a:r>
            <a:r>
              <a:rPr lang="ru-RU" sz="1600" dirty="0" err="1" smtClean="0"/>
              <a:t>Сперматиди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переходять</a:t>
            </a:r>
            <a:r>
              <a:rPr lang="ru-RU" sz="1600" dirty="0" smtClean="0"/>
              <a:t> у </a:t>
            </a:r>
            <a:r>
              <a:rPr lang="ru-RU" sz="1600" dirty="0" smtClean="0"/>
              <a:t>зону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, де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сперматозоїди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56992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Овогенез </a:t>
            </a:r>
            <a:r>
              <a:rPr lang="ru-RU" sz="1600" dirty="0" err="1" smtClean="0"/>
              <a:t>протікає</a:t>
            </a:r>
            <a:r>
              <a:rPr lang="ru-RU" sz="1600" dirty="0" smtClean="0"/>
              <a:t> в </a:t>
            </a:r>
            <a:r>
              <a:rPr lang="ru-RU" sz="1600" dirty="0" err="1" smtClean="0"/>
              <a:t>яєчниках</a:t>
            </a:r>
            <a:r>
              <a:rPr lang="ru-RU" sz="1600" dirty="0" smtClean="0"/>
              <a:t>. </a:t>
            </a:r>
            <a:r>
              <a:rPr lang="ru-RU" sz="1600" dirty="0" err="1" smtClean="0"/>
              <a:t>Первинні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- </a:t>
            </a:r>
            <a:r>
              <a:rPr lang="ru-RU" sz="1600" dirty="0" err="1" smtClean="0"/>
              <a:t>диплоїдні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овогонії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проходять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розмноження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народження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. Мейоз </a:t>
            </a:r>
            <a:r>
              <a:rPr lang="ru-RU" sz="1600" dirty="0" err="1" smtClean="0"/>
              <a:t>починається</a:t>
            </a:r>
            <a:r>
              <a:rPr lang="ru-RU" sz="1600" dirty="0" smtClean="0"/>
              <a:t> на 2-4-му </a:t>
            </a:r>
            <a:r>
              <a:rPr lang="ru-RU" sz="1600" dirty="0" err="1" smtClean="0"/>
              <a:t>місяці</a:t>
            </a:r>
            <a:r>
              <a:rPr lang="ru-RU" sz="1600" dirty="0" smtClean="0"/>
              <a:t> </a:t>
            </a:r>
            <a:r>
              <a:rPr lang="ru-RU" sz="1600" dirty="0" err="1" smtClean="0"/>
              <a:t>ембріогенезу</a:t>
            </a:r>
            <a:r>
              <a:rPr lang="ru-RU" sz="1600" dirty="0" smtClean="0"/>
              <a:t>. На момент </a:t>
            </a:r>
            <a:r>
              <a:rPr lang="ru-RU" sz="1600" dirty="0" err="1" smtClean="0"/>
              <a:t>народження</a:t>
            </a:r>
            <a:r>
              <a:rPr lang="ru-RU" sz="1600" dirty="0" smtClean="0"/>
              <a:t> мейоз </a:t>
            </a:r>
            <a:r>
              <a:rPr lang="ru-RU" sz="1600" dirty="0" err="1" smtClean="0"/>
              <a:t>зупиняється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тривалий</a:t>
            </a:r>
            <a:r>
              <a:rPr lang="ru-RU" sz="1600" dirty="0" smtClean="0"/>
              <a:t> час у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діакінезу</a:t>
            </a:r>
            <a:r>
              <a:rPr lang="ru-RU" sz="1600" dirty="0" smtClean="0"/>
              <a:t> (Профаза мейозу-1). У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дозрівання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половині</a:t>
            </a:r>
            <a:r>
              <a:rPr lang="ru-RU" sz="1600" dirty="0" smtClean="0"/>
              <a:t> кожного </a:t>
            </a:r>
            <a:r>
              <a:rPr lang="ru-RU" sz="1600" dirty="0" err="1" smtClean="0"/>
              <a:t>місяця</a:t>
            </a:r>
            <a:r>
              <a:rPr lang="ru-RU" sz="1600" dirty="0" smtClean="0"/>
              <a:t> </a:t>
            </a:r>
            <a:r>
              <a:rPr lang="ru-RU" sz="1600" dirty="0" err="1" smtClean="0"/>
              <a:t>лютеїнізуючий</a:t>
            </a:r>
            <a:r>
              <a:rPr lang="ru-RU" sz="1600" dirty="0" smtClean="0"/>
              <a:t> гормон </a:t>
            </a:r>
            <a:r>
              <a:rPr lang="ru-RU" sz="1600" dirty="0" err="1" smtClean="0"/>
              <a:t>стимулює</a:t>
            </a:r>
            <a:r>
              <a:rPr lang="ru-RU" sz="1600" dirty="0" smtClean="0"/>
              <a:t> мейоз.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до </a:t>
            </a:r>
            <a:r>
              <a:rPr lang="ru-RU" sz="1600" dirty="0" err="1" smtClean="0"/>
              <a:t>метафази</a:t>
            </a:r>
            <a:r>
              <a:rPr lang="ru-RU" sz="1600" dirty="0" smtClean="0"/>
              <a:t> мейозу ІІ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зупиняється</a:t>
            </a:r>
            <a:r>
              <a:rPr lang="ru-RU" sz="1600" dirty="0" smtClean="0"/>
              <a:t>. </a:t>
            </a:r>
            <a:r>
              <a:rPr lang="ru-RU" sz="1600" dirty="0" err="1" smtClean="0"/>
              <a:t>Другий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мейотичний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завершується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запліднення</a:t>
            </a:r>
            <a:r>
              <a:rPr lang="ru-RU" sz="1600" dirty="0" smtClean="0"/>
              <a:t>.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мейоза-</a:t>
            </a:r>
            <a:r>
              <a:rPr lang="en-US" sz="1600" dirty="0" smtClean="0"/>
              <a:t>I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овоцитів</a:t>
            </a:r>
            <a:r>
              <a:rPr lang="ru-RU" sz="1600" dirty="0" smtClean="0"/>
              <a:t> </a:t>
            </a:r>
            <a:r>
              <a:rPr lang="en-US" sz="1600" dirty="0" smtClean="0"/>
              <a:t>I </a:t>
            </a:r>
            <a:r>
              <a:rPr lang="ru-RU" sz="1600" dirty="0" smtClean="0"/>
              <a:t>порядку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овоцити</a:t>
            </a:r>
            <a:r>
              <a:rPr lang="ru-RU" sz="1600" dirty="0" smtClean="0"/>
              <a:t> </a:t>
            </a:r>
            <a:r>
              <a:rPr lang="en-US" sz="1600" dirty="0" smtClean="0"/>
              <a:t>II</a:t>
            </a:r>
            <a:r>
              <a:rPr lang="uk-UA" sz="1600" dirty="0" smtClean="0"/>
              <a:t> </a:t>
            </a:r>
            <a:r>
              <a:rPr lang="ru-RU" sz="1600" dirty="0" smtClean="0"/>
              <a:t>порядку, а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мейозу-2 - </a:t>
            </a:r>
            <a:r>
              <a:rPr lang="ru-RU" sz="1600" dirty="0" err="1" smtClean="0"/>
              <a:t>овотиди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перетворюються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розподілі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овоциту</a:t>
            </a:r>
            <a:r>
              <a:rPr lang="ru-RU" sz="1600" dirty="0" smtClean="0"/>
              <a:t> </a:t>
            </a:r>
            <a:r>
              <a:rPr lang="en-US" sz="1600" dirty="0" smtClean="0"/>
              <a:t>I </a:t>
            </a:r>
            <a:r>
              <a:rPr lang="ru-RU" sz="1600" dirty="0" smtClean="0"/>
              <a:t>порядку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овоцит</a:t>
            </a:r>
            <a:r>
              <a:rPr lang="ru-RU" sz="1600" dirty="0" smtClean="0"/>
              <a:t> </a:t>
            </a:r>
            <a:r>
              <a:rPr lang="en-US" sz="1600" dirty="0" smtClean="0"/>
              <a:t>II </a:t>
            </a:r>
            <a:r>
              <a:rPr lang="ru-RU" sz="1600" dirty="0" smtClean="0"/>
              <a:t>порядку,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в основному цитоплазму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маленьке</a:t>
            </a:r>
            <a:r>
              <a:rPr lang="ru-RU" sz="1600" dirty="0" smtClean="0"/>
              <a:t> </a:t>
            </a:r>
            <a:r>
              <a:rPr lang="ru-RU" sz="1600" dirty="0" err="1" smtClean="0"/>
              <a:t>редукційне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тільце,яке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надалі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раз. При </a:t>
            </a:r>
            <a:r>
              <a:rPr lang="ru-RU" sz="1600" dirty="0" err="1" smtClean="0"/>
              <a:t>розподілі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овоциту</a:t>
            </a:r>
            <a:r>
              <a:rPr lang="ru-RU" sz="1600" dirty="0" smtClean="0"/>
              <a:t> </a:t>
            </a:r>
            <a:r>
              <a:rPr lang="en-US" sz="1600" dirty="0" smtClean="0"/>
              <a:t>II </a:t>
            </a:r>
            <a:r>
              <a:rPr lang="ru-RU" sz="1600" dirty="0" smtClean="0"/>
              <a:t>порядку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редукційне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тільце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одна </a:t>
            </a:r>
            <a:r>
              <a:rPr lang="ru-RU" sz="1600" dirty="0" err="1" smtClean="0"/>
              <a:t>овотида</a:t>
            </a:r>
            <a:r>
              <a:rPr lang="ru-RU" sz="1600" dirty="0" smtClean="0"/>
              <a:t> (</a:t>
            </a:r>
            <a:r>
              <a:rPr lang="ru-RU" sz="1600" dirty="0" err="1" smtClean="0"/>
              <a:t>яйцеклітина</a:t>
            </a:r>
            <a:r>
              <a:rPr lang="ru-RU" sz="1600" dirty="0" smtClean="0"/>
              <a:t>).Таким чином, в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овогенезу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однієї</a:t>
            </a:r>
            <a:r>
              <a:rPr lang="ru-RU" sz="1600" dirty="0" smtClean="0"/>
              <a:t> </a:t>
            </a:r>
            <a:r>
              <a:rPr lang="ru-RU" sz="1600" dirty="0" err="1" smtClean="0"/>
              <a:t>овогенії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одна </a:t>
            </a:r>
            <a:r>
              <a:rPr lang="ru-RU" sz="1600" dirty="0" err="1" smtClean="0"/>
              <a:t>яйцеклітина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3 </a:t>
            </a:r>
            <a:r>
              <a:rPr lang="ru-RU" sz="1600" dirty="0" err="1" smtClean="0"/>
              <a:t>редукційні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тільця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надалі</a:t>
            </a:r>
            <a:r>
              <a:rPr lang="ru-RU" sz="1600" dirty="0" smtClean="0"/>
              <a:t> </a:t>
            </a:r>
            <a:r>
              <a:rPr lang="ru-RU" sz="1600" dirty="0" err="1" smtClean="0"/>
              <a:t>дегенерують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сперматогенезі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сперматогонії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4 </a:t>
            </a:r>
            <a:r>
              <a:rPr lang="ru-RU" sz="1600" dirty="0" err="1" smtClean="0"/>
              <a:t>рівноцінні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сперматозоїда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0"/>
            <a:ext cx="4858841" cy="418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483768" y="43651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1 - </a:t>
            </a:r>
            <a:r>
              <a:rPr lang="ru-RU" dirty="0" err="1" smtClean="0"/>
              <a:t>сперматогонії</a:t>
            </a:r>
            <a:r>
              <a:rPr lang="ru-RU" dirty="0" smtClean="0"/>
              <a:t>, 2 - сперматоцит </a:t>
            </a:r>
            <a:r>
              <a:rPr lang="ru-RU" dirty="0" err="1" smtClean="0"/>
              <a:t>першого</a:t>
            </a:r>
            <a:r>
              <a:rPr lang="ru-RU" dirty="0" smtClean="0"/>
              <a:t> порядку, 3 - сперматоцит другого порядку, 4 - </a:t>
            </a:r>
            <a:r>
              <a:rPr lang="ru-RU" dirty="0" err="1" smtClean="0"/>
              <a:t>сперматид</a:t>
            </a:r>
            <a:r>
              <a:rPr lang="ru-RU" dirty="0" smtClean="0"/>
              <a:t>, 5 - </a:t>
            </a:r>
            <a:r>
              <a:rPr lang="ru-RU" dirty="0" err="1" smtClean="0"/>
              <a:t>сперматозоїд</a:t>
            </a:r>
            <a:r>
              <a:rPr lang="ru-RU" dirty="0" smtClean="0"/>
              <a:t>; 1а - </a:t>
            </a:r>
            <a:r>
              <a:rPr lang="ru-RU" dirty="0" err="1" smtClean="0"/>
              <a:t>овонії</a:t>
            </a:r>
            <a:r>
              <a:rPr lang="ru-RU" dirty="0" smtClean="0"/>
              <a:t>, 2а - </a:t>
            </a:r>
            <a:r>
              <a:rPr lang="ru-RU" dirty="0" err="1" smtClean="0"/>
              <a:t>овоцитпершого</a:t>
            </a:r>
            <a:r>
              <a:rPr lang="ru-RU" dirty="0" smtClean="0"/>
              <a:t> порядку, За - </a:t>
            </a:r>
            <a:r>
              <a:rPr lang="ru-RU" dirty="0" err="1" smtClean="0"/>
              <a:t>овоцит</a:t>
            </a:r>
            <a:r>
              <a:rPr lang="ru-RU" dirty="0" smtClean="0"/>
              <a:t> другого порядку, 4а - </a:t>
            </a:r>
            <a:r>
              <a:rPr lang="ru-RU" dirty="0" err="1" smtClean="0"/>
              <a:t>овотиду</a:t>
            </a:r>
            <a:r>
              <a:rPr lang="ru-RU" dirty="0" smtClean="0"/>
              <a:t>, 5а - </a:t>
            </a:r>
            <a:r>
              <a:rPr lang="ru-RU" dirty="0" err="1" smtClean="0"/>
              <a:t>яйцеклітина</a:t>
            </a:r>
            <a:r>
              <a:rPr lang="ru-RU" dirty="0" smtClean="0"/>
              <a:t>, 6а - </a:t>
            </a:r>
            <a:r>
              <a:rPr lang="ru-RU" dirty="0" err="1" smtClean="0"/>
              <a:t>редукційні</a:t>
            </a:r>
            <a:r>
              <a:rPr lang="ru-RU" dirty="0" smtClean="0"/>
              <a:t> </a:t>
            </a:r>
            <a:r>
              <a:rPr lang="ru-RU" dirty="0" err="1" smtClean="0"/>
              <a:t>тільця</a:t>
            </a:r>
            <a:r>
              <a:rPr lang="ru-RU" dirty="0" smtClean="0"/>
              <a:t>*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, як правило,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мейозу.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24744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Генетика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дисциплін</a:t>
            </a:r>
            <a:r>
              <a:rPr lang="ru-RU" dirty="0" smtClean="0"/>
              <a:t>. Вона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універсальні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та </a:t>
            </a:r>
            <a:r>
              <a:rPr lang="ru-RU" dirty="0" err="1" smtClean="0"/>
              <a:t>мінливості</a:t>
            </a:r>
            <a:r>
              <a:rPr lang="ru-RU" dirty="0" smtClean="0"/>
              <a:t>. Без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генетики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живого (</a:t>
            </a:r>
            <a:r>
              <a:rPr lang="ru-RU" dirty="0" err="1" smtClean="0"/>
              <a:t>самооновлення</a:t>
            </a:r>
            <a:r>
              <a:rPr lang="ru-RU" dirty="0" smtClean="0"/>
              <a:t>, </a:t>
            </a:r>
            <a:r>
              <a:rPr lang="ru-RU" dirty="0" err="1" smtClean="0"/>
              <a:t>самовідтворення</a:t>
            </a:r>
            <a:r>
              <a:rPr lang="ru-RU" dirty="0" smtClean="0"/>
              <a:t> та </a:t>
            </a:r>
            <a:r>
              <a:rPr lang="ru-RU" dirty="0" err="1" smtClean="0"/>
              <a:t>саморегуляцію</a:t>
            </a:r>
            <a:r>
              <a:rPr lang="ru-RU" dirty="0" smtClean="0"/>
              <a:t>)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36912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Спадковість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систем </a:t>
            </a:r>
            <a:r>
              <a:rPr lang="ru-RU" dirty="0" err="1" smtClean="0"/>
              <a:t>зберігати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до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та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специфічний</a:t>
            </a:r>
            <a:r>
              <a:rPr lang="ru-RU" dirty="0" smtClean="0"/>
              <a:t> характер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за </a:t>
            </a:r>
            <a:r>
              <a:rPr lang="ru-RU" dirty="0" err="1" smtClean="0"/>
              <a:t>певних</a:t>
            </a:r>
            <a:r>
              <a:rPr lang="ru-RU" dirty="0" smtClean="0"/>
              <a:t> умов </a:t>
            </a:r>
            <a:r>
              <a:rPr lang="ru-RU" dirty="0" err="1" smtClean="0"/>
              <a:t>середовища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 err="1" smtClean="0"/>
              <a:t>Мінливість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систем </a:t>
            </a:r>
            <a:r>
              <a:rPr lang="ru-RU" dirty="0" err="1" smtClean="0"/>
              <a:t>набувати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(</a:t>
            </a:r>
            <a:r>
              <a:rPr lang="ru-RU" dirty="0" err="1" smtClean="0"/>
              <a:t>будова</a:t>
            </a:r>
            <a:r>
              <a:rPr lang="ru-RU" dirty="0" smtClean="0"/>
              <a:t> та </a:t>
            </a:r>
            <a:r>
              <a:rPr lang="ru-RU" dirty="0" err="1" smtClean="0"/>
              <a:t>функції</a:t>
            </a:r>
            <a:r>
              <a:rPr lang="ru-RU" dirty="0" smtClean="0"/>
              <a:t> систем </a:t>
            </a:r>
            <a:r>
              <a:rPr lang="ru-RU" dirty="0" err="1" smtClean="0"/>
              <a:t>органів</a:t>
            </a:r>
            <a:r>
              <a:rPr lang="ru-RU" dirty="0" smtClean="0"/>
              <a:t> та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869160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Спадковість</a:t>
            </a:r>
            <a:r>
              <a:rPr lang="ru-RU" dirty="0" smtClean="0"/>
              <a:t> та </a:t>
            </a:r>
            <a:r>
              <a:rPr lang="ru-RU" dirty="0" err="1" smtClean="0"/>
              <a:t>мінливість</a:t>
            </a:r>
            <a:r>
              <a:rPr lang="ru-RU" dirty="0" smtClean="0"/>
              <a:t> -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протилежні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живого,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еволюційним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. </a:t>
            </a:r>
            <a:r>
              <a:rPr lang="ru-RU" dirty="0" err="1" smtClean="0"/>
              <a:t>Спадковість</a:t>
            </a:r>
            <a:r>
              <a:rPr lang="ru-RU" dirty="0" smtClean="0"/>
              <a:t> консервативна та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видових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до </a:t>
            </a:r>
            <a:r>
              <a:rPr lang="ru-RU" dirty="0" err="1" smtClean="0"/>
              <a:t>адаптації</a:t>
            </a:r>
            <a:r>
              <a:rPr lang="ru-RU" dirty="0" smtClean="0"/>
              <a:t> та </a:t>
            </a:r>
            <a:r>
              <a:rPr lang="ru-RU" dirty="0" err="1" smtClean="0"/>
              <a:t>виживання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.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відігравати</a:t>
            </a:r>
            <a:r>
              <a:rPr lang="ru-RU" dirty="0" smtClean="0"/>
              <a:t> роль у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збереженні</a:t>
            </a:r>
            <a:r>
              <a:rPr lang="ru-RU" dirty="0" smtClean="0"/>
              <a:t> в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поколіннях</a:t>
            </a:r>
            <a:r>
              <a:rPr lang="ru-RU" dirty="0" smtClean="0"/>
              <a:t>, при </a:t>
            </a:r>
            <a:r>
              <a:rPr lang="ru-RU" dirty="0" err="1" smtClean="0"/>
              <a:t>успадкуванні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476672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/>
              <a:t>Вступ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матричні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реплікації</a:t>
            </a:r>
            <a:r>
              <a:rPr lang="ru-RU" dirty="0" smtClean="0"/>
              <a:t> ДНК та </a:t>
            </a:r>
            <a:r>
              <a:rPr lang="ru-RU" dirty="0" err="1" smtClean="0"/>
              <a:t>біосинтезу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у </a:t>
            </a:r>
            <a:r>
              <a:rPr lang="ru-RU" dirty="0" err="1" smtClean="0"/>
              <a:t>клітині</a:t>
            </a:r>
            <a:r>
              <a:rPr lang="ru-RU" dirty="0" smtClean="0"/>
              <a:t>.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взаємодіяти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одним,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опосередковано</a:t>
            </a:r>
            <a:r>
              <a:rPr lang="ru-RU" dirty="0" smtClean="0"/>
              <a:t> через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зрештою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фенотип.Таким</a:t>
            </a:r>
            <a:r>
              <a:rPr lang="ru-RU" dirty="0" smtClean="0"/>
              <a:t> чином, </a:t>
            </a:r>
            <a:r>
              <a:rPr lang="ru-RU" dirty="0" err="1" smtClean="0"/>
              <a:t>загальний</a:t>
            </a:r>
            <a:r>
              <a:rPr lang="ru-RU" dirty="0" smtClean="0"/>
              <a:t> стан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морфофізіологічні</a:t>
            </a:r>
            <a:r>
              <a:rPr lang="ru-RU" dirty="0" smtClean="0"/>
              <a:t> характеристики, </a:t>
            </a:r>
            <a:r>
              <a:rPr lang="ru-RU" dirty="0" err="1" smtClean="0"/>
              <a:t>здоров'я</a:t>
            </a:r>
            <a:r>
              <a:rPr lang="ru-RU" dirty="0" smtClean="0"/>
              <a:t> та хвороба в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даний</a:t>
            </a:r>
            <a:r>
              <a:rPr lang="ru-RU" dirty="0" smtClean="0"/>
              <a:t> момент </a:t>
            </a:r>
            <a:r>
              <a:rPr lang="ru-RU" dirty="0" err="1" smtClean="0"/>
              <a:t>є</a:t>
            </a:r>
            <a:r>
              <a:rPr lang="ru-RU" dirty="0" smtClean="0"/>
              <a:t> результатом </a:t>
            </a:r>
            <a:r>
              <a:rPr lang="ru-RU" dirty="0" err="1" smtClean="0"/>
              <a:t>взаємодії</a:t>
            </a:r>
            <a:r>
              <a:rPr lang="ru-RU" dirty="0" smtClean="0"/>
              <a:t> генотипу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Сучасна</a:t>
            </a:r>
            <a:r>
              <a:rPr lang="ru-RU" b="1" dirty="0" smtClean="0"/>
              <a:t> генетика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комплексна наука, яка </a:t>
            </a:r>
            <a:r>
              <a:rPr lang="ru-RU" dirty="0" err="1" smtClean="0"/>
              <a:t>включає</a:t>
            </a:r>
            <a:r>
              <a:rPr lang="ru-RU" dirty="0" smtClean="0"/>
              <a:t> ряд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дисциплін</a:t>
            </a:r>
            <a:r>
              <a:rPr lang="ru-RU" dirty="0" smtClean="0"/>
              <a:t>: </a:t>
            </a:r>
            <a:r>
              <a:rPr lang="ru-RU" dirty="0" err="1" smtClean="0"/>
              <a:t>загальну</a:t>
            </a:r>
            <a:r>
              <a:rPr lang="ru-RU" dirty="0" smtClean="0"/>
              <a:t> генетику, генетику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,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молекулярну</a:t>
            </a:r>
            <a:r>
              <a:rPr lang="ru-RU" dirty="0" smtClean="0"/>
              <a:t> генетику, цитогенетику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140968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Загальна</a:t>
            </a:r>
            <a:r>
              <a:rPr lang="ru-RU" b="1" dirty="0" smtClean="0"/>
              <a:t> генетика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спадкового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та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, </a:t>
            </a:r>
            <a:r>
              <a:rPr lang="ru-RU" dirty="0" err="1" smtClean="0"/>
              <a:t>характерні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живого.</a:t>
            </a:r>
          </a:p>
          <a:p>
            <a:r>
              <a:rPr lang="ru-RU" b="1" dirty="0" smtClean="0"/>
              <a:t>Генетика </a:t>
            </a:r>
            <a:r>
              <a:rPr lang="ru-RU" b="1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та </a:t>
            </a:r>
            <a:r>
              <a:rPr lang="ru-RU" dirty="0" err="1" smtClean="0"/>
              <a:t>мінливості</a:t>
            </a:r>
            <a:r>
              <a:rPr lang="ru-RU" dirty="0" smtClean="0"/>
              <a:t> у </a:t>
            </a:r>
            <a:r>
              <a:rPr lang="ru-RU" dirty="0" err="1" smtClean="0"/>
              <a:t>популяціях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нормі</a:t>
            </a:r>
            <a:r>
              <a:rPr lang="ru-RU" dirty="0" smtClean="0"/>
              <a:t> та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умов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b="1" dirty="0" err="1" smtClean="0"/>
              <a:t>медичної</a:t>
            </a:r>
            <a:r>
              <a:rPr lang="ru-RU" b="1" dirty="0" smtClean="0"/>
              <a:t> (</a:t>
            </a:r>
            <a:r>
              <a:rPr lang="ru-RU" b="1" dirty="0" err="1" smtClean="0"/>
              <a:t>клінічної</a:t>
            </a:r>
            <a:r>
              <a:rPr lang="ru-RU" b="1" dirty="0" smtClean="0"/>
              <a:t>) генетики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діагностики</a:t>
            </a:r>
            <a:r>
              <a:rPr lang="ru-RU" dirty="0" smtClean="0"/>
              <a:t>, </a:t>
            </a:r>
            <a:r>
              <a:rPr lang="ru-RU" dirty="0" err="1" smtClean="0"/>
              <a:t>лікування</a:t>
            </a:r>
            <a:r>
              <a:rPr lang="ru-RU" dirty="0" smtClean="0"/>
              <a:t> та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хвороб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проблем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служать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дисциплін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прогрес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відзначити</a:t>
            </a:r>
            <a:r>
              <a:rPr lang="ru-RU" dirty="0" smtClean="0"/>
              <a:t> в </a:t>
            </a:r>
            <a:r>
              <a:rPr lang="ru-RU" dirty="0" err="1" smtClean="0"/>
              <a:t>молекулярній</a:t>
            </a:r>
            <a:r>
              <a:rPr lang="ru-RU" dirty="0" smtClean="0"/>
              <a:t> </a:t>
            </a:r>
            <a:r>
              <a:rPr lang="ru-RU" dirty="0" err="1" smtClean="0"/>
              <a:t>генетиці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: </a:t>
            </a:r>
            <a:r>
              <a:rPr lang="ru-RU" dirty="0" err="1" smtClean="0"/>
              <a:t>вивчено</a:t>
            </a:r>
            <a:r>
              <a:rPr lang="ru-RU" dirty="0" smtClean="0"/>
              <a:t> структуру </a:t>
            </a:r>
            <a:r>
              <a:rPr lang="ru-RU" dirty="0" err="1" smtClean="0"/>
              <a:t>нуклеїнових</a:t>
            </a:r>
            <a:r>
              <a:rPr lang="ru-RU" dirty="0" smtClean="0"/>
              <a:t> кислот,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у </a:t>
            </a:r>
            <a:r>
              <a:rPr lang="ru-RU" dirty="0" err="1" smtClean="0"/>
              <a:t>здорових</a:t>
            </a:r>
            <a:r>
              <a:rPr lang="ru-RU" dirty="0" smtClean="0"/>
              <a:t> та </a:t>
            </a:r>
            <a:r>
              <a:rPr lang="ru-RU" dirty="0" err="1" smtClean="0"/>
              <a:t>хворих</a:t>
            </a:r>
            <a:r>
              <a:rPr lang="ru-RU" dirty="0" smtClean="0"/>
              <a:t> людей ,</a:t>
            </a:r>
            <a:r>
              <a:rPr lang="ru-RU" dirty="0"/>
              <a:t> </a:t>
            </a:r>
            <a:r>
              <a:rPr lang="ru-RU" dirty="0" err="1" smtClean="0"/>
              <a:t>первинні</a:t>
            </a:r>
            <a:r>
              <a:rPr lang="ru-RU" dirty="0" smtClean="0"/>
              <a:t> </a:t>
            </a:r>
            <a:r>
              <a:rPr lang="ru-RU" dirty="0" err="1" smtClean="0"/>
              <a:t>дефекти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та </a:t>
            </a:r>
            <a:r>
              <a:rPr lang="ru-RU" dirty="0" err="1" smtClean="0"/>
              <a:t>аномальні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;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картування</a:t>
            </a:r>
            <a:r>
              <a:rPr lang="ru-RU" dirty="0" smtClean="0"/>
              <a:t> хромосом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послідовностей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 (</a:t>
            </a:r>
            <a:r>
              <a:rPr lang="ru-RU" dirty="0" err="1" smtClean="0"/>
              <a:t>секвенування</a:t>
            </a:r>
            <a:r>
              <a:rPr lang="ru-RU" dirty="0" smtClean="0"/>
              <a:t>) </a:t>
            </a:r>
            <a:r>
              <a:rPr lang="ru-RU" dirty="0" err="1" smtClean="0"/>
              <a:t>нормальних</a:t>
            </a:r>
            <a:r>
              <a:rPr lang="ru-RU" dirty="0" smtClean="0"/>
              <a:t> та </a:t>
            </a:r>
            <a:r>
              <a:rPr lang="ru-RU" dirty="0" err="1" smtClean="0"/>
              <a:t>аномальних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вирішуються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генної</a:t>
            </a:r>
            <a:r>
              <a:rPr lang="ru-RU" dirty="0" smtClean="0"/>
              <a:t> </a:t>
            </a:r>
            <a:r>
              <a:rPr lang="ru-RU" dirty="0" err="1" smtClean="0"/>
              <a:t>інженерії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Цитогенетика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каріотип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та </a:t>
            </a:r>
            <a:r>
              <a:rPr lang="ru-RU" dirty="0" err="1" smtClean="0"/>
              <a:t>патології</a:t>
            </a:r>
            <a:r>
              <a:rPr lang="ru-RU" dirty="0" smtClean="0"/>
              <a:t>.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диференціального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хромосом </a:t>
            </a:r>
            <a:r>
              <a:rPr lang="ru-RU" dirty="0" err="1" smtClean="0"/>
              <a:t>дозволяє</a:t>
            </a:r>
            <a:r>
              <a:rPr lang="ru-RU" dirty="0" smtClean="0"/>
              <a:t> точно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ідентифікувати</a:t>
            </a:r>
            <a:r>
              <a:rPr lang="ru-RU" dirty="0" smtClean="0"/>
              <a:t> та </a:t>
            </a:r>
            <a:r>
              <a:rPr lang="ru-RU" dirty="0" err="1" smtClean="0"/>
              <a:t>виявляти</a:t>
            </a:r>
            <a:r>
              <a:rPr lang="ru-RU" dirty="0" smtClean="0"/>
              <a:t> </a:t>
            </a:r>
            <a:r>
              <a:rPr lang="ru-RU" dirty="0" err="1" smtClean="0"/>
              <a:t>геномні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хромосомні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Генетика </a:t>
            </a:r>
            <a:r>
              <a:rPr lang="ru-RU" b="1" dirty="0" err="1" smtClean="0"/>
              <a:t>соматичних</a:t>
            </a:r>
            <a:r>
              <a:rPr lang="ru-RU" b="1" dirty="0" smtClean="0"/>
              <a:t> </a:t>
            </a:r>
            <a:r>
              <a:rPr lang="ru-RU" b="1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гібридизацію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заклала основу </a:t>
            </a:r>
            <a:r>
              <a:rPr lang="ru-RU" dirty="0" err="1" smtClean="0"/>
              <a:t>картування</a:t>
            </a:r>
            <a:r>
              <a:rPr lang="ru-RU" dirty="0" smtClean="0"/>
              <a:t> хромосом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Методи</a:t>
            </a:r>
            <a:r>
              <a:rPr lang="ru-RU" b="1" dirty="0" smtClean="0"/>
              <a:t> </a:t>
            </a:r>
            <a:r>
              <a:rPr lang="ru-RU" b="1" dirty="0" err="1" smtClean="0"/>
              <a:t>гібридизації</a:t>
            </a:r>
            <a:r>
              <a:rPr lang="ru-RU" b="1" dirty="0" smtClean="0"/>
              <a:t> </a:t>
            </a:r>
            <a:r>
              <a:rPr lang="ru-RU" b="1" dirty="0" err="1" smtClean="0"/>
              <a:t>нуклеїнових</a:t>
            </a:r>
            <a:r>
              <a:rPr lang="ru-RU" b="1" dirty="0" smtClean="0"/>
              <a:t> кислот </a:t>
            </a:r>
            <a:r>
              <a:rPr lang="ru-RU" dirty="0" err="1" smtClean="0"/>
              <a:t>картують</a:t>
            </a:r>
            <a:r>
              <a:rPr lang="ru-RU" dirty="0" smtClean="0"/>
              <a:t> до 75% геному </a:t>
            </a:r>
            <a:r>
              <a:rPr lang="ru-RU" dirty="0" err="1" smtClean="0"/>
              <a:t>людини</a:t>
            </a:r>
            <a:r>
              <a:rPr lang="ru-RU" dirty="0" smtClean="0"/>
              <a:t> (1995).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напрямі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продовжуються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Імуногенетика</a:t>
            </a:r>
            <a:r>
              <a:rPr lang="ru-RU" dirty="0" smtClean="0"/>
              <a:t> </a:t>
            </a:r>
            <a:r>
              <a:rPr lang="ru-RU" dirty="0" err="1" smtClean="0"/>
              <a:t>досліджує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антигенної</a:t>
            </a:r>
            <a:r>
              <a:rPr lang="ru-RU" dirty="0" smtClean="0"/>
              <a:t> </a:t>
            </a:r>
            <a:r>
              <a:rPr lang="ru-RU" dirty="0" err="1" smtClean="0"/>
              <a:t>специфічності</a:t>
            </a:r>
            <a:r>
              <a:rPr lang="ru-RU" dirty="0" smtClean="0"/>
              <a:t> та </a:t>
            </a:r>
            <a:r>
              <a:rPr lang="ru-RU" dirty="0" err="1" smtClean="0"/>
              <a:t>генетичну</a:t>
            </a:r>
            <a:r>
              <a:rPr lang="ru-RU" dirty="0" smtClean="0"/>
              <a:t> </a:t>
            </a:r>
            <a:r>
              <a:rPr lang="ru-RU" dirty="0" err="1" smtClean="0"/>
              <a:t>оновленість</a:t>
            </a:r>
            <a:r>
              <a:rPr lang="ru-RU" dirty="0" smtClean="0"/>
              <a:t> </a:t>
            </a:r>
            <a:r>
              <a:rPr lang="ru-RU" dirty="0" err="1" smtClean="0"/>
              <a:t>імунних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437112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Фармакогенетика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метаболізму</a:t>
            </a:r>
            <a:r>
              <a:rPr lang="ru-RU" dirty="0" smtClean="0"/>
              <a:t>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людинита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спадково</a:t>
            </a:r>
            <a:r>
              <a:rPr lang="ru-RU" dirty="0" smtClean="0"/>
              <a:t> </a:t>
            </a:r>
            <a:r>
              <a:rPr lang="ru-RU" dirty="0" err="1" smtClean="0"/>
              <a:t>обумовленого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реагування</a:t>
            </a:r>
            <a:r>
              <a:rPr lang="ru-RU" dirty="0" smtClean="0"/>
              <a:t> на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ліків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Предметом </a:t>
            </a:r>
            <a:r>
              <a:rPr lang="ru-RU" b="1" dirty="0" err="1" smtClean="0"/>
              <a:t>популяційної</a:t>
            </a:r>
            <a:r>
              <a:rPr lang="ru-RU" b="1" dirty="0" smtClean="0"/>
              <a:t> генетики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частот </a:t>
            </a:r>
            <a:r>
              <a:rPr lang="ru-RU" dirty="0" err="1" smtClean="0"/>
              <a:t>генів</a:t>
            </a:r>
            <a:r>
              <a:rPr lang="ru-RU" dirty="0" smtClean="0"/>
              <a:t> та </a:t>
            </a:r>
            <a:r>
              <a:rPr lang="ru-RU" dirty="0" err="1" smtClean="0"/>
              <a:t>генотипів</a:t>
            </a:r>
            <a:r>
              <a:rPr lang="ru-RU" dirty="0" smtClean="0"/>
              <a:t> у великих та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популяціях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, дрейфу </a:t>
            </a:r>
            <a:r>
              <a:rPr lang="ru-RU" dirty="0" err="1" smtClean="0"/>
              <a:t>генів</a:t>
            </a:r>
            <a:r>
              <a:rPr lang="en-US" dirty="0" smtClean="0"/>
              <a:t>, </a:t>
            </a:r>
            <a:r>
              <a:rPr lang="ru-RU" dirty="0" err="1" smtClean="0"/>
              <a:t>міграцій</a:t>
            </a:r>
            <a:r>
              <a:rPr lang="ru-RU" dirty="0" smtClean="0"/>
              <a:t>, </a:t>
            </a:r>
            <a:r>
              <a:rPr lang="ru-RU" dirty="0" err="1" smtClean="0"/>
              <a:t>відбору</a:t>
            </a:r>
            <a:r>
              <a:rPr lang="ru-RU" dirty="0" smtClean="0"/>
              <a:t>. </a:t>
            </a:r>
            <a:r>
              <a:rPr lang="ru-RU" dirty="0" err="1" smtClean="0"/>
              <a:t>Популяційна</a:t>
            </a:r>
            <a:r>
              <a:rPr lang="ru-RU" dirty="0" smtClean="0"/>
              <a:t> генетика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поліморфізм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широку</a:t>
            </a:r>
            <a:r>
              <a:rPr lang="ru-RU" dirty="0" smtClean="0"/>
              <a:t> </a:t>
            </a:r>
            <a:r>
              <a:rPr lang="ru-RU" dirty="0" err="1" smtClean="0"/>
              <a:t>варіабельність</a:t>
            </a:r>
            <a:r>
              <a:rPr lang="ru-RU" dirty="0" smtClean="0"/>
              <a:t> </a:t>
            </a:r>
            <a:r>
              <a:rPr lang="ru-RU" dirty="0" err="1" smtClean="0"/>
              <a:t>клінічної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та </a:t>
            </a:r>
            <a:r>
              <a:rPr lang="ru-RU" dirty="0" err="1" smtClean="0"/>
              <a:t>наслідків</a:t>
            </a:r>
            <a:r>
              <a:rPr lang="ru-RU" dirty="0" smtClean="0"/>
              <a:t> одного </a:t>
            </a:r>
            <a:r>
              <a:rPr lang="ru-RU" dirty="0" err="1" smtClean="0"/>
              <a:t>й</a:t>
            </a:r>
            <a:r>
              <a:rPr lang="ru-RU" dirty="0" smtClean="0"/>
              <a:t> того ж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урізних</a:t>
            </a:r>
            <a:r>
              <a:rPr lang="ru-RU" dirty="0" smtClean="0"/>
              <a:t> людей.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60648"/>
            <a:ext cx="4625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/>
              <a:t>Основні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розвитку</a:t>
            </a:r>
            <a:r>
              <a:rPr lang="ru-RU" sz="2400" b="1" dirty="0" smtClean="0"/>
              <a:t> генетики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0872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 </a:t>
            </a:r>
            <a:r>
              <a:rPr lang="ru-RU" sz="1600" dirty="0" err="1" smtClean="0"/>
              <a:t>історії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генетики як науки </a:t>
            </a:r>
            <a:r>
              <a:rPr lang="ru-RU" sz="1600" dirty="0" err="1" smtClean="0"/>
              <a:t>виділяють</a:t>
            </a:r>
            <a:r>
              <a:rPr lang="ru-RU" sz="1600" dirty="0" smtClean="0"/>
              <a:t> три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етапи</a:t>
            </a:r>
            <a:r>
              <a:rPr lang="ru-RU" sz="1600" dirty="0" smtClean="0"/>
              <a:t>. </a:t>
            </a:r>
          </a:p>
          <a:p>
            <a:r>
              <a:rPr lang="ru-RU" sz="1600" b="1" dirty="0" smtClean="0"/>
              <a:t>Перший </a:t>
            </a:r>
            <a:r>
              <a:rPr lang="ru-RU" sz="1600" b="1" dirty="0" err="1" smtClean="0"/>
              <a:t>етап</a:t>
            </a:r>
            <a:r>
              <a:rPr lang="ru-RU" sz="1600" b="1" dirty="0" smtClean="0"/>
              <a:t> </a:t>
            </a:r>
            <a:r>
              <a:rPr lang="ru-RU" sz="1600" dirty="0" smtClean="0"/>
              <a:t>(1900-1930 </a:t>
            </a:r>
            <a:r>
              <a:rPr lang="ru-RU" sz="1600" dirty="0" err="1" smtClean="0"/>
              <a:t>рр</a:t>
            </a:r>
            <a:r>
              <a:rPr lang="ru-RU" sz="1600" dirty="0" smtClean="0"/>
              <a:t>.) -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класичної</a:t>
            </a:r>
            <a:r>
              <a:rPr lang="ru-RU" sz="1600" dirty="0" smtClean="0"/>
              <a:t> генетики,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менделізму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Другий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етап</a:t>
            </a:r>
            <a:r>
              <a:rPr lang="ru-RU" sz="1600" b="1" dirty="0" smtClean="0"/>
              <a:t> </a:t>
            </a:r>
            <a:r>
              <a:rPr lang="ru-RU" sz="1600" dirty="0" smtClean="0"/>
              <a:t>(1930-1953 </a:t>
            </a:r>
            <a:r>
              <a:rPr lang="ru-RU" sz="1600" dirty="0" err="1" smtClean="0"/>
              <a:t>рр</a:t>
            </a:r>
            <a:r>
              <a:rPr lang="ru-RU" sz="1600" dirty="0" smtClean="0"/>
              <a:t>.) - </a:t>
            </a:r>
            <a:r>
              <a:rPr lang="ru-RU" sz="1600" dirty="0" err="1" smtClean="0"/>
              <a:t>розробка</a:t>
            </a:r>
            <a:r>
              <a:rPr lang="ru-RU" sz="1600" dirty="0" smtClean="0"/>
              <a:t> та перегляд ряду </a:t>
            </a:r>
            <a:r>
              <a:rPr lang="ru-RU" sz="1600" dirty="0" err="1" smtClean="0"/>
              <a:t>положень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класичної</a:t>
            </a:r>
            <a:r>
              <a:rPr lang="ru-RU" sz="1600" dirty="0" smtClean="0"/>
              <a:t> генетики.</a:t>
            </a:r>
          </a:p>
          <a:p>
            <a:r>
              <a:rPr lang="ru-RU" sz="1600" b="1" dirty="0" err="1" smtClean="0"/>
              <a:t>Третій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етап</a:t>
            </a:r>
            <a:r>
              <a:rPr lang="ru-RU" sz="1600" b="1" dirty="0" smtClean="0"/>
              <a:t> </a:t>
            </a:r>
            <a:r>
              <a:rPr lang="ru-RU" sz="1600" dirty="0" smtClean="0"/>
              <a:t>(</a:t>
            </a:r>
            <a:r>
              <a:rPr lang="ru-RU" sz="1600" dirty="0" err="1" smtClean="0"/>
              <a:t>з</a:t>
            </a:r>
            <a:r>
              <a:rPr lang="ru-RU" sz="1600" dirty="0" smtClean="0"/>
              <a:t> 1953 р. по </a:t>
            </a:r>
            <a:r>
              <a:rPr lang="ru-RU" sz="1600" dirty="0" err="1" smtClean="0"/>
              <a:t>теперішній</a:t>
            </a:r>
            <a:r>
              <a:rPr lang="ru-RU" sz="1600" dirty="0" smtClean="0"/>
              <a:t> час) - </a:t>
            </a:r>
            <a:r>
              <a:rPr lang="ru-RU" sz="1600" dirty="0" err="1" smtClean="0"/>
              <a:t>проникнення</a:t>
            </a:r>
            <a:r>
              <a:rPr lang="ru-RU" sz="1600" dirty="0" smtClean="0"/>
              <a:t> генетики у </a:t>
            </a:r>
            <a:r>
              <a:rPr lang="ru-RU" sz="1600" dirty="0" err="1" smtClean="0"/>
              <a:t>суміжні</a:t>
            </a:r>
            <a:r>
              <a:rPr lang="ru-RU" sz="1600" dirty="0" smtClean="0"/>
              <a:t> науки, </a:t>
            </a:r>
            <a:r>
              <a:rPr lang="ru-RU" sz="1600" dirty="0" err="1" smtClean="0"/>
              <a:t>поява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розділів</a:t>
            </a:r>
            <a:r>
              <a:rPr lang="ru-RU" sz="1600" dirty="0" smtClean="0"/>
              <a:t> (цитогенетика, </a:t>
            </a:r>
            <a:r>
              <a:rPr lang="ru-RU" sz="1600" dirty="0" err="1" smtClean="0"/>
              <a:t>молекулярна</a:t>
            </a:r>
            <a:r>
              <a:rPr lang="ru-RU" sz="1600" dirty="0" smtClean="0"/>
              <a:t> генетика, </a:t>
            </a:r>
            <a:r>
              <a:rPr lang="ru-RU" sz="1600" dirty="0" err="1" smtClean="0"/>
              <a:t>медична</a:t>
            </a:r>
            <a:r>
              <a:rPr lang="ru-RU" sz="1600" dirty="0" smtClean="0"/>
              <a:t> генетика). </a:t>
            </a:r>
            <a:r>
              <a:rPr lang="ru-RU" sz="1600" dirty="0" err="1" smtClean="0"/>
              <a:t>Сформульовано</a:t>
            </a:r>
            <a:r>
              <a:rPr lang="ru-RU" sz="1600" dirty="0" smtClean="0"/>
              <a:t> «</a:t>
            </a:r>
            <a:r>
              <a:rPr lang="ru-RU" sz="1600" dirty="0" err="1" smtClean="0"/>
              <a:t>центральну</a:t>
            </a:r>
            <a:r>
              <a:rPr lang="ru-RU" sz="1600" dirty="0" smtClean="0"/>
              <a:t> догму </a:t>
            </a:r>
            <a:r>
              <a:rPr lang="ru-RU" sz="1600" dirty="0" err="1" smtClean="0"/>
              <a:t>молекулярної</a:t>
            </a:r>
            <a:r>
              <a:rPr lang="ru-RU" sz="1600" dirty="0" smtClean="0"/>
              <a:t> генетики», у </a:t>
            </a:r>
            <a:r>
              <a:rPr lang="ru-RU" sz="1600" dirty="0" err="1" smtClean="0"/>
              <a:t>зв'язку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чим</a:t>
            </a:r>
            <a:r>
              <a:rPr lang="ru-RU" sz="1600" dirty="0" smtClean="0"/>
              <a:t> </a:t>
            </a:r>
            <a:r>
              <a:rPr lang="ru-RU" sz="1600" dirty="0" err="1" smtClean="0"/>
              <a:t>з'явилася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з'ясування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механізмів</a:t>
            </a:r>
            <a:r>
              <a:rPr lang="ru-RU" sz="1600" dirty="0" smtClean="0"/>
              <a:t> ряду </a:t>
            </a:r>
            <a:r>
              <a:rPr lang="ru-RU" sz="1600" dirty="0" err="1" smtClean="0"/>
              <a:t>спадкових</a:t>
            </a:r>
            <a:r>
              <a:rPr lang="ru-RU" sz="1600" dirty="0" smtClean="0"/>
              <a:t> хвороб </a:t>
            </a:r>
            <a:r>
              <a:rPr lang="ru-RU" sz="1600" dirty="0" err="1" smtClean="0"/>
              <a:t>обміну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(</a:t>
            </a:r>
            <a:r>
              <a:rPr lang="ru-RU" sz="1600" dirty="0" err="1" smtClean="0"/>
              <a:t>альбінізм</a:t>
            </a:r>
            <a:r>
              <a:rPr lang="ru-RU" sz="1600" dirty="0" smtClean="0"/>
              <a:t>, </a:t>
            </a:r>
            <a:r>
              <a:rPr lang="ru-RU" sz="1600" dirty="0" err="1" smtClean="0"/>
              <a:t>гемофілія</a:t>
            </a:r>
            <a:r>
              <a:rPr lang="ru-RU" sz="1600" dirty="0" smtClean="0"/>
              <a:t>, </a:t>
            </a:r>
            <a:r>
              <a:rPr lang="ru-RU" sz="1600" dirty="0" err="1" smtClean="0"/>
              <a:t>фенілкетонурія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501008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Гіпотези</a:t>
            </a:r>
            <a:r>
              <a:rPr lang="ru-RU" sz="1600" dirty="0" smtClean="0"/>
              <a:t> про природу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мінливості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висловлювалися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в </a:t>
            </a:r>
            <a:r>
              <a:rPr lang="ru-RU" sz="1600" dirty="0" err="1" smtClean="0"/>
              <a:t>давнину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робила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несвідомий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відбір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цінними</a:t>
            </a:r>
            <a:r>
              <a:rPr lang="ru-RU" sz="1600" dirty="0" smtClean="0"/>
              <a:t> для себе </a:t>
            </a:r>
            <a:r>
              <a:rPr lang="ru-RU" sz="1600" dirty="0" err="1" smtClean="0"/>
              <a:t>якостями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властивостями</a:t>
            </a:r>
            <a:r>
              <a:rPr lang="ru-RU" sz="1600" dirty="0" smtClean="0"/>
              <a:t>. </a:t>
            </a:r>
            <a:r>
              <a:rPr lang="ru-RU" sz="1600" dirty="0" err="1" smtClean="0"/>
              <a:t>Поява</a:t>
            </a:r>
            <a:r>
              <a:rPr lang="ru-RU" sz="1600" dirty="0" smtClean="0"/>
              <a:t> перших </a:t>
            </a:r>
            <a:r>
              <a:rPr lang="ru-RU" sz="1600" dirty="0" err="1" smtClean="0"/>
              <a:t>робіт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мінливості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датується</a:t>
            </a:r>
            <a:r>
              <a:rPr lang="ru-RU" sz="1600" dirty="0" smtClean="0"/>
              <a:t> </a:t>
            </a:r>
            <a:r>
              <a:rPr lang="en-US" sz="1600" dirty="0" smtClean="0"/>
              <a:t>XVII </a:t>
            </a:r>
            <a:r>
              <a:rPr lang="ru-RU" sz="1600" dirty="0" smtClean="0"/>
              <a:t>ст. </a:t>
            </a:r>
            <a:r>
              <a:rPr lang="ru-RU" sz="1600" dirty="0" err="1" smtClean="0"/>
              <a:t>Це</a:t>
            </a:r>
            <a:r>
              <a:rPr lang="ru-RU" sz="1600" dirty="0" smtClean="0"/>
              <a:t> робота Р. </a:t>
            </a:r>
            <a:r>
              <a:rPr lang="ru-RU" sz="1600" dirty="0" err="1" smtClean="0"/>
              <a:t>Камераріуса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диференціацію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статі</a:t>
            </a:r>
            <a:r>
              <a:rPr lang="ru-RU" sz="1600" dirty="0" smtClean="0"/>
              <a:t> у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. У 50-ті роки </a:t>
            </a:r>
            <a:r>
              <a:rPr lang="en-US" sz="1600" dirty="0" smtClean="0"/>
              <a:t>XVIII </a:t>
            </a:r>
            <a:r>
              <a:rPr lang="ru-RU" sz="1600" dirty="0" smtClean="0"/>
              <a:t>ст.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проводяться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гібридизації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(Дж. </a:t>
            </a:r>
            <a:r>
              <a:rPr lang="ru-RU" sz="1600" dirty="0" err="1" smtClean="0"/>
              <a:t>Кельрейтер</a:t>
            </a:r>
            <a:r>
              <a:rPr lang="ru-RU" sz="1600" dirty="0" smtClean="0"/>
              <a:t>). </a:t>
            </a:r>
            <a:r>
              <a:rPr lang="ru-RU" sz="1600" dirty="0" err="1" smtClean="0"/>
              <a:t>Поштовхом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науки про </a:t>
            </a:r>
            <a:r>
              <a:rPr lang="ru-RU" sz="1600" dirty="0" err="1" smtClean="0"/>
              <a:t>спадковість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мінливість</a:t>
            </a:r>
            <a:r>
              <a:rPr lang="ru-RU" sz="1600" dirty="0" smtClean="0"/>
              <a:t> послужили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Ч. </a:t>
            </a:r>
            <a:r>
              <a:rPr lang="ru-RU" sz="1600" dirty="0" err="1" smtClean="0"/>
              <a:t>Дарвіна</a:t>
            </a:r>
            <a:r>
              <a:rPr lang="ru-RU" sz="1600" dirty="0" smtClean="0"/>
              <a:t>. У 1865 р. </a:t>
            </a:r>
            <a:r>
              <a:rPr lang="ru-RU" sz="1600" dirty="0" err="1" smtClean="0"/>
              <a:t>чеський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натураліст</a:t>
            </a:r>
            <a:r>
              <a:rPr lang="ru-RU" sz="1600" dirty="0" smtClean="0"/>
              <a:t> Г. Мендель по результатам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різними</a:t>
            </a:r>
            <a:r>
              <a:rPr lang="ru-RU" sz="1600" dirty="0" smtClean="0"/>
              <a:t> сортами гороху </a:t>
            </a:r>
            <a:r>
              <a:rPr lang="ru-RU" sz="1600" dirty="0" err="1" smtClean="0"/>
              <a:t>розробив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сформулював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закони</a:t>
            </a:r>
            <a:r>
              <a:rPr lang="ru-RU" sz="1600" dirty="0" smtClean="0"/>
              <a:t> генетики.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вчення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спадкові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чинники</a:t>
            </a:r>
            <a:r>
              <a:rPr lang="ru-RU" sz="1600" dirty="0" smtClean="0"/>
              <a:t> послужило основою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теорії</a:t>
            </a:r>
            <a:r>
              <a:rPr lang="ru-RU" sz="1600" dirty="0" smtClean="0"/>
              <a:t> гена.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58847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Результати</a:t>
            </a:r>
            <a:r>
              <a:rPr lang="ru-RU" dirty="0" smtClean="0"/>
              <a:t> та </a:t>
            </a:r>
            <a:r>
              <a:rPr lang="ru-RU" dirty="0" err="1" smtClean="0"/>
              <a:t>значущість</a:t>
            </a:r>
            <a:r>
              <a:rPr lang="ru-RU" dirty="0" smtClean="0"/>
              <a:t> </a:t>
            </a:r>
            <a:r>
              <a:rPr lang="ru-RU" dirty="0" err="1" smtClean="0"/>
              <a:t>дослідів</a:t>
            </a:r>
            <a:r>
              <a:rPr lang="ru-RU" dirty="0" smtClean="0"/>
              <a:t> Г. Менделя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осмислені</a:t>
            </a:r>
            <a:r>
              <a:rPr lang="ru-RU" dirty="0" smtClean="0"/>
              <a:t> та </a:t>
            </a:r>
            <a:r>
              <a:rPr lang="ru-RU" dirty="0" err="1" smtClean="0"/>
              <a:t>оцінені</a:t>
            </a:r>
            <a:r>
              <a:rPr lang="ru-RU" dirty="0" smtClean="0"/>
              <a:t> в 1900 р., </a:t>
            </a:r>
            <a:r>
              <a:rPr lang="ru-RU" dirty="0" err="1" smtClean="0"/>
              <a:t>після</a:t>
            </a:r>
            <a:r>
              <a:rPr lang="ru-RU" dirty="0" smtClean="0"/>
              <a:t> того як </a:t>
            </a:r>
            <a:r>
              <a:rPr lang="ru-RU" dirty="0" err="1" smtClean="0"/>
              <a:t>незалежно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 Г. де </a:t>
            </a:r>
            <a:r>
              <a:rPr lang="ru-RU" dirty="0" err="1" smtClean="0"/>
              <a:t>Фріз</a:t>
            </a:r>
            <a:r>
              <a:rPr lang="ru-RU" dirty="0" smtClean="0"/>
              <a:t>, К. </a:t>
            </a:r>
            <a:r>
              <a:rPr lang="ru-RU" dirty="0" err="1" smtClean="0"/>
              <a:t>Корренс</a:t>
            </a:r>
            <a:r>
              <a:rPr lang="ru-RU" dirty="0" smtClean="0"/>
              <a:t> та Е. Чермак </a:t>
            </a:r>
            <a:r>
              <a:rPr lang="ru-RU" dirty="0" err="1" smtClean="0"/>
              <a:t>вдруге</a:t>
            </a:r>
            <a:r>
              <a:rPr lang="ru-RU" dirty="0" smtClean="0"/>
              <a:t>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Г. Менделя про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Датою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генетики </a:t>
            </a:r>
            <a:r>
              <a:rPr lang="ru-RU" dirty="0" err="1" smtClean="0"/>
              <a:t>вважають</a:t>
            </a:r>
            <a:r>
              <a:rPr lang="ru-RU" dirty="0" smtClean="0"/>
              <a:t> 1900 р. </a:t>
            </a:r>
            <a:r>
              <a:rPr lang="ru-RU" dirty="0" err="1" smtClean="0"/>
              <a:t>Назва</a:t>
            </a:r>
            <a:r>
              <a:rPr lang="ru-RU" dirty="0" smtClean="0"/>
              <a:t> науки «генетика»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запропоновано</a:t>
            </a:r>
            <a:r>
              <a:rPr lang="ru-RU" dirty="0" smtClean="0"/>
              <a:t> У. </a:t>
            </a:r>
            <a:r>
              <a:rPr lang="ru-RU" dirty="0" err="1" smtClean="0"/>
              <a:t>Бетсоном</a:t>
            </a:r>
            <a:r>
              <a:rPr lang="ru-RU" dirty="0" smtClean="0"/>
              <a:t> (1906), а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та </a:t>
            </a:r>
            <a:r>
              <a:rPr lang="ru-RU" dirty="0" err="1" smtClean="0"/>
              <a:t>вимірювання</a:t>
            </a:r>
            <a:r>
              <a:rPr lang="ru-RU" dirty="0" smtClean="0"/>
              <a:t> «ген» - В. </a:t>
            </a:r>
            <a:r>
              <a:rPr lang="ru-RU" dirty="0" err="1" smtClean="0"/>
              <a:t>Йогансеном</a:t>
            </a:r>
            <a:r>
              <a:rPr lang="ru-RU" dirty="0" smtClean="0"/>
              <a:t> (1909). У 1911 р. Т. Морган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співробітниками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експериментально</a:t>
            </a:r>
            <a:r>
              <a:rPr lang="ru-RU" dirty="0" smtClean="0"/>
              <a:t> довели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(</a:t>
            </a:r>
            <a:r>
              <a:rPr lang="ru-RU" dirty="0" err="1" smtClean="0"/>
              <a:t>генів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хромосомами та </a:t>
            </a:r>
            <a:r>
              <a:rPr lang="ru-RU" dirty="0" err="1" smtClean="0"/>
              <a:t>сформулювали</a:t>
            </a:r>
            <a:r>
              <a:rPr lang="ru-RU" dirty="0" smtClean="0"/>
              <a:t> </a:t>
            </a:r>
            <a:r>
              <a:rPr lang="ru-RU" dirty="0" err="1" smtClean="0"/>
              <a:t>хромосомну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. У 1925-1927 р. рядом </a:t>
            </a:r>
            <a:r>
              <a:rPr lang="ru-RU" dirty="0" err="1" smtClean="0"/>
              <a:t>вітчизняних</a:t>
            </a:r>
            <a:r>
              <a:rPr lang="ru-RU" dirty="0" smtClean="0"/>
              <a:t> (Г. А. Надсон, </a:t>
            </a:r>
            <a:r>
              <a:rPr lang="en-US" dirty="0" smtClean="0"/>
              <a:t>I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С. </a:t>
            </a:r>
            <a:r>
              <a:rPr lang="ru-RU" dirty="0" err="1" smtClean="0"/>
              <a:t>Філіппов</a:t>
            </a:r>
            <a:r>
              <a:rPr lang="ru-RU" dirty="0" smtClean="0"/>
              <a:t>, І. А. </a:t>
            </a:r>
            <a:r>
              <a:rPr lang="ru-RU" dirty="0" err="1" smtClean="0"/>
              <a:t>Раппопорт</a:t>
            </a:r>
            <a:r>
              <a:rPr lang="ru-RU" dirty="0" smtClean="0"/>
              <a:t>) та </a:t>
            </a:r>
            <a:r>
              <a:rPr lang="ru-RU" dirty="0" err="1" smtClean="0"/>
              <a:t>зарубіжних</a:t>
            </a:r>
            <a:r>
              <a:rPr lang="ru-RU" dirty="0" smtClean="0"/>
              <a:t> (Г. </a:t>
            </a:r>
            <a:r>
              <a:rPr lang="ru-RU" dirty="0" err="1" smtClean="0"/>
              <a:t>Меллер</a:t>
            </a:r>
            <a:r>
              <a:rPr lang="ru-RU" dirty="0" smtClean="0"/>
              <a:t>, Л. </a:t>
            </a:r>
            <a:r>
              <a:rPr lang="ru-RU" dirty="0" err="1" smtClean="0"/>
              <a:t>Стадлер</a:t>
            </a:r>
            <a:r>
              <a:rPr lang="ru-RU" dirty="0" smtClean="0"/>
              <a:t>) </a:t>
            </a:r>
            <a:r>
              <a:rPr lang="ru-RU" dirty="0" err="1" smtClean="0"/>
              <a:t>дослідників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експериментально</a:t>
            </a:r>
            <a:r>
              <a:rPr lang="ru-RU" dirty="0" smtClean="0"/>
              <a:t> доведено </a:t>
            </a:r>
            <a:r>
              <a:rPr lang="ru-RU" dirty="0" err="1" smtClean="0"/>
              <a:t>мінливість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мутації</a:t>
            </a:r>
            <a:r>
              <a:rPr lang="ru-RU" dirty="0" smtClean="0"/>
              <a:t>)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(</a:t>
            </a:r>
            <a:r>
              <a:rPr lang="ru-RU" dirty="0" err="1" smtClean="0"/>
              <a:t>рентгенівські</a:t>
            </a:r>
            <a:r>
              <a:rPr lang="ru-RU" dirty="0" smtClean="0"/>
              <a:t> </a:t>
            </a:r>
            <a:r>
              <a:rPr lang="ru-RU" dirty="0" err="1" smtClean="0"/>
              <a:t>промені</a:t>
            </a:r>
            <a:r>
              <a:rPr lang="ru-RU" dirty="0" smtClean="0"/>
              <a:t>). </a:t>
            </a:r>
            <a:r>
              <a:rPr lang="ru-RU" dirty="0" err="1" smtClean="0"/>
              <a:t>Досліди</a:t>
            </a:r>
            <a:r>
              <a:rPr lang="ru-RU" dirty="0" smtClean="0"/>
              <a:t> на </a:t>
            </a:r>
            <a:r>
              <a:rPr lang="ru-RU" dirty="0" err="1" smtClean="0"/>
              <a:t>дріжджах</a:t>
            </a:r>
            <a:r>
              <a:rPr lang="ru-RU" dirty="0" smtClean="0"/>
              <a:t> та </a:t>
            </a:r>
            <a:r>
              <a:rPr lang="ru-RU" dirty="0" err="1" smtClean="0"/>
              <a:t>рослинах</a:t>
            </a:r>
            <a:r>
              <a:rPr lang="ru-RU" dirty="0" smtClean="0"/>
              <a:t> заклали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штучний</a:t>
            </a:r>
            <a:r>
              <a:rPr lang="ru-RU" dirty="0" smtClean="0"/>
              <a:t> мутагенез та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розділ</a:t>
            </a:r>
            <a:r>
              <a:rPr lang="ru-RU" dirty="0" smtClean="0"/>
              <a:t> — </a:t>
            </a:r>
            <a:r>
              <a:rPr lang="ru-RU" dirty="0" err="1" smtClean="0"/>
              <a:t>радіаційну</a:t>
            </a:r>
            <a:r>
              <a:rPr lang="ru-RU" dirty="0" smtClean="0"/>
              <a:t> генетику.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573016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С. С. </a:t>
            </a:r>
            <a:r>
              <a:rPr lang="ru-RU" dirty="0" err="1" smtClean="0"/>
              <a:t>Четверіков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співробітниками</a:t>
            </a:r>
            <a:r>
              <a:rPr lang="ru-RU" dirty="0" smtClean="0"/>
              <a:t> (1926-1929 </a:t>
            </a:r>
            <a:r>
              <a:rPr lang="ru-RU" dirty="0" err="1" smtClean="0"/>
              <a:t>рр</a:t>
            </a:r>
            <a:r>
              <a:rPr lang="ru-RU" dirty="0" smtClean="0"/>
              <a:t>.),</a:t>
            </a:r>
            <a:r>
              <a:rPr lang="ru-RU" dirty="0" err="1" smtClean="0"/>
              <a:t>об'єднавши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менделізму</a:t>
            </a:r>
            <a:r>
              <a:rPr lang="ru-RU" dirty="0" smtClean="0"/>
              <a:t> та </a:t>
            </a:r>
            <a:r>
              <a:rPr lang="ru-RU" dirty="0" err="1" smtClean="0"/>
              <a:t>еволюційної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Ч. </a:t>
            </a:r>
            <a:r>
              <a:rPr lang="ru-RU" dirty="0" err="1" smtClean="0"/>
              <a:t>Дарвіна</a:t>
            </a:r>
            <a:r>
              <a:rPr lang="ru-RU" dirty="0" smtClean="0"/>
              <a:t> та </a:t>
            </a:r>
            <a:r>
              <a:rPr lang="ru-RU" dirty="0" err="1" smtClean="0"/>
              <a:t>провівши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частот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популяціях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заклали основу </a:t>
            </a:r>
            <a:r>
              <a:rPr lang="ru-RU" dirty="0" err="1" smtClean="0"/>
              <a:t>популяційної</a:t>
            </a:r>
            <a:r>
              <a:rPr lang="ru-RU" dirty="0" smtClean="0"/>
              <a:t> та </a:t>
            </a:r>
            <a:r>
              <a:rPr lang="ru-RU" dirty="0" err="1" smtClean="0"/>
              <a:t>еволюційної</a:t>
            </a:r>
            <a:r>
              <a:rPr lang="ru-RU" dirty="0" smtClean="0"/>
              <a:t> генетики.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сприяли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С. Райта,</a:t>
            </a:r>
            <a:r>
              <a:rPr lang="en-US" dirty="0" smtClean="0"/>
              <a:t>I' </a:t>
            </a:r>
            <a:r>
              <a:rPr lang="ru-RU" dirty="0" err="1" smtClean="0"/>
              <a:t>Фішера</a:t>
            </a:r>
            <a:r>
              <a:rPr lang="ru-RU" dirty="0" smtClean="0"/>
              <a:t>, </a:t>
            </a:r>
            <a:r>
              <a:rPr lang="ru-RU" dirty="0" err="1" smtClean="0"/>
              <a:t>Дж.Холдейна</a:t>
            </a:r>
            <a:r>
              <a:rPr lang="ru-RU" dirty="0" smtClean="0"/>
              <a:t> та </a:t>
            </a:r>
            <a:r>
              <a:rPr lang="ru-RU" dirty="0" err="1" smtClean="0"/>
              <a:t>шкіл</a:t>
            </a:r>
            <a:r>
              <a:rPr lang="ru-RU" dirty="0" smtClean="0"/>
              <a:t> </a:t>
            </a:r>
            <a:r>
              <a:rPr lang="ru-RU" dirty="0" err="1" smtClean="0"/>
              <a:t>вітчизняних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 Ф. Г. </a:t>
            </a:r>
            <a:r>
              <a:rPr lang="ru-RU" dirty="0" err="1" smtClean="0"/>
              <a:t>Добржанського</a:t>
            </a:r>
            <a:r>
              <a:rPr lang="ru-RU" dirty="0" smtClean="0"/>
              <a:t>, Д. Д. Ромашова, Н. П. </a:t>
            </a:r>
            <a:r>
              <a:rPr lang="ru-RU" dirty="0" err="1" smtClean="0"/>
              <a:t>Дубініна</a:t>
            </a:r>
            <a:r>
              <a:rPr lang="ru-RU" dirty="0" smtClean="0"/>
              <a:t>, Н. В. </a:t>
            </a:r>
            <a:r>
              <a:rPr lang="ru-RU" dirty="0" err="1" smtClean="0"/>
              <a:t>Тимофєєва-Ресовського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 дозволили </a:t>
            </a:r>
            <a:r>
              <a:rPr lang="ru-RU" dirty="0" err="1" smtClean="0"/>
              <a:t>сформулювати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тези</a:t>
            </a:r>
            <a:r>
              <a:rPr lang="ru-RU" dirty="0" smtClean="0"/>
              <a:t> </a:t>
            </a:r>
            <a:r>
              <a:rPr lang="ru-RU" dirty="0" err="1" smtClean="0"/>
              <a:t>синтетичної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.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елементарний</a:t>
            </a:r>
            <a:r>
              <a:rPr lang="ru-RU" dirty="0" smtClean="0"/>
              <a:t> </a:t>
            </a:r>
            <a:r>
              <a:rPr lang="ru-RU" dirty="0" err="1" smtClean="0"/>
              <a:t>еволюційний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а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вступають</a:t>
            </a:r>
            <a:r>
              <a:rPr lang="ru-RU" dirty="0" smtClean="0"/>
              <a:t> у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елементарні</a:t>
            </a:r>
            <a:r>
              <a:rPr lang="ru-RU" dirty="0" smtClean="0"/>
              <a:t> </a:t>
            </a:r>
            <a:r>
              <a:rPr lang="ru-RU" dirty="0" err="1" smtClean="0"/>
              <a:t>еволюційні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: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відбір</a:t>
            </a:r>
            <a:r>
              <a:rPr lang="ru-RU" dirty="0" smtClean="0"/>
              <a:t>, дрейф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популяційні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, </a:t>
            </a:r>
            <a:r>
              <a:rPr lang="ru-RU" dirty="0" err="1" smtClean="0"/>
              <a:t>ізоляція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64704"/>
            <a:ext cx="8820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Важливим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етапом</a:t>
            </a:r>
            <a:r>
              <a:rPr lang="ru-RU" sz="1600" dirty="0" smtClean="0"/>
              <a:t> у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молекулярної</a:t>
            </a:r>
            <a:r>
              <a:rPr lang="ru-RU" sz="1600" dirty="0" smtClean="0"/>
              <a:t> генетики </a:t>
            </a:r>
            <a:r>
              <a:rPr lang="ru-RU" sz="1600" dirty="0" err="1" smtClean="0"/>
              <a:t>з'явилося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припущення</a:t>
            </a:r>
            <a:r>
              <a:rPr lang="ru-RU" sz="1600" dirty="0" smtClean="0"/>
              <a:t> Н. К. Кольцова (1928) про </a:t>
            </a:r>
            <a:r>
              <a:rPr lang="ru-RU" sz="1600" dirty="0" err="1" smtClean="0"/>
              <a:t>матричну</a:t>
            </a:r>
            <a:r>
              <a:rPr lang="ru-RU" sz="1600" dirty="0" smtClean="0"/>
              <a:t> </a:t>
            </a:r>
            <a:r>
              <a:rPr lang="ru-RU" sz="1600" dirty="0" err="1" smtClean="0"/>
              <a:t>теорію</a:t>
            </a:r>
            <a:r>
              <a:rPr lang="ru-RU" sz="1600" dirty="0" smtClean="0"/>
              <a:t> </a:t>
            </a:r>
            <a:r>
              <a:rPr lang="ru-RU" sz="1600" dirty="0" err="1" smtClean="0"/>
              <a:t>ауторепродукції</a:t>
            </a:r>
            <a:r>
              <a:rPr lang="ru-RU" sz="1600" dirty="0" smtClean="0"/>
              <a:t> хромосом, про </a:t>
            </a:r>
            <a:r>
              <a:rPr lang="ru-RU" sz="1600" dirty="0" err="1" smtClean="0"/>
              <a:t>зв'язок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одиниць</a:t>
            </a:r>
            <a:r>
              <a:rPr lang="ru-RU" sz="1600" dirty="0" smtClean="0"/>
              <a:t> -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конкретною </a:t>
            </a:r>
            <a:r>
              <a:rPr lang="ru-RU" sz="1600" dirty="0" err="1" smtClean="0"/>
              <a:t>хімічною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речовиною</a:t>
            </a:r>
            <a:r>
              <a:rPr lang="ru-RU" sz="1600" dirty="0" smtClean="0"/>
              <a:t>. </a:t>
            </a:r>
            <a:r>
              <a:rPr lang="ru-RU" sz="1600" dirty="0" err="1" smtClean="0"/>
              <a:t>Неоціненний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внесок</a:t>
            </a:r>
            <a:r>
              <a:rPr lang="ru-RU" sz="1600" dirty="0" smtClean="0"/>
              <a:t> у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світової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вітчизняної</a:t>
            </a:r>
            <a:r>
              <a:rPr lang="ru-RU" sz="1600" dirty="0" smtClean="0"/>
              <a:t> генетики </a:t>
            </a:r>
            <a:r>
              <a:rPr lang="ru-RU" sz="1600" dirty="0" err="1" smtClean="0"/>
              <a:t>зробив</a:t>
            </a:r>
            <a:r>
              <a:rPr lang="ru-RU" sz="1600" dirty="0" smtClean="0"/>
              <a:t> </a:t>
            </a:r>
            <a:r>
              <a:rPr lang="ru-RU" sz="1600" dirty="0" err="1" smtClean="0"/>
              <a:t>академік</a:t>
            </a:r>
            <a:r>
              <a:rPr lang="ru-RU" sz="1600" dirty="0" smtClean="0"/>
              <a:t> М. І. </a:t>
            </a:r>
            <a:r>
              <a:rPr lang="ru-RU" sz="1600" dirty="0" err="1" smtClean="0"/>
              <a:t>Вавілов</a:t>
            </a:r>
            <a:r>
              <a:rPr lang="ru-RU" sz="1600" dirty="0" smtClean="0"/>
              <a:t>.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сформульовано</a:t>
            </a:r>
            <a:r>
              <a:rPr lang="ru-RU" sz="1600" dirty="0" smtClean="0"/>
              <a:t> закон </a:t>
            </a:r>
            <a:r>
              <a:rPr lang="ru-RU" sz="1600" dirty="0" err="1" smtClean="0"/>
              <a:t>гомологічних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рядів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спадковій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мінливості</a:t>
            </a:r>
            <a:r>
              <a:rPr lang="ru-RU" sz="1600" dirty="0" smtClean="0"/>
              <a:t>, показано </a:t>
            </a:r>
            <a:r>
              <a:rPr lang="ru-RU" sz="1600" dirty="0" err="1" smtClean="0"/>
              <a:t>єдність</a:t>
            </a:r>
            <a:r>
              <a:rPr lang="ru-RU" sz="1600" dirty="0" smtClean="0"/>
              <a:t> генетики та </a:t>
            </a:r>
            <a:r>
              <a:rPr lang="ru-RU" sz="1600" dirty="0" err="1" smtClean="0"/>
              <a:t>селекції</a:t>
            </a:r>
            <a:r>
              <a:rPr lang="ru-RU" sz="1600" dirty="0" smtClean="0"/>
              <a:t> (1920-1943), </a:t>
            </a:r>
            <a:r>
              <a:rPr lang="ru-RU" sz="1600" dirty="0" err="1" smtClean="0"/>
              <a:t>зібраний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найбільший</a:t>
            </a:r>
            <a:r>
              <a:rPr lang="ru-RU" sz="1600" dirty="0" smtClean="0"/>
              <a:t> генофонд </a:t>
            </a:r>
            <a:r>
              <a:rPr lang="ru-RU" sz="1600" dirty="0" err="1" smtClean="0"/>
              <a:t>культурних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світу</a:t>
            </a:r>
            <a:r>
              <a:rPr lang="ru-RU" sz="1600" dirty="0" smtClean="0"/>
              <a:t> (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250 тис. </a:t>
            </a:r>
            <a:r>
              <a:rPr lang="ru-RU" sz="1600" dirty="0" err="1" smtClean="0"/>
              <a:t>екземплярів</a:t>
            </a:r>
            <a:r>
              <a:rPr lang="ru-RU" sz="1600" dirty="0" smtClean="0"/>
              <a:t>). Ф. </a:t>
            </a:r>
            <a:r>
              <a:rPr lang="ru-RU" sz="1600" dirty="0" err="1" smtClean="0"/>
              <a:t>Гріффіте</a:t>
            </a:r>
            <a:r>
              <a:rPr lang="ru-RU" sz="1600" dirty="0" smtClean="0"/>
              <a:t> (1928), О. </a:t>
            </a:r>
            <a:r>
              <a:rPr lang="ru-RU" sz="1600" dirty="0" err="1" smtClean="0"/>
              <a:t>Ейвері</a:t>
            </a:r>
            <a:r>
              <a:rPr lang="ru-RU" sz="1600" dirty="0" smtClean="0"/>
              <a:t>, С. </a:t>
            </a:r>
            <a:r>
              <a:rPr lang="ru-RU" sz="1600" dirty="0" err="1" smtClean="0"/>
              <a:t>Мак-Леод</a:t>
            </a:r>
            <a:r>
              <a:rPr lang="ru-RU" sz="1600" dirty="0" smtClean="0"/>
              <a:t> та М. </a:t>
            </a:r>
            <a:r>
              <a:rPr lang="ru-RU" sz="1600" dirty="0" err="1" smtClean="0"/>
              <a:t>Мак-Карті</a:t>
            </a:r>
            <a:r>
              <a:rPr lang="ru-RU" sz="1600" dirty="0" smtClean="0"/>
              <a:t> (1944) у </a:t>
            </a:r>
            <a:r>
              <a:rPr lang="ru-RU" sz="1600" dirty="0" err="1" smtClean="0"/>
              <a:t>дослідах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мікроорганізмах</a:t>
            </a:r>
            <a:r>
              <a:rPr lang="ru-RU" sz="1600" dirty="0" smtClean="0"/>
              <a:t> показали,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не </a:t>
            </a:r>
            <a:r>
              <a:rPr lang="ru-RU" sz="1600" dirty="0" err="1" smtClean="0"/>
              <a:t>білок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вважали</a:t>
            </a:r>
            <a:r>
              <a:rPr lang="ru-RU" sz="1600" dirty="0" smtClean="0"/>
              <a:t> </a:t>
            </a:r>
            <a:r>
              <a:rPr lang="ru-RU" sz="1600" dirty="0" err="1" smtClean="0"/>
              <a:t>раніше</a:t>
            </a:r>
            <a:r>
              <a:rPr lang="ru-RU" sz="1600" dirty="0" smtClean="0"/>
              <a:t>, а ДНК. </a:t>
            </a:r>
            <a:r>
              <a:rPr lang="ru-RU" sz="1600" dirty="0" err="1" smtClean="0"/>
              <a:t>Проникнення</a:t>
            </a:r>
            <a:r>
              <a:rPr lang="ru-RU" sz="1600" dirty="0" smtClean="0"/>
              <a:t> в генетику </a:t>
            </a:r>
            <a:r>
              <a:rPr lang="ru-RU" sz="1600" dirty="0" err="1" smtClean="0"/>
              <a:t>методів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фізики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визначило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молекулярної</a:t>
            </a:r>
            <a:r>
              <a:rPr lang="ru-RU" sz="1600" dirty="0" smtClean="0"/>
              <a:t> генетики.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140968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Геніальна</a:t>
            </a:r>
            <a:r>
              <a:rPr lang="ru-RU" sz="1600" dirty="0" smtClean="0"/>
              <a:t> робота Дж. Уотсона, Ф. Крика та М. </a:t>
            </a:r>
            <a:r>
              <a:rPr lang="ru-RU" sz="1600" dirty="0" err="1" smtClean="0"/>
              <a:t>Вілкінса</a:t>
            </a:r>
            <a:r>
              <a:rPr lang="ru-RU" sz="1600" dirty="0" smtClean="0"/>
              <a:t> (1953)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розшифрування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структури</a:t>
            </a:r>
            <a:r>
              <a:rPr lang="ru-RU" sz="1600" dirty="0" smtClean="0"/>
              <a:t> «нитки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»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 дозволили </a:t>
            </a:r>
            <a:r>
              <a:rPr lang="ru-RU" sz="1600" dirty="0" err="1" smtClean="0"/>
              <a:t>розкрити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таємницю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генетичного</a:t>
            </a:r>
            <a:r>
              <a:rPr lang="ru-RU" sz="1600" dirty="0" smtClean="0"/>
              <a:t> коду, </a:t>
            </a:r>
            <a:r>
              <a:rPr lang="ru-RU" sz="1600" dirty="0" err="1" smtClean="0"/>
              <a:t>механізми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біосинтезу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поліпептидів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клітині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. </a:t>
            </a:r>
            <a:r>
              <a:rPr lang="ru-RU" sz="1600" dirty="0" err="1" smtClean="0"/>
              <a:t>Наступний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історичний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</a:t>
            </a:r>
            <a:r>
              <a:rPr lang="ru-RU" sz="1600" dirty="0" smtClean="0"/>
              <a:t> у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генетики -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концепції</a:t>
            </a:r>
            <a:r>
              <a:rPr lang="ru-RU" sz="1600" dirty="0" smtClean="0"/>
              <a:t> («центральна догма </a:t>
            </a:r>
            <a:r>
              <a:rPr lang="ru-RU" sz="1600" dirty="0" err="1" smtClean="0"/>
              <a:t>молекулярної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біології</a:t>
            </a:r>
            <a:r>
              <a:rPr lang="ru-RU" sz="1600" dirty="0" smtClean="0"/>
              <a:t>»)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: ДНК -&gt;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білок</a:t>
            </a:r>
            <a:r>
              <a:rPr lang="ru-RU" sz="1600" dirty="0" smtClean="0"/>
              <a:t> (</a:t>
            </a:r>
            <a:r>
              <a:rPr lang="ru-RU" sz="1600" dirty="0" err="1" smtClean="0"/>
              <a:t>поліпептид</a:t>
            </a:r>
            <a:r>
              <a:rPr lang="ru-RU" sz="1600" dirty="0" smtClean="0"/>
              <a:t>). Г. </a:t>
            </a:r>
            <a:r>
              <a:rPr lang="ru-RU" sz="1600" dirty="0" err="1" smtClean="0"/>
              <a:t>Тімін</a:t>
            </a:r>
            <a:r>
              <a:rPr lang="ru-RU" sz="1600" dirty="0" smtClean="0"/>
              <a:t> та Д. </a:t>
            </a:r>
            <a:r>
              <a:rPr lang="ru-RU" sz="1600" dirty="0" err="1" smtClean="0"/>
              <a:t>Балтімор</a:t>
            </a:r>
            <a:r>
              <a:rPr lang="ru-RU" sz="1600" dirty="0" smtClean="0"/>
              <a:t> (1970) показали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зворотної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РНК на ДНК за </a:t>
            </a:r>
            <a:r>
              <a:rPr lang="ru-RU" sz="1600" dirty="0" err="1" smtClean="0"/>
              <a:t>участю</a:t>
            </a:r>
            <a:r>
              <a:rPr lang="ru-RU" sz="1600" dirty="0" smtClean="0"/>
              <a:t> ферменту </a:t>
            </a:r>
            <a:r>
              <a:rPr lang="ru-RU" sz="1600" dirty="0" err="1" smtClean="0"/>
              <a:t>зворотної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транскриптази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 заклали </a:t>
            </a:r>
            <a:r>
              <a:rPr lang="ru-RU" sz="1600" dirty="0" err="1" smtClean="0"/>
              <a:t>основи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інженерії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дозволяє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конструювати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організми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новою </a:t>
            </a:r>
            <a:r>
              <a:rPr lang="ru-RU" sz="1600" dirty="0" err="1" smtClean="0"/>
              <a:t>генетичною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програмою</a:t>
            </a:r>
            <a:r>
              <a:rPr lang="ru-RU" sz="1600" dirty="0" smtClean="0"/>
              <a:t> шляхом </a:t>
            </a:r>
            <a:r>
              <a:rPr lang="ru-RU" sz="1600" dirty="0" err="1" smtClean="0"/>
              <a:t>перенесення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одного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іншого</a:t>
            </a:r>
            <a:r>
              <a:rPr lang="ru-RU" sz="1600" dirty="0" smtClean="0"/>
              <a:t>. В </a:t>
            </a:r>
            <a:r>
              <a:rPr lang="ru-RU" sz="1600" dirty="0" err="1" smtClean="0"/>
              <a:t>даний</a:t>
            </a:r>
            <a:r>
              <a:rPr lang="ru-RU" sz="1600" dirty="0" smtClean="0"/>
              <a:t> час генетика </a:t>
            </a:r>
            <a:r>
              <a:rPr lang="ru-RU" sz="1600" dirty="0" err="1" smtClean="0"/>
              <a:t>тісно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цитологією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ембріологією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тератологією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мікробіологією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імунологією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біохімією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біофізикою</a:t>
            </a:r>
            <a:r>
              <a:rPr lang="ru-RU" sz="1600" dirty="0" smtClean="0"/>
              <a:t>, </a:t>
            </a:r>
            <a:r>
              <a:rPr lang="ru-RU" sz="1600" dirty="0" err="1" smtClean="0"/>
              <a:t>радіобіологією,медициною</a:t>
            </a:r>
            <a:r>
              <a:rPr lang="ru-RU" sz="1600" dirty="0" smtClean="0"/>
              <a:t>, систематикою, </a:t>
            </a:r>
            <a:r>
              <a:rPr lang="ru-RU" sz="1600" dirty="0" err="1" smtClean="0"/>
              <a:t>селекцією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еволюційним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вченням</a:t>
            </a:r>
            <a:r>
              <a:rPr lang="ru-RU" sz="1600" dirty="0" smtClean="0"/>
              <a:t>. Вона </a:t>
            </a:r>
            <a:r>
              <a:rPr lang="ru-RU" sz="1600" dirty="0" err="1" smtClean="0"/>
              <a:t>вивчає</a:t>
            </a:r>
            <a:r>
              <a:rPr lang="ru-RU" sz="1600" dirty="0" smtClean="0"/>
              <a:t> та </a:t>
            </a:r>
            <a:r>
              <a:rPr lang="ru-RU" sz="1600" dirty="0" err="1" smtClean="0"/>
              <a:t>аналізує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закономірності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мінливості</a:t>
            </a:r>
            <a:r>
              <a:rPr lang="ru-RU" sz="1600" dirty="0" smtClean="0"/>
              <a:t> на молекулярному, </a:t>
            </a:r>
            <a:r>
              <a:rPr lang="ru-RU" sz="1600" dirty="0" err="1" smtClean="0"/>
              <a:t>клітинному</a:t>
            </a:r>
            <a:r>
              <a:rPr lang="ru-RU" sz="1600" dirty="0" smtClean="0"/>
              <a:t>, </a:t>
            </a:r>
            <a:r>
              <a:rPr lang="ru-RU" sz="1600" dirty="0" err="1" smtClean="0"/>
              <a:t>організмовому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популяційному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рівнях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60648"/>
            <a:ext cx="6195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ЦИТОЛОГІЧНІ ОСНОВИ СПАДКУВАННЯ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20688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структурно-функціональну</a:t>
            </a:r>
            <a:r>
              <a:rPr lang="ru-RU" dirty="0" smtClean="0"/>
              <a:t> та </a:t>
            </a:r>
            <a:r>
              <a:rPr lang="ru-RU" dirty="0" err="1" smtClean="0"/>
              <a:t>генетичну</a:t>
            </a:r>
            <a:r>
              <a:rPr lang="ru-RU" dirty="0" smtClean="0"/>
              <a:t> </a:t>
            </a:r>
            <a:r>
              <a:rPr lang="ru-RU" dirty="0" err="1" smtClean="0"/>
              <a:t>одиницю</a:t>
            </a:r>
            <a:r>
              <a:rPr lang="ru-RU" dirty="0" smtClean="0"/>
              <a:t> живого. Через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йдуть</a:t>
            </a:r>
            <a:r>
              <a:rPr lang="ru-RU" dirty="0" smtClean="0"/>
              <a:t> потоки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енергії</a:t>
            </a:r>
            <a:r>
              <a:rPr lang="ru-RU" dirty="0" smtClean="0"/>
              <a:t> та </a:t>
            </a:r>
            <a:r>
              <a:rPr lang="ru-RU" dirty="0" err="1" smtClean="0"/>
              <a:t>інформації</a:t>
            </a:r>
            <a:r>
              <a:rPr lang="ru-RU" dirty="0" smtClean="0"/>
              <a:t>. У </a:t>
            </a:r>
            <a:r>
              <a:rPr lang="ru-RU" dirty="0" err="1" smtClean="0"/>
              <a:t>ядрі</a:t>
            </a:r>
            <a:r>
              <a:rPr lang="ru-RU" dirty="0" smtClean="0"/>
              <a:t> та </a:t>
            </a:r>
            <a:r>
              <a:rPr lang="ru-RU" dirty="0" err="1" smtClean="0"/>
              <a:t>цитоплазмі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зосереджена</a:t>
            </a:r>
            <a:r>
              <a:rPr lang="ru-RU" dirty="0" smtClean="0"/>
              <a:t> вся </a:t>
            </a: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1628800"/>
            <a:ext cx="3001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НЕКЛІТИННІ ФОРМИ ЖИТТЯ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98884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(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безлічі</a:t>
            </a:r>
            <a:r>
              <a:rPr lang="ru-RU" dirty="0" smtClean="0"/>
              <a:t>). </a:t>
            </a:r>
          </a:p>
          <a:p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неклітинні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– </a:t>
            </a:r>
            <a:r>
              <a:rPr lang="ru-RU" dirty="0" err="1" smtClean="0"/>
              <a:t>віруси</a:t>
            </a:r>
            <a:r>
              <a:rPr lang="ru-RU" dirty="0" smtClean="0"/>
              <a:t> та </a:t>
            </a:r>
            <a:r>
              <a:rPr lang="ru-RU" dirty="0" err="1" smtClean="0"/>
              <a:t>бактеріофаги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2610683"/>
            <a:ext cx="72362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Віруси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білкової</a:t>
            </a:r>
            <a:r>
              <a:rPr lang="ru-RU" dirty="0" smtClean="0"/>
              <a:t> </a:t>
            </a:r>
            <a:r>
              <a:rPr lang="ru-RU" dirty="0" err="1" smtClean="0"/>
              <a:t>капсули</a:t>
            </a:r>
            <a:r>
              <a:rPr lang="ru-RU" dirty="0" smtClean="0"/>
              <a:t> (</a:t>
            </a:r>
            <a:r>
              <a:rPr lang="ru-RU" dirty="0" err="1" smtClean="0"/>
              <a:t>капсиду</a:t>
            </a:r>
            <a:r>
              <a:rPr lang="ru-RU" dirty="0" smtClean="0"/>
              <a:t>) та </a:t>
            </a:r>
            <a:r>
              <a:rPr lang="ru-RU" dirty="0" err="1" smtClean="0"/>
              <a:t>укладеної</a:t>
            </a:r>
            <a:r>
              <a:rPr lang="ru-RU" dirty="0" smtClean="0"/>
              <a:t> у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нуклеїнової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коливаються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 до 300 нм. </a:t>
            </a:r>
            <a:r>
              <a:rPr lang="ru-RU" dirty="0" err="1" smtClean="0"/>
              <a:t>Генетичний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представлений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нуклеїновою</a:t>
            </a:r>
            <a:r>
              <a:rPr lang="ru-RU" dirty="0" smtClean="0"/>
              <a:t> </a:t>
            </a:r>
            <a:r>
              <a:rPr lang="ru-RU" dirty="0" err="1" smtClean="0"/>
              <a:t>молекулою.кислоти</a:t>
            </a:r>
            <a:r>
              <a:rPr lang="ru-RU" dirty="0" smtClean="0"/>
              <a:t> (ДНК </a:t>
            </a:r>
            <a:r>
              <a:rPr lang="ru-RU" dirty="0" err="1" smtClean="0"/>
              <a:t>або</a:t>
            </a:r>
            <a:r>
              <a:rPr lang="ru-RU" dirty="0" smtClean="0"/>
              <a:t> РНК), </a:t>
            </a:r>
            <a:r>
              <a:rPr lang="ru-RU" dirty="0" err="1" smtClean="0"/>
              <a:t>непов'язана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білками</a:t>
            </a:r>
            <a:r>
              <a:rPr lang="ru-RU" dirty="0" smtClean="0"/>
              <a:t>. </a:t>
            </a:r>
            <a:r>
              <a:rPr lang="ru-RU" dirty="0" err="1" smtClean="0"/>
              <a:t>Молекулярна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ДНК (РНК)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варіює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3.106 до 5.106. </a:t>
            </a:r>
            <a:r>
              <a:rPr lang="ru-RU" dirty="0" err="1" smtClean="0"/>
              <a:t>Нуклеїнова</a:t>
            </a:r>
            <a:r>
              <a:rPr lang="ru-RU" dirty="0" smtClean="0"/>
              <a:t> </a:t>
            </a:r>
            <a:r>
              <a:rPr lang="ru-RU" dirty="0" err="1" smtClean="0"/>
              <a:t>кисмота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одно-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дволанцюжковий</a:t>
            </a:r>
            <a:r>
              <a:rPr lang="ru-RU" dirty="0" smtClean="0"/>
              <a:t> (</a:t>
            </a:r>
            <a:r>
              <a:rPr lang="ru-RU" dirty="0" err="1" smtClean="0"/>
              <a:t>кільцевою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лінійною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).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в </a:t>
            </a:r>
            <a:r>
              <a:rPr lang="ru-RU" dirty="0" err="1" smtClean="0"/>
              <a:t>клітину</a:t>
            </a:r>
            <a:r>
              <a:rPr lang="ru-RU" dirty="0" smtClean="0"/>
              <a:t> господаря </a:t>
            </a:r>
            <a:r>
              <a:rPr lang="ru-RU" dirty="0" err="1" smtClean="0"/>
              <a:t>нуклеїнова</a:t>
            </a:r>
            <a:r>
              <a:rPr lang="ru-RU" dirty="0" smtClean="0"/>
              <a:t> кислота </a:t>
            </a:r>
            <a:r>
              <a:rPr lang="ru-RU" dirty="0" err="1" smtClean="0"/>
              <a:t>вірусу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ферментні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реплікуватися</a:t>
            </a:r>
            <a:r>
              <a:rPr lang="ru-RU" dirty="0" smtClean="0"/>
              <a:t>, </a:t>
            </a:r>
            <a:r>
              <a:rPr lang="ru-RU" dirty="0" err="1" smtClean="0"/>
              <a:t>синтезувати</a:t>
            </a:r>
            <a:r>
              <a:rPr lang="ru-RU" dirty="0" smtClean="0"/>
              <a:t> </a:t>
            </a:r>
            <a:r>
              <a:rPr lang="ru-RU" dirty="0" err="1" smtClean="0"/>
              <a:t>специфічні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вірусні</a:t>
            </a:r>
            <a:r>
              <a:rPr lang="ru-RU" dirty="0" smtClean="0"/>
              <a:t> </a:t>
            </a:r>
            <a:r>
              <a:rPr lang="ru-RU" dirty="0" err="1" smtClean="0"/>
              <a:t>частинки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латентні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вбудовувати</a:t>
            </a:r>
            <a:r>
              <a:rPr lang="ru-RU" dirty="0" smtClean="0"/>
              <a:t> свою </a:t>
            </a:r>
            <a:r>
              <a:rPr lang="ru-RU" dirty="0" err="1" smtClean="0"/>
              <a:t>нуклеїнову</a:t>
            </a:r>
            <a:r>
              <a:rPr lang="ru-RU" dirty="0" smtClean="0"/>
              <a:t> кислоту в ДНК </a:t>
            </a:r>
            <a:r>
              <a:rPr lang="ru-RU" dirty="0" err="1" smtClean="0"/>
              <a:t>клітин</a:t>
            </a:r>
            <a:r>
              <a:rPr lang="ru-RU" dirty="0" smtClean="0"/>
              <a:t>, де вона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паразитами та </a:t>
            </a:r>
            <a:r>
              <a:rPr lang="ru-RU" dirty="0" err="1" smtClean="0"/>
              <a:t>визивають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у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людини</a:t>
            </a:r>
            <a:r>
              <a:rPr lang="ru-RU" dirty="0" smtClean="0"/>
              <a:t> (</a:t>
            </a:r>
            <a:r>
              <a:rPr lang="ru-RU" dirty="0" err="1" smtClean="0"/>
              <a:t>віспа</a:t>
            </a:r>
            <a:r>
              <a:rPr lang="ru-RU" dirty="0" smtClean="0"/>
              <a:t>, гепатит та </a:t>
            </a:r>
            <a:r>
              <a:rPr lang="ru-RU" dirty="0" err="1" smtClean="0"/>
              <a:t>ін</a:t>
            </a:r>
            <a:r>
              <a:rPr lang="ru-RU" dirty="0" smtClean="0"/>
              <a:t>.).</a:t>
            </a:r>
            <a:r>
              <a:rPr lang="ru-RU" dirty="0" err="1" smtClean="0"/>
              <a:t>Бактеріофаги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паразитують</a:t>
            </a:r>
            <a:r>
              <a:rPr lang="ru-RU" dirty="0" smtClean="0"/>
              <a:t> на </a:t>
            </a:r>
            <a:r>
              <a:rPr lang="ru-RU" dirty="0" err="1" smtClean="0"/>
              <a:t>бактеріях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7761" y="1844824"/>
            <a:ext cx="1976239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7164288" y="4272677"/>
            <a:ext cx="1781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1 - головка, 2 - </a:t>
            </a:r>
            <a:r>
              <a:rPr lang="ru-RU" sz="1600" dirty="0" err="1" smtClean="0"/>
              <a:t>білок</a:t>
            </a:r>
            <a:r>
              <a:rPr lang="ru-RU" sz="1600" dirty="0" smtClean="0"/>
              <a:t> (</a:t>
            </a:r>
            <a:r>
              <a:rPr lang="ru-RU" sz="1600" dirty="0" err="1" smtClean="0"/>
              <a:t>капсид</a:t>
            </a:r>
            <a:r>
              <a:rPr lang="ru-RU" sz="1600" dirty="0" smtClean="0"/>
              <a:t>),3 - ДНК, 4 - </a:t>
            </a:r>
            <a:r>
              <a:rPr lang="ru-RU" sz="1600" dirty="0" err="1" smtClean="0"/>
              <a:t>хвіст</a:t>
            </a:r>
            <a:r>
              <a:rPr lang="ru-RU" sz="1600" dirty="0" smtClean="0"/>
              <a:t>, 5 - </a:t>
            </a:r>
            <a:r>
              <a:rPr lang="ru-RU" sz="1600" dirty="0" err="1" smtClean="0"/>
              <a:t>порожниста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серцевина</a:t>
            </a:r>
            <a:r>
              <a:rPr lang="ru-RU" sz="1600" dirty="0" smtClean="0"/>
              <a:t>, 6 - </a:t>
            </a:r>
            <a:r>
              <a:rPr lang="ru-RU" sz="1600" dirty="0" err="1" smtClean="0"/>
              <a:t>чохол</a:t>
            </a:r>
            <a:r>
              <a:rPr lang="ru-RU" sz="1600" dirty="0" smtClean="0"/>
              <a:t> (</a:t>
            </a:r>
            <a:r>
              <a:rPr lang="ru-RU" sz="1600" dirty="0" err="1" smtClean="0"/>
              <a:t>спіральний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білок</a:t>
            </a:r>
            <a:r>
              <a:rPr lang="ru-RU" sz="1600" dirty="0" smtClean="0"/>
              <a:t>),7 - </a:t>
            </a:r>
            <a:r>
              <a:rPr lang="ru-RU" sz="1600" dirty="0" err="1" smtClean="0"/>
              <a:t>хвостові</a:t>
            </a:r>
            <a:r>
              <a:rPr lang="ru-RU" sz="1600" dirty="0" smtClean="0"/>
              <a:t> нитки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360</TotalTime>
  <Words>5237</Words>
  <Application>Microsoft Office PowerPoint</Application>
  <PresentationFormat>Экран (4:3)</PresentationFormat>
  <Paragraphs>101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Бумажная</vt:lpstr>
      <vt:lpstr>Лекція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Руслан Аминов</dc:creator>
  <cp:lastModifiedBy>Руслан Аминов</cp:lastModifiedBy>
  <cp:revision>95</cp:revision>
  <dcterms:created xsi:type="dcterms:W3CDTF">2022-10-14T09:15:36Z</dcterms:created>
  <dcterms:modified xsi:type="dcterms:W3CDTF">2022-10-21T08:23:48Z</dcterms:modified>
</cp:coreProperties>
</file>