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layfair Display"/>
      <p:regular r:id="rId11"/>
      <p:bold r:id="rId12"/>
      <p:italic r:id="rId13"/>
      <p:boldItalic r:id="rId14"/>
    </p:embeddedFont>
    <p:embeddedFont>
      <p:font typeface="Montserra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PlayfairDisplay-regular.fntdata"/><Relationship Id="rId10" Type="http://schemas.openxmlformats.org/officeDocument/2006/relationships/slide" Target="slides/slide5.xml"/><Relationship Id="rId13" Type="http://schemas.openxmlformats.org/officeDocument/2006/relationships/font" Target="fonts/PlayfairDisplay-italic.fntdata"/><Relationship Id="rId12" Type="http://schemas.openxmlformats.org/officeDocument/2006/relationships/font" Target="fonts/PlayfairDisplay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font" Target="fonts/PlayfairDisplay-boldItalic.fntdata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6a757fa907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6a757fa907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6a757fa907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6a757fa907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6a757fa907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6a757fa907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6a757fa907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6a757fa907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5220"/>
              <a:t>Наративні феномени в соціокомунікаційному просторі</a:t>
            </a:r>
            <a:endParaRPr sz="522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презентація курсу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ctrTitle"/>
          </p:nvPr>
        </p:nvSpPr>
        <p:spPr>
          <a:xfrm>
            <a:off x="344825" y="143675"/>
            <a:ext cx="8706900" cy="454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8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0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ru" sz="2016">
                <a:latin typeface="Times New Roman"/>
                <a:ea typeface="Times New Roman"/>
                <a:cs typeface="Times New Roman"/>
                <a:sym typeface="Times New Roman"/>
              </a:rPr>
              <a:t>Мета курсу</a:t>
            </a:r>
            <a:r>
              <a:rPr b="0" lang="ru" sz="780"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b="0" lang="ru" sz="1925">
                <a:latin typeface="Times New Roman"/>
                <a:ea typeface="Times New Roman"/>
                <a:cs typeface="Times New Roman"/>
                <a:sym typeface="Times New Roman"/>
              </a:rPr>
              <a:t>ознайомити здобувачів третього рівня вищої освіти з комплексним аналізом наративних феноменів у соціокомунікаційному просторі.</a:t>
            </a:r>
            <a:endParaRPr b="0" sz="192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ru" sz="1925">
                <a:latin typeface="Times New Roman"/>
                <a:ea typeface="Times New Roman"/>
                <a:cs typeface="Times New Roman"/>
                <a:sym typeface="Times New Roman"/>
              </a:rPr>
              <a:t>Аспіранти й аспірантки матимуть змогу </a:t>
            </a:r>
            <a:r>
              <a:rPr b="0" lang="ru" sz="1925">
                <a:latin typeface="Times New Roman"/>
                <a:ea typeface="Times New Roman"/>
                <a:cs typeface="Times New Roman"/>
                <a:sym typeface="Times New Roman"/>
              </a:rPr>
              <a:t>впроваджувати здобуті знання у практику комунікації наративного типу, використовувати наративну типологію в науковому дискурсі; наративні практики інструменталізації знання, зокрема засобами масової комунікації, розумітися на вивченні специфіки національних наративів (гранд-наративу) у контексті стратегічних комунікацій та комунікаційних стратегій війни наративів, щодо репертуару наративів, що впливають на імідж України, їхніх тематичних груп, меседж-боксів стратегічного наративу.</a:t>
            </a:r>
            <a:endParaRPr b="0" sz="192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ru" sz="1925">
                <a:latin typeface="Times New Roman"/>
                <a:ea typeface="Times New Roman"/>
                <a:cs typeface="Times New Roman"/>
                <a:sym typeface="Times New Roman"/>
              </a:rPr>
              <a:t>Усі практичні заняття курсу проводяться в такій методології </a:t>
            </a:r>
            <a:r>
              <a:rPr b="0" lang="ru" sz="1925">
                <a:latin typeface="Times New Roman"/>
                <a:ea typeface="Times New Roman"/>
                <a:cs typeface="Times New Roman"/>
                <a:sym typeface="Times New Roman"/>
              </a:rPr>
              <a:t>– тренінги, виконання групових завдань, диспути. </a:t>
            </a:r>
            <a:endParaRPr b="0" sz="192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612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ctrTitle"/>
          </p:nvPr>
        </p:nvSpPr>
        <p:spPr>
          <a:xfrm>
            <a:off x="344825" y="201150"/>
            <a:ext cx="8491200" cy="465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600">
                <a:latin typeface="Times New Roman"/>
                <a:ea typeface="Times New Roman"/>
                <a:cs typeface="Times New Roman"/>
                <a:sym typeface="Times New Roman"/>
              </a:rPr>
              <a:t>Що таке </a:t>
            </a:r>
            <a:r>
              <a:rPr i="1" lang="ru" sz="1600">
                <a:latin typeface="Times New Roman"/>
                <a:ea typeface="Times New Roman"/>
                <a:cs typeface="Times New Roman"/>
                <a:sym typeface="Times New Roman"/>
              </a:rPr>
              <a:t>наратологія? Чи є  наративні  практики в науковому дискурсі?</a:t>
            </a:r>
            <a:endParaRPr i="1"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400">
                <a:latin typeface="Times New Roman"/>
                <a:ea typeface="Times New Roman"/>
                <a:cs typeface="Times New Roman"/>
                <a:sym typeface="Times New Roman"/>
              </a:rPr>
              <a:t>Тема 1. Науковий наратив: фахові аспекти. </a:t>
            </a:r>
            <a:r>
              <a:rPr b="0" lang="ru" sz="1400">
                <a:latin typeface="Times New Roman"/>
                <a:ea typeface="Times New Roman"/>
                <a:cs typeface="Times New Roman"/>
                <a:sym typeface="Times New Roman"/>
              </a:rPr>
              <a:t>Становлення наратології як самостійної інтерпретативної дисципліни. Модель комунікації наративного типу. Наративи: основні ознаки, типологія в аспекті структури і композиції, аргуметаційний потенціал. Функції наративів у науковому тексті. Термінологічна система: наратив, метанаратив, мастер-наратив, гранд-наратив, стратегічний наратив, «малий наратив», протонаратив.</a:t>
            </a:r>
            <a:endParaRPr b="0"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700">
                <a:latin typeface="Times New Roman"/>
                <a:ea typeface="Times New Roman"/>
                <a:cs typeface="Times New Roman"/>
                <a:sym typeface="Times New Roman"/>
              </a:rPr>
              <a:t>Які </a:t>
            </a:r>
            <a:r>
              <a:rPr i="1" lang="ru" sz="1700">
                <a:latin typeface="Times New Roman"/>
                <a:ea typeface="Times New Roman"/>
                <a:cs typeface="Times New Roman"/>
                <a:sym typeface="Times New Roman"/>
              </a:rPr>
              <a:t>національні наративи в контексті стратегічних комунікацій</a:t>
            </a:r>
            <a:endParaRPr i="1"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400">
                <a:latin typeface="Times New Roman"/>
                <a:ea typeface="Times New Roman"/>
                <a:cs typeface="Times New Roman"/>
                <a:sym typeface="Times New Roman"/>
              </a:rPr>
              <a:t>Тема 2. Сучасний український гранд-наратив: підходи, концепції. </a:t>
            </a:r>
            <a:r>
              <a:rPr b="0" lang="ru" sz="1400">
                <a:latin typeface="Times New Roman"/>
                <a:ea typeface="Times New Roman"/>
                <a:cs typeface="Times New Roman"/>
                <a:sym typeface="Times New Roman"/>
              </a:rPr>
              <a:t>Стратегічні комунікації як інтегроване використання різноманітних комунікативних інструментів для просування і захисту інтересів системи у довгостроковій перспективі, відповідно до її місії та стратегічних цілей. Український гранд-наратив. Локально-регіональні рівні українського наративу. Війна наративів. Від наративізму до «нового когнітивізму» – когнітивно-інформаційної парадигми. Криза «великих наративів» та проблема «методологічного націоналізму». Ворожі наративи.</a:t>
            </a:r>
            <a:endParaRPr b="0"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ru" sz="1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ctrTitle"/>
          </p:nvPr>
        </p:nvSpPr>
        <p:spPr>
          <a:xfrm>
            <a:off x="359175" y="272975"/>
            <a:ext cx="8448000" cy="4583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51562"/>
              <a:buFont typeface="Arial"/>
              <a:buNone/>
            </a:pPr>
            <a:r>
              <a:rPr i="1" lang="ru" sz="2133">
                <a:latin typeface="Times New Roman"/>
                <a:ea typeface="Times New Roman"/>
                <a:cs typeface="Times New Roman"/>
                <a:sym typeface="Times New Roman"/>
              </a:rPr>
              <a:t>Які н</a:t>
            </a:r>
            <a:r>
              <a:rPr i="1" lang="ru" sz="2133">
                <a:latin typeface="Times New Roman"/>
                <a:ea typeface="Times New Roman"/>
                <a:cs typeface="Times New Roman"/>
                <a:sym typeface="Times New Roman"/>
              </a:rPr>
              <a:t>аративні технології моделювання іміджу України є ефективними?</a:t>
            </a:r>
            <a:endParaRPr i="1" sz="21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60365"/>
              <a:buFont typeface="Arial"/>
              <a:buNone/>
            </a:pPr>
            <a:r>
              <a:rPr lang="ru" sz="1822">
                <a:latin typeface="Times New Roman"/>
                <a:ea typeface="Times New Roman"/>
                <a:cs typeface="Times New Roman"/>
                <a:sym typeface="Times New Roman"/>
              </a:rPr>
              <a:t>Тема 3. Наратив як основа іміджевих стратегічних комунікацій. </a:t>
            </a:r>
            <a:r>
              <a:rPr b="0" lang="ru" sz="1822">
                <a:latin typeface="Times New Roman"/>
                <a:ea typeface="Times New Roman"/>
                <a:cs typeface="Times New Roman"/>
                <a:sym typeface="Times New Roman"/>
              </a:rPr>
              <a:t>Репертуар наративів, що впливають на імідж України, їхні тематичні групи. Культурно-комунікативні феномени інформаційного простору як меседж-бокси стратегічного наративу. Футурологічний наратив. Нон-фікшн наративи.</a:t>
            </a:r>
            <a:endParaRPr b="0" sz="1822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60365"/>
              <a:buFont typeface="Arial"/>
              <a:buNone/>
            </a:pPr>
            <a:r>
              <a:rPr lang="ru" sz="1822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i="1" lang="ru" sz="2233">
                <a:latin typeface="Times New Roman"/>
                <a:ea typeface="Times New Roman"/>
                <a:cs typeface="Times New Roman"/>
                <a:sym typeface="Times New Roman"/>
              </a:rPr>
              <a:t>Як використати наративні практики для інструменталізації знання</a:t>
            </a:r>
            <a:endParaRPr i="1" sz="22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445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63461"/>
              <a:buFont typeface="Arial"/>
              <a:buNone/>
            </a:pPr>
            <a:r>
              <a:rPr lang="ru" sz="1733">
                <a:latin typeface="Times New Roman"/>
                <a:ea typeface="Times New Roman"/>
                <a:cs typeface="Times New Roman"/>
                <a:sym typeface="Times New Roman"/>
              </a:rPr>
              <a:t>Тема 4. Наративи засобів масової комунікації. </a:t>
            </a:r>
            <a:r>
              <a:rPr b="0" lang="ru" sz="1733">
                <a:latin typeface="Times New Roman"/>
                <a:ea typeface="Times New Roman"/>
                <a:cs typeface="Times New Roman"/>
                <a:sym typeface="Times New Roman"/>
              </a:rPr>
              <a:t>Музейні наративи як чинники політики пам’яті. Формати кінонарації та тенденції до створення кінотексту як мультимодального кінонаративу. Творення візуального наративу. Мистецькі наративи як «м’яка сила» культурної дипломатії та інформаційної політики держави.</a:t>
            </a:r>
            <a:endParaRPr b="0" sz="17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33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