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6EFCC-97A8-455F-8121-E6CBA8272B3B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8C45-0EEC-4B1D-9C02-8A137F86F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46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6EFCC-97A8-455F-8121-E6CBA8272B3B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8C45-0EEC-4B1D-9C02-8A137F86F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675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6EFCC-97A8-455F-8121-E6CBA8272B3B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8C45-0EEC-4B1D-9C02-8A137F86F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092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6EFCC-97A8-455F-8121-E6CBA8272B3B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8C45-0EEC-4B1D-9C02-8A137F86F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911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6EFCC-97A8-455F-8121-E6CBA8272B3B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8C45-0EEC-4B1D-9C02-8A137F86F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533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6EFCC-97A8-455F-8121-E6CBA8272B3B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8C45-0EEC-4B1D-9C02-8A137F86F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907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6EFCC-97A8-455F-8121-E6CBA8272B3B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8C45-0EEC-4B1D-9C02-8A137F86F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850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6EFCC-97A8-455F-8121-E6CBA8272B3B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8C45-0EEC-4B1D-9C02-8A137F86F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562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6EFCC-97A8-455F-8121-E6CBA8272B3B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8C45-0EEC-4B1D-9C02-8A137F86F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284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6EFCC-97A8-455F-8121-E6CBA8272B3B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8C45-0EEC-4B1D-9C02-8A137F86F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675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6EFCC-97A8-455F-8121-E6CBA8272B3B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8C45-0EEC-4B1D-9C02-8A137F86F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873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6EFCC-97A8-455F-8121-E6CBA8272B3B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A8C45-0EEC-4B1D-9C02-8A137F86F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079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325528"/>
            <a:ext cx="9144000" cy="2387600"/>
          </a:xfrm>
        </p:spPr>
        <p:txBody>
          <a:bodyPr/>
          <a:lstStyle/>
          <a:p>
            <a:r>
              <a:rPr lang="ru-RU" dirty="0" err="1" smtClean="0"/>
              <a:t>Методи</a:t>
            </a:r>
            <a:r>
              <a:rPr lang="ru-RU" dirty="0" smtClean="0"/>
              <a:t> </a:t>
            </a:r>
            <a:r>
              <a:rPr lang="ru-RU" dirty="0" err="1" smtClean="0"/>
              <a:t>товарознавства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563631"/>
          </a:xfrm>
        </p:spPr>
        <p:txBody>
          <a:bodyPr/>
          <a:lstStyle/>
          <a:p>
            <a:r>
              <a:rPr lang="ru-RU" dirty="0" err="1" smtClean="0"/>
              <a:t>Класифікація</a:t>
            </a:r>
            <a:r>
              <a:rPr lang="ru-RU" dirty="0" smtClean="0"/>
              <a:t> </a:t>
            </a:r>
            <a:r>
              <a:rPr lang="ru-RU" dirty="0" err="1" smtClean="0"/>
              <a:t>методів</a:t>
            </a:r>
            <a:endParaRPr lang="en-US" dirty="0" smtClean="0"/>
          </a:p>
          <a:p>
            <a:r>
              <a:rPr lang="ru-RU" dirty="0" err="1" smtClean="0"/>
              <a:t>Теоретичні</a:t>
            </a:r>
            <a:r>
              <a:rPr lang="ru-RU" dirty="0" smtClean="0"/>
              <a:t> </a:t>
            </a:r>
            <a:r>
              <a:rPr lang="ru-RU" dirty="0" err="1" smtClean="0"/>
              <a:t>методи</a:t>
            </a:r>
            <a:endParaRPr lang="ru-RU" dirty="0" smtClean="0"/>
          </a:p>
          <a:p>
            <a:r>
              <a:rPr lang="ru-RU" dirty="0" err="1" smtClean="0"/>
              <a:t>Емпіричні</a:t>
            </a:r>
            <a:r>
              <a:rPr lang="ru-RU" dirty="0" smtClean="0"/>
              <a:t> </a:t>
            </a:r>
            <a:r>
              <a:rPr lang="ru-RU" dirty="0" err="1" smtClean="0"/>
              <a:t>методи</a:t>
            </a:r>
            <a:endParaRPr lang="ru-RU" dirty="0" smtClean="0"/>
          </a:p>
          <a:p>
            <a:r>
              <a:rPr lang="ru-RU" dirty="0" err="1" smtClean="0"/>
              <a:t>Практичні</a:t>
            </a:r>
            <a:r>
              <a:rPr lang="ru-RU" dirty="0" smtClean="0"/>
              <a:t> </a:t>
            </a:r>
            <a:r>
              <a:rPr lang="ru-RU" dirty="0" err="1" smtClean="0"/>
              <a:t>методи</a:t>
            </a:r>
            <a:endParaRPr lang="ru-RU" dirty="0" smtClean="0"/>
          </a:p>
          <a:p>
            <a:r>
              <a:rPr lang="ru-RU" dirty="0" err="1" smtClean="0"/>
              <a:t>Класифікатори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7571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795" y="0"/>
            <a:ext cx="1209620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Прогнозування</a:t>
            </a:r>
            <a:r>
              <a:rPr lang="ru-RU" dirty="0" smtClean="0"/>
              <a:t> - </a:t>
            </a:r>
            <a:r>
              <a:rPr lang="ru-RU" dirty="0" err="1" smtClean="0"/>
              <a:t>це</a:t>
            </a:r>
            <a:r>
              <a:rPr lang="ru-RU" dirty="0" smtClean="0"/>
              <a:t> метод, </a:t>
            </a:r>
            <a:r>
              <a:rPr lang="ru-RU" dirty="0" err="1" smtClean="0"/>
              <a:t>ґрунтований</a:t>
            </a:r>
            <a:r>
              <a:rPr lang="ru-RU" dirty="0" smtClean="0"/>
              <a:t> на </a:t>
            </a:r>
            <a:r>
              <a:rPr lang="ru-RU" dirty="0" err="1" smtClean="0"/>
              <a:t>дослідженні</a:t>
            </a:r>
            <a:r>
              <a:rPr lang="ru-RU" dirty="0" smtClean="0"/>
              <a:t> перспектив </a:t>
            </a:r>
            <a:r>
              <a:rPr lang="ru-RU" dirty="0" err="1" smtClean="0"/>
              <a:t>зміни</a:t>
            </a:r>
            <a:r>
              <a:rPr lang="ru-RU" dirty="0" smtClean="0"/>
              <a:t> </a:t>
            </a:r>
            <a:r>
              <a:rPr lang="ru-RU" dirty="0" err="1" smtClean="0"/>
              <a:t>певних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.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методу в </a:t>
            </a:r>
            <a:r>
              <a:rPr lang="ru-RU" dirty="0" err="1" smtClean="0"/>
              <a:t>товарознавстві</a:t>
            </a:r>
            <a:r>
              <a:rPr lang="ru-RU" dirty="0" smtClean="0"/>
              <a:t> </a:t>
            </a:r>
            <a:r>
              <a:rPr lang="ru-RU" dirty="0" err="1" smtClean="0"/>
              <a:t>здійснюється</a:t>
            </a:r>
            <a:r>
              <a:rPr lang="ru-RU" dirty="0" smtClean="0"/>
              <a:t> </a:t>
            </a:r>
            <a:r>
              <a:rPr lang="ru-RU" dirty="0" err="1" smtClean="0"/>
              <a:t>прогнозування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і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змін</a:t>
            </a:r>
            <a:r>
              <a:rPr lang="ru-RU" dirty="0" smtClean="0"/>
              <a:t> при </a:t>
            </a:r>
            <a:r>
              <a:rPr lang="ru-RU" dirty="0" err="1" smtClean="0"/>
              <a:t>зберіганні</a:t>
            </a:r>
            <a:r>
              <a:rPr lang="ru-RU" dirty="0" smtClean="0"/>
              <a:t> </a:t>
            </a:r>
            <a:r>
              <a:rPr lang="ru-RU" dirty="0" err="1" smtClean="0"/>
              <a:t>залежно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певних</a:t>
            </a:r>
            <a:r>
              <a:rPr lang="ru-RU" dirty="0" smtClean="0"/>
              <a:t> умов і </a:t>
            </a:r>
            <a:r>
              <a:rPr lang="ru-RU" dirty="0" err="1" smtClean="0"/>
              <a:t>термінів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раціонального</a:t>
            </a:r>
            <a:r>
              <a:rPr lang="ru-RU" dirty="0" smtClean="0"/>
              <a:t> </a:t>
            </a:r>
            <a:r>
              <a:rPr lang="ru-RU" dirty="0" err="1" smtClean="0"/>
              <a:t>асортименту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Наприклад</a:t>
            </a:r>
            <a:r>
              <a:rPr lang="ru-RU" dirty="0" smtClean="0"/>
              <a:t>, при </a:t>
            </a:r>
            <a:r>
              <a:rPr lang="ru-RU" dirty="0" err="1" smtClean="0"/>
              <a:t>закладці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на </a:t>
            </a:r>
            <a:r>
              <a:rPr lang="ru-RU" dirty="0" err="1" smtClean="0"/>
              <a:t>тривале</a:t>
            </a:r>
            <a:r>
              <a:rPr lang="ru-RU" dirty="0" smtClean="0"/>
              <a:t> </a:t>
            </a:r>
            <a:r>
              <a:rPr lang="ru-RU" dirty="0" err="1" smtClean="0"/>
              <a:t>зберігання</a:t>
            </a:r>
            <a:r>
              <a:rPr lang="ru-RU" dirty="0" smtClean="0"/>
              <a:t> </a:t>
            </a:r>
            <a:r>
              <a:rPr lang="ru-RU" dirty="0" err="1" smtClean="0"/>
              <a:t>товарознавцям</a:t>
            </a:r>
            <a:r>
              <a:rPr lang="ru-RU" dirty="0" smtClean="0"/>
              <a:t> доводиться </a:t>
            </a:r>
            <a:r>
              <a:rPr lang="ru-RU" dirty="0" err="1" smtClean="0"/>
              <a:t>прогнозувати</a:t>
            </a:r>
            <a:r>
              <a:rPr lang="ru-RU" dirty="0" smtClean="0"/>
              <a:t> </a:t>
            </a:r>
            <a:r>
              <a:rPr lang="ru-RU" dirty="0" err="1" smtClean="0"/>
              <a:t>терміни</a:t>
            </a:r>
            <a:r>
              <a:rPr lang="ru-RU" dirty="0" smtClean="0"/>
              <a:t> </a:t>
            </a:r>
            <a:r>
              <a:rPr lang="ru-RU" dirty="0" err="1" smtClean="0"/>
              <a:t>збереження</a:t>
            </a:r>
            <a:r>
              <a:rPr lang="ru-RU" dirty="0" smtClean="0"/>
              <a:t> по </a:t>
            </a:r>
            <a:r>
              <a:rPr lang="ru-RU" dirty="0" err="1" smtClean="0"/>
              <a:t>кожній</a:t>
            </a:r>
            <a:r>
              <a:rPr lang="ru-RU" dirty="0" smtClean="0"/>
              <a:t> </a:t>
            </a:r>
            <a:r>
              <a:rPr lang="ru-RU" dirty="0" err="1" smtClean="0"/>
              <a:t>товарній</a:t>
            </a:r>
            <a:r>
              <a:rPr lang="ru-RU" dirty="0" smtClean="0"/>
              <a:t> </a:t>
            </a:r>
            <a:r>
              <a:rPr lang="ru-RU" dirty="0" err="1" smtClean="0"/>
              <a:t>партії</a:t>
            </a:r>
            <a:r>
              <a:rPr lang="ru-RU" dirty="0" smtClean="0"/>
              <a:t> з </a:t>
            </a:r>
            <a:r>
              <a:rPr lang="ru-RU" dirty="0" err="1" smtClean="0"/>
              <a:t>урахуванням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, </a:t>
            </a:r>
            <a:r>
              <a:rPr lang="ru-RU" dirty="0" err="1" smtClean="0"/>
              <a:t>першочерговості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реалізації</a:t>
            </a:r>
            <a:r>
              <a:rPr lang="ru-RU" dirty="0" smtClean="0"/>
              <a:t> і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чинників</a:t>
            </a:r>
            <a:endParaRPr lang="ru-RU" dirty="0" smtClean="0"/>
          </a:p>
          <a:p>
            <a:r>
              <a:rPr lang="ru-RU" b="1" dirty="0" smtClean="0"/>
              <a:t>Приклад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Бізнес-планування</a:t>
            </a:r>
            <a:r>
              <a:rPr lang="ru-RU" dirty="0" smtClean="0"/>
              <a:t> в ресторанному </a:t>
            </a:r>
            <a:r>
              <a:rPr lang="ru-RU" dirty="0" err="1" smtClean="0"/>
              <a:t>бізнесі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При </a:t>
            </a:r>
            <a:r>
              <a:rPr lang="ru-RU" dirty="0" err="1" smtClean="0"/>
              <a:t>першому</a:t>
            </a:r>
            <a:r>
              <a:rPr lang="ru-RU" dirty="0" smtClean="0"/>
              <a:t>, грубому, </a:t>
            </a:r>
            <a:r>
              <a:rPr lang="ru-RU" dirty="0" err="1" smtClean="0"/>
              <a:t>визначенні</a:t>
            </a:r>
            <a:r>
              <a:rPr lang="ru-RU" dirty="0" smtClean="0"/>
              <a:t> </a:t>
            </a:r>
            <a:r>
              <a:rPr lang="ru-RU" dirty="0" err="1" smtClean="0"/>
              <a:t>розміру</a:t>
            </a:r>
            <a:r>
              <a:rPr lang="ru-RU" dirty="0" smtClean="0"/>
              <a:t> </a:t>
            </a:r>
            <a:r>
              <a:rPr lang="ru-RU" dirty="0" err="1" smtClean="0"/>
              <a:t>майбутніх</a:t>
            </a:r>
            <a:r>
              <a:rPr lang="ru-RU" dirty="0" smtClean="0"/>
              <a:t> </a:t>
            </a:r>
            <a:r>
              <a:rPr lang="ru-RU" dirty="0" err="1" smtClean="0"/>
              <a:t>вкладень</a:t>
            </a:r>
            <a:r>
              <a:rPr lang="ru-RU" dirty="0" smtClean="0"/>
              <a:t> в </a:t>
            </a:r>
            <a:r>
              <a:rPr lang="ru-RU" dirty="0" err="1" smtClean="0"/>
              <a:t>підприємство</a:t>
            </a:r>
            <a:r>
              <a:rPr lang="ru-RU" dirty="0" smtClean="0"/>
              <a:t> </a:t>
            </a:r>
            <a:r>
              <a:rPr lang="ru-RU" dirty="0" err="1" smtClean="0"/>
              <a:t>громадського</a:t>
            </a:r>
            <a:r>
              <a:rPr lang="ru-RU" dirty="0" smtClean="0"/>
              <a:t> </a:t>
            </a:r>
            <a:r>
              <a:rPr lang="ru-RU" dirty="0" err="1" smtClean="0"/>
              <a:t>харчування</a:t>
            </a:r>
            <a:r>
              <a:rPr lang="ru-RU" dirty="0" smtClean="0"/>
              <a:t> </a:t>
            </a:r>
            <a:r>
              <a:rPr lang="ru-RU" dirty="0" err="1" smtClean="0"/>
              <a:t>фахівці</a:t>
            </a:r>
            <a:r>
              <a:rPr lang="ru-RU" dirty="0" smtClean="0"/>
              <a:t> </a:t>
            </a:r>
            <a:r>
              <a:rPr lang="ru-RU" dirty="0" err="1" smtClean="0"/>
              <a:t>рекомендують</a:t>
            </a:r>
            <a:r>
              <a:rPr lang="ru-RU" dirty="0" smtClean="0"/>
              <a:t> </a:t>
            </a:r>
            <a:r>
              <a:rPr lang="ru-RU" dirty="0" err="1" smtClean="0"/>
              <a:t>виходити</a:t>
            </a:r>
            <a:r>
              <a:rPr lang="ru-RU" dirty="0" smtClean="0"/>
              <a:t> з </a:t>
            </a:r>
            <a:r>
              <a:rPr lang="ru-RU" dirty="0" err="1" smtClean="0"/>
              <a:t>розрахунку</a:t>
            </a:r>
            <a:r>
              <a:rPr lang="ru-RU" dirty="0" smtClean="0"/>
              <a:t> 1000 дол. на один </a:t>
            </a:r>
            <a:r>
              <a:rPr lang="ru-RU" dirty="0" err="1" smtClean="0"/>
              <a:t>квадратний</a:t>
            </a:r>
            <a:r>
              <a:rPr lang="ru-RU" dirty="0" smtClean="0"/>
              <a:t> метр </a:t>
            </a:r>
            <a:r>
              <a:rPr lang="ru-RU" dirty="0" err="1" smtClean="0"/>
              <a:t>приміщення</a:t>
            </a:r>
            <a:r>
              <a:rPr lang="ru-RU" dirty="0" smtClean="0"/>
              <a:t>. При грамотному </a:t>
            </a:r>
            <a:r>
              <a:rPr lang="ru-RU" dirty="0" err="1" smtClean="0"/>
              <a:t>підході</a:t>
            </a:r>
            <a:r>
              <a:rPr lang="ru-RU" dirty="0" smtClean="0"/>
              <a:t> до </a:t>
            </a:r>
            <a:r>
              <a:rPr lang="ru-RU" dirty="0" err="1" smtClean="0"/>
              <a:t>управління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все </a:t>
            </a:r>
            <a:r>
              <a:rPr lang="ru-RU" dirty="0" err="1" smtClean="0"/>
              <a:t>піде</a:t>
            </a:r>
            <a:r>
              <a:rPr lang="ru-RU" dirty="0" smtClean="0"/>
              <a:t> за планом, </a:t>
            </a:r>
            <a:r>
              <a:rPr lang="ru-RU" dirty="0" err="1" smtClean="0"/>
              <a:t>вже</a:t>
            </a:r>
            <a:r>
              <a:rPr lang="ru-RU" dirty="0" smtClean="0"/>
              <a:t> через </a:t>
            </a:r>
            <a:r>
              <a:rPr lang="ru-RU" dirty="0" err="1" smtClean="0"/>
              <a:t>чотири</a:t>
            </a:r>
            <a:r>
              <a:rPr lang="ru-RU" dirty="0" smtClean="0"/>
              <a:t> </a:t>
            </a:r>
            <a:r>
              <a:rPr lang="ru-RU" dirty="0" err="1" smtClean="0"/>
              <a:t>місяці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відкриття</a:t>
            </a:r>
            <a:r>
              <a:rPr lang="ru-RU" dirty="0" smtClean="0"/>
              <a:t> </a:t>
            </a:r>
            <a:r>
              <a:rPr lang="ru-RU" dirty="0" err="1" smtClean="0"/>
              <a:t>зростання</a:t>
            </a:r>
            <a:r>
              <a:rPr lang="ru-RU" dirty="0" smtClean="0"/>
              <a:t> обороту </a:t>
            </a:r>
            <a:r>
              <a:rPr lang="ru-RU" dirty="0" err="1" smtClean="0"/>
              <a:t>почне</a:t>
            </a:r>
            <a:r>
              <a:rPr lang="ru-RU" dirty="0" smtClean="0"/>
              <a:t> </a:t>
            </a:r>
            <a:r>
              <a:rPr lang="ru-RU" dirty="0" err="1" smtClean="0"/>
              <a:t>збільшуватися</a:t>
            </a:r>
            <a:r>
              <a:rPr lang="ru-RU" dirty="0" smtClean="0"/>
              <a:t>, а через 1,5-2 роки (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середній</a:t>
            </a:r>
            <a:r>
              <a:rPr lang="ru-RU" dirty="0" smtClean="0"/>
              <a:t> </a:t>
            </a:r>
            <a:r>
              <a:rPr lang="ru-RU" dirty="0" err="1" smtClean="0"/>
              <a:t>термін</a:t>
            </a:r>
            <a:r>
              <a:rPr lang="ru-RU" dirty="0" smtClean="0"/>
              <a:t> </a:t>
            </a:r>
            <a:r>
              <a:rPr lang="ru-RU" dirty="0" err="1" smtClean="0"/>
              <a:t>окупності</a:t>
            </a:r>
            <a:r>
              <a:rPr lang="ru-RU" dirty="0" smtClean="0"/>
              <a:t> ресторану) </a:t>
            </a:r>
            <a:r>
              <a:rPr lang="ru-RU" dirty="0" err="1" smtClean="0"/>
              <a:t>ви</a:t>
            </a:r>
            <a:r>
              <a:rPr lang="ru-RU" dirty="0" smtClean="0"/>
              <a:t> почнете </a:t>
            </a:r>
            <a:r>
              <a:rPr lang="ru-RU" dirty="0" err="1" smtClean="0"/>
              <a:t>отримувати</a:t>
            </a:r>
            <a:r>
              <a:rPr lang="ru-RU" dirty="0" smtClean="0"/>
              <a:t> </a:t>
            </a:r>
            <a:r>
              <a:rPr lang="ru-RU" dirty="0" err="1" smtClean="0"/>
              <a:t>прибуток</a:t>
            </a:r>
            <a:r>
              <a:rPr lang="ru-RU" dirty="0" smtClean="0"/>
              <a:t>. </a:t>
            </a:r>
            <a:r>
              <a:rPr lang="ru-RU" dirty="0" err="1" smtClean="0"/>
              <a:t>Мінімальна</a:t>
            </a:r>
            <a:r>
              <a:rPr lang="ru-RU" dirty="0" smtClean="0"/>
              <a:t> </a:t>
            </a:r>
            <a:r>
              <a:rPr lang="ru-RU" dirty="0" err="1" smtClean="0"/>
              <a:t>рентабельність</a:t>
            </a:r>
            <a:r>
              <a:rPr lang="ru-RU" dirty="0" smtClean="0"/>
              <a:t> в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бізнесі</a:t>
            </a:r>
            <a:r>
              <a:rPr lang="ru-RU" dirty="0" smtClean="0"/>
              <a:t> </a:t>
            </a:r>
            <a:r>
              <a:rPr lang="ru-RU" dirty="0" err="1" smtClean="0"/>
              <a:t>складає</a:t>
            </a:r>
            <a:r>
              <a:rPr lang="ru-RU" dirty="0" smtClean="0"/>
              <a:t> 20%, </a:t>
            </a:r>
            <a:r>
              <a:rPr lang="ru-RU" dirty="0" err="1" smtClean="0"/>
              <a:t>середня</a:t>
            </a:r>
            <a:r>
              <a:rPr lang="ru-RU" dirty="0" smtClean="0"/>
              <a:t> - </a:t>
            </a:r>
            <a:r>
              <a:rPr lang="ru-RU" dirty="0" err="1" smtClean="0"/>
              <a:t>близько</a:t>
            </a:r>
            <a:r>
              <a:rPr lang="ru-RU" dirty="0" smtClean="0"/>
              <a:t> 25%, а у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успіху</a:t>
            </a:r>
            <a:r>
              <a:rPr lang="ru-RU" dirty="0" smtClean="0"/>
              <a:t> вона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досягати</a:t>
            </a:r>
            <a:r>
              <a:rPr lang="ru-RU" dirty="0" smtClean="0"/>
              <a:t> 50-60%.</a:t>
            </a:r>
          </a:p>
          <a:p>
            <a:r>
              <a:rPr lang="ru-RU" dirty="0" err="1" smtClean="0"/>
              <a:t>Класифікація</a:t>
            </a:r>
            <a:r>
              <a:rPr lang="ru-RU" dirty="0" smtClean="0"/>
              <a:t>, </a:t>
            </a:r>
            <a:r>
              <a:rPr lang="ru-RU" dirty="0" err="1" smtClean="0"/>
              <a:t>розміри</a:t>
            </a:r>
            <a:r>
              <a:rPr lang="ru-RU" dirty="0" smtClean="0"/>
              <a:t> </a:t>
            </a:r>
            <a:r>
              <a:rPr lang="ru-RU" dirty="0" err="1" smtClean="0"/>
              <a:t>вкладень</a:t>
            </a:r>
            <a:r>
              <a:rPr lang="ru-RU" dirty="0" smtClean="0"/>
              <a:t> і </a:t>
            </a:r>
            <a:r>
              <a:rPr lang="ru-RU" dirty="0" err="1" smtClean="0"/>
              <a:t>майбутніх</a:t>
            </a:r>
            <a:r>
              <a:rPr lang="ru-RU" dirty="0" smtClean="0"/>
              <a:t> </a:t>
            </a:r>
            <a:r>
              <a:rPr lang="ru-RU" dirty="0" err="1" smtClean="0"/>
              <a:t>доходів</a:t>
            </a:r>
            <a:r>
              <a:rPr lang="ru-RU" dirty="0" smtClean="0"/>
              <a:t> </a:t>
            </a:r>
            <a:r>
              <a:rPr lang="ru-RU" dirty="0" err="1" smtClean="0"/>
              <a:t>залежать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рівня</a:t>
            </a:r>
            <a:r>
              <a:rPr lang="ru-RU" dirty="0" smtClean="0"/>
              <a:t> і масштабу </a:t>
            </a:r>
            <a:r>
              <a:rPr lang="ru-RU" dirty="0" err="1" smtClean="0"/>
              <a:t>бізнесу</a:t>
            </a:r>
            <a:r>
              <a:rPr lang="ru-RU" dirty="0" smtClean="0"/>
              <a:t>: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відкрити</a:t>
            </a:r>
            <a:r>
              <a:rPr lang="ru-RU" dirty="0" smtClean="0"/>
              <a:t> як ресторан в </a:t>
            </a:r>
            <a:r>
              <a:rPr lang="ru-RU" dirty="0" err="1" smtClean="0"/>
              <a:t>класичному</a:t>
            </a:r>
            <a:r>
              <a:rPr lang="ru-RU" dirty="0" smtClean="0"/>
              <a:t> </a:t>
            </a:r>
            <a:r>
              <a:rPr lang="ru-RU" dirty="0" err="1" smtClean="0"/>
              <a:t>значенні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слова, так і просто бар </a:t>
            </a:r>
            <a:r>
              <a:rPr lang="ru-RU" dirty="0" err="1" smtClean="0"/>
              <a:t>або</a:t>
            </a:r>
            <a:r>
              <a:rPr lang="ru-RU" dirty="0" smtClean="0"/>
              <a:t> кафе. </a:t>
            </a:r>
            <a:r>
              <a:rPr lang="ru-RU" dirty="0" err="1" smtClean="0"/>
              <a:t>Існують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 smtClean="0"/>
              <a:t>поєднання</a:t>
            </a:r>
            <a:r>
              <a:rPr lang="ru-RU" dirty="0" smtClean="0"/>
              <a:t> типу кафе-бар, бар-ресторан. У </a:t>
            </a:r>
            <a:r>
              <a:rPr lang="ru-RU" dirty="0" err="1" smtClean="0"/>
              <a:t>традиційній</a:t>
            </a:r>
            <a:r>
              <a:rPr lang="ru-RU" dirty="0" smtClean="0"/>
              <a:t> </a:t>
            </a:r>
            <a:r>
              <a:rPr lang="ru-RU" dirty="0" err="1" smtClean="0"/>
              <a:t>класифікації</a:t>
            </a:r>
            <a:r>
              <a:rPr lang="ru-RU" dirty="0" smtClean="0"/>
              <a:t>, </a:t>
            </a:r>
            <a:r>
              <a:rPr lang="ru-RU" dirty="0" err="1" smtClean="0"/>
              <a:t>встановленої</a:t>
            </a:r>
            <a:r>
              <a:rPr lang="ru-RU" dirty="0" smtClean="0"/>
              <a:t> </a:t>
            </a:r>
            <a:r>
              <a:rPr lang="ru-RU" dirty="0" err="1" smtClean="0"/>
              <a:t>Держстандартом</a:t>
            </a:r>
            <a:r>
              <a:rPr lang="ru-RU" dirty="0" smtClean="0"/>
              <a:t>, </a:t>
            </a:r>
            <a:r>
              <a:rPr lang="ru-RU" dirty="0" err="1" smtClean="0"/>
              <a:t>ресторани</a:t>
            </a:r>
            <a:r>
              <a:rPr lang="ru-RU" dirty="0" smtClean="0"/>
              <a:t> </a:t>
            </a:r>
            <a:r>
              <a:rPr lang="ru-RU" dirty="0" err="1" smtClean="0"/>
              <a:t>діляться</a:t>
            </a:r>
            <a:r>
              <a:rPr lang="ru-RU" dirty="0" smtClean="0"/>
              <a:t> на три </a:t>
            </a:r>
            <a:r>
              <a:rPr lang="ru-RU" dirty="0" err="1" smtClean="0"/>
              <a:t>класи</a:t>
            </a:r>
            <a:r>
              <a:rPr lang="ru-RU" dirty="0" smtClean="0"/>
              <a:t>: "люкс", </a:t>
            </a:r>
            <a:r>
              <a:rPr lang="ru-RU" dirty="0" err="1" smtClean="0"/>
              <a:t>вищий</a:t>
            </a:r>
            <a:r>
              <a:rPr lang="ru-RU" dirty="0" smtClean="0"/>
              <a:t> і перший, кожному з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відповідає</a:t>
            </a:r>
            <a:r>
              <a:rPr lang="ru-RU" dirty="0" smtClean="0"/>
              <a:t> </a:t>
            </a:r>
            <a:r>
              <a:rPr lang="ru-RU" dirty="0" err="1" smtClean="0"/>
              <a:t>певний</a:t>
            </a:r>
            <a:r>
              <a:rPr lang="ru-RU" dirty="0" smtClean="0"/>
              <a:t> </a:t>
            </a:r>
            <a:r>
              <a:rPr lang="ru-RU" dirty="0" err="1" smtClean="0"/>
              <a:t>набір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Сучасні</a:t>
            </a:r>
            <a:r>
              <a:rPr lang="ru-RU" dirty="0" smtClean="0"/>
              <a:t> </a:t>
            </a:r>
            <a:r>
              <a:rPr lang="ru-RU" dirty="0" err="1" smtClean="0"/>
              <a:t>фахівці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</a:t>
            </a:r>
            <a:r>
              <a:rPr lang="ru-RU" dirty="0" err="1" smtClean="0"/>
              <a:t>дещо</a:t>
            </a:r>
            <a:r>
              <a:rPr lang="ru-RU" dirty="0" smtClean="0"/>
              <a:t> </a:t>
            </a:r>
            <a:r>
              <a:rPr lang="ru-RU" dirty="0" err="1" smtClean="0"/>
              <a:t>іншу</a:t>
            </a:r>
            <a:r>
              <a:rPr lang="ru-RU" dirty="0" smtClean="0"/>
              <a:t> </a:t>
            </a:r>
            <a:r>
              <a:rPr lang="ru-RU" dirty="0" err="1" smtClean="0"/>
              <a:t>градацію</a:t>
            </a:r>
            <a:r>
              <a:rPr lang="ru-RU" dirty="0" smtClean="0"/>
              <a:t>: </a:t>
            </a:r>
            <a:r>
              <a:rPr lang="ru-RU" dirty="0" err="1" smtClean="0"/>
              <a:t>елітні</a:t>
            </a:r>
            <a:r>
              <a:rPr lang="ru-RU" dirty="0" smtClean="0"/>
              <a:t>, </a:t>
            </a:r>
            <a:r>
              <a:rPr lang="ru-RU" dirty="0" err="1" smtClean="0"/>
              <a:t>ресторани</a:t>
            </a:r>
            <a:r>
              <a:rPr lang="ru-RU" dirty="0" smtClean="0"/>
              <a:t> для </a:t>
            </a:r>
            <a:r>
              <a:rPr lang="ru-RU" dirty="0" err="1" smtClean="0"/>
              <a:t>середнього</a:t>
            </a:r>
            <a:r>
              <a:rPr lang="ru-RU" dirty="0" smtClean="0"/>
              <a:t> </a:t>
            </a:r>
            <a:r>
              <a:rPr lang="ru-RU" dirty="0" err="1" smtClean="0"/>
              <a:t>класу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, як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</a:t>
            </a:r>
            <a:r>
              <a:rPr lang="ru-RU" dirty="0" err="1" smtClean="0"/>
              <a:t>називають</a:t>
            </a:r>
            <a:r>
              <a:rPr lang="ru-RU" dirty="0" smtClean="0"/>
              <a:t>, "</a:t>
            </a:r>
            <a:r>
              <a:rPr lang="ru-RU" dirty="0" err="1" smtClean="0"/>
              <a:t>середньої</a:t>
            </a:r>
            <a:r>
              <a:rPr lang="ru-RU" dirty="0" smtClean="0"/>
              <a:t> руки", і фаст-</a:t>
            </a:r>
            <a:r>
              <a:rPr lang="ru-RU" dirty="0" err="1" smtClean="0"/>
              <a:t>фуди</a:t>
            </a:r>
            <a:r>
              <a:rPr lang="ru-RU" dirty="0" smtClean="0"/>
              <a:t>. </a:t>
            </a:r>
            <a:r>
              <a:rPr lang="ru-RU" dirty="0" err="1" smtClean="0"/>
              <a:t>Окрім</a:t>
            </a:r>
            <a:r>
              <a:rPr lang="ru-RU" dirty="0" smtClean="0"/>
              <a:t> </a:t>
            </a:r>
            <a:r>
              <a:rPr lang="ru-RU" dirty="0" err="1" smtClean="0"/>
              <a:t>звичайних</a:t>
            </a:r>
            <a:r>
              <a:rPr lang="ru-RU" dirty="0" smtClean="0"/>
              <a:t> </a:t>
            </a:r>
            <a:r>
              <a:rPr lang="ru-RU" dirty="0" err="1" smtClean="0"/>
              <a:t>барів</a:t>
            </a:r>
            <a:r>
              <a:rPr lang="ru-RU" dirty="0" smtClean="0"/>
              <a:t> і кафе </a:t>
            </a:r>
            <a:r>
              <a:rPr lang="ru-RU" dirty="0" err="1" smtClean="0"/>
              <a:t>існує</a:t>
            </a:r>
            <a:r>
              <a:rPr lang="ru-RU" dirty="0" smtClean="0"/>
              <a:t> </a:t>
            </a:r>
            <a:r>
              <a:rPr lang="ru-RU" dirty="0" err="1" smtClean="0"/>
              <a:t>особливий</a:t>
            </a:r>
            <a:r>
              <a:rPr lang="ru-RU" dirty="0" smtClean="0"/>
              <a:t> тип </a:t>
            </a:r>
            <a:r>
              <a:rPr lang="ru-RU" dirty="0" err="1" smtClean="0"/>
              <a:t>закладів</a:t>
            </a:r>
            <a:r>
              <a:rPr lang="ru-RU" dirty="0" smtClean="0"/>
              <a:t> </a:t>
            </a:r>
            <a:r>
              <a:rPr lang="ru-RU" dirty="0" err="1" smtClean="0"/>
              <a:t>громадського</a:t>
            </a:r>
            <a:r>
              <a:rPr lang="ru-RU" dirty="0" smtClean="0"/>
              <a:t> </a:t>
            </a:r>
            <a:r>
              <a:rPr lang="ru-RU" dirty="0" err="1" smtClean="0"/>
              <a:t>харчування</a:t>
            </a:r>
            <a:r>
              <a:rPr lang="ru-RU" dirty="0" smtClean="0"/>
              <a:t> - </a:t>
            </a:r>
            <a:r>
              <a:rPr lang="ru-RU" dirty="0" err="1" smtClean="0"/>
              <a:t>кав'ярні</a:t>
            </a:r>
            <a:r>
              <a:rPr lang="ru-RU" dirty="0" smtClean="0"/>
              <a:t>. </a:t>
            </a:r>
            <a:r>
              <a:rPr lang="ru-RU" dirty="0" err="1" smtClean="0"/>
              <a:t>Елітні</a:t>
            </a:r>
            <a:r>
              <a:rPr lang="ru-RU" dirty="0" smtClean="0"/>
              <a:t> </a:t>
            </a:r>
            <a:r>
              <a:rPr lang="ru-RU" dirty="0" err="1" smtClean="0"/>
              <a:t>ресторани</a:t>
            </a:r>
            <a:r>
              <a:rPr lang="ru-RU" dirty="0" smtClean="0"/>
              <a:t> </a:t>
            </a:r>
            <a:r>
              <a:rPr lang="ru-RU" dirty="0" err="1" smtClean="0"/>
              <a:t>відрізняються</a:t>
            </a:r>
            <a:r>
              <a:rPr lang="ru-RU" dirty="0" smtClean="0"/>
              <a:t> </a:t>
            </a:r>
            <a:r>
              <a:rPr lang="ru-RU" dirty="0" err="1" smtClean="0"/>
              <a:t>вишуканістю</a:t>
            </a:r>
            <a:r>
              <a:rPr lang="ru-RU" dirty="0" smtClean="0"/>
              <a:t> </a:t>
            </a:r>
            <a:r>
              <a:rPr lang="ru-RU" dirty="0" err="1" smtClean="0"/>
              <a:t>інтер'єру</a:t>
            </a:r>
            <a:r>
              <a:rPr lang="ru-RU" dirty="0" smtClean="0"/>
              <a:t>, </a:t>
            </a:r>
            <a:r>
              <a:rPr lang="ru-RU" dirty="0" err="1" smtClean="0"/>
              <a:t>високим</a:t>
            </a:r>
            <a:r>
              <a:rPr lang="ru-RU" dirty="0" smtClean="0"/>
              <a:t> </a:t>
            </a:r>
            <a:r>
              <a:rPr lang="ru-RU" dirty="0" err="1" smtClean="0"/>
              <a:t>рівнем</a:t>
            </a:r>
            <a:r>
              <a:rPr lang="ru-RU" dirty="0" smtClean="0"/>
              <a:t> комфорту, широким </a:t>
            </a:r>
            <a:r>
              <a:rPr lang="ru-RU" dirty="0" err="1" smtClean="0"/>
              <a:t>асортиментом</a:t>
            </a:r>
            <a:r>
              <a:rPr lang="ru-RU" dirty="0" smtClean="0"/>
              <a:t> </a:t>
            </a:r>
            <a:r>
              <a:rPr lang="ru-RU" dirty="0" err="1" smtClean="0"/>
              <a:t>оригінальних</a:t>
            </a:r>
            <a:r>
              <a:rPr lang="ru-RU" dirty="0" smtClean="0"/>
              <a:t>, </a:t>
            </a:r>
            <a:r>
              <a:rPr lang="ru-RU" dirty="0" err="1" smtClean="0"/>
              <a:t>замовлених</a:t>
            </a:r>
            <a:r>
              <a:rPr lang="ru-RU" dirty="0" smtClean="0"/>
              <a:t> і </a:t>
            </a:r>
            <a:r>
              <a:rPr lang="ru-RU" dirty="0" err="1" smtClean="0"/>
              <a:t>фірмових</a:t>
            </a:r>
            <a:r>
              <a:rPr lang="ru-RU" dirty="0" smtClean="0"/>
              <a:t> блюд і </a:t>
            </a:r>
            <a:r>
              <a:rPr lang="ru-RU" dirty="0" err="1" smtClean="0"/>
              <a:t>напоїв</a:t>
            </a:r>
            <a:r>
              <a:rPr lang="ru-RU" dirty="0" smtClean="0"/>
              <a:t> і, </a:t>
            </a:r>
            <a:r>
              <a:rPr lang="ru-RU" dirty="0" err="1" smtClean="0"/>
              <a:t>зрозуміло</a:t>
            </a:r>
            <a:r>
              <a:rPr lang="ru-RU" dirty="0" smtClean="0"/>
              <a:t>, </a:t>
            </a:r>
            <a:r>
              <a:rPr lang="ru-RU" dirty="0" err="1" smtClean="0"/>
              <a:t>високими</a:t>
            </a:r>
            <a:r>
              <a:rPr lang="ru-RU" dirty="0" smtClean="0"/>
              <a:t> </a:t>
            </a:r>
            <a:r>
              <a:rPr lang="ru-RU" dirty="0" err="1" smtClean="0"/>
              <a:t>цінами</a:t>
            </a:r>
            <a:r>
              <a:rPr lang="ru-RU" dirty="0" smtClean="0"/>
              <a:t>. </a:t>
            </a:r>
            <a:r>
              <a:rPr lang="ru-RU" dirty="0" err="1" smtClean="0"/>
              <a:t>Ресторани</a:t>
            </a:r>
            <a:r>
              <a:rPr lang="ru-RU" dirty="0" smtClean="0"/>
              <a:t> </a:t>
            </a:r>
            <a:r>
              <a:rPr lang="ru-RU" dirty="0" err="1" smtClean="0"/>
              <a:t>середньої</a:t>
            </a:r>
            <a:r>
              <a:rPr lang="ru-RU" dirty="0" smtClean="0"/>
              <a:t> руки за </a:t>
            </a:r>
            <a:r>
              <a:rPr lang="ru-RU" dirty="0" err="1" smtClean="0"/>
              <a:t>помірніші</a:t>
            </a:r>
            <a:r>
              <a:rPr lang="ru-RU" dirty="0" smtClean="0"/>
              <a:t> </a:t>
            </a:r>
            <a:r>
              <a:rPr lang="ru-RU" dirty="0" err="1" smtClean="0"/>
              <a:t>гроші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пропонують</a:t>
            </a:r>
            <a:r>
              <a:rPr lang="ru-RU" dirty="0" smtClean="0"/>
              <a:t> </a:t>
            </a:r>
            <a:r>
              <a:rPr lang="ru-RU" dirty="0" err="1" smtClean="0"/>
              <a:t>відвідувачам</a:t>
            </a:r>
            <a:r>
              <a:rPr lang="ru-RU" dirty="0" smtClean="0"/>
              <a:t> </a:t>
            </a:r>
            <a:r>
              <a:rPr lang="ru-RU" dirty="0" err="1" smtClean="0"/>
              <a:t>досить</a:t>
            </a:r>
            <a:r>
              <a:rPr lang="ru-RU" dirty="0" smtClean="0"/>
              <a:t> </a:t>
            </a:r>
            <a:r>
              <a:rPr lang="ru-RU" dirty="0" err="1" smtClean="0"/>
              <a:t>різноманітне</a:t>
            </a:r>
            <a:r>
              <a:rPr lang="ru-RU" dirty="0" smtClean="0"/>
              <a:t> меню. Фаст-</a:t>
            </a:r>
            <a:r>
              <a:rPr lang="ru-RU" dirty="0" err="1" smtClean="0"/>
              <a:t>фуди</a:t>
            </a:r>
            <a:r>
              <a:rPr lang="ru-RU" dirty="0" smtClean="0"/>
              <a:t> </a:t>
            </a:r>
            <a:r>
              <a:rPr lang="ru-RU" dirty="0" err="1" smtClean="0"/>
              <a:t>надають</a:t>
            </a:r>
            <a:r>
              <a:rPr lang="ru-RU" dirty="0" smtClean="0"/>
              <a:t> </a:t>
            </a:r>
            <a:r>
              <a:rPr lang="ru-RU" dirty="0" err="1" smtClean="0"/>
              <a:t>стандартизований</a:t>
            </a:r>
            <a:r>
              <a:rPr lang="ru-RU" dirty="0" smtClean="0"/>
              <a:t> </a:t>
            </a:r>
            <a:r>
              <a:rPr lang="ru-RU" dirty="0" err="1" smtClean="0"/>
              <a:t>набір</a:t>
            </a:r>
            <a:r>
              <a:rPr lang="ru-RU" dirty="0" smtClean="0"/>
              <a:t> блюд, і для них, як правило, </a:t>
            </a:r>
            <a:r>
              <a:rPr lang="ru-RU" dirty="0" err="1" smtClean="0"/>
              <a:t>характерне</a:t>
            </a:r>
            <a:r>
              <a:rPr lang="ru-RU" dirty="0" smtClean="0"/>
              <a:t> </a:t>
            </a:r>
            <a:r>
              <a:rPr lang="ru-RU" dirty="0" err="1" smtClean="0"/>
              <a:t>самообслуговування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39383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7565" y="121483"/>
            <a:ext cx="1169125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Для тих,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бажають</a:t>
            </a:r>
            <a:r>
              <a:rPr lang="ru-RU" dirty="0" smtClean="0"/>
              <a:t> стати </a:t>
            </a:r>
            <a:r>
              <a:rPr lang="ru-RU" dirty="0" err="1" smtClean="0"/>
              <a:t>власниками</a:t>
            </a:r>
            <a:r>
              <a:rPr lang="ru-RU" dirty="0" smtClean="0"/>
              <a:t> ресторану, </a:t>
            </a:r>
            <a:r>
              <a:rPr lang="ru-RU" dirty="0" err="1" smtClean="0"/>
              <a:t>існують</a:t>
            </a:r>
            <a:r>
              <a:rPr lang="ru-RU" dirty="0" smtClean="0"/>
              <a:t> два шляхи: </a:t>
            </a:r>
            <a:r>
              <a:rPr lang="ru-RU" dirty="0" err="1" smtClean="0"/>
              <a:t>купити</a:t>
            </a:r>
            <a:r>
              <a:rPr lang="ru-RU" dirty="0" smtClean="0"/>
              <a:t> </a:t>
            </a:r>
            <a:r>
              <a:rPr lang="ru-RU" dirty="0" err="1" smtClean="0"/>
              <a:t>готовий</a:t>
            </a:r>
            <a:r>
              <a:rPr lang="ru-RU" dirty="0" smtClean="0"/>
              <a:t> </a:t>
            </a:r>
            <a:r>
              <a:rPr lang="ru-RU" dirty="0" err="1" smtClean="0"/>
              <a:t>бізнес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інвестувати</a:t>
            </a:r>
            <a:r>
              <a:rPr lang="ru-RU" dirty="0" smtClean="0"/>
              <a:t> </a:t>
            </a:r>
            <a:r>
              <a:rPr lang="ru-RU" dirty="0" err="1" smtClean="0"/>
              <a:t>гроші</a:t>
            </a:r>
            <a:r>
              <a:rPr lang="ru-RU" dirty="0" smtClean="0"/>
              <a:t> в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справи</a:t>
            </a:r>
            <a:r>
              <a:rPr lang="ru-RU" dirty="0" smtClean="0"/>
              <a:t> "з нуля". У </a:t>
            </a:r>
            <a:r>
              <a:rPr lang="ru-RU" dirty="0" err="1" smtClean="0"/>
              <a:t>всьому</a:t>
            </a:r>
            <a:r>
              <a:rPr lang="ru-RU" dirty="0" smtClean="0"/>
              <a:t> </a:t>
            </a:r>
            <a:r>
              <a:rPr lang="ru-RU" dirty="0" err="1" smtClean="0"/>
              <a:t>світі</a:t>
            </a:r>
            <a:r>
              <a:rPr lang="ru-RU" dirty="0" smtClean="0"/>
              <a:t> </a:t>
            </a:r>
            <a:r>
              <a:rPr lang="ru-RU" dirty="0" err="1" smtClean="0"/>
              <a:t>прийнято</a:t>
            </a:r>
            <a:r>
              <a:rPr lang="ru-RU" dirty="0" smtClean="0"/>
              <a:t> </a:t>
            </a:r>
            <a:r>
              <a:rPr lang="ru-RU" dirty="0" err="1" smtClean="0"/>
              <a:t>розпочинати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ідеї</a:t>
            </a:r>
            <a:r>
              <a:rPr lang="ru-RU" dirty="0" smtClean="0"/>
              <a:t>, </a:t>
            </a:r>
            <a:r>
              <a:rPr lang="ru-RU" dirty="0" err="1" smtClean="0"/>
              <a:t>під</a:t>
            </a:r>
            <a:r>
              <a:rPr lang="ru-RU" dirty="0" smtClean="0"/>
              <a:t> яку </a:t>
            </a:r>
            <a:r>
              <a:rPr lang="ru-RU" dirty="0" err="1" smtClean="0"/>
              <a:t>потім</a:t>
            </a:r>
            <a:r>
              <a:rPr lang="ru-RU" dirty="0" smtClean="0"/>
              <a:t> </a:t>
            </a:r>
            <a:r>
              <a:rPr lang="ru-RU" dirty="0" err="1" smtClean="0"/>
              <a:t>підшукують</a:t>
            </a:r>
            <a:r>
              <a:rPr lang="ru-RU" dirty="0" smtClean="0"/>
              <a:t> </a:t>
            </a:r>
            <a:r>
              <a:rPr lang="ru-RU" dirty="0" err="1" smtClean="0"/>
              <a:t>відповідне</a:t>
            </a:r>
            <a:r>
              <a:rPr lang="ru-RU" dirty="0" smtClean="0"/>
              <a:t> </a:t>
            </a:r>
            <a:r>
              <a:rPr lang="ru-RU" dirty="0" err="1" smtClean="0"/>
              <a:t>приміщення</a:t>
            </a:r>
            <a:r>
              <a:rPr lang="ru-RU" dirty="0" smtClean="0"/>
              <a:t>. У "</a:t>
            </a:r>
            <a:r>
              <a:rPr lang="ru-RU" dirty="0" err="1" smtClean="0"/>
              <a:t>спальних</a:t>
            </a:r>
            <a:r>
              <a:rPr lang="ru-RU" dirty="0" smtClean="0"/>
              <a:t>" районах </a:t>
            </a:r>
            <a:r>
              <a:rPr lang="ru-RU" dirty="0" err="1" smtClean="0"/>
              <a:t>вартість</a:t>
            </a:r>
            <a:r>
              <a:rPr lang="ru-RU" dirty="0" smtClean="0"/>
              <a:t> </a:t>
            </a:r>
            <a:r>
              <a:rPr lang="ru-RU" dirty="0" err="1" smtClean="0"/>
              <a:t>оренди</a:t>
            </a:r>
            <a:r>
              <a:rPr lang="ru-RU" dirty="0" smtClean="0"/>
              <a:t> </a:t>
            </a:r>
            <a:r>
              <a:rPr lang="ru-RU" dirty="0" err="1" smtClean="0"/>
              <a:t>починається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200 дол. за 1 кв. м в </a:t>
            </a:r>
            <a:r>
              <a:rPr lang="ru-RU" dirty="0" err="1" smtClean="0"/>
              <a:t>рік</a:t>
            </a:r>
            <a:r>
              <a:rPr lang="ru-RU" dirty="0" smtClean="0"/>
              <a:t>. У </a:t>
            </a:r>
            <a:r>
              <a:rPr lang="ru-RU" dirty="0" err="1" smtClean="0"/>
              <a:t>сучасних</a:t>
            </a:r>
            <a:r>
              <a:rPr lang="ru-RU" dirty="0" smtClean="0"/>
              <a:t> </a:t>
            </a:r>
            <a:r>
              <a:rPr lang="ru-RU" dirty="0" err="1" smtClean="0"/>
              <a:t>торгових</a:t>
            </a:r>
            <a:r>
              <a:rPr lang="ru-RU" dirty="0" smtClean="0"/>
              <a:t> комплексах і </a:t>
            </a:r>
            <a:r>
              <a:rPr lang="ru-RU" dirty="0" err="1" smtClean="0"/>
              <a:t>бізнес</a:t>
            </a:r>
            <a:r>
              <a:rPr lang="ru-RU" dirty="0" smtClean="0"/>
              <a:t>-центрах </a:t>
            </a:r>
            <a:r>
              <a:rPr lang="ru-RU" dirty="0" err="1" smtClean="0"/>
              <a:t>ціна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перевищувати</a:t>
            </a:r>
            <a:r>
              <a:rPr lang="ru-RU" dirty="0" smtClean="0"/>
              <a:t> 1000 дол. за 1 кв. м в </a:t>
            </a:r>
            <a:r>
              <a:rPr lang="ru-RU" dirty="0" err="1" smtClean="0"/>
              <a:t>рік</a:t>
            </a:r>
            <a:r>
              <a:rPr lang="ru-RU" dirty="0" smtClean="0"/>
              <a:t>. Таким чином, </a:t>
            </a:r>
            <a:r>
              <a:rPr lang="ru-RU" dirty="0" err="1" smtClean="0"/>
              <a:t>щомісячний</a:t>
            </a:r>
            <a:r>
              <a:rPr lang="ru-RU" dirty="0" smtClean="0"/>
              <a:t> </a:t>
            </a:r>
            <a:r>
              <a:rPr lang="ru-RU" dirty="0" err="1" smtClean="0"/>
              <a:t>внесок</a:t>
            </a:r>
            <a:r>
              <a:rPr lang="ru-RU" dirty="0" smtClean="0"/>
              <a:t> за </a:t>
            </a:r>
            <a:r>
              <a:rPr lang="ru-RU" dirty="0" err="1" smtClean="0"/>
              <a:t>оренду</a:t>
            </a:r>
            <a:r>
              <a:rPr lang="ru-RU" dirty="0" smtClean="0"/>
              <a:t> </a:t>
            </a:r>
            <a:r>
              <a:rPr lang="ru-RU" dirty="0" err="1" smtClean="0"/>
              <a:t>приміщення</a:t>
            </a:r>
            <a:r>
              <a:rPr lang="ru-RU" dirty="0" smtClean="0"/>
              <a:t> </a:t>
            </a:r>
            <a:r>
              <a:rPr lang="ru-RU" dirty="0" err="1" smtClean="0"/>
              <a:t>площею</a:t>
            </a:r>
            <a:r>
              <a:rPr lang="ru-RU" dirty="0" smtClean="0"/>
              <a:t> </a:t>
            </a:r>
            <a:r>
              <a:rPr lang="ru-RU" dirty="0" err="1" smtClean="0"/>
              <a:t>близько</a:t>
            </a:r>
            <a:r>
              <a:rPr lang="ru-RU" dirty="0" smtClean="0"/>
              <a:t> 200 кв. м в "спальному" </a:t>
            </a:r>
            <a:r>
              <a:rPr lang="ru-RU" dirty="0" err="1" smtClean="0"/>
              <a:t>районі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складати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3300 до 16 500 дол., в межах центру </a:t>
            </a:r>
            <a:r>
              <a:rPr lang="ru-RU" dirty="0" err="1" smtClean="0"/>
              <a:t>міста</a:t>
            </a:r>
            <a:r>
              <a:rPr lang="ru-RU" dirty="0" smtClean="0"/>
              <a:t> - </a:t>
            </a:r>
            <a:r>
              <a:rPr lang="ru-RU" dirty="0" err="1" smtClean="0"/>
              <a:t>приблизно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6500 дол.</a:t>
            </a:r>
          </a:p>
          <a:p>
            <a:r>
              <a:rPr lang="ru-RU" dirty="0" err="1" smtClean="0"/>
              <a:t>Останнім</a:t>
            </a:r>
            <a:r>
              <a:rPr lang="ru-RU" dirty="0" smtClean="0"/>
              <a:t> часом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непрофільних</a:t>
            </a:r>
            <a:r>
              <a:rPr lang="ru-RU" dirty="0" smtClean="0"/>
              <a:t> </a:t>
            </a:r>
            <a:r>
              <a:rPr lang="ru-RU" dirty="0" err="1" smtClean="0"/>
              <a:t>інвесторів</a:t>
            </a:r>
            <a:r>
              <a:rPr lang="ru-RU" dirty="0" smtClean="0"/>
              <a:t> </a:t>
            </a:r>
            <a:r>
              <a:rPr lang="ru-RU" dirty="0" err="1" smtClean="0"/>
              <a:t>починають</a:t>
            </a:r>
            <a:r>
              <a:rPr lang="ru-RU" dirty="0" smtClean="0"/>
              <a:t> роботу над рестораном з </a:t>
            </a:r>
            <a:r>
              <a:rPr lang="ru-RU" dirty="0" err="1" smtClean="0"/>
              <a:t>проведення</a:t>
            </a:r>
            <a:r>
              <a:rPr lang="ru-RU" dirty="0" smtClean="0"/>
              <a:t> маркетингового </a:t>
            </a:r>
            <a:r>
              <a:rPr lang="ru-RU" dirty="0" err="1" smtClean="0"/>
              <a:t>дослідження</a:t>
            </a:r>
            <a:r>
              <a:rPr lang="ru-RU" dirty="0" smtClean="0"/>
              <a:t>. </a:t>
            </a:r>
            <a:r>
              <a:rPr lang="ru-RU" dirty="0" err="1" smtClean="0"/>
              <a:t>Воно</a:t>
            </a:r>
            <a:r>
              <a:rPr lang="ru-RU" dirty="0" smtClean="0"/>
              <a:t> </a:t>
            </a:r>
            <a:r>
              <a:rPr lang="ru-RU" dirty="0" err="1" smtClean="0"/>
              <a:t>робиться</a:t>
            </a:r>
            <a:r>
              <a:rPr lang="ru-RU" dirty="0" smtClean="0"/>
              <a:t> для того,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визначити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тип закладу буде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ефективний</a:t>
            </a:r>
            <a:r>
              <a:rPr lang="ru-RU" dirty="0" smtClean="0"/>
              <a:t> з </a:t>
            </a:r>
            <a:r>
              <a:rPr lang="ru-RU" dirty="0" err="1" smtClean="0"/>
              <a:t>фінансової</a:t>
            </a:r>
            <a:r>
              <a:rPr lang="ru-RU" dirty="0" smtClean="0"/>
              <a:t> точки </a:t>
            </a:r>
            <a:r>
              <a:rPr lang="ru-RU" dirty="0" err="1" smtClean="0"/>
              <a:t>зору</a:t>
            </a:r>
            <a:r>
              <a:rPr lang="ru-RU" dirty="0" smtClean="0"/>
              <a:t> в конкретному </a:t>
            </a:r>
            <a:r>
              <a:rPr lang="ru-RU" dirty="0" err="1" smtClean="0"/>
              <a:t>приміщенні</a:t>
            </a:r>
            <a:r>
              <a:rPr lang="ru-RU" dirty="0" smtClean="0"/>
              <a:t>. </a:t>
            </a:r>
            <a:r>
              <a:rPr lang="ru-RU" dirty="0" err="1" smtClean="0"/>
              <a:t>Чи</a:t>
            </a:r>
            <a:r>
              <a:rPr lang="ru-RU" dirty="0" smtClean="0"/>
              <a:t> не вступить створена </a:t>
            </a:r>
            <a:r>
              <a:rPr lang="ru-RU" dirty="0" err="1" smtClean="0"/>
              <a:t>концепція</a:t>
            </a:r>
            <a:r>
              <a:rPr lang="ru-RU" dirty="0" smtClean="0"/>
              <a:t> в </a:t>
            </a:r>
            <a:r>
              <a:rPr lang="ru-RU" dirty="0" err="1" smtClean="0"/>
              <a:t>конфлікт</a:t>
            </a:r>
            <a:r>
              <a:rPr lang="ru-RU" dirty="0" smtClean="0"/>
              <a:t> з </a:t>
            </a:r>
            <a:r>
              <a:rPr lang="ru-RU" dirty="0" err="1" smtClean="0"/>
              <a:t>ринковою</a:t>
            </a:r>
            <a:r>
              <a:rPr lang="ru-RU" dirty="0" smtClean="0"/>
              <a:t> </a:t>
            </a:r>
            <a:r>
              <a:rPr lang="ru-RU" dirty="0" err="1" smtClean="0"/>
              <a:t>дійсністю</a:t>
            </a:r>
            <a:r>
              <a:rPr lang="ru-RU" dirty="0" smtClean="0"/>
              <a:t>?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впоратися</a:t>
            </a:r>
            <a:r>
              <a:rPr lang="ru-RU" dirty="0" smtClean="0"/>
              <a:t> з </a:t>
            </a:r>
            <a:r>
              <a:rPr lang="ru-RU" dirty="0" err="1" smtClean="0"/>
              <a:t>цим</a:t>
            </a:r>
            <a:r>
              <a:rPr lang="ru-RU" dirty="0" smtClean="0"/>
              <a:t> </a:t>
            </a:r>
            <a:r>
              <a:rPr lang="ru-RU" dirty="0" err="1" smtClean="0"/>
              <a:t>завданням</a:t>
            </a:r>
            <a:r>
              <a:rPr lang="ru-RU" dirty="0" smtClean="0"/>
              <a:t>, </a:t>
            </a:r>
            <a:r>
              <a:rPr lang="ru-RU" dirty="0" err="1" smtClean="0"/>
              <a:t>варто</a:t>
            </a:r>
            <a:r>
              <a:rPr lang="ru-RU" dirty="0" smtClean="0"/>
              <a:t> </a:t>
            </a:r>
            <a:r>
              <a:rPr lang="ru-RU" dirty="0" err="1" smtClean="0"/>
              <a:t>звернутися</a:t>
            </a:r>
            <a:r>
              <a:rPr lang="ru-RU" dirty="0" smtClean="0"/>
              <a:t> до </a:t>
            </a:r>
            <a:r>
              <a:rPr lang="ru-RU" dirty="0" err="1" smtClean="0"/>
              <a:t>послуг</a:t>
            </a:r>
            <a:r>
              <a:rPr lang="ru-RU" dirty="0" smtClean="0"/>
              <a:t> </a:t>
            </a:r>
            <a:r>
              <a:rPr lang="ru-RU" dirty="0" err="1" smtClean="0"/>
              <a:t>фахівців</a:t>
            </a:r>
            <a:r>
              <a:rPr lang="ru-RU" dirty="0" smtClean="0"/>
              <a:t>. Вони </a:t>
            </a:r>
            <a:r>
              <a:rPr lang="ru-RU" dirty="0" err="1" smtClean="0"/>
              <a:t>проведуть</a:t>
            </a:r>
            <a:r>
              <a:rPr lang="ru-RU" dirty="0" smtClean="0"/>
              <a:t> </a:t>
            </a:r>
            <a:r>
              <a:rPr lang="ru-RU" dirty="0" err="1" smtClean="0"/>
              <a:t>дослідження</a:t>
            </a:r>
            <a:r>
              <a:rPr lang="ru-RU" dirty="0" smtClean="0"/>
              <a:t>, </a:t>
            </a:r>
            <a:r>
              <a:rPr lang="ru-RU" dirty="0" err="1" smtClean="0"/>
              <a:t>вивчать</a:t>
            </a:r>
            <a:r>
              <a:rPr lang="ru-RU" dirty="0" smtClean="0"/>
              <a:t> </a:t>
            </a:r>
            <a:r>
              <a:rPr lang="ru-RU" dirty="0" err="1" smtClean="0"/>
              <a:t>відповідні</a:t>
            </a:r>
            <a:r>
              <a:rPr lang="ru-RU" dirty="0" smtClean="0"/>
              <a:t> </a:t>
            </a:r>
            <a:r>
              <a:rPr lang="ru-RU" dirty="0" err="1" smtClean="0"/>
              <a:t>параметри</a:t>
            </a:r>
            <a:r>
              <a:rPr lang="ru-RU" dirty="0" smtClean="0"/>
              <a:t>: потоки людей у </a:t>
            </a:r>
            <a:r>
              <a:rPr lang="ru-RU" dirty="0" err="1" smtClean="0"/>
              <a:t>безпосередній</a:t>
            </a:r>
            <a:r>
              <a:rPr lang="ru-RU" dirty="0" smtClean="0"/>
              <a:t> </a:t>
            </a:r>
            <a:r>
              <a:rPr lang="ru-RU" dirty="0" err="1" smtClean="0"/>
              <a:t>близькості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приміщення</a:t>
            </a:r>
            <a:r>
              <a:rPr lang="ru-RU" dirty="0" smtClean="0"/>
              <a:t>, </a:t>
            </a:r>
            <a:r>
              <a:rPr lang="ru-RU" dirty="0" err="1" smtClean="0"/>
              <a:t>конкурентне</a:t>
            </a:r>
            <a:r>
              <a:rPr lang="ru-RU" dirty="0" smtClean="0"/>
              <a:t> </a:t>
            </a:r>
            <a:r>
              <a:rPr lang="ru-RU" dirty="0" err="1" smtClean="0"/>
              <a:t>оточення</a:t>
            </a:r>
            <a:r>
              <a:rPr lang="ru-RU" dirty="0" smtClean="0"/>
              <a:t>,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будівлі</a:t>
            </a:r>
            <a:r>
              <a:rPr lang="ru-RU" dirty="0" smtClean="0"/>
              <a:t> і </a:t>
            </a:r>
            <a:r>
              <a:rPr lang="ru-RU" dirty="0" err="1" smtClean="0"/>
              <a:t>споруди</a:t>
            </a:r>
            <a:r>
              <a:rPr lang="ru-RU" dirty="0" smtClean="0"/>
              <a:t> </a:t>
            </a:r>
            <a:r>
              <a:rPr lang="ru-RU" dirty="0" err="1" smtClean="0"/>
              <a:t>поблизу</a:t>
            </a:r>
            <a:r>
              <a:rPr lang="ru-RU" dirty="0" smtClean="0"/>
              <a:t> </a:t>
            </a:r>
            <a:r>
              <a:rPr lang="ru-RU" dirty="0" err="1" smtClean="0"/>
              <a:t>майбутнього</a:t>
            </a:r>
            <a:r>
              <a:rPr lang="ru-RU" dirty="0" smtClean="0"/>
              <a:t> ресторану, </a:t>
            </a:r>
            <a:r>
              <a:rPr lang="ru-RU" dirty="0" err="1" smtClean="0"/>
              <a:t>зручність</a:t>
            </a:r>
            <a:r>
              <a:rPr lang="ru-RU" dirty="0" smtClean="0"/>
              <a:t> </a:t>
            </a:r>
            <a:r>
              <a:rPr lang="ru-RU" dirty="0" err="1" smtClean="0"/>
              <a:t>під'їзду</a:t>
            </a:r>
            <a:r>
              <a:rPr lang="ru-RU" dirty="0" smtClean="0"/>
              <a:t>, </a:t>
            </a:r>
            <a:r>
              <a:rPr lang="ru-RU" dirty="0" err="1" smtClean="0"/>
              <a:t>наявність</a:t>
            </a:r>
            <a:r>
              <a:rPr lang="ru-RU" dirty="0" smtClean="0"/>
              <a:t> парковки, </a:t>
            </a:r>
            <a:r>
              <a:rPr lang="ru-RU" dirty="0" err="1" smtClean="0"/>
              <a:t>можливості</a:t>
            </a:r>
            <a:r>
              <a:rPr lang="ru-RU" dirty="0" smtClean="0"/>
              <a:t> </a:t>
            </a:r>
            <a:r>
              <a:rPr lang="ru-RU" dirty="0" err="1" smtClean="0"/>
              <a:t>зовнішнього</a:t>
            </a:r>
            <a:r>
              <a:rPr lang="ru-RU" dirty="0" smtClean="0"/>
              <a:t> </a:t>
            </a:r>
            <a:r>
              <a:rPr lang="ru-RU" dirty="0" err="1" smtClean="0"/>
              <a:t>оформлення</a:t>
            </a:r>
            <a:r>
              <a:rPr lang="ru-RU" dirty="0" smtClean="0"/>
              <a:t>; </a:t>
            </a:r>
            <a:r>
              <a:rPr lang="ru-RU" dirty="0" err="1" smtClean="0"/>
              <a:t>з'ясують</a:t>
            </a:r>
            <a:r>
              <a:rPr lang="ru-RU" dirty="0" smtClean="0"/>
              <a:t> </a:t>
            </a:r>
            <a:r>
              <a:rPr lang="ru-RU" dirty="0" err="1" smtClean="0"/>
              <a:t>приблизну</a:t>
            </a:r>
            <a:r>
              <a:rPr lang="ru-RU" dirty="0" smtClean="0"/>
              <a:t> структуру і </a:t>
            </a:r>
            <a:r>
              <a:rPr lang="ru-RU" dirty="0" err="1" smtClean="0"/>
              <a:t>платоспроможність</a:t>
            </a:r>
            <a:r>
              <a:rPr lang="ru-RU" dirty="0" smtClean="0"/>
              <a:t> </a:t>
            </a:r>
            <a:r>
              <a:rPr lang="ru-RU" dirty="0" err="1" smtClean="0"/>
              <a:t>потенційних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, </a:t>
            </a:r>
            <a:r>
              <a:rPr lang="ru-RU" dirty="0" err="1" smtClean="0"/>
              <a:t>вивчать</a:t>
            </a:r>
            <a:r>
              <a:rPr lang="ru-RU" dirty="0" smtClean="0"/>
              <a:t> </a:t>
            </a:r>
            <a:r>
              <a:rPr lang="ru-RU" dirty="0" err="1" smtClean="0"/>
              <a:t>конкурентів</a:t>
            </a:r>
            <a:r>
              <a:rPr lang="ru-RU" dirty="0" smtClean="0"/>
              <a:t>,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концепції</a:t>
            </a:r>
            <a:r>
              <a:rPr lang="ru-RU" dirty="0" smtClean="0"/>
              <a:t>, дизайн, </a:t>
            </a:r>
            <a:r>
              <a:rPr lang="ru-RU" dirty="0" err="1" smtClean="0"/>
              <a:t>відвідуваність</a:t>
            </a:r>
            <a:r>
              <a:rPr lang="ru-RU" dirty="0" smtClean="0"/>
              <a:t>, </a:t>
            </a:r>
            <a:r>
              <a:rPr lang="ru-RU" dirty="0" err="1" smtClean="0"/>
              <a:t>клієнтів</a:t>
            </a:r>
            <a:r>
              <a:rPr lang="ru-RU" dirty="0" smtClean="0"/>
              <a:t>, роботу персоналу і "</a:t>
            </a:r>
            <a:r>
              <a:rPr lang="ru-RU" dirty="0" err="1" smtClean="0"/>
              <a:t>середній</a:t>
            </a:r>
            <a:r>
              <a:rPr lang="ru-RU" dirty="0" smtClean="0"/>
              <a:t> чек".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95863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37721"/>
            <a:ext cx="1203089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Програмування</a:t>
            </a:r>
            <a:r>
              <a:rPr lang="ru-RU" dirty="0" smtClean="0"/>
              <a:t> - </a:t>
            </a:r>
            <a:r>
              <a:rPr lang="ru-RU" dirty="0" err="1" smtClean="0"/>
              <a:t>це</a:t>
            </a:r>
            <a:r>
              <a:rPr lang="ru-RU" dirty="0" smtClean="0"/>
              <a:t> метод, </a:t>
            </a:r>
            <a:r>
              <a:rPr lang="ru-RU" dirty="0" err="1" smtClean="0"/>
              <a:t>ґрунтований</a:t>
            </a:r>
            <a:r>
              <a:rPr lang="ru-RU" dirty="0" smtClean="0"/>
              <a:t> на </a:t>
            </a:r>
            <a:r>
              <a:rPr lang="ru-RU" dirty="0" err="1" smtClean="0"/>
              <a:t>визначенні</a:t>
            </a:r>
            <a:r>
              <a:rPr lang="ru-RU" dirty="0" smtClean="0"/>
              <a:t> </a:t>
            </a:r>
            <a:r>
              <a:rPr lang="ru-RU" dirty="0" err="1" smtClean="0"/>
              <a:t>послідовності</a:t>
            </a:r>
            <a:r>
              <a:rPr lang="ru-RU" dirty="0" smtClean="0"/>
              <a:t> </a:t>
            </a:r>
            <a:r>
              <a:rPr lang="ru-RU" dirty="0" err="1" smtClean="0"/>
              <a:t>дій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належних</a:t>
            </a:r>
            <a:r>
              <a:rPr lang="ru-RU" dirty="0" smtClean="0"/>
              <a:t> </a:t>
            </a:r>
            <a:r>
              <a:rPr lang="ru-RU" dirty="0" err="1" smtClean="0"/>
              <a:t>товарознавчих</a:t>
            </a:r>
            <a:r>
              <a:rPr lang="ru-RU" dirty="0" smtClean="0"/>
              <a:t> характеристик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раціонального</a:t>
            </a:r>
            <a:r>
              <a:rPr lang="ru-RU" dirty="0" smtClean="0"/>
              <a:t> </a:t>
            </a:r>
            <a:r>
              <a:rPr lang="ru-RU" dirty="0" err="1" smtClean="0"/>
              <a:t>руху</a:t>
            </a:r>
            <a:r>
              <a:rPr lang="ru-RU" dirty="0" smtClean="0"/>
              <a:t> товару. </a:t>
            </a:r>
            <a:r>
              <a:rPr lang="ru-RU" dirty="0" err="1" smtClean="0"/>
              <a:t>Програмування</a:t>
            </a:r>
            <a:r>
              <a:rPr lang="ru-RU" dirty="0" smtClean="0"/>
              <a:t> </a:t>
            </a:r>
            <a:r>
              <a:rPr lang="ru-RU" dirty="0" err="1" smtClean="0"/>
              <a:t>застосовується</a:t>
            </a:r>
            <a:r>
              <a:rPr lang="ru-RU" dirty="0" smtClean="0"/>
              <a:t> при </a:t>
            </a:r>
            <a:r>
              <a:rPr lang="ru-RU" dirty="0" err="1" smtClean="0"/>
              <a:t>розробці</a:t>
            </a:r>
            <a:r>
              <a:rPr lang="ru-RU" dirty="0" smtClean="0"/>
              <a:t> </a:t>
            </a:r>
            <a:r>
              <a:rPr lang="ru-RU" dirty="0" err="1" smtClean="0"/>
              <a:t>програм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, </a:t>
            </a:r>
            <a:r>
              <a:rPr lang="ru-RU" dirty="0" err="1" smtClean="0"/>
              <a:t>виробничого</a:t>
            </a:r>
            <a:r>
              <a:rPr lang="ru-RU" dirty="0" smtClean="0"/>
              <a:t> контролю і при </a:t>
            </a:r>
            <a:r>
              <a:rPr lang="ru-RU" dirty="0" err="1" smtClean="0"/>
              <a:t>визначенні</a:t>
            </a:r>
            <a:r>
              <a:rPr lang="ru-RU" dirty="0" smtClean="0"/>
              <a:t> </a:t>
            </a:r>
            <a:r>
              <a:rPr lang="ru-RU" dirty="0" err="1" smtClean="0"/>
              <a:t>асортиментної</a:t>
            </a:r>
            <a:r>
              <a:rPr lang="ru-RU" dirty="0" smtClean="0"/>
              <a:t> </a:t>
            </a:r>
            <a:r>
              <a:rPr lang="ru-RU" dirty="0" err="1" smtClean="0"/>
              <a:t>політики</a:t>
            </a:r>
            <a:r>
              <a:rPr lang="ru-RU" dirty="0" smtClean="0"/>
              <a:t> і </a:t>
            </a:r>
            <a:r>
              <a:rPr lang="ru-RU" dirty="0" err="1" smtClean="0"/>
              <a:t>політики</a:t>
            </a:r>
            <a:r>
              <a:rPr lang="ru-RU" dirty="0" smtClean="0"/>
              <a:t> в </a:t>
            </a:r>
            <a:r>
              <a:rPr lang="ru-RU" dirty="0" err="1" smtClean="0"/>
              <a:t>області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Послідовне</a:t>
            </a:r>
            <a:r>
              <a:rPr lang="ru-RU" dirty="0" smtClean="0"/>
              <a:t> </a:t>
            </a:r>
            <a:r>
              <a:rPr lang="ru-RU" dirty="0" err="1" smtClean="0"/>
              <a:t>застосування</a:t>
            </a:r>
            <a:r>
              <a:rPr lang="ru-RU" dirty="0" smtClean="0"/>
              <a:t> </a:t>
            </a:r>
            <a:r>
              <a:rPr lang="ru-RU" dirty="0" err="1" smtClean="0"/>
              <a:t>розглянутих</a:t>
            </a:r>
            <a:r>
              <a:rPr lang="ru-RU" dirty="0" smtClean="0"/>
              <a:t> </a:t>
            </a:r>
            <a:r>
              <a:rPr lang="ru-RU" dirty="0" err="1" smtClean="0"/>
              <a:t>вище</a:t>
            </a:r>
            <a:r>
              <a:rPr lang="ru-RU" dirty="0" smtClean="0"/>
              <a:t> </a:t>
            </a:r>
            <a:r>
              <a:rPr lang="ru-RU" dirty="0" err="1" smtClean="0"/>
              <a:t>методів</a:t>
            </a:r>
            <a:r>
              <a:rPr lang="ru-RU" dirty="0" smtClean="0"/>
              <a:t> </a:t>
            </a:r>
            <a:r>
              <a:rPr lang="ru-RU" dirty="0" err="1" smtClean="0"/>
              <a:t>створює</a:t>
            </a:r>
            <a:r>
              <a:rPr lang="ru-RU" dirty="0" smtClean="0"/>
              <a:t> основу для </a:t>
            </a:r>
            <a:r>
              <a:rPr lang="ru-RU" dirty="0" err="1" smtClean="0"/>
              <a:t>подальшого</a:t>
            </a:r>
            <a:r>
              <a:rPr lang="ru-RU" dirty="0" smtClean="0"/>
              <a:t> </a:t>
            </a:r>
            <a:r>
              <a:rPr lang="ru-RU" dirty="0" err="1" smtClean="0"/>
              <a:t>планування</a:t>
            </a:r>
            <a:r>
              <a:rPr lang="ru-RU" dirty="0" smtClean="0"/>
              <a:t> </a:t>
            </a:r>
            <a:r>
              <a:rPr lang="ru-RU" dirty="0" err="1" smtClean="0"/>
              <a:t>товарознавчої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Проаналізувати</a:t>
            </a:r>
            <a:r>
              <a:rPr lang="ru-RU" dirty="0" smtClean="0"/>
              <a:t> структуру </a:t>
            </a:r>
            <a:r>
              <a:rPr lang="ru-RU" dirty="0" err="1" smtClean="0"/>
              <a:t>товарообігу</a:t>
            </a:r>
            <a:r>
              <a:rPr lang="ru-RU" dirty="0" smtClean="0"/>
              <a:t> магазину </a:t>
            </a:r>
            <a:r>
              <a:rPr lang="ru-RU" dirty="0" err="1" smtClean="0"/>
              <a:t>медтехніки</a:t>
            </a:r>
            <a:r>
              <a:rPr lang="ru-RU" dirty="0" smtClean="0"/>
              <a:t> і </a:t>
            </a:r>
            <a:r>
              <a:rPr lang="ru-RU" dirty="0" err="1" smtClean="0"/>
              <a:t>зробити</a:t>
            </a:r>
            <a:r>
              <a:rPr lang="ru-RU" dirty="0" smtClean="0"/>
              <a:t> </a:t>
            </a:r>
            <a:r>
              <a:rPr lang="ru-RU" dirty="0" err="1" smtClean="0"/>
              <a:t>висновок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стратегії</a:t>
            </a:r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906866"/>
              </p:ext>
            </p:extLst>
          </p:nvPr>
        </p:nvGraphicFramePr>
        <p:xfrm>
          <a:off x="496389" y="2129246"/>
          <a:ext cx="9666515" cy="3226524"/>
        </p:xfrm>
        <a:graphic>
          <a:graphicData uri="http://schemas.openxmlformats.org/drawingml/2006/table">
            <a:tbl>
              <a:tblPr/>
              <a:tblGrid>
                <a:gridCol w="6243264">
                  <a:extLst>
                    <a:ext uri="{9D8B030D-6E8A-4147-A177-3AD203B41FA5}">
                      <a16:colId xmlns:a16="http://schemas.microsoft.com/office/drawing/2014/main" val="413974342"/>
                    </a:ext>
                  </a:extLst>
                </a:gridCol>
                <a:gridCol w="1177049">
                  <a:extLst>
                    <a:ext uri="{9D8B030D-6E8A-4147-A177-3AD203B41FA5}">
                      <a16:colId xmlns:a16="http://schemas.microsoft.com/office/drawing/2014/main" val="2328719138"/>
                    </a:ext>
                  </a:extLst>
                </a:gridCol>
                <a:gridCol w="1059344">
                  <a:extLst>
                    <a:ext uri="{9D8B030D-6E8A-4147-A177-3AD203B41FA5}">
                      <a16:colId xmlns:a16="http://schemas.microsoft.com/office/drawing/2014/main" val="1147823381"/>
                    </a:ext>
                  </a:extLst>
                </a:gridCol>
                <a:gridCol w="1186858">
                  <a:extLst>
                    <a:ext uri="{9D8B030D-6E8A-4147-A177-3AD203B41FA5}">
                      <a16:colId xmlns:a16="http://schemas.microsoft.com/office/drawing/2014/main" val="2408046852"/>
                    </a:ext>
                  </a:extLst>
                </a:gridCol>
              </a:tblGrid>
              <a:tr h="460932"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Показник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20</a:t>
                      </a: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17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201</a:t>
                      </a: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9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20</a:t>
                      </a: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21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4972257"/>
                  </a:ext>
                </a:extLst>
              </a:tr>
              <a:tr h="460932"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Апаратура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28,7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32,2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24,7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7762661"/>
                  </a:ext>
                </a:extLst>
              </a:tr>
              <a:tr h="460932"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Медична техніка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25,3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21,6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22,3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3565676"/>
                  </a:ext>
                </a:extLst>
              </a:tr>
              <a:tr h="460932"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Фізіотерапевтичне обладнання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18,5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17,8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18,1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1761323"/>
                  </a:ext>
                </a:extLst>
              </a:tr>
              <a:tr h="460932"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Вироби медичного призначення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15,3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16,3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13,6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369062"/>
                  </a:ext>
                </a:extLst>
              </a:tr>
              <a:tr h="460932"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Товари для здоров'я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12,2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12,1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21,3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1233144"/>
                  </a:ext>
                </a:extLst>
              </a:tr>
              <a:tr h="460932"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Усього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100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100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100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78052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19394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043954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Планування</a:t>
            </a:r>
            <a:r>
              <a:rPr lang="ru-RU" dirty="0" smtClean="0"/>
              <a:t> - </a:t>
            </a:r>
            <a:r>
              <a:rPr lang="ru-RU" dirty="0" err="1" smtClean="0"/>
              <a:t>це</a:t>
            </a:r>
            <a:r>
              <a:rPr lang="ru-RU" dirty="0" smtClean="0"/>
              <a:t> метод, </a:t>
            </a:r>
            <a:r>
              <a:rPr lang="ru-RU" dirty="0" err="1" smtClean="0"/>
              <a:t>ґрунтований</a:t>
            </a:r>
            <a:r>
              <a:rPr lang="ru-RU" dirty="0" smtClean="0"/>
              <a:t> на </a:t>
            </a:r>
            <a:r>
              <a:rPr lang="ru-RU" dirty="0" err="1" smtClean="0"/>
              <a:t>розробці</a:t>
            </a:r>
            <a:r>
              <a:rPr lang="ru-RU" dirty="0" smtClean="0"/>
              <a:t> </a:t>
            </a:r>
            <a:r>
              <a:rPr lang="ru-RU" dirty="0" err="1" smtClean="0"/>
              <a:t>довгострокових</a:t>
            </a:r>
            <a:r>
              <a:rPr lang="ru-RU" dirty="0" smtClean="0"/>
              <a:t> і </a:t>
            </a:r>
            <a:r>
              <a:rPr lang="ru-RU" dirty="0" err="1" smtClean="0"/>
              <a:t>короткострокових</a:t>
            </a:r>
            <a:r>
              <a:rPr lang="ru-RU" dirty="0" smtClean="0"/>
              <a:t> </a:t>
            </a:r>
            <a:r>
              <a:rPr lang="ru-RU" dirty="0" err="1" smtClean="0"/>
              <a:t>планів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проектів</a:t>
            </a:r>
            <a:r>
              <a:rPr lang="ru-RU" dirty="0" smtClean="0"/>
              <a:t>. </a:t>
            </a:r>
            <a:r>
              <a:rPr lang="ru-RU" dirty="0" err="1" smtClean="0"/>
              <a:t>Цей</a:t>
            </a:r>
            <a:r>
              <a:rPr lang="ru-RU" dirty="0" smtClean="0"/>
              <a:t> метод </a:t>
            </a:r>
            <a:r>
              <a:rPr lang="ru-RU" dirty="0" err="1" smtClean="0"/>
              <a:t>використовується</a:t>
            </a:r>
            <a:r>
              <a:rPr lang="ru-RU" dirty="0" smtClean="0"/>
              <a:t> при </a:t>
            </a:r>
            <a:r>
              <a:rPr lang="ru-RU" dirty="0" err="1" smtClean="0"/>
              <a:t>управлінні</a:t>
            </a:r>
            <a:r>
              <a:rPr lang="ru-RU" dirty="0" smtClean="0"/>
              <a:t> </a:t>
            </a:r>
            <a:r>
              <a:rPr lang="ru-RU" dirty="0" err="1" smtClean="0"/>
              <a:t>асортиментом</a:t>
            </a:r>
            <a:r>
              <a:rPr lang="ru-RU" dirty="0" smtClean="0"/>
              <a:t> і </a:t>
            </a:r>
            <a:r>
              <a:rPr lang="ru-RU" dirty="0" err="1" smtClean="0"/>
              <a:t>якістю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,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закупівлях</a:t>
            </a:r>
            <a:r>
              <a:rPr lang="ru-RU" dirty="0" smtClean="0"/>
              <a:t> і </a:t>
            </a:r>
            <a:r>
              <a:rPr lang="ru-RU" dirty="0" err="1" smtClean="0"/>
              <a:t>розміщенні</a:t>
            </a:r>
            <a:r>
              <a:rPr lang="ru-RU" dirty="0" smtClean="0"/>
              <a:t> на </a:t>
            </a:r>
            <a:r>
              <a:rPr lang="ru-RU" dirty="0" err="1" smtClean="0"/>
              <a:t>зберігання</a:t>
            </a:r>
            <a:r>
              <a:rPr lang="ru-RU" dirty="0" smtClean="0"/>
              <a:t>, </a:t>
            </a:r>
            <a:r>
              <a:rPr lang="ru-RU" dirty="0" err="1" smtClean="0"/>
              <a:t>встановленні</a:t>
            </a:r>
            <a:r>
              <a:rPr lang="ru-RU" dirty="0" smtClean="0"/>
              <a:t> </a:t>
            </a:r>
            <a:r>
              <a:rPr lang="ru-RU" dirty="0" err="1" smtClean="0"/>
              <a:t>періодичності</a:t>
            </a:r>
            <a:r>
              <a:rPr lang="ru-RU" dirty="0" smtClean="0"/>
              <a:t> </a:t>
            </a:r>
            <a:r>
              <a:rPr lang="ru-RU" dirty="0" err="1" smtClean="0"/>
              <a:t>реалізації</a:t>
            </a:r>
            <a:r>
              <a:rPr lang="ru-RU" dirty="0" smtClean="0"/>
              <a:t>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товарних</a:t>
            </a:r>
            <a:r>
              <a:rPr lang="ru-RU" dirty="0" smtClean="0"/>
              <a:t> </a:t>
            </a:r>
            <a:r>
              <a:rPr lang="ru-RU" dirty="0" err="1" smtClean="0"/>
              <a:t>партій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Абстрагування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це</a:t>
            </a:r>
            <a:r>
              <a:rPr lang="ru-RU" dirty="0" smtClean="0"/>
              <a:t> метод, </a:t>
            </a:r>
            <a:r>
              <a:rPr lang="ru-RU" dirty="0" err="1" smtClean="0"/>
              <a:t>ґрунтований</a:t>
            </a:r>
            <a:r>
              <a:rPr lang="ru-RU" dirty="0" smtClean="0"/>
              <a:t> на </a:t>
            </a:r>
            <a:r>
              <a:rPr lang="ru-RU" dirty="0" err="1" smtClean="0"/>
              <a:t>уявному</a:t>
            </a:r>
            <a:r>
              <a:rPr lang="ru-RU" dirty="0" smtClean="0"/>
              <a:t> </a:t>
            </a:r>
            <a:r>
              <a:rPr lang="ru-RU" dirty="0" err="1" smtClean="0"/>
              <a:t>виділенні</a:t>
            </a:r>
            <a:r>
              <a:rPr lang="ru-RU" dirty="0" smtClean="0"/>
              <a:t> і </a:t>
            </a:r>
            <a:r>
              <a:rPr lang="ru-RU" dirty="0" err="1" smtClean="0"/>
              <a:t>перетворенні</a:t>
            </a:r>
            <a:r>
              <a:rPr lang="ru-RU" dirty="0" smtClean="0"/>
              <a:t> на </a:t>
            </a:r>
            <a:r>
              <a:rPr lang="ru-RU" dirty="0" err="1" smtClean="0"/>
              <a:t>самостійний</a:t>
            </a:r>
            <a:r>
              <a:rPr lang="ru-RU" dirty="0" smtClean="0"/>
              <a:t> </a:t>
            </a:r>
            <a:r>
              <a:rPr lang="ru-RU" dirty="0" err="1" smtClean="0"/>
              <a:t>об'єкт</a:t>
            </a:r>
            <a:r>
              <a:rPr lang="ru-RU" dirty="0" smtClean="0"/>
              <a:t> </a:t>
            </a:r>
            <a:r>
              <a:rPr lang="ru-RU" dirty="0" err="1" smtClean="0"/>
              <a:t>окремих</a:t>
            </a:r>
            <a:r>
              <a:rPr lang="ru-RU" dirty="0" smtClean="0"/>
              <a:t> характеристик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чинників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впливають</a:t>
            </a:r>
            <a:r>
              <a:rPr lang="ru-RU" dirty="0" smtClean="0"/>
              <a:t> на них [23].</a:t>
            </a:r>
          </a:p>
          <a:p>
            <a:r>
              <a:rPr lang="ru-RU" dirty="0" err="1" smtClean="0"/>
              <a:t>Особливістю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методу є те,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виділена</a:t>
            </a:r>
            <a:r>
              <a:rPr lang="ru-RU" dirty="0" smtClean="0"/>
              <a:t> характеристика </a:t>
            </a:r>
            <a:r>
              <a:rPr lang="ru-RU" dirty="0" err="1" smtClean="0"/>
              <a:t>самостійно</a:t>
            </a:r>
            <a:r>
              <a:rPr lang="ru-RU" dirty="0" smtClean="0"/>
              <a:t> не </a:t>
            </a:r>
            <a:r>
              <a:rPr lang="ru-RU" dirty="0" err="1" smtClean="0"/>
              <a:t>функціонує</a:t>
            </a:r>
            <a:r>
              <a:rPr lang="ru-RU" dirty="0" smtClean="0"/>
              <a:t> в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фізичному</a:t>
            </a:r>
            <a:r>
              <a:rPr lang="ru-RU" dirty="0" smtClean="0"/>
              <a:t> </a:t>
            </a:r>
            <a:r>
              <a:rPr lang="ru-RU" dirty="0" err="1" smtClean="0"/>
              <a:t>прояві</a:t>
            </a:r>
            <a:r>
              <a:rPr lang="ru-RU" dirty="0" smtClean="0"/>
              <a:t>, а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спільно</a:t>
            </a:r>
            <a:r>
              <a:rPr lang="ru-RU" dirty="0" smtClean="0"/>
              <a:t> з товаром.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визначення</a:t>
            </a:r>
            <a:r>
              <a:rPr lang="ru-RU" dirty="0" smtClean="0"/>
              <a:t> понять і </a:t>
            </a:r>
            <a:r>
              <a:rPr lang="ru-RU" dirty="0" err="1" smtClean="0"/>
              <a:t>умовних</a:t>
            </a:r>
            <a:r>
              <a:rPr lang="ru-RU" dirty="0" smtClean="0"/>
              <a:t> </a:t>
            </a:r>
            <a:r>
              <a:rPr lang="ru-RU" dirty="0" err="1" smtClean="0"/>
              <a:t>позначень</a:t>
            </a:r>
            <a:r>
              <a:rPr lang="ru-RU" dirty="0" smtClean="0"/>
              <a:t> </a:t>
            </a:r>
            <a:r>
              <a:rPr lang="ru-RU" dirty="0" err="1" smtClean="0"/>
              <a:t>ґрунтоване</a:t>
            </a:r>
            <a:r>
              <a:rPr lang="ru-RU" dirty="0" smtClean="0"/>
              <a:t> на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методі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Умовні</a:t>
            </a:r>
            <a:r>
              <a:rPr lang="ru-RU" dirty="0" smtClean="0"/>
              <a:t> </a:t>
            </a:r>
            <a:r>
              <a:rPr lang="ru-RU" dirty="0" err="1" smtClean="0"/>
              <a:t>позначення</a:t>
            </a:r>
            <a:r>
              <a:rPr lang="ru-RU" dirty="0" smtClean="0"/>
              <a:t> </a:t>
            </a:r>
            <a:r>
              <a:rPr lang="ru-RU" dirty="0" err="1" smtClean="0"/>
              <a:t>застосовуються</a:t>
            </a:r>
            <a:r>
              <a:rPr lang="ru-RU" dirty="0" smtClean="0"/>
              <a:t> при </a:t>
            </a:r>
            <a:r>
              <a:rPr lang="ru-RU" dirty="0" err="1" smtClean="0"/>
              <a:t>кодуванні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класифікаторах</a:t>
            </a:r>
            <a:r>
              <a:rPr lang="ru-RU" dirty="0" smtClean="0"/>
              <a:t>, у </a:t>
            </a:r>
            <a:r>
              <a:rPr lang="ru-RU" dirty="0" err="1" smtClean="0"/>
              <a:t>вигляді</a:t>
            </a:r>
            <a:r>
              <a:rPr lang="ru-RU" dirty="0" smtClean="0"/>
              <a:t> штрих-</a:t>
            </a:r>
            <a:r>
              <a:rPr lang="ru-RU" dirty="0" err="1" smtClean="0"/>
              <a:t>кодів</a:t>
            </a:r>
            <a:r>
              <a:rPr lang="ru-RU" dirty="0" smtClean="0"/>
              <a:t>, при </a:t>
            </a:r>
            <a:r>
              <a:rPr lang="ru-RU" dirty="0" err="1" smtClean="0"/>
              <a:t>реєстрації</a:t>
            </a:r>
            <a:r>
              <a:rPr lang="ru-RU" dirty="0" smtClean="0"/>
              <a:t> </a:t>
            </a:r>
            <a:r>
              <a:rPr lang="ru-RU" dirty="0" err="1" smtClean="0"/>
              <a:t>нормативних</a:t>
            </a:r>
            <a:r>
              <a:rPr lang="ru-RU" dirty="0" smtClean="0"/>
              <a:t> </a:t>
            </a:r>
            <a:r>
              <a:rPr lang="ru-RU" dirty="0" err="1" smtClean="0"/>
              <a:t>документів</a:t>
            </a:r>
            <a:r>
              <a:rPr lang="ru-RU" dirty="0" smtClean="0"/>
              <a:t>, </a:t>
            </a:r>
            <a:r>
              <a:rPr lang="ru-RU" dirty="0" err="1" smtClean="0"/>
              <a:t>маркіровці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і </a:t>
            </a:r>
            <a:r>
              <a:rPr lang="ru-RU" dirty="0" err="1" smtClean="0"/>
              <a:t>виконують</a:t>
            </a:r>
            <a:r>
              <a:rPr lang="ru-RU" dirty="0" smtClean="0"/>
              <a:t> </a:t>
            </a:r>
            <a:r>
              <a:rPr lang="ru-RU" dirty="0" err="1" smtClean="0"/>
              <a:t>ідентифікуючу</a:t>
            </a:r>
            <a:r>
              <a:rPr lang="ru-RU" dirty="0" smtClean="0"/>
              <a:t> </a:t>
            </a:r>
            <a:r>
              <a:rPr lang="ru-RU" dirty="0" err="1" smtClean="0"/>
              <a:t>функцію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Абстрагування</a:t>
            </a:r>
            <a:r>
              <a:rPr lang="ru-RU" dirty="0" smtClean="0"/>
              <a:t> є </a:t>
            </a:r>
            <a:r>
              <a:rPr lang="ru-RU" dirty="0" err="1" smtClean="0"/>
              <a:t>протилежністю</a:t>
            </a:r>
            <a:r>
              <a:rPr lang="ru-RU" dirty="0" smtClean="0"/>
              <a:t> методу </a:t>
            </a:r>
            <a:r>
              <a:rPr lang="ru-RU" dirty="0" err="1" smtClean="0"/>
              <a:t>конкретизації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Конкретизація</a:t>
            </a:r>
            <a:r>
              <a:rPr lang="ru-RU" dirty="0" smtClean="0"/>
              <a:t> - </a:t>
            </a:r>
            <a:r>
              <a:rPr lang="ru-RU" dirty="0" err="1" smtClean="0"/>
              <a:t>це</a:t>
            </a:r>
            <a:r>
              <a:rPr lang="ru-RU" dirty="0" smtClean="0"/>
              <a:t> метод, </a:t>
            </a:r>
            <a:r>
              <a:rPr lang="ru-RU" dirty="0" err="1" smtClean="0"/>
              <a:t>ґрунтований</a:t>
            </a:r>
            <a:r>
              <a:rPr lang="ru-RU" dirty="0" smtClean="0"/>
              <a:t> на </a:t>
            </a:r>
            <a:r>
              <a:rPr lang="ru-RU" dirty="0" err="1" smtClean="0"/>
              <a:t>представленні</a:t>
            </a:r>
            <a:r>
              <a:rPr lang="ru-RU" dirty="0" smtClean="0"/>
              <a:t> </a:t>
            </a:r>
            <a:r>
              <a:rPr lang="ru-RU" dirty="0" err="1" smtClean="0"/>
              <a:t>об'єкту</a:t>
            </a:r>
            <a:r>
              <a:rPr lang="ru-RU" dirty="0" smtClean="0"/>
              <a:t> в </a:t>
            </a:r>
            <a:r>
              <a:rPr lang="ru-RU" dirty="0" err="1" smtClean="0"/>
              <a:t>конкретній</a:t>
            </a:r>
            <a:r>
              <a:rPr lang="ru-RU" dirty="0" smtClean="0"/>
              <a:t>, </a:t>
            </a:r>
            <a:r>
              <a:rPr lang="ru-RU" dirty="0" err="1" smtClean="0"/>
              <a:t>наочній</a:t>
            </a:r>
            <a:r>
              <a:rPr lang="ru-RU" dirty="0" smtClean="0"/>
              <a:t> </a:t>
            </a:r>
            <a:r>
              <a:rPr lang="ru-RU" dirty="0" err="1" smtClean="0"/>
              <a:t>формі</a:t>
            </a:r>
            <a:r>
              <a:rPr lang="ru-RU" dirty="0" smtClean="0"/>
              <a:t>. Як і </a:t>
            </a:r>
            <a:r>
              <a:rPr lang="ru-RU" dirty="0" err="1" smtClean="0"/>
              <a:t>абстрагування</a:t>
            </a:r>
            <a:r>
              <a:rPr lang="ru-RU" dirty="0" smtClean="0"/>
              <a:t>, </a:t>
            </a:r>
            <a:r>
              <a:rPr lang="ru-RU" dirty="0" err="1" smtClean="0"/>
              <a:t>конкретизація</a:t>
            </a:r>
            <a:r>
              <a:rPr lang="ru-RU" dirty="0" smtClean="0"/>
              <a:t> є результатом </a:t>
            </a:r>
            <a:r>
              <a:rPr lang="ru-RU" dirty="0" err="1" smtClean="0"/>
              <a:t>розумової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У </a:t>
            </a:r>
            <a:r>
              <a:rPr lang="ru-RU" dirty="0" err="1" smtClean="0"/>
              <a:t>товарознавстві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пізнання</a:t>
            </a:r>
            <a:r>
              <a:rPr lang="ru-RU" dirty="0" smtClean="0"/>
              <a:t> </a:t>
            </a:r>
            <a:r>
              <a:rPr lang="ru-RU" dirty="0" err="1" smtClean="0"/>
              <a:t>відбувається</a:t>
            </a:r>
            <a:r>
              <a:rPr lang="ru-RU" dirty="0" smtClean="0"/>
              <a:t> шляхом </a:t>
            </a:r>
            <a:r>
              <a:rPr lang="ru-RU" dirty="0" err="1" smtClean="0"/>
              <a:t>абстрагування</a:t>
            </a:r>
            <a:r>
              <a:rPr lang="ru-RU" dirty="0" smtClean="0"/>
              <a:t>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елементів</a:t>
            </a:r>
            <a:r>
              <a:rPr lang="ru-RU" dirty="0" smtClean="0"/>
              <a:t> на </a:t>
            </a:r>
            <a:r>
              <a:rPr lang="ru-RU" dirty="0" err="1" smtClean="0"/>
              <a:t>рівні</a:t>
            </a:r>
            <a:r>
              <a:rPr lang="ru-RU" dirty="0" smtClean="0"/>
              <a:t> понять,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властивостей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,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оцінки</a:t>
            </a:r>
            <a:r>
              <a:rPr lang="ru-RU" dirty="0" smtClean="0"/>
              <a:t>, а </a:t>
            </a:r>
            <a:r>
              <a:rPr lang="ru-RU" dirty="0" err="1" smtClean="0"/>
              <a:t>потім</a:t>
            </a:r>
            <a:r>
              <a:rPr lang="ru-RU" dirty="0" smtClean="0"/>
              <a:t> на </a:t>
            </a:r>
            <a:r>
              <a:rPr lang="ru-RU" dirty="0" err="1" smtClean="0"/>
              <a:t>цій</a:t>
            </a:r>
            <a:r>
              <a:rPr lang="ru-RU" dirty="0" smtClean="0"/>
              <a:t>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формується</a:t>
            </a:r>
            <a:r>
              <a:rPr lang="ru-RU" dirty="0" smtClean="0"/>
              <a:t> </a:t>
            </a:r>
            <a:r>
              <a:rPr lang="ru-RU" dirty="0" err="1" smtClean="0"/>
              <a:t>цілісне</a:t>
            </a:r>
            <a:r>
              <a:rPr lang="ru-RU" dirty="0" smtClean="0"/>
              <a:t> </a:t>
            </a:r>
            <a:r>
              <a:rPr lang="ru-RU" dirty="0" err="1" smtClean="0"/>
              <a:t>знання</a:t>
            </a:r>
            <a:r>
              <a:rPr lang="ru-RU" dirty="0" smtClean="0"/>
              <a:t> про товар,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засадничі</a:t>
            </a:r>
            <a:r>
              <a:rPr lang="ru-RU" dirty="0" smtClean="0"/>
              <a:t> характеристики.</a:t>
            </a:r>
          </a:p>
          <a:p>
            <a:r>
              <a:rPr lang="ru-RU" b="1" dirty="0" err="1" smtClean="0"/>
              <a:t>Узагальнення</a:t>
            </a:r>
            <a:r>
              <a:rPr lang="ru-RU" dirty="0" smtClean="0"/>
              <a:t> - </a:t>
            </a:r>
            <a:r>
              <a:rPr lang="ru-RU" dirty="0" err="1" smtClean="0"/>
              <a:t>це</a:t>
            </a:r>
            <a:r>
              <a:rPr lang="ru-RU" dirty="0" smtClean="0"/>
              <a:t> метод, </a:t>
            </a:r>
            <a:r>
              <a:rPr lang="ru-RU" dirty="0" err="1" smtClean="0"/>
              <a:t>ґрунтований</a:t>
            </a:r>
            <a:r>
              <a:rPr lang="ru-RU" dirty="0" smtClean="0"/>
              <a:t> на </a:t>
            </a:r>
            <a:r>
              <a:rPr lang="ru-RU" dirty="0" err="1" smtClean="0"/>
              <a:t>виділенні</a:t>
            </a:r>
            <a:r>
              <a:rPr lang="ru-RU" dirty="0" smtClean="0"/>
              <a:t> і </a:t>
            </a:r>
            <a:r>
              <a:rPr lang="ru-RU" dirty="0" err="1" smtClean="0"/>
              <a:t>фіксації</a:t>
            </a:r>
            <a:r>
              <a:rPr lang="ru-RU" dirty="0" smtClean="0"/>
              <a:t> </a:t>
            </a:r>
            <a:r>
              <a:rPr lang="ru-RU" dirty="0" err="1" smtClean="0"/>
              <a:t>відносно</a:t>
            </a:r>
            <a:r>
              <a:rPr lang="ru-RU" dirty="0" smtClean="0"/>
              <a:t> </a:t>
            </a:r>
            <a:r>
              <a:rPr lang="ru-RU" dirty="0" err="1" smtClean="0"/>
              <a:t>стійких</a:t>
            </a:r>
            <a:r>
              <a:rPr lang="ru-RU" dirty="0" smtClean="0"/>
              <a:t> </a:t>
            </a:r>
            <a:r>
              <a:rPr lang="ru-RU" dirty="0" err="1" smtClean="0"/>
              <a:t>властивостей</a:t>
            </a:r>
            <a:r>
              <a:rPr lang="ru-RU" dirty="0" smtClean="0"/>
              <a:t> </a:t>
            </a:r>
            <a:r>
              <a:rPr lang="ru-RU" dirty="0" err="1" smtClean="0"/>
              <a:t>об'єктів</a:t>
            </a:r>
            <a:r>
              <a:rPr lang="ru-RU" dirty="0" smtClean="0"/>
              <a:t> і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стосунків</a:t>
            </a:r>
            <a:r>
              <a:rPr lang="ru-RU" dirty="0" smtClean="0"/>
              <a:t>. В </a:t>
            </a:r>
            <a:r>
              <a:rPr lang="ru-RU" dirty="0" err="1" smtClean="0"/>
              <a:t>результаті</a:t>
            </a:r>
            <a:r>
              <a:rPr lang="ru-RU" dirty="0" smtClean="0"/>
              <a:t> </a:t>
            </a:r>
            <a:r>
              <a:rPr lang="ru-RU" dirty="0" err="1" smtClean="0"/>
              <a:t>узагальнення</a:t>
            </a:r>
            <a:r>
              <a:rPr lang="ru-RU" dirty="0" smtClean="0"/>
              <a:t> </a:t>
            </a:r>
            <a:r>
              <a:rPr lang="ru-RU" dirty="0" err="1" smtClean="0"/>
              <a:t>вибираються</a:t>
            </a:r>
            <a:r>
              <a:rPr lang="ru-RU" dirty="0" smtClean="0"/>
              <a:t>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типові</a:t>
            </a:r>
            <a:r>
              <a:rPr lang="ru-RU" dirty="0" smtClean="0"/>
              <a:t>, </a:t>
            </a:r>
            <a:r>
              <a:rPr lang="ru-RU" dirty="0" err="1" smtClean="0"/>
              <a:t>властиві</a:t>
            </a:r>
            <a:r>
              <a:rPr lang="ru-RU" dirty="0" smtClean="0"/>
              <a:t> </a:t>
            </a:r>
            <a:r>
              <a:rPr lang="ru-RU" dirty="0" err="1" smtClean="0"/>
              <a:t>багатьом</a:t>
            </a:r>
            <a:r>
              <a:rPr lang="ru-RU" dirty="0" smtClean="0"/>
              <a:t> </a:t>
            </a:r>
            <a:r>
              <a:rPr lang="ru-RU" dirty="0" err="1" smtClean="0"/>
              <a:t>об'єктам</a:t>
            </a:r>
            <a:r>
              <a:rPr lang="ru-RU" dirty="0" smtClean="0"/>
              <a:t> </a:t>
            </a:r>
            <a:r>
              <a:rPr lang="ru-RU" dirty="0" err="1" smtClean="0"/>
              <a:t>властивості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, </a:t>
            </a:r>
            <a:r>
              <a:rPr lang="ru-RU" dirty="0" err="1" smtClean="0"/>
              <a:t>незважаючи</a:t>
            </a:r>
            <a:r>
              <a:rPr lang="ru-RU" dirty="0" smtClean="0"/>
              <a:t> на </a:t>
            </a:r>
            <a:r>
              <a:rPr lang="ru-RU" dirty="0" err="1" smtClean="0"/>
              <a:t>приватні</a:t>
            </a:r>
            <a:r>
              <a:rPr lang="ru-RU" dirty="0" smtClean="0"/>
              <a:t> </a:t>
            </a:r>
            <a:r>
              <a:rPr lang="ru-RU" dirty="0" err="1" smtClean="0"/>
              <a:t>виключення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товарознавчі</a:t>
            </a:r>
            <a:r>
              <a:rPr lang="ru-RU" dirty="0" smtClean="0"/>
              <a:t> характеристики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однорідних</a:t>
            </a:r>
            <a:r>
              <a:rPr lang="ru-RU" dirty="0" smtClean="0"/>
              <a:t> </a:t>
            </a:r>
            <a:r>
              <a:rPr lang="ru-RU" dirty="0" err="1" smtClean="0"/>
              <a:t>груп</a:t>
            </a:r>
            <a:r>
              <a:rPr lang="ru-RU" dirty="0" smtClean="0"/>
              <a:t> </a:t>
            </a:r>
            <a:r>
              <a:rPr lang="ru-RU" dirty="0" err="1" smtClean="0"/>
              <a:t>ґрунтуються</a:t>
            </a:r>
            <a:r>
              <a:rPr lang="ru-RU" dirty="0" smtClean="0"/>
              <a:t> на </a:t>
            </a:r>
            <a:r>
              <a:rPr lang="ru-RU" dirty="0" err="1" smtClean="0"/>
              <a:t>узагальненні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споживчих</a:t>
            </a:r>
            <a:r>
              <a:rPr lang="ru-RU" dirty="0" smtClean="0"/>
              <a:t> </a:t>
            </a:r>
            <a:r>
              <a:rPr lang="ru-RU" dirty="0" err="1" smtClean="0"/>
              <a:t>властивостей</a:t>
            </a:r>
            <a:r>
              <a:rPr lang="ru-RU" dirty="0" smtClean="0"/>
              <a:t> і </a:t>
            </a:r>
            <a:r>
              <a:rPr lang="ru-RU" dirty="0" err="1" smtClean="0"/>
              <a:t>показників</a:t>
            </a:r>
            <a:r>
              <a:rPr lang="ru-RU" dirty="0" smtClean="0"/>
              <a:t>, </a:t>
            </a:r>
            <a:r>
              <a:rPr lang="ru-RU" dirty="0" err="1" smtClean="0"/>
              <a:t>виявленні</a:t>
            </a:r>
            <a:r>
              <a:rPr lang="ru-RU" dirty="0" smtClean="0"/>
              <a:t> </a:t>
            </a:r>
            <a:r>
              <a:rPr lang="ru-RU" dirty="0" err="1" smtClean="0"/>
              <a:t>узагальнених</a:t>
            </a:r>
            <a:r>
              <a:rPr lang="ru-RU" dirty="0" smtClean="0"/>
              <a:t> </a:t>
            </a:r>
            <a:r>
              <a:rPr lang="ru-RU" dirty="0" err="1" smtClean="0"/>
              <a:t>ідентифікуючих</a:t>
            </a:r>
            <a:r>
              <a:rPr lang="ru-RU" dirty="0" smtClean="0"/>
              <a:t> і </a:t>
            </a:r>
            <a:r>
              <a:rPr lang="ru-RU" dirty="0" err="1" smtClean="0"/>
              <a:t>класифікаційних</a:t>
            </a:r>
            <a:r>
              <a:rPr lang="ru-RU" dirty="0" smtClean="0"/>
              <a:t> </a:t>
            </a:r>
            <a:r>
              <a:rPr lang="ru-RU" dirty="0" err="1" smtClean="0"/>
              <a:t>ознак</a:t>
            </a:r>
            <a:r>
              <a:rPr lang="ru-RU" dirty="0" smtClean="0"/>
              <a:t>. </a:t>
            </a:r>
            <a:r>
              <a:rPr lang="ru-RU" dirty="0" err="1" smtClean="0"/>
              <a:t>Узагальнення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виступати</a:t>
            </a:r>
            <a:r>
              <a:rPr lang="ru-RU" dirty="0" smtClean="0"/>
              <a:t> як </a:t>
            </a:r>
            <a:r>
              <a:rPr lang="ru-RU" dirty="0" err="1" smtClean="0"/>
              <a:t>методичний</a:t>
            </a:r>
            <a:r>
              <a:rPr lang="ru-RU" dirty="0" smtClean="0"/>
              <a:t> </a:t>
            </a:r>
            <a:r>
              <a:rPr lang="ru-RU" dirty="0" err="1" smtClean="0"/>
              <a:t>прийом</a:t>
            </a:r>
            <a:r>
              <a:rPr lang="ru-RU" dirty="0" smtClean="0"/>
              <a:t> при </a:t>
            </a:r>
            <a:r>
              <a:rPr lang="ru-RU" dirty="0" err="1" smtClean="0"/>
              <a:t>використанні</a:t>
            </a:r>
            <a:r>
              <a:rPr lang="ru-RU" dirty="0" smtClean="0"/>
              <a:t> </a:t>
            </a:r>
            <a:r>
              <a:rPr lang="ru-RU" dirty="0" err="1" smtClean="0"/>
              <a:t>методів</a:t>
            </a:r>
            <a:r>
              <a:rPr lang="ru-RU" dirty="0" smtClean="0"/>
              <a:t> </a:t>
            </a:r>
            <a:r>
              <a:rPr lang="ru-RU" dirty="0" err="1" smtClean="0"/>
              <a:t>класифікації</a:t>
            </a:r>
            <a:r>
              <a:rPr lang="ru-RU" dirty="0" smtClean="0"/>
              <a:t>, </a:t>
            </a:r>
            <a:r>
              <a:rPr lang="ru-RU" dirty="0" err="1" smtClean="0"/>
              <a:t>порівняльного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 і </a:t>
            </a:r>
            <a:r>
              <a:rPr lang="ru-RU" dirty="0" err="1" smtClean="0"/>
              <a:t>ідентифікації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Ідеалізація</a:t>
            </a:r>
            <a:r>
              <a:rPr lang="ru-RU" dirty="0" smtClean="0"/>
              <a:t> - </a:t>
            </a:r>
            <a:r>
              <a:rPr lang="ru-RU" dirty="0" err="1" smtClean="0"/>
              <a:t>це</a:t>
            </a:r>
            <a:r>
              <a:rPr lang="ru-RU" dirty="0" smtClean="0"/>
              <a:t> метод, </a:t>
            </a:r>
            <a:r>
              <a:rPr lang="ru-RU" dirty="0" err="1" smtClean="0"/>
              <a:t>ґрунтований</a:t>
            </a:r>
            <a:r>
              <a:rPr lang="ru-RU" dirty="0" smtClean="0"/>
              <a:t> на </a:t>
            </a:r>
            <a:r>
              <a:rPr lang="ru-RU" dirty="0" err="1" smtClean="0"/>
              <a:t>уявному</a:t>
            </a:r>
            <a:r>
              <a:rPr lang="ru-RU" dirty="0" smtClean="0"/>
              <a:t> </a:t>
            </a:r>
            <a:r>
              <a:rPr lang="ru-RU" dirty="0" err="1" smtClean="0"/>
              <a:t>конструюванні</a:t>
            </a:r>
            <a:r>
              <a:rPr lang="ru-RU" dirty="0" smtClean="0"/>
              <a:t> понять про </a:t>
            </a:r>
            <a:r>
              <a:rPr lang="ru-RU" dirty="0" err="1" smtClean="0"/>
              <a:t>об'єкти</a:t>
            </a:r>
            <a:r>
              <a:rPr lang="ru-RU" dirty="0" smtClean="0"/>
              <a:t>, не </a:t>
            </a:r>
            <a:r>
              <a:rPr lang="ru-RU" dirty="0" err="1" smtClean="0"/>
              <a:t>існуючі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недосяжні</a:t>
            </a:r>
            <a:r>
              <a:rPr lang="ru-RU" dirty="0" smtClean="0"/>
              <a:t> </a:t>
            </a:r>
            <a:r>
              <a:rPr lang="ru-RU" dirty="0" err="1" smtClean="0"/>
              <a:t>насправді</a:t>
            </a:r>
            <a:r>
              <a:rPr lang="ru-RU" dirty="0" smtClean="0"/>
              <a:t>, але до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необхідно</a:t>
            </a:r>
            <a:r>
              <a:rPr lang="ru-RU" dirty="0" smtClean="0"/>
              <a:t> </a:t>
            </a:r>
            <a:r>
              <a:rPr lang="ru-RU" dirty="0" err="1" smtClean="0"/>
              <a:t>прагнути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прообразам у реальному </a:t>
            </a:r>
            <a:r>
              <a:rPr lang="ru-RU" dirty="0" err="1" smtClean="0"/>
              <a:t>світі</a:t>
            </a:r>
            <a:r>
              <a:rPr lang="ru-RU" dirty="0" smtClean="0"/>
              <a:t> У </a:t>
            </a:r>
            <a:r>
              <a:rPr lang="ru-RU" dirty="0" err="1" smtClean="0"/>
              <a:t>товарознавстві</a:t>
            </a:r>
            <a:r>
              <a:rPr lang="ru-RU" dirty="0" smtClean="0"/>
              <a:t> </a:t>
            </a:r>
            <a:r>
              <a:rPr lang="ru-RU" dirty="0" err="1" smtClean="0"/>
              <a:t>цей</a:t>
            </a:r>
            <a:r>
              <a:rPr lang="ru-RU" dirty="0" smtClean="0"/>
              <a:t> метод </a:t>
            </a:r>
            <a:r>
              <a:rPr lang="ru-RU" dirty="0" err="1" smtClean="0"/>
              <a:t>застосовується</a:t>
            </a:r>
            <a:r>
              <a:rPr lang="ru-RU" dirty="0" smtClean="0"/>
              <a:t> як один з </a:t>
            </a:r>
            <a:r>
              <a:rPr lang="ru-RU" dirty="0" err="1" smtClean="0"/>
              <a:t>прийомів</a:t>
            </a:r>
            <a:r>
              <a:rPr lang="ru-RU" dirty="0" smtClean="0"/>
              <a:t> </a:t>
            </a:r>
            <a:r>
              <a:rPr lang="ru-RU" dirty="0" err="1" smtClean="0"/>
              <a:t>оцінки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, коли в стандартах </a:t>
            </a:r>
            <a:r>
              <a:rPr lang="ru-RU" dirty="0" err="1" smtClean="0"/>
              <a:t>встановлюються</a:t>
            </a:r>
            <a:r>
              <a:rPr lang="ru-RU" dirty="0" smtClean="0"/>
              <a:t> </a:t>
            </a:r>
            <a:r>
              <a:rPr lang="ru-RU" dirty="0" err="1" smtClean="0"/>
              <a:t>вимоги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норми</a:t>
            </a:r>
            <a:r>
              <a:rPr lang="ru-RU" dirty="0" smtClean="0"/>
              <a:t>, </a:t>
            </a:r>
            <a:r>
              <a:rPr lang="ru-RU" dirty="0" err="1" smtClean="0"/>
              <a:t>яким</a:t>
            </a:r>
            <a:r>
              <a:rPr lang="ru-RU" dirty="0" smtClean="0"/>
              <a:t> повинен </a:t>
            </a:r>
            <a:r>
              <a:rPr lang="ru-RU" dirty="0" err="1" smtClean="0"/>
              <a:t>відповідати</a:t>
            </a:r>
            <a:r>
              <a:rPr lang="ru-RU" dirty="0" smtClean="0"/>
              <a:t> </a:t>
            </a:r>
            <a:r>
              <a:rPr lang="ru-RU" dirty="0" err="1" smtClean="0"/>
              <a:t>конкретний</a:t>
            </a:r>
            <a:r>
              <a:rPr lang="ru-RU" dirty="0" smtClean="0"/>
              <a:t> товар за </a:t>
            </a:r>
            <a:r>
              <a:rPr lang="ru-RU" dirty="0" err="1" smtClean="0"/>
              <a:t>усіма</a:t>
            </a:r>
            <a:r>
              <a:rPr lang="ru-RU" dirty="0" smtClean="0"/>
              <a:t> </a:t>
            </a:r>
            <a:r>
              <a:rPr lang="ru-RU" dirty="0" err="1" smtClean="0"/>
              <a:t>показниками</a:t>
            </a:r>
            <a:r>
              <a:rPr lang="ru-RU" dirty="0" smtClean="0"/>
              <a:t>.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ідеальним</a:t>
            </a:r>
            <a:r>
              <a:rPr lang="ru-RU" dirty="0" smtClean="0"/>
              <a:t> </a:t>
            </a:r>
            <a:r>
              <a:rPr lang="ru-RU" dirty="0" err="1" smtClean="0"/>
              <a:t>описом</a:t>
            </a:r>
            <a:r>
              <a:rPr lang="ru-RU" dirty="0" smtClean="0"/>
              <a:t> товару в </a:t>
            </a:r>
            <a:r>
              <a:rPr lang="ru-RU" dirty="0" err="1" smtClean="0"/>
              <a:t>стандарті</a:t>
            </a:r>
            <a:r>
              <a:rPr lang="ru-RU" dirty="0" smtClean="0"/>
              <a:t> і </a:t>
            </a:r>
            <a:r>
              <a:rPr lang="ru-RU" dirty="0" err="1" smtClean="0"/>
              <a:t>реальним</a:t>
            </a:r>
            <a:r>
              <a:rPr lang="ru-RU" dirty="0" smtClean="0"/>
              <a:t> </a:t>
            </a:r>
            <a:r>
              <a:rPr lang="ru-RU" dirty="0" err="1" smtClean="0"/>
              <a:t>встановлюють</a:t>
            </a:r>
            <a:r>
              <a:rPr lang="ru-RU" dirty="0" smtClean="0"/>
              <a:t> </a:t>
            </a:r>
            <a:r>
              <a:rPr lang="ru-RU" dirty="0" err="1" smtClean="0"/>
              <a:t>певні</a:t>
            </a:r>
            <a:r>
              <a:rPr lang="ru-RU" dirty="0" smtClean="0"/>
              <a:t> </a:t>
            </a:r>
            <a:r>
              <a:rPr lang="ru-RU" dirty="0" err="1" smtClean="0"/>
              <a:t>межі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діапазони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. </a:t>
            </a:r>
            <a:r>
              <a:rPr lang="ru-RU" dirty="0" err="1" smtClean="0"/>
              <a:t>Ідеалізація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виступати</a:t>
            </a:r>
            <a:r>
              <a:rPr lang="ru-RU" dirty="0" smtClean="0"/>
              <a:t>, як </a:t>
            </a:r>
            <a:r>
              <a:rPr lang="ru-RU" dirty="0" err="1" smtClean="0"/>
              <a:t>прийом</a:t>
            </a:r>
            <a:r>
              <a:rPr lang="ru-RU" dirty="0" smtClean="0"/>
              <a:t> при </a:t>
            </a:r>
            <a:r>
              <a:rPr lang="ru-RU" dirty="0" err="1" smtClean="0"/>
              <a:t>ранжируванні</a:t>
            </a:r>
            <a:r>
              <a:rPr lang="ru-RU" dirty="0" smtClean="0"/>
              <a:t> </a:t>
            </a:r>
            <a:r>
              <a:rPr lang="ru-RU" dirty="0" err="1" smtClean="0"/>
              <a:t>об'єктів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23594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2068" y="210741"/>
            <a:ext cx="11625943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Моделювання</a:t>
            </a:r>
            <a:r>
              <a:rPr lang="ru-RU" dirty="0" smtClean="0"/>
              <a:t> - </a:t>
            </a:r>
            <a:r>
              <a:rPr lang="ru-RU" dirty="0" err="1" smtClean="0"/>
              <a:t>це</a:t>
            </a:r>
            <a:r>
              <a:rPr lang="ru-RU" dirty="0" smtClean="0"/>
              <a:t> метод, </a:t>
            </a:r>
            <a:r>
              <a:rPr lang="ru-RU" dirty="0" err="1" smtClean="0"/>
              <a:t>ґрунтований</a:t>
            </a:r>
            <a:r>
              <a:rPr lang="ru-RU" dirty="0" smtClean="0"/>
              <a:t> на </a:t>
            </a:r>
            <a:r>
              <a:rPr lang="ru-RU" dirty="0" err="1" smtClean="0"/>
              <a:t>побудові</a:t>
            </a:r>
            <a:r>
              <a:rPr lang="ru-RU" dirty="0" smtClean="0"/>
              <a:t> моделей і </a:t>
            </a:r>
            <a:r>
              <a:rPr lang="ru-RU" dirty="0" err="1" smtClean="0"/>
              <a:t>перенесенні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</a:t>
            </a:r>
            <a:r>
              <a:rPr lang="ru-RU" dirty="0" err="1" smtClean="0"/>
              <a:t>аналогічно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моделі</a:t>
            </a:r>
            <a:r>
              <a:rPr lang="ru-RU" dirty="0" smtClean="0"/>
              <a:t> до прототипу. За характером </a:t>
            </a:r>
            <a:r>
              <a:rPr lang="ru-RU" dirty="0" err="1" smtClean="0"/>
              <a:t>виділяють</a:t>
            </a:r>
            <a:r>
              <a:rPr lang="ru-RU" dirty="0" smtClean="0"/>
              <a:t> </a:t>
            </a:r>
            <a:r>
              <a:rPr lang="ru-RU" dirty="0" err="1" smtClean="0"/>
              <a:t>предметне</a:t>
            </a:r>
            <a:r>
              <a:rPr lang="ru-RU" dirty="0" smtClean="0"/>
              <a:t> і </a:t>
            </a:r>
            <a:r>
              <a:rPr lang="ru-RU" dirty="0" err="1" smtClean="0"/>
              <a:t>знакове</a:t>
            </a:r>
            <a:r>
              <a:rPr lang="ru-RU" dirty="0" smtClean="0"/>
              <a:t> </a:t>
            </a:r>
            <a:r>
              <a:rPr lang="ru-RU" dirty="0" err="1" smtClean="0"/>
              <a:t>моделювання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Об'єктом</a:t>
            </a:r>
            <a:r>
              <a:rPr lang="ru-RU" dirty="0" smtClean="0"/>
              <a:t> предметного </a:t>
            </a:r>
            <a:r>
              <a:rPr lang="ru-RU" dirty="0" err="1" smtClean="0"/>
              <a:t>моделювання</a:t>
            </a:r>
            <a:r>
              <a:rPr lang="ru-RU" dirty="0" smtClean="0"/>
              <a:t> </a:t>
            </a:r>
            <a:r>
              <a:rPr lang="ru-RU" dirty="0" err="1" smtClean="0"/>
              <a:t>служать</a:t>
            </a:r>
            <a:r>
              <a:rPr lang="ru-RU" dirty="0" smtClean="0"/>
              <a:t> </a:t>
            </a:r>
            <a:r>
              <a:rPr lang="ru-RU" dirty="0" err="1" smtClean="0"/>
              <a:t>моделі</a:t>
            </a:r>
            <a:r>
              <a:rPr lang="ru-RU" dirty="0" smtClean="0"/>
              <a:t>, </a:t>
            </a:r>
            <a:r>
              <a:rPr lang="ru-RU" dirty="0" err="1" smtClean="0"/>
              <a:t>відтворюючі</a:t>
            </a:r>
            <a:r>
              <a:rPr lang="ru-RU" dirty="0" smtClean="0"/>
              <a:t> </a:t>
            </a:r>
            <a:r>
              <a:rPr lang="ru-RU" dirty="0" err="1" smtClean="0"/>
              <a:t>фізичні</a:t>
            </a:r>
            <a:r>
              <a:rPr lang="ru-RU" dirty="0" smtClean="0"/>
              <a:t>, </a:t>
            </a:r>
            <a:r>
              <a:rPr lang="ru-RU" dirty="0" err="1" smtClean="0"/>
              <a:t>хімічні</a:t>
            </a:r>
            <a:r>
              <a:rPr lang="ru-RU" dirty="0" smtClean="0"/>
              <a:t> і </a:t>
            </a:r>
            <a:r>
              <a:rPr lang="ru-RU" dirty="0" err="1" smtClean="0"/>
              <a:t>функціональні</a:t>
            </a:r>
            <a:r>
              <a:rPr lang="ru-RU" dirty="0" smtClean="0"/>
              <a:t> характеристики </a:t>
            </a:r>
            <a:r>
              <a:rPr lang="ru-RU" dirty="0" err="1" smtClean="0"/>
              <a:t>оригіналу</a:t>
            </a:r>
            <a:r>
              <a:rPr lang="ru-RU" dirty="0" smtClean="0"/>
              <a:t> по </a:t>
            </a:r>
            <a:r>
              <a:rPr lang="ru-RU" dirty="0" err="1" smtClean="0"/>
              <a:t>аналогії</a:t>
            </a:r>
            <a:r>
              <a:rPr lang="ru-RU" dirty="0" smtClean="0"/>
              <a:t> з </a:t>
            </a:r>
            <a:r>
              <a:rPr lang="ru-RU" dirty="0" err="1" smtClean="0"/>
              <a:t>раніше</a:t>
            </a:r>
            <a:r>
              <a:rPr lang="ru-RU" dirty="0" smtClean="0"/>
              <a:t> </a:t>
            </a:r>
            <a:r>
              <a:rPr lang="ru-RU" dirty="0" err="1" smtClean="0"/>
              <a:t>вивченим</a:t>
            </a:r>
            <a:r>
              <a:rPr lang="ru-RU" dirty="0" smtClean="0"/>
              <a:t> </a:t>
            </a:r>
            <a:r>
              <a:rPr lang="ru-RU" dirty="0" err="1" smtClean="0"/>
              <a:t>об'єктом</a:t>
            </a:r>
            <a:r>
              <a:rPr lang="ru-RU" dirty="0" smtClean="0"/>
              <a:t>. У </a:t>
            </a:r>
            <a:r>
              <a:rPr lang="ru-RU" dirty="0" err="1" smtClean="0"/>
              <a:t>товарознавстві</a:t>
            </a:r>
            <a:r>
              <a:rPr lang="ru-RU" dirty="0" smtClean="0"/>
              <a:t> такими моделями є </a:t>
            </a:r>
            <a:r>
              <a:rPr lang="ru-RU" dirty="0" err="1" smtClean="0"/>
              <a:t>хімічний</a:t>
            </a:r>
            <a:r>
              <a:rPr lang="ru-RU" dirty="0" smtClean="0"/>
              <a:t> склад </a:t>
            </a:r>
            <a:r>
              <a:rPr lang="ru-RU" dirty="0" err="1" smtClean="0"/>
              <a:t>харчових</a:t>
            </a:r>
            <a:r>
              <a:rPr lang="ru-RU" dirty="0" smtClean="0"/>
              <a:t> </a:t>
            </a:r>
            <a:r>
              <a:rPr lang="ru-RU" dirty="0" err="1" smtClean="0"/>
              <a:t>продуктів</a:t>
            </a:r>
            <a:r>
              <a:rPr lang="ru-RU" dirty="0" smtClean="0"/>
              <a:t>, приведений в </a:t>
            </a:r>
            <a:r>
              <a:rPr lang="ru-RU" dirty="0" err="1" smtClean="0"/>
              <a:t>нормативних</a:t>
            </a:r>
            <a:r>
              <a:rPr lang="ru-RU" dirty="0" smtClean="0"/>
              <a:t> документах і </a:t>
            </a:r>
            <a:r>
              <a:rPr lang="ru-RU" dirty="0" err="1" smtClean="0"/>
              <a:t>довідниках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Знакове</a:t>
            </a:r>
            <a:r>
              <a:rPr lang="ru-RU" dirty="0" smtClean="0"/>
              <a:t> </a:t>
            </a:r>
            <a:r>
              <a:rPr lang="ru-RU" dirty="0" err="1" smtClean="0"/>
              <a:t>моделювання</a:t>
            </a:r>
            <a:r>
              <a:rPr lang="ru-RU" dirty="0" smtClean="0"/>
              <a:t> при </a:t>
            </a:r>
            <a:r>
              <a:rPr lang="ru-RU" dirty="0" err="1" smtClean="0"/>
              <a:t>вивченні</a:t>
            </a:r>
            <a:r>
              <a:rPr lang="ru-RU" dirty="0" smtClean="0"/>
              <a:t> </a:t>
            </a:r>
            <a:r>
              <a:rPr lang="ru-RU" dirty="0" err="1" smtClean="0"/>
              <a:t>товарознавства</a:t>
            </a:r>
            <a:r>
              <a:rPr lang="ru-RU" dirty="0" smtClean="0"/>
              <a:t> </a:t>
            </a:r>
            <a:r>
              <a:rPr lang="ru-RU" dirty="0" err="1" smtClean="0"/>
              <a:t>застосовується</a:t>
            </a:r>
            <a:r>
              <a:rPr lang="ru-RU" dirty="0" smtClean="0"/>
              <a:t> у </a:t>
            </a:r>
            <a:r>
              <a:rPr lang="ru-RU" dirty="0" err="1" smtClean="0"/>
              <a:t>вигляді</a:t>
            </a:r>
            <a:r>
              <a:rPr lang="ru-RU" dirty="0" smtClean="0"/>
              <a:t> </a:t>
            </a:r>
            <a:r>
              <a:rPr lang="ru-RU" dirty="0" err="1" smtClean="0"/>
              <a:t>ілюстраційних</a:t>
            </a:r>
            <a:r>
              <a:rPr lang="ru-RU" dirty="0" smtClean="0"/>
              <a:t> схем і </a:t>
            </a:r>
            <a:r>
              <a:rPr lang="ru-RU" dirty="0" err="1" smtClean="0"/>
              <a:t>розрахункових</a:t>
            </a:r>
            <a:r>
              <a:rPr lang="ru-RU" dirty="0" smtClean="0"/>
              <a:t> формул</a:t>
            </a:r>
          </a:p>
          <a:p>
            <a:r>
              <a:rPr lang="ru-RU" b="1" dirty="0" err="1" smtClean="0"/>
              <a:t>Систематизація</a:t>
            </a:r>
            <a:r>
              <a:rPr lang="ru-RU" dirty="0" smtClean="0"/>
              <a:t> - </a:t>
            </a:r>
            <a:r>
              <a:rPr lang="ru-RU" dirty="0" err="1" smtClean="0"/>
              <a:t>це</a:t>
            </a:r>
            <a:r>
              <a:rPr lang="ru-RU" dirty="0" smtClean="0"/>
              <a:t> метод, </a:t>
            </a:r>
            <a:r>
              <a:rPr lang="ru-RU" dirty="0" err="1" smtClean="0"/>
              <a:t>ґрунтований</a:t>
            </a:r>
            <a:r>
              <a:rPr lang="ru-RU" dirty="0" smtClean="0"/>
              <a:t> на </a:t>
            </a:r>
            <a:r>
              <a:rPr lang="ru-RU" dirty="0" err="1" smtClean="0"/>
              <a:t>побудові</a:t>
            </a:r>
            <a:r>
              <a:rPr lang="ru-RU" dirty="0" smtClean="0"/>
              <a:t> </a:t>
            </a:r>
            <a:r>
              <a:rPr lang="ru-RU" dirty="0" err="1" smtClean="0"/>
              <a:t>єдиної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характеристик </a:t>
            </a:r>
            <a:r>
              <a:rPr lang="ru-RU" dirty="0" err="1" smtClean="0"/>
              <a:t>об'єктів</a:t>
            </a:r>
            <a:r>
              <a:rPr lang="ru-RU" dirty="0" smtClean="0"/>
              <a:t> і </a:t>
            </a:r>
            <a:r>
              <a:rPr lang="ru-RU" dirty="0" err="1" smtClean="0"/>
              <a:t>пов'язаних</a:t>
            </a:r>
            <a:r>
              <a:rPr lang="ru-RU" dirty="0" smtClean="0"/>
              <a:t> з ними </a:t>
            </a:r>
            <a:r>
              <a:rPr lang="ru-RU" dirty="0" err="1" smtClean="0"/>
              <a:t>процесів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методу </a:t>
            </a:r>
            <a:r>
              <a:rPr lang="ru-RU" dirty="0" err="1" smtClean="0"/>
              <a:t>забезпечується</a:t>
            </a:r>
            <a:r>
              <a:rPr lang="ru-RU" dirty="0" smtClean="0"/>
              <a:t>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раціонального</a:t>
            </a:r>
            <a:r>
              <a:rPr lang="ru-RU" dirty="0" smtClean="0"/>
              <a:t> торгового </a:t>
            </a:r>
            <a:r>
              <a:rPr lang="ru-RU" dirty="0" err="1" smtClean="0"/>
              <a:t>асортименту</a:t>
            </a:r>
            <a:r>
              <a:rPr lang="ru-RU" dirty="0" smtClean="0"/>
              <a:t>, </a:t>
            </a:r>
            <a:r>
              <a:rPr lang="ru-RU" dirty="0" err="1" smtClean="0"/>
              <a:t>необхідного</a:t>
            </a:r>
            <a:r>
              <a:rPr lang="ru-RU" dirty="0" smtClean="0"/>
              <a:t> для </a:t>
            </a:r>
            <a:r>
              <a:rPr lang="ru-RU" dirty="0" err="1" smtClean="0"/>
              <a:t>досягнення</a:t>
            </a:r>
            <a:r>
              <a:rPr lang="ru-RU" dirty="0" smtClean="0"/>
              <a:t> </a:t>
            </a:r>
            <a:r>
              <a:rPr lang="ru-RU" dirty="0" err="1" smtClean="0"/>
              <a:t>певної</a:t>
            </a:r>
            <a:r>
              <a:rPr lang="ru-RU" dirty="0" smtClean="0"/>
              <a:t> мети </a:t>
            </a:r>
            <a:r>
              <a:rPr lang="ru-RU" dirty="0" err="1" smtClean="0"/>
              <a:t>організації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вибір</a:t>
            </a:r>
            <a:r>
              <a:rPr lang="ru-RU" dirty="0" smtClean="0"/>
              <a:t> </a:t>
            </a:r>
            <a:r>
              <a:rPr lang="ru-RU" dirty="0" err="1" smtClean="0"/>
              <a:t>показників</a:t>
            </a:r>
            <a:r>
              <a:rPr lang="ru-RU" dirty="0" smtClean="0"/>
              <a:t> при </a:t>
            </a:r>
            <a:r>
              <a:rPr lang="ru-RU" dirty="0" err="1" smtClean="0"/>
              <a:t>оцінці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і умов </a:t>
            </a:r>
            <a:r>
              <a:rPr lang="ru-RU" dirty="0" err="1" smtClean="0"/>
              <a:t>зберігання</a:t>
            </a:r>
            <a:r>
              <a:rPr lang="ru-RU" dirty="0" smtClean="0"/>
              <a:t> для </a:t>
            </a:r>
            <a:r>
              <a:rPr lang="ru-RU" dirty="0" err="1" smtClean="0"/>
              <a:t>мінімізації</a:t>
            </a:r>
            <a:r>
              <a:rPr lang="ru-RU" dirty="0" smtClean="0"/>
              <a:t> </a:t>
            </a:r>
            <a:r>
              <a:rPr lang="ru-RU" dirty="0" err="1" smtClean="0"/>
              <a:t>втрат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70738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6754" y="0"/>
            <a:ext cx="118872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3.До </a:t>
            </a:r>
            <a:r>
              <a:rPr lang="ru-RU" b="1" dirty="0" err="1" smtClean="0"/>
              <a:t>емпіричних</a:t>
            </a:r>
            <a:r>
              <a:rPr lang="ru-RU" dirty="0" smtClean="0"/>
              <a:t> </a:t>
            </a:r>
            <a:r>
              <a:rPr lang="ru-RU" dirty="0" err="1" smtClean="0"/>
              <a:t>відносять</a:t>
            </a:r>
            <a:r>
              <a:rPr lang="ru-RU" dirty="0" smtClean="0"/>
              <a:t> </a:t>
            </a:r>
            <a:r>
              <a:rPr lang="ru-RU" dirty="0" err="1" smtClean="0"/>
              <a:t>методи</a:t>
            </a:r>
            <a:r>
              <a:rPr lang="ru-RU" dirty="0" smtClean="0"/>
              <a:t> </a:t>
            </a:r>
            <a:r>
              <a:rPr lang="ru-RU" dirty="0" err="1" smtClean="0"/>
              <a:t>знання</a:t>
            </a:r>
            <a:r>
              <a:rPr lang="ru-RU" dirty="0" smtClean="0"/>
              <a:t>, </a:t>
            </a:r>
            <a:r>
              <a:rPr lang="ru-RU" dirty="0" err="1" smtClean="0"/>
              <a:t>ґрунтовані</a:t>
            </a:r>
            <a:r>
              <a:rPr lang="ru-RU" dirty="0" smtClean="0"/>
              <a:t> на </a:t>
            </a:r>
            <a:r>
              <a:rPr lang="ru-RU" dirty="0" err="1" smtClean="0"/>
              <a:t>досвіді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спостереженнях</a:t>
            </a:r>
            <a:r>
              <a:rPr lang="ru-RU" dirty="0" smtClean="0"/>
              <a:t>. Вони </a:t>
            </a:r>
            <a:r>
              <a:rPr lang="ru-RU" dirty="0" err="1" smtClean="0"/>
              <a:t>підрозділяються</a:t>
            </a:r>
            <a:r>
              <a:rPr lang="ru-RU" dirty="0" smtClean="0"/>
              <a:t> на: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вимірювальні</a:t>
            </a:r>
            <a:r>
              <a:rPr lang="ru-RU" dirty="0" smtClean="0"/>
              <a:t> (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показників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з </a:t>
            </a:r>
            <a:r>
              <a:rPr lang="ru-RU" dirty="0" err="1" smtClean="0"/>
              <a:t>використанням</a:t>
            </a:r>
            <a:r>
              <a:rPr lang="ru-RU" dirty="0" smtClean="0"/>
              <a:t> </a:t>
            </a:r>
            <a:r>
              <a:rPr lang="ru-RU" dirty="0" err="1" smtClean="0"/>
              <a:t>технічних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: </a:t>
            </a:r>
            <a:r>
              <a:rPr lang="ru-RU" dirty="0" err="1" smtClean="0"/>
              <a:t>фізичні</a:t>
            </a:r>
            <a:r>
              <a:rPr lang="ru-RU" dirty="0" smtClean="0"/>
              <a:t>, </a:t>
            </a:r>
            <a:r>
              <a:rPr lang="ru-RU" dirty="0" err="1" smtClean="0"/>
              <a:t>фізико-хімічні</a:t>
            </a:r>
            <a:r>
              <a:rPr lang="ru-RU" dirty="0" smtClean="0"/>
              <a:t>, </a:t>
            </a:r>
            <a:r>
              <a:rPr lang="ru-RU" dirty="0" err="1" smtClean="0"/>
              <a:t>хімічні</a:t>
            </a:r>
            <a:r>
              <a:rPr lang="ru-RU" dirty="0" smtClean="0"/>
              <a:t>, </a:t>
            </a:r>
            <a:r>
              <a:rPr lang="ru-RU" dirty="0" err="1" smtClean="0"/>
              <a:t>біологічні</a:t>
            </a:r>
            <a:r>
              <a:rPr lang="ru-RU" dirty="0" smtClean="0"/>
              <a:t>);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органолептичні</a:t>
            </a:r>
            <a:r>
              <a:rPr lang="ru-RU" dirty="0" smtClean="0"/>
              <a:t> </a:t>
            </a:r>
            <a:r>
              <a:rPr lang="ru-RU" dirty="0" err="1" smtClean="0"/>
              <a:t>методи</a:t>
            </a:r>
            <a:r>
              <a:rPr lang="ru-RU" dirty="0" smtClean="0"/>
              <a:t> (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показників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органів</a:t>
            </a:r>
            <a:r>
              <a:rPr lang="ru-RU" dirty="0" smtClean="0"/>
              <a:t> </a:t>
            </a:r>
            <a:r>
              <a:rPr lang="ru-RU" dirty="0" err="1" smtClean="0"/>
              <a:t>чуття</a:t>
            </a:r>
            <a:r>
              <a:rPr lang="ru-RU" dirty="0" smtClean="0"/>
              <a:t>);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реєстраційні</a:t>
            </a:r>
            <a:r>
              <a:rPr lang="ru-RU" dirty="0" smtClean="0"/>
              <a:t> </a:t>
            </a:r>
            <a:r>
              <a:rPr lang="ru-RU" dirty="0" err="1" smtClean="0"/>
              <a:t>методи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соціологічні</a:t>
            </a:r>
            <a:r>
              <a:rPr lang="ru-RU" dirty="0" smtClean="0"/>
              <a:t> </a:t>
            </a:r>
            <a:r>
              <a:rPr lang="ru-RU" dirty="0" err="1" smtClean="0"/>
              <a:t>методи</a:t>
            </a:r>
            <a:r>
              <a:rPr lang="ru-RU" dirty="0" smtClean="0"/>
              <a:t>.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методи</a:t>
            </a:r>
            <a:r>
              <a:rPr lang="ru-RU" dirty="0" smtClean="0"/>
              <a:t> </a:t>
            </a:r>
            <a:r>
              <a:rPr lang="ru-RU" dirty="0" err="1" smtClean="0"/>
              <a:t>включають</a:t>
            </a:r>
            <a:r>
              <a:rPr lang="ru-RU" dirty="0" smtClean="0"/>
              <a:t> як </a:t>
            </a:r>
            <a:r>
              <a:rPr lang="ru-RU" dirty="0" err="1" smtClean="0"/>
              <a:t>методи-операції</a:t>
            </a:r>
            <a:r>
              <a:rPr lang="ru-RU" dirty="0" smtClean="0"/>
              <a:t> (</a:t>
            </a:r>
            <a:r>
              <a:rPr lang="ru-RU" dirty="0" err="1" smtClean="0"/>
              <a:t>вимірювальні</a:t>
            </a:r>
            <a:r>
              <a:rPr lang="ru-RU" dirty="0" smtClean="0"/>
              <a:t>, </a:t>
            </a:r>
            <a:r>
              <a:rPr lang="ru-RU" dirty="0" err="1" smtClean="0"/>
              <a:t>органолептичні</a:t>
            </a:r>
            <a:r>
              <a:rPr lang="ru-RU" dirty="0" smtClean="0"/>
              <a:t> та </a:t>
            </a:r>
            <a:r>
              <a:rPr lang="ru-RU" dirty="0" err="1" smtClean="0"/>
              <a:t>ін</a:t>
            </a:r>
            <a:r>
              <a:rPr lang="ru-RU" dirty="0" smtClean="0"/>
              <a:t>.), так і </a:t>
            </a:r>
            <a:r>
              <a:rPr lang="ru-RU" dirty="0" err="1" smtClean="0"/>
              <a:t>методи-дії</a:t>
            </a:r>
            <a:r>
              <a:rPr lang="ru-RU" dirty="0" smtClean="0"/>
              <a:t> (</a:t>
            </a:r>
            <a:r>
              <a:rPr lang="ru-RU" dirty="0" err="1" smtClean="0"/>
              <a:t>обстеження</a:t>
            </a:r>
            <a:r>
              <a:rPr lang="ru-RU" dirty="0" smtClean="0"/>
              <a:t>, </a:t>
            </a:r>
            <a:r>
              <a:rPr lang="ru-RU" dirty="0" err="1" smtClean="0"/>
              <a:t>моніторинг</a:t>
            </a:r>
            <a:r>
              <a:rPr lang="ru-RU" dirty="0" smtClean="0"/>
              <a:t>) [22].</a:t>
            </a:r>
          </a:p>
          <a:p>
            <a:r>
              <a:rPr lang="ru-RU" b="1" dirty="0" err="1" smtClean="0"/>
              <a:t>Вимірювальний</a:t>
            </a:r>
            <a:r>
              <a:rPr lang="ru-RU" b="1" dirty="0" smtClean="0"/>
              <a:t> метод </a:t>
            </a:r>
            <a:r>
              <a:rPr lang="ru-RU" dirty="0" smtClean="0"/>
              <a:t>- метод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значень</a:t>
            </a:r>
            <a:r>
              <a:rPr lang="ru-RU" dirty="0" smtClean="0"/>
              <a:t> </a:t>
            </a:r>
            <a:r>
              <a:rPr lang="ru-RU" dirty="0" err="1" smtClean="0"/>
              <a:t>показників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r>
              <a:rPr lang="ru-RU" dirty="0" smtClean="0"/>
              <a:t>, </a:t>
            </a:r>
            <a:r>
              <a:rPr lang="ru-RU" dirty="0" err="1" smtClean="0"/>
              <a:t>здійснюваний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технічних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 </a:t>
            </a:r>
            <a:r>
              <a:rPr lang="ru-RU" dirty="0" err="1" smtClean="0"/>
              <a:t>вимірів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технічних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 </a:t>
            </a:r>
            <a:r>
              <a:rPr lang="ru-RU" dirty="0" err="1" smtClean="0"/>
              <a:t>здійснюється</a:t>
            </a:r>
            <a:r>
              <a:rPr lang="ru-RU" dirty="0" smtClean="0"/>
              <a:t> </a:t>
            </a:r>
            <a:r>
              <a:rPr lang="ru-RU" dirty="0" err="1" smtClean="0"/>
              <a:t>відповідно</a:t>
            </a:r>
            <a:r>
              <a:rPr lang="ru-RU" dirty="0" smtClean="0"/>
              <a:t> до методики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вимірів</a:t>
            </a:r>
            <a:r>
              <a:rPr lang="ru-RU" dirty="0" smtClean="0"/>
              <a:t> і </a:t>
            </a:r>
            <a:r>
              <a:rPr lang="ru-RU" dirty="0" err="1" smtClean="0"/>
              <a:t>припускає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приладів</a:t>
            </a:r>
            <a:r>
              <a:rPr lang="ru-RU" dirty="0" smtClean="0"/>
              <a:t> і </a:t>
            </a:r>
            <a:r>
              <a:rPr lang="ru-RU" dirty="0" err="1" smtClean="0"/>
              <a:t>реактивів</a:t>
            </a:r>
            <a:r>
              <a:rPr lang="ru-RU" dirty="0" smtClean="0"/>
              <a:t>. Методика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вимірів</a:t>
            </a:r>
            <a:r>
              <a:rPr lang="ru-RU" dirty="0" smtClean="0"/>
              <a:t> </a:t>
            </a:r>
            <a:r>
              <a:rPr lang="ru-RU" dirty="0" err="1" smtClean="0"/>
              <a:t>включає</a:t>
            </a:r>
            <a:r>
              <a:rPr lang="ru-RU" dirty="0" smtClean="0"/>
              <a:t> </a:t>
            </a:r>
            <a:r>
              <a:rPr lang="ru-RU" dirty="0" err="1" smtClean="0"/>
              <a:t>методи</a:t>
            </a:r>
            <a:r>
              <a:rPr lang="ru-RU" dirty="0" smtClean="0"/>
              <a:t> </a:t>
            </a:r>
            <a:r>
              <a:rPr lang="ru-RU" dirty="0" err="1" smtClean="0"/>
              <a:t>вимірів</a:t>
            </a:r>
            <a:r>
              <a:rPr lang="ru-RU" dirty="0" smtClean="0"/>
              <a:t>; </a:t>
            </a:r>
            <a:r>
              <a:rPr lang="ru-RU" dirty="0" err="1" smtClean="0"/>
              <a:t>засоби</a:t>
            </a:r>
            <a:r>
              <a:rPr lang="ru-RU" dirty="0" smtClean="0"/>
              <a:t> і </a:t>
            </a:r>
            <a:r>
              <a:rPr lang="ru-RU" dirty="0" err="1" smtClean="0"/>
              <a:t>умови</a:t>
            </a:r>
            <a:r>
              <a:rPr lang="ru-RU" dirty="0" smtClean="0"/>
              <a:t> </a:t>
            </a:r>
            <a:r>
              <a:rPr lang="ru-RU" dirty="0" err="1" smtClean="0"/>
              <a:t>вимірів</a:t>
            </a:r>
            <a:r>
              <a:rPr lang="ru-RU" dirty="0" smtClean="0"/>
              <a:t>, </a:t>
            </a:r>
            <a:r>
              <a:rPr lang="ru-RU" dirty="0" err="1" smtClean="0"/>
              <a:t>відбір</a:t>
            </a:r>
            <a:r>
              <a:rPr lang="ru-RU" dirty="0" smtClean="0"/>
              <a:t> проб, </a:t>
            </a:r>
            <a:r>
              <a:rPr lang="ru-RU" dirty="0" err="1" smtClean="0"/>
              <a:t>алгоритми</a:t>
            </a:r>
            <a:r>
              <a:rPr lang="ru-RU" dirty="0" smtClean="0"/>
              <a:t>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операцій</a:t>
            </a:r>
            <a:r>
              <a:rPr lang="ru-RU" dirty="0" smtClean="0"/>
              <a:t> за </a:t>
            </a:r>
            <a:r>
              <a:rPr lang="ru-RU" dirty="0" err="1" smtClean="0"/>
              <a:t>визначенням</a:t>
            </a:r>
            <a:r>
              <a:rPr lang="ru-RU" dirty="0" smtClean="0"/>
              <a:t> </a:t>
            </a:r>
            <a:r>
              <a:rPr lang="ru-RU" dirty="0" err="1" smtClean="0"/>
              <a:t>показників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; </a:t>
            </a:r>
            <a:r>
              <a:rPr lang="ru-RU" dirty="0" err="1" smtClean="0"/>
              <a:t>форми</a:t>
            </a:r>
            <a:r>
              <a:rPr lang="ru-RU" dirty="0" smtClean="0"/>
              <a:t> </a:t>
            </a:r>
            <a:r>
              <a:rPr lang="ru-RU" dirty="0" err="1" smtClean="0"/>
              <a:t>представлення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і </a:t>
            </a:r>
            <a:r>
              <a:rPr lang="ru-RU" dirty="0" err="1" smtClean="0"/>
              <a:t>оцінювання</a:t>
            </a:r>
            <a:r>
              <a:rPr lang="ru-RU" dirty="0" smtClean="0"/>
              <a:t> </a:t>
            </a:r>
            <a:r>
              <a:rPr lang="ru-RU" dirty="0" err="1" smtClean="0"/>
              <a:t>точності</a:t>
            </a:r>
            <a:r>
              <a:rPr lang="ru-RU" dirty="0" smtClean="0"/>
              <a:t>, </a:t>
            </a:r>
            <a:r>
              <a:rPr lang="ru-RU" dirty="0" err="1" smtClean="0"/>
              <a:t>достовірності</a:t>
            </a:r>
            <a:r>
              <a:rPr lang="ru-RU" dirty="0" smtClean="0"/>
              <a:t> </a:t>
            </a:r>
            <a:r>
              <a:rPr lang="ru-RU" dirty="0" err="1" smtClean="0"/>
              <a:t>результатів</a:t>
            </a:r>
            <a:r>
              <a:rPr lang="ru-RU" dirty="0" smtClean="0"/>
              <a:t>, </a:t>
            </a:r>
            <a:r>
              <a:rPr lang="ru-RU" dirty="0" err="1" smtClean="0"/>
              <a:t>вимоги</a:t>
            </a:r>
            <a:r>
              <a:rPr lang="ru-RU" dirty="0" smtClean="0"/>
              <a:t> </a:t>
            </a:r>
            <a:r>
              <a:rPr lang="ru-RU" dirty="0" err="1" smtClean="0"/>
              <a:t>техніки</a:t>
            </a:r>
            <a:r>
              <a:rPr lang="ru-RU" dirty="0" smtClean="0"/>
              <a:t> </a:t>
            </a:r>
            <a:r>
              <a:rPr lang="ru-RU" dirty="0" err="1" smtClean="0"/>
              <a:t>безпеки</a:t>
            </a:r>
            <a:r>
              <a:rPr lang="ru-RU" dirty="0" smtClean="0"/>
              <a:t> і </a:t>
            </a:r>
            <a:r>
              <a:rPr lang="ru-RU" dirty="0" err="1" smtClean="0"/>
              <a:t>охорони</a:t>
            </a:r>
            <a:r>
              <a:rPr lang="ru-RU" dirty="0" smtClean="0"/>
              <a:t> </a:t>
            </a:r>
            <a:r>
              <a:rPr lang="ru-RU" dirty="0" err="1" smtClean="0"/>
              <a:t>довкілля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Вимірювальним</a:t>
            </a:r>
            <a:r>
              <a:rPr lang="ru-RU" dirty="0" smtClean="0"/>
              <a:t> методом </a:t>
            </a:r>
            <a:r>
              <a:rPr lang="ru-RU" dirty="0" err="1" smtClean="0"/>
              <a:t>визначаються</a:t>
            </a:r>
            <a:r>
              <a:rPr lang="ru-RU" dirty="0" smtClean="0"/>
              <a:t> </a:t>
            </a:r>
            <a:r>
              <a:rPr lang="ru-RU" dirty="0" err="1" smtClean="0"/>
              <a:t>більшість</a:t>
            </a:r>
            <a:r>
              <a:rPr lang="ru-RU" dirty="0" smtClean="0"/>
              <a:t> </a:t>
            </a:r>
            <a:r>
              <a:rPr lang="ru-RU" dirty="0" err="1" smtClean="0"/>
              <a:t>показників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маса</a:t>
            </a:r>
            <a:r>
              <a:rPr lang="ru-RU" dirty="0" smtClean="0"/>
              <a:t> </a:t>
            </a:r>
            <a:r>
              <a:rPr lang="ru-RU" dirty="0" err="1" smtClean="0"/>
              <a:t>виробу</a:t>
            </a:r>
            <a:r>
              <a:rPr lang="ru-RU" dirty="0" smtClean="0"/>
              <a:t>, форма і </a:t>
            </a:r>
            <a:r>
              <a:rPr lang="ru-RU" dirty="0" err="1" smtClean="0"/>
              <a:t>розміри</a:t>
            </a:r>
            <a:r>
              <a:rPr lang="ru-RU" dirty="0" smtClean="0"/>
              <a:t>, </a:t>
            </a:r>
            <a:r>
              <a:rPr lang="ru-RU" dirty="0" err="1" smtClean="0"/>
              <a:t>механічна</a:t>
            </a:r>
            <a:r>
              <a:rPr lang="ru-RU" dirty="0" smtClean="0"/>
              <a:t> і </a:t>
            </a:r>
            <a:r>
              <a:rPr lang="ru-RU" dirty="0" err="1" smtClean="0"/>
              <a:t>електрична</a:t>
            </a:r>
            <a:r>
              <a:rPr lang="ru-RU" dirty="0" smtClean="0"/>
              <a:t> </a:t>
            </a:r>
            <a:r>
              <a:rPr lang="ru-RU" dirty="0" err="1" smtClean="0"/>
              <a:t>напруга</a:t>
            </a:r>
            <a:r>
              <a:rPr lang="ru-RU" dirty="0" smtClean="0"/>
              <a:t>, число </a:t>
            </a:r>
            <a:r>
              <a:rPr lang="ru-RU" dirty="0" err="1" smtClean="0"/>
              <a:t>оборотів</a:t>
            </a:r>
            <a:r>
              <a:rPr lang="ru-RU" dirty="0" smtClean="0"/>
              <a:t> </a:t>
            </a:r>
            <a:r>
              <a:rPr lang="ru-RU" dirty="0" err="1" smtClean="0"/>
              <a:t>двигуна</a:t>
            </a:r>
            <a:r>
              <a:rPr lang="ru-RU" dirty="0" smtClean="0"/>
              <a:t>. </a:t>
            </a:r>
            <a:r>
              <a:rPr lang="ru-RU" dirty="0" err="1" smtClean="0"/>
              <a:t>Основними</a:t>
            </a:r>
            <a:r>
              <a:rPr lang="ru-RU" dirty="0" smtClean="0"/>
              <a:t> </a:t>
            </a:r>
            <a:r>
              <a:rPr lang="ru-RU" dirty="0" err="1" smtClean="0"/>
              <a:t>достоїнствами</a:t>
            </a:r>
            <a:r>
              <a:rPr lang="ru-RU" dirty="0" smtClean="0"/>
              <a:t> </a:t>
            </a:r>
            <a:r>
              <a:rPr lang="ru-RU" dirty="0" err="1" smtClean="0"/>
              <a:t>вимірювального</a:t>
            </a:r>
            <a:r>
              <a:rPr lang="ru-RU" dirty="0" smtClean="0"/>
              <a:t> методу є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об'єктивність</a:t>
            </a:r>
            <a:r>
              <a:rPr lang="ru-RU" dirty="0" smtClean="0"/>
              <a:t> і </a:t>
            </a:r>
            <a:r>
              <a:rPr lang="ru-RU" dirty="0" err="1" smtClean="0"/>
              <a:t>точність</a:t>
            </a:r>
            <a:r>
              <a:rPr lang="ru-RU" dirty="0" smtClean="0"/>
              <a:t>. </a:t>
            </a:r>
            <a:r>
              <a:rPr lang="ru-RU" dirty="0" err="1" smtClean="0"/>
              <a:t>Цей</a:t>
            </a:r>
            <a:r>
              <a:rPr lang="ru-RU" dirty="0" smtClean="0"/>
              <a:t> метод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набувати</a:t>
            </a:r>
            <a:r>
              <a:rPr lang="ru-RU" dirty="0" smtClean="0"/>
              <a:t> легко </a:t>
            </a:r>
            <a:r>
              <a:rPr lang="ru-RU" dirty="0" err="1" smtClean="0"/>
              <a:t>відтворних</a:t>
            </a:r>
            <a:r>
              <a:rPr lang="ru-RU" dirty="0" smtClean="0"/>
              <a:t> </a:t>
            </a:r>
            <a:r>
              <a:rPr lang="ru-RU" dirty="0" err="1" smtClean="0"/>
              <a:t>числових</a:t>
            </a:r>
            <a:r>
              <a:rPr lang="ru-RU" dirty="0" smtClean="0"/>
              <a:t> </a:t>
            </a:r>
            <a:r>
              <a:rPr lang="ru-RU" dirty="0" err="1" smtClean="0"/>
              <a:t>значень</a:t>
            </a:r>
            <a:r>
              <a:rPr lang="ru-RU" dirty="0" smtClean="0"/>
              <a:t> </a:t>
            </a:r>
            <a:r>
              <a:rPr lang="ru-RU" dirty="0" err="1" smtClean="0"/>
              <a:t>показників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виражаються</a:t>
            </a:r>
            <a:r>
              <a:rPr lang="ru-RU" dirty="0" smtClean="0"/>
              <a:t> в </a:t>
            </a:r>
            <a:r>
              <a:rPr lang="ru-RU" dirty="0" err="1" smtClean="0"/>
              <a:t>конкретних</a:t>
            </a:r>
            <a:r>
              <a:rPr lang="ru-RU" dirty="0" smtClean="0"/>
              <a:t> </a:t>
            </a:r>
            <a:r>
              <a:rPr lang="ru-RU" dirty="0" err="1" smtClean="0"/>
              <a:t>одиницях</a:t>
            </a:r>
            <a:r>
              <a:rPr lang="ru-RU" dirty="0" smtClean="0"/>
              <a:t>: </a:t>
            </a:r>
            <a:r>
              <a:rPr lang="ru-RU" dirty="0" err="1" smtClean="0"/>
              <a:t>грамах</a:t>
            </a:r>
            <a:r>
              <a:rPr lang="ru-RU" dirty="0" smtClean="0"/>
              <a:t>, </a:t>
            </a:r>
            <a:r>
              <a:rPr lang="ru-RU" dirty="0" err="1" smtClean="0"/>
              <a:t>літрах</a:t>
            </a:r>
            <a:r>
              <a:rPr lang="ru-RU" dirty="0" smtClean="0"/>
              <a:t>, ньютонах.</a:t>
            </a:r>
          </a:p>
          <a:p>
            <a:r>
              <a:rPr lang="ru-RU" dirty="0" smtClean="0"/>
              <a:t>До </a:t>
            </a:r>
            <a:r>
              <a:rPr lang="ru-RU" dirty="0" err="1" smtClean="0"/>
              <a:t>недоліків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методу </a:t>
            </a:r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 err="1" smtClean="0"/>
              <a:t>віднести</a:t>
            </a:r>
            <a:r>
              <a:rPr lang="ru-RU" dirty="0" smtClean="0"/>
              <a:t> </a:t>
            </a:r>
            <a:r>
              <a:rPr lang="ru-RU" dirty="0" err="1" smtClean="0"/>
              <a:t>складність</a:t>
            </a:r>
            <a:r>
              <a:rPr lang="ru-RU" dirty="0" smtClean="0"/>
              <a:t> і </a:t>
            </a:r>
            <a:r>
              <a:rPr lang="ru-RU" dirty="0" err="1" smtClean="0"/>
              <a:t>тривалість</a:t>
            </a:r>
            <a:r>
              <a:rPr lang="ru-RU" dirty="0" smtClean="0"/>
              <a:t> </a:t>
            </a:r>
            <a:r>
              <a:rPr lang="ru-RU" dirty="0" err="1" smtClean="0"/>
              <a:t>деяких</a:t>
            </a:r>
            <a:r>
              <a:rPr lang="ru-RU" dirty="0" smtClean="0"/>
              <a:t> </a:t>
            </a:r>
            <a:r>
              <a:rPr lang="ru-RU" dirty="0" err="1" smtClean="0"/>
              <a:t>вимірів</a:t>
            </a:r>
            <a:r>
              <a:rPr lang="ru-RU" dirty="0" smtClean="0"/>
              <a:t>, </a:t>
            </a:r>
            <a:r>
              <a:rPr lang="ru-RU" dirty="0" err="1" smtClean="0"/>
              <a:t>необхідність</a:t>
            </a:r>
            <a:r>
              <a:rPr lang="ru-RU" dirty="0" smtClean="0"/>
              <a:t> </a:t>
            </a:r>
            <a:r>
              <a:rPr lang="ru-RU" dirty="0" err="1" smtClean="0"/>
              <a:t>спеціальної</a:t>
            </a:r>
            <a:r>
              <a:rPr lang="ru-RU" dirty="0" smtClean="0"/>
              <a:t> </a:t>
            </a:r>
            <a:r>
              <a:rPr lang="ru-RU" dirty="0" err="1" smtClean="0"/>
              <a:t>підготовки</a:t>
            </a:r>
            <a:r>
              <a:rPr lang="ru-RU" dirty="0" smtClean="0"/>
              <a:t> персоналу, </a:t>
            </a:r>
            <a:r>
              <a:rPr lang="ru-RU" dirty="0" err="1" smtClean="0"/>
              <a:t>придбання</a:t>
            </a:r>
            <a:r>
              <a:rPr lang="ru-RU" dirty="0" smtClean="0"/>
              <a:t> складного, часто дорогого </a:t>
            </a:r>
            <a:r>
              <a:rPr lang="ru-RU" dirty="0" err="1" smtClean="0"/>
              <a:t>устаткування</a:t>
            </a:r>
            <a:r>
              <a:rPr lang="ru-RU" dirty="0" smtClean="0"/>
              <a:t>, а у </a:t>
            </a:r>
            <a:r>
              <a:rPr lang="ru-RU" dirty="0" err="1" smtClean="0"/>
              <a:t>ряді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 і </a:t>
            </a:r>
            <a:r>
              <a:rPr lang="ru-RU" dirty="0" err="1" smtClean="0"/>
              <a:t>необхідність</a:t>
            </a:r>
            <a:r>
              <a:rPr lang="ru-RU" dirty="0" smtClean="0"/>
              <a:t> </a:t>
            </a:r>
            <a:r>
              <a:rPr lang="ru-RU" dirty="0" err="1" smtClean="0"/>
              <a:t>руйнування</a:t>
            </a:r>
            <a:r>
              <a:rPr lang="ru-RU" dirty="0" smtClean="0"/>
              <a:t> </a:t>
            </a:r>
            <a:r>
              <a:rPr lang="ru-RU" dirty="0" err="1" smtClean="0"/>
              <a:t>зразків</a:t>
            </a:r>
            <a:r>
              <a:rPr lang="ru-RU" dirty="0" smtClean="0"/>
              <a:t>. </a:t>
            </a:r>
            <a:r>
              <a:rPr lang="ru-RU" dirty="0" err="1" smtClean="0"/>
              <a:t>Вимірювальний</a:t>
            </a:r>
            <a:r>
              <a:rPr lang="ru-RU" dirty="0" smtClean="0"/>
              <a:t> метод у </a:t>
            </a:r>
            <a:r>
              <a:rPr lang="ru-RU" dirty="0" err="1" smtClean="0"/>
              <a:t>багатьох</a:t>
            </a:r>
            <a:r>
              <a:rPr lang="ru-RU" dirty="0" smtClean="0"/>
              <a:t> </a:t>
            </a:r>
            <a:r>
              <a:rPr lang="ru-RU" dirty="0" err="1" smtClean="0"/>
              <a:t>випадках</a:t>
            </a:r>
            <a:r>
              <a:rPr lang="ru-RU" dirty="0" smtClean="0"/>
              <a:t> </a:t>
            </a:r>
            <a:r>
              <a:rPr lang="ru-RU" dirty="0" err="1" smtClean="0"/>
              <a:t>вимагає</a:t>
            </a:r>
            <a:r>
              <a:rPr lang="ru-RU" dirty="0" smtClean="0"/>
              <a:t> </a:t>
            </a:r>
            <a:r>
              <a:rPr lang="ru-RU" dirty="0" err="1" smtClean="0"/>
              <a:t>виготовлення</a:t>
            </a:r>
            <a:r>
              <a:rPr lang="ru-RU" dirty="0" smtClean="0"/>
              <a:t> </a:t>
            </a:r>
            <a:r>
              <a:rPr lang="ru-RU" dirty="0" err="1" smtClean="0"/>
              <a:t>стандартних</a:t>
            </a:r>
            <a:r>
              <a:rPr lang="ru-RU" dirty="0" smtClean="0"/>
              <a:t> </a:t>
            </a:r>
            <a:r>
              <a:rPr lang="ru-RU" dirty="0" err="1" smtClean="0"/>
              <a:t>зразків</a:t>
            </a:r>
            <a:r>
              <a:rPr lang="ru-RU" dirty="0" smtClean="0"/>
              <a:t> для </a:t>
            </a:r>
            <a:r>
              <a:rPr lang="ru-RU" dirty="0" err="1" smtClean="0"/>
              <a:t>випробувань</a:t>
            </a:r>
            <a:r>
              <a:rPr lang="ru-RU" dirty="0" smtClean="0"/>
              <a:t>, </a:t>
            </a:r>
            <a:r>
              <a:rPr lang="ru-RU" dirty="0" err="1" smtClean="0"/>
              <a:t>суворого</a:t>
            </a:r>
            <a:r>
              <a:rPr lang="ru-RU" dirty="0" smtClean="0"/>
              <a:t> </a:t>
            </a:r>
            <a:r>
              <a:rPr lang="ru-RU" dirty="0" err="1" smtClean="0"/>
              <a:t>дотримання</a:t>
            </a:r>
            <a:r>
              <a:rPr lang="ru-RU" dirty="0" smtClean="0"/>
              <a:t> </a:t>
            </a:r>
            <a:r>
              <a:rPr lang="ru-RU" dirty="0" err="1" smtClean="0"/>
              <a:t>загальних</a:t>
            </a:r>
            <a:r>
              <a:rPr lang="ru-RU" dirty="0" smtClean="0"/>
              <a:t> і </a:t>
            </a:r>
            <a:r>
              <a:rPr lang="ru-RU" dirty="0" err="1" smtClean="0"/>
              <a:t>спеціальних</a:t>
            </a:r>
            <a:r>
              <a:rPr lang="ru-RU" dirty="0" smtClean="0"/>
              <a:t> умов </a:t>
            </a:r>
            <a:r>
              <a:rPr lang="ru-RU" dirty="0" err="1" smtClean="0"/>
              <a:t>випробувань</a:t>
            </a:r>
            <a:r>
              <a:rPr lang="ru-RU" dirty="0" smtClean="0"/>
              <a:t>, </a:t>
            </a:r>
            <a:r>
              <a:rPr lang="ru-RU" dirty="0" err="1" smtClean="0"/>
              <a:t>систематичної</a:t>
            </a:r>
            <a:r>
              <a:rPr lang="ru-RU" dirty="0" smtClean="0"/>
              <a:t> </a:t>
            </a:r>
            <a:r>
              <a:rPr lang="ru-RU" dirty="0" err="1" smtClean="0"/>
              <a:t>перевірки</a:t>
            </a:r>
            <a:r>
              <a:rPr lang="ru-RU" dirty="0" smtClean="0"/>
              <a:t> </a:t>
            </a:r>
            <a:r>
              <a:rPr lang="ru-RU" dirty="0" err="1" smtClean="0"/>
              <a:t>вимірювальних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09099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2697" y="291299"/>
            <a:ext cx="1167819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Органолептичний</a:t>
            </a:r>
            <a:r>
              <a:rPr lang="ru-RU" b="1" dirty="0" smtClean="0"/>
              <a:t> метод </a:t>
            </a:r>
            <a:r>
              <a:rPr lang="ru-RU" dirty="0" smtClean="0"/>
              <a:t>- метод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значень</a:t>
            </a:r>
            <a:r>
              <a:rPr lang="ru-RU" dirty="0" smtClean="0"/>
              <a:t> </a:t>
            </a:r>
            <a:r>
              <a:rPr lang="ru-RU" dirty="0" err="1" smtClean="0"/>
              <a:t>показників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органів</a:t>
            </a:r>
            <a:r>
              <a:rPr lang="ru-RU" dirty="0" smtClean="0"/>
              <a:t> </a:t>
            </a:r>
            <a:r>
              <a:rPr lang="ru-RU" dirty="0" err="1" smtClean="0"/>
              <a:t>чуття</a:t>
            </a:r>
            <a:r>
              <a:rPr lang="ru-RU" dirty="0" smtClean="0"/>
              <a:t>. У </a:t>
            </a:r>
            <a:r>
              <a:rPr lang="ru-RU" dirty="0" err="1" smtClean="0"/>
              <a:t>науковій</a:t>
            </a:r>
            <a:r>
              <a:rPr lang="ru-RU" dirty="0" smtClean="0"/>
              <a:t> і </a:t>
            </a:r>
            <a:r>
              <a:rPr lang="ru-RU" dirty="0" err="1" smtClean="0"/>
              <a:t>практичній</a:t>
            </a:r>
            <a:r>
              <a:rPr lang="ru-RU" dirty="0" smtClean="0"/>
              <a:t> </a:t>
            </a:r>
            <a:r>
              <a:rPr lang="ru-RU" dirty="0" err="1" smtClean="0"/>
              <a:t>товарознавчої</a:t>
            </a:r>
            <a:r>
              <a:rPr lang="ru-RU" dirty="0" smtClean="0"/>
              <a:t> </a:t>
            </a:r>
            <a:r>
              <a:rPr lang="ru-RU" dirty="0" err="1" smtClean="0"/>
              <a:t>оцінці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цей</a:t>
            </a:r>
            <a:r>
              <a:rPr lang="ru-RU" dirty="0" smtClean="0"/>
              <a:t> метод,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фізіолого</a:t>
            </a:r>
            <a:r>
              <a:rPr lang="ru-RU" dirty="0" smtClean="0"/>
              <a:t>- </a:t>
            </a:r>
            <a:r>
              <a:rPr lang="ru-RU" dirty="0" err="1" smtClean="0"/>
              <a:t>психологічні</a:t>
            </a:r>
            <a:r>
              <a:rPr lang="ru-RU" dirty="0" smtClean="0"/>
              <a:t> </a:t>
            </a:r>
            <a:r>
              <a:rPr lang="ru-RU" dirty="0" err="1" smtClean="0"/>
              <a:t>основи</a:t>
            </a:r>
            <a:r>
              <a:rPr lang="ru-RU" dirty="0" smtClean="0"/>
              <a:t>, </a:t>
            </a:r>
            <a:r>
              <a:rPr lang="ru-RU" dirty="0" err="1" smtClean="0"/>
              <a:t>отримав</a:t>
            </a:r>
            <a:r>
              <a:rPr lang="ru-RU" dirty="0" smtClean="0"/>
              <a:t> </a:t>
            </a:r>
            <a:r>
              <a:rPr lang="ru-RU" dirty="0" err="1" smtClean="0"/>
              <a:t>найширше</a:t>
            </a:r>
            <a:r>
              <a:rPr lang="ru-RU" dirty="0" smtClean="0"/>
              <a:t> </a:t>
            </a:r>
            <a:r>
              <a:rPr lang="ru-RU" dirty="0" err="1" smtClean="0"/>
              <a:t>поширення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Реєстраційний</a:t>
            </a:r>
            <a:r>
              <a:rPr lang="ru-RU" b="1" dirty="0" smtClean="0"/>
              <a:t> метод </a:t>
            </a:r>
            <a:r>
              <a:rPr lang="ru-RU" dirty="0" smtClean="0"/>
              <a:t>- метод, </a:t>
            </a:r>
            <a:r>
              <a:rPr lang="ru-RU" dirty="0" err="1" smtClean="0"/>
              <a:t>ґрунтований</a:t>
            </a:r>
            <a:r>
              <a:rPr lang="ru-RU" dirty="0" smtClean="0"/>
              <a:t> на </a:t>
            </a:r>
            <a:r>
              <a:rPr lang="ru-RU" dirty="0" err="1" smtClean="0"/>
              <a:t>спостереженнях</a:t>
            </a:r>
            <a:r>
              <a:rPr lang="ru-RU" dirty="0" smtClean="0"/>
              <a:t> і </a:t>
            </a:r>
            <a:r>
              <a:rPr lang="ru-RU" dirty="0" err="1" smtClean="0"/>
              <a:t>обліку</a:t>
            </a:r>
            <a:r>
              <a:rPr lang="ru-RU" dirty="0" smtClean="0"/>
              <a:t> </a:t>
            </a:r>
            <a:r>
              <a:rPr lang="ru-RU" dirty="0" err="1" smtClean="0"/>
              <a:t>певних</a:t>
            </a:r>
            <a:r>
              <a:rPr lang="ru-RU" dirty="0" smtClean="0"/>
              <a:t> </a:t>
            </a:r>
            <a:r>
              <a:rPr lang="ru-RU" dirty="0" err="1" smtClean="0"/>
              <a:t>об'єктів</a:t>
            </a:r>
            <a:r>
              <a:rPr lang="ru-RU" dirty="0" smtClean="0"/>
              <a:t> (</a:t>
            </a:r>
            <a:r>
              <a:rPr lang="ru-RU" dirty="0" err="1" smtClean="0"/>
              <a:t>товарів</a:t>
            </a:r>
            <a:r>
              <a:rPr lang="ru-RU" dirty="0" smtClean="0"/>
              <a:t>, </a:t>
            </a:r>
            <a:r>
              <a:rPr lang="ru-RU" dirty="0" err="1" smtClean="0"/>
              <a:t>процесів</a:t>
            </a:r>
            <a:r>
              <a:rPr lang="ru-RU" dirty="0" smtClean="0"/>
              <a:t> і </a:t>
            </a:r>
            <a:r>
              <a:rPr lang="ru-RU" dirty="0" err="1" smtClean="0"/>
              <a:t>послуг</a:t>
            </a:r>
            <a:r>
              <a:rPr lang="ru-RU" dirty="0" smtClean="0"/>
              <a:t>) і </a:t>
            </a:r>
            <a:r>
              <a:rPr lang="ru-RU" dirty="0" err="1" smtClean="0"/>
              <a:t>їх</a:t>
            </a:r>
            <a:r>
              <a:rPr lang="ru-RU" dirty="0" smtClean="0"/>
              <a:t> характеристик. </a:t>
            </a:r>
            <a:r>
              <a:rPr lang="ru-RU" dirty="0" err="1" smtClean="0"/>
              <a:t>Цим</a:t>
            </a:r>
            <a:r>
              <a:rPr lang="ru-RU" dirty="0" smtClean="0"/>
              <a:t> методом </a:t>
            </a:r>
            <a:r>
              <a:rPr lang="ru-RU" dirty="0" err="1" smtClean="0"/>
              <a:t>визначають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відмов</a:t>
            </a:r>
            <a:r>
              <a:rPr lang="ru-RU" dirty="0" smtClean="0"/>
              <a:t> за </a:t>
            </a:r>
            <a:r>
              <a:rPr lang="ru-RU" dirty="0" err="1" smtClean="0"/>
              <a:t>певний</a:t>
            </a:r>
            <a:r>
              <a:rPr lang="ru-RU" dirty="0" smtClean="0"/>
              <a:t> </a:t>
            </a:r>
            <a:r>
              <a:rPr lang="ru-RU" dirty="0" err="1" smtClean="0"/>
              <a:t>період</a:t>
            </a:r>
            <a:r>
              <a:rPr lang="ru-RU" dirty="0" smtClean="0"/>
              <a:t> </a:t>
            </a:r>
            <a:r>
              <a:rPr lang="ru-RU" dirty="0" err="1" smtClean="0"/>
              <a:t>експлуатації</a:t>
            </a:r>
            <a:r>
              <a:rPr lang="ru-RU" dirty="0" smtClean="0"/>
              <a:t> </a:t>
            </a:r>
            <a:r>
              <a:rPr lang="ru-RU" dirty="0" err="1" smtClean="0"/>
              <a:t>виробу</a:t>
            </a:r>
            <a:r>
              <a:rPr lang="ru-RU" dirty="0" smtClean="0"/>
              <a:t>, </a:t>
            </a:r>
            <a:r>
              <a:rPr lang="ru-RU" dirty="0" err="1" smtClean="0"/>
              <a:t>витрати</a:t>
            </a:r>
            <a:r>
              <a:rPr lang="ru-RU" dirty="0" smtClean="0"/>
              <a:t> на </a:t>
            </a:r>
            <a:r>
              <a:rPr lang="ru-RU" dirty="0" err="1" smtClean="0"/>
              <a:t>створення</a:t>
            </a:r>
            <a:r>
              <a:rPr lang="ru-RU" dirty="0" smtClean="0"/>
              <a:t> і (</a:t>
            </a:r>
            <a:r>
              <a:rPr lang="ru-RU" dirty="0" err="1" smtClean="0"/>
              <a:t>чи</a:t>
            </a:r>
            <a:r>
              <a:rPr lang="ru-RU" dirty="0" smtClean="0"/>
              <a:t>)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виробів</a:t>
            </a:r>
            <a:r>
              <a:rPr lang="ru-RU" dirty="0" smtClean="0"/>
              <a:t>, число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частин</a:t>
            </a:r>
            <a:r>
              <a:rPr lang="ru-RU" dirty="0" smtClean="0"/>
              <a:t> складного </a:t>
            </a:r>
            <a:r>
              <a:rPr lang="ru-RU" dirty="0" err="1" smtClean="0"/>
              <a:t>виробу</a:t>
            </a:r>
            <a:r>
              <a:rPr lang="ru-RU" dirty="0" smtClean="0"/>
              <a:t> (</a:t>
            </a:r>
            <a:r>
              <a:rPr lang="ru-RU" dirty="0" err="1" smtClean="0"/>
              <a:t>стандартних</a:t>
            </a:r>
            <a:r>
              <a:rPr lang="ru-RU" dirty="0" smtClean="0"/>
              <a:t>, </a:t>
            </a:r>
            <a:r>
              <a:rPr lang="ru-RU" dirty="0" err="1" smtClean="0"/>
              <a:t>уніфікованих</a:t>
            </a:r>
            <a:r>
              <a:rPr lang="ru-RU" dirty="0" smtClean="0"/>
              <a:t>, </a:t>
            </a:r>
            <a:r>
              <a:rPr lang="ru-RU" dirty="0" err="1" smtClean="0"/>
              <a:t>оригінальних</a:t>
            </a:r>
            <a:r>
              <a:rPr lang="ru-RU" dirty="0" smtClean="0"/>
              <a:t>, </a:t>
            </a:r>
            <a:r>
              <a:rPr lang="ru-RU" dirty="0" err="1" smtClean="0"/>
              <a:t>захищених</a:t>
            </a:r>
            <a:r>
              <a:rPr lang="ru-RU" dirty="0" smtClean="0"/>
              <a:t> патентами),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дефектних</a:t>
            </a:r>
            <a:r>
              <a:rPr lang="ru-RU" dirty="0" smtClean="0"/>
              <a:t> </a:t>
            </a:r>
            <a:r>
              <a:rPr lang="ru-RU" dirty="0" err="1" smtClean="0"/>
              <a:t>виробів</a:t>
            </a:r>
            <a:r>
              <a:rPr lang="ru-RU" dirty="0" smtClean="0"/>
              <a:t> в </a:t>
            </a:r>
            <a:r>
              <a:rPr lang="ru-RU" dirty="0" err="1" smtClean="0"/>
              <a:t>партії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Недоліком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методу є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трудомісткість</a:t>
            </a:r>
            <a:r>
              <a:rPr lang="ru-RU" dirty="0" smtClean="0"/>
              <a:t> і у </a:t>
            </a:r>
            <a:r>
              <a:rPr lang="ru-RU" dirty="0" err="1" smtClean="0"/>
              <a:t>ряді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 </a:t>
            </a:r>
            <a:r>
              <a:rPr lang="ru-RU" dirty="0" err="1" smtClean="0"/>
              <a:t>тривалість</a:t>
            </a:r>
            <a:r>
              <a:rPr lang="ru-RU" dirty="0" smtClean="0"/>
              <a:t>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спостережень</a:t>
            </a:r>
            <a:r>
              <a:rPr lang="ru-RU" dirty="0" smtClean="0"/>
              <a:t>. У </a:t>
            </a:r>
            <a:r>
              <a:rPr lang="ru-RU" dirty="0" err="1" smtClean="0"/>
              <a:t>товарознавстві</a:t>
            </a:r>
            <a:r>
              <a:rPr lang="ru-RU" dirty="0" smtClean="0"/>
              <a:t> </a:t>
            </a:r>
            <a:r>
              <a:rPr lang="ru-RU" dirty="0" err="1" smtClean="0"/>
              <a:t>цей</a:t>
            </a:r>
            <a:r>
              <a:rPr lang="ru-RU" dirty="0" smtClean="0"/>
              <a:t> метод широко </a:t>
            </a:r>
            <a:r>
              <a:rPr lang="ru-RU" dirty="0" err="1" smtClean="0"/>
              <a:t>застосовується</a:t>
            </a:r>
            <a:r>
              <a:rPr lang="ru-RU" dirty="0" smtClean="0"/>
              <a:t> при </a:t>
            </a:r>
            <a:r>
              <a:rPr lang="ru-RU" dirty="0" err="1" smtClean="0"/>
              <a:t>визначенні</a:t>
            </a:r>
            <a:r>
              <a:rPr lang="ru-RU" dirty="0" smtClean="0"/>
              <a:t> </a:t>
            </a:r>
            <a:r>
              <a:rPr lang="ru-RU" dirty="0" err="1" smtClean="0"/>
              <a:t>показників</a:t>
            </a:r>
            <a:r>
              <a:rPr lang="ru-RU" dirty="0" smtClean="0"/>
              <a:t> </a:t>
            </a:r>
            <a:r>
              <a:rPr lang="ru-RU" dirty="0" err="1" smtClean="0"/>
              <a:t>довговічності</a:t>
            </a:r>
            <a:r>
              <a:rPr lang="ru-RU" dirty="0" smtClean="0"/>
              <a:t>, </a:t>
            </a:r>
            <a:r>
              <a:rPr lang="ru-RU" dirty="0" err="1" smtClean="0"/>
              <a:t>безвідмовності</a:t>
            </a:r>
            <a:r>
              <a:rPr lang="ru-RU" dirty="0" smtClean="0"/>
              <a:t>, </a:t>
            </a:r>
            <a:r>
              <a:rPr lang="ru-RU" dirty="0" err="1" smtClean="0"/>
              <a:t>збереження</a:t>
            </a:r>
            <a:r>
              <a:rPr lang="ru-RU" dirty="0" smtClean="0"/>
              <a:t>, </a:t>
            </a:r>
            <a:r>
              <a:rPr lang="ru-RU" dirty="0" err="1" smtClean="0"/>
              <a:t>стандартизації</a:t>
            </a:r>
            <a:r>
              <a:rPr lang="ru-RU" dirty="0" smtClean="0"/>
              <a:t> і </a:t>
            </a:r>
            <a:r>
              <a:rPr lang="ru-RU" dirty="0" err="1" smtClean="0"/>
              <a:t>уніфікації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патентно- </a:t>
            </a:r>
            <a:r>
              <a:rPr lang="ru-RU" dirty="0" err="1" smtClean="0"/>
              <a:t>правових</a:t>
            </a:r>
            <a:r>
              <a:rPr lang="ru-RU" dirty="0" smtClean="0"/>
              <a:t> </a:t>
            </a:r>
            <a:r>
              <a:rPr lang="ru-RU" dirty="0" err="1" smtClean="0"/>
              <a:t>показників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Різновидом</a:t>
            </a:r>
            <a:r>
              <a:rPr lang="ru-RU" dirty="0" smtClean="0"/>
              <a:t> </a:t>
            </a:r>
            <a:r>
              <a:rPr lang="ru-RU" dirty="0" err="1" smtClean="0"/>
              <a:t>реєстраційного</a:t>
            </a:r>
            <a:r>
              <a:rPr lang="ru-RU" dirty="0" smtClean="0"/>
              <a:t> методу є </a:t>
            </a:r>
            <a:r>
              <a:rPr lang="ru-RU" dirty="0" err="1" smtClean="0"/>
              <a:t>моніторинг</a:t>
            </a:r>
            <a:r>
              <a:rPr lang="ru-RU" dirty="0" smtClean="0"/>
              <a:t>. </a:t>
            </a:r>
            <a:r>
              <a:rPr lang="ru-RU" b="1" dirty="0" err="1" smtClean="0"/>
              <a:t>Моніторинг</a:t>
            </a:r>
            <a:r>
              <a:rPr lang="ru-RU" dirty="0" smtClean="0"/>
              <a:t> - метод, </a:t>
            </a:r>
            <a:r>
              <a:rPr lang="ru-RU" dirty="0" err="1" smtClean="0"/>
              <a:t>ґрунтований</a:t>
            </a:r>
            <a:r>
              <a:rPr lang="ru-RU" dirty="0" smtClean="0"/>
              <a:t> на </a:t>
            </a:r>
            <a:r>
              <a:rPr lang="ru-RU" dirty="0" err="1" smtClean="0"/>
              <a:t>постійному</a:t>
            </a:r>
            <a:r>
              <a:rPr lang="ru-RU" dirty="0" smtClean="0"/>
              <a:t> </a:t>
            </a:r>
            <a:r>
              <a:rPr lang="ru-RU" dirty="0" err="1" smtClean="0"/>
              <a:t>спостереженні</a:t>
            </a:r>
            <a:r>
              <a:rPr lang="ru-RU" dirty="0" smtClean="0"/>
              <a:t> за </a:t>
            </a:r>
            <a:r>
              <a:rPr lang="ru-RU" dirty="0" err="1" smtClean="0"/>
              <a:t>яким-небудь</a:t>
            </a:r>
            <a:r>
              <a:rPr lang="ru-RU" dirty="0" smtClean="0"/>
              <a:t> </a:t>
            </a:r>
            <a:r>
              <a:rPr lang="ru-RU" dirty="0" err="1" smtClean="0"/>
              <a:t>процесом</a:t>
            </a:r>
            <a:r>
              <a:rPr lang="ru-RU" dirty="0" smtClean="0"/>
              <a:t> з метою </a:t>
            </a:r>
            <a:r>
              <a:rPr lang="ru-RU" dirty="0" err="1" smtClean="0"/>
              <a:t>виявлення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відповідності</a:t>
            </a:r>
            <a:r>
              <a:rPr lang="ru-RU" dirty="0" smtClean="0"/>
              <a:t> </a:t>
            </a:r>
            <a:r>
              <a:rPr lang="ru-RU" dirty="0" err="1" smtClean="0"/>
              <a:t>бажаному</a:t>
            </a:r>
            <a:r>
              <a:rPr lang="ru-RU" dirty="0" smtClean="0"/>
              <a:t> результату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первинній</a:t>
            </a:r>
            <a:r>
              <a:rPr lang="ru-RU" dirty="0" smtClean="0"/>
              <a:t> </a:t>
            </a:r>
            <a:r>
              <a:rPr lang="ru-RU" dirty="0" err="1" smtClean="0"/>
              <a:t>пропозиції</a:t>
            </a:r>
            <a:endParaRPr lang="ru-RU" dirty="0" smtClean="0"/>
          </a:p>
          <a:p>
            <a:r>
              <a:rPr lang="ru-RU" b="1" dirty="0" err="1" smtClean="0"/>
              <a:t>Соціологічний</a:t>
            </a:r>
            <a:r>
              <a:rPr lang="ru-RU" b="1" dirty="0" smtClean="0"/>
              <a:t> метод </a:t>
            </a:r>
            <a:r>
              <a:rPr lang="ru-RU" dirty="0" smtClean="0"/>
              <a:t>- метод, </a:t>
            </a:r>
            <a:r>
              <a:rPr lang="ru-RU" dirty="0" err="1" smtClean="0"/>
              <a:t>ґрунтований</a:t>
            </a:r>
            <a:r>
              <a:rPr lang="ru-RU" dirty="0" smtClean="0"/>
              <a:t> на </a:t>
            </a:r>
            <a:r>
              <a:rPr lang="ru-RU" dirty="0" err="1" smtClean="0"/>
              <a:t>проведенні</a:t>
            </a:r>
            <a:r>
              <a:rPr lang="ru-RU" dirty="0" smtClean="0"/>
              <a:t> </a:t>
            </a:r>
            <a:r>
              <a:rPr lang="ru-RU" dirty="0" err="1" smtClean="0"/>
              <a:t>опитувань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спеціально</a:t>
            </a:r>
            <a:r>
              <a:rPr lang="ru-RU" dirty="0" smtClean="0"/>
              <a:t> </a:t>
            </a:r>
            <a:r>
              <a:rPr lang="ru-RU" dirty="0" err="1" smtClean="0"/>
              <a:t>розроблених</a:t>
            </a:r>
            <a:r>
              <a:rPr lang="ru-RU" dirty="0" smtClean="0"/>
              <a:t> анкет.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знаходить</a:t>
            </a:r>
            <a:r>
              <a:rPr lang="ru-RU" dirty="0" smtClean="0"/>
              <a:t> </a:t>
            </a:r>
            <a:r>
              <a:rPr lang="ru-RU" dirty="0" err="1" smtClean="0"/>
              <a:t>широке</a:t>
            </a:r>
            <a:r>
              <a:rPr lang="ru-RU" dirty="0" smtClean="0"/>
              <a:t> </a:t>
            </a:r>
            <a:r>
              <a:rPr lang="ru-RU" dirty="0" err="1" smtClean="0"/>
              <a:t>застосування</a:t>
            </a:r>
            <a:r>
              <a:rPr lang="ru-RU" dirty="0" smtClean="0"/>
              <a:t> для </a:t>
            </a:r>
            <a:r>
              <a:rPr lang="ru-RU" dirty="0" err="1" smtClean="0"/>
              <a:t>виявлення</a:t>
            </a:r>
            <a:r>
              <a:rPr lang="ru-RU" dirty="0" smtClean="0"/>
              <a:t> </a:t>
            </a:r>
            <a:r>
              <a:rPr lang="ru-RU" dirty="0" err="1" smtClean="0"/>
              <a:t>запитів</a:t>
            </a:r>
            <a:r>
              <a:rPr lang="ru-RU" dirty="0" smtClean="0"/>
              <a:t> </a:t>
            </a:r>
            <a:r>
              <a:rPr lang="ru-RU" dirty="0" err="1" smtClean="0"/>
              <a:t>споживачів</a:t>
            </a:r>
            <a:r>
              <a:rPr lang="ru-RU" dirty="0" smtClean="0"/>
              <a:t> </a:t>
            </a:r>
            <a:r>
              <a:rPr lang="ru-RU" dirty="0" err="1" smtClean="0"/>
              <a:t>відносно</a:t>
            </a:r>
            <a:r>
              <a:rPr lang="ru-RU" dirty="0" smtClean="0"/>
              <a:t> </a:t>
            </a:r>
            <a:r>
              <a:rPr lang="ru-RU" dirty="0" err="1" smtClean="0"/>
              <a:t>певних</a:t>
            </a:r>
            <a:r>
              <a:rPr lang="ru-RU" dirty="0" smtClean="0"/>
              <a:t> </a:t>
            </a:r>
            <a:r>
              <a:rPr lang="ru-RU" dirty="0" err="1" smtClean="0"/>
              <a:t>товарознавчих</a:t>
            </a:r>
            <a:r>
              <a:rPr lang="ru-RU" dirty="0" smtClean="0"/>
              <a:t> характеристик, думок і </a:t>
            </a:r>
            <a:r>
              <a:rPr lang="ru-RU" dirty="0" err="1" smtClean="0"/>
              <a:t>оцінок</a:t>
            </a:r>
            <a:r>
              <a:rPr lang="ru-RU" dirty="0" smtClean="0"/>
              <a:t> </a:t>
            </a:r>
            <a:r>
              <a:rPr lang="ru-RU" dirty="0" err="1" smtClean="0"/>
              <a:t>експертів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Збір</a:t>
            </a:r>
            <a:r>
              <a:rPr lang="ru-RU" dirty="0" smtClean="0"/>
              <a:t> думок </a:t>
            </a:r>
            <a:r>
              <a:rPr lang="ru-RU" dirty="0" err="1" smtClean="0"/>
              <a:t>споживачів</a:t>
            </a:r>
            <a:r>
              <a:rPr lang="ru-RU" dirty="0" smtClean="0"/>
              <a:t> </a:t>
            </a:r>
            <a:r>
              <a:rPr lang="ru-RU" dirty="0" err="1" smtClean="0"/>
              <a:t>здійснюється</a:t>
            </a:r>
            <a:r>
              <a:rPr lang="ru-RU" dirty="0" smtClean="0"/>
              <a:t> </a:t>
            </a:r>
            <a:r>
              <a:rPr lang="ru-RU" dirty="0" err="1" smtClean="0"/>
              <a:t>різними</a:t>
            </a:r>
            <a:r>
              <a:rPr lang="ru-RU" dirty="0" smtClean="0"/>
              <a:t> способами: </a:t>
            </a:r>
            <a:r>
              <a:rPr lang="ru-RU" dirty="0" err="1" smtClean="0"/>
              <a:t>усне</a:t>
            </a:r>
            <a:r>
              <a:rPr lang="ru-RU" dirty="0" smtClean="0"/>
              <a:t> </a:t>
            </a:r>
            <a:r>
              <a:rPr lang="ru-RU" dirty="0" err="1" smtClean="0"/>
              <a:t>опитування</a:t>
            </a:r>
            <a:r>
              <a:rPr lang="ru-RU" dirty="0" smtClean="0"/>
              <a:t>; </a:t>
            </a:r>
            <a:r>
              <a:rPr lang="ru-RU" dirty="0" err="1" smtClean="0"/>
              <a:t>поширення</a:t>
            </a:r>
            <a:r>
              <a:rPr lang="ru-RU" dirty="0" smtClean="0"/>
              <a:t> анкет-</a:t>
            </a:r>
            <a:r>
              <a:rPr lang="ru-RU" dirty="0" err="1" smtClean="0"/>
              <a:t>запитальників</a:t>
            </a:r>
            <a:r>
              <a:rPr lang="ru-RU" dirty="0" smtClean="0"/>
              <a:t>, </a:t>
            </a:r>
            <a:r>
              <a:rPr lang="ru-RU" dirty="0" err="1" smtClean="0"/>
              <a:t>організація</a:t>
            </a:r>
            <a:r>
              <a:rPr lang="ru-RU" dirty="0" smtClean="0"/>
              <a:t> </a:t>
            </a:r>
            <a:r>
              <a:rPr lang="ru-RU" dirty="0" err="1" smtClean="0"/>
              <a:t>виставок</a:t>
            </a:r>
            <a:r>
              <a:rPr lang="ru-RU" dirty="0" smtClean="0"/>
              <a:t>- </a:t>
            </a:r>
            <a:r>
              <a:rPr lang="ru-RU" dirty="0" err="1" smtClean="0"/>
              <a:t>продажів</a:t>
            </a:r>
            <a:r>
              <a:rPr lang="ru-RU" dirty="0" smtClean="0"/>
              <a:t>, </a:t>
            </a:r>
            <a:r>
              <a:rPr lang="ru-RU" dirty="0" err="1" smtClean="0"/>
              <a:t>конференцій</a:t>
            </a:r>
            <a:r>
              <a:rPr lang="ru-RU" dirty="0" smtClean="0"/>
              <a:t>, </a:t>
            </a:r>
            <a:r>
              <a:rPr lang="ru-RU" dirty="0" err="1" smtClean="0"/>
              <a:t>аукціонів</a:t>
            </a:r>
            <a:r>
              <a:rPr lang="ru-RU" dirty="0" smtClean="0"/>
              <a:t>. Для </a:t>
            </a:r>
            <a:r>
              <a:rPr lang="ru-RU" dirty="0" err="1" smtClean="0"/>
              <a:t>отримання</a:t>
            </a:r>
            <a:r>
              <a:rPr lang="ru-RU" dirty="0" smtClean="0"/>
              <a:t> </a:t>
            </a:r>
            <a:r>
              <a:rPr lang="ru-RU" dirty="0" err="1" smtClean="0"/>
              <a:t>достовірних</a:t>
            </a:r>
            <a:r>
              <a:rPr lang="ru-RU" dirty="0" smtClean="0"/>
              <a:t> </a:t>
            </a:r>
            <a:r>
              <a:rPr lang="ru-RU" dirty="0" err="1" smtClean="0"/>
              <a:t>результатів</a:t>
            </a:r>
            <a:r>
              <a:rPr lang="ru-RU" dirty="0" smtClean="0"/>
              <a:t> </a:t>
            </a:r>
            <a:r>
              <a:rPr lang="ru-RU" dirty="0" err="1" smtClean="0"/>
              <a:t>вимагаються</a:t>
            </a:r>
            <a:r>
              <a:rPr lang="ru-RU" dirty="0" smtClean="0"/>
              <a:t> </a:t>
            </a:r>
            <a:r>
              <a:rPr lang="ru-RU" dirty="0" err="1" smtClean="0"/>
              <a:t>науково</a:t>
            </a:r>
            <a:r>
              <a:rPr lang="ru-RU" dirty="0" smtClean="0"/>
              <a:t> </a:t>
            </a:r>
            <a:r>
              <a:rPr lang="ru-RU" dirty="0" err="1" smtClean="0"/>
              <a:t>обґрунтована</a:t>
            </a:r>
            <a:r>
              <a:rPr lang="ru-RU" dirty="0" smtClean="0"/>
              <a:t> система </a:t>
            </a:r>
            <a:r>
              <a:rPr lang="ru-RU" dirty="0" err="1" smtClean="0"/>
              <a:t>опитування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методи</a:t>
            </a:r>
            <a:r>
              <a:rPr lang="ru-RU" dirty="0" smtClean="0"/>
              <a:t> </a:t>
            </a:r>
            <a:r>
              <a:rPr lang="ru-RU" dirty="0" err="1" smtClean="0"/>
              <a:t>математичної</a:t>
            </a:r>
            <a:r>
              <a:rPr lang="ru-RU" dirty="0" smtClean="0"/>
              <a:t> статистики для </a:t>
            </a:r>
            <a:r>
              <a:rPr lang="ru-RU" dirty="0" err="1" smtClean="0"/>
              <a:t>збору</a:t>
            </a:r>
            <a:r>
              <a:rPr lang="ru-RU" dirty="0" smtClean="0"/>
              <a:t> і </a:t>
            </a:r>
            <a:r>
              <a:rPr lang="ru-RU" dirty="0" err="1" smtClean="0"/>
              <a:t>обробки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Соціологічний</a:t>
            </a:r>
            <a:r>
              <a:rPr lang="ru-RU" dirty="0" smtClean="0"/>
              <a:t> метод широко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на </a:t>
            </a:r>
            <a:r>
              <a:rPr lang="ru-RU" dirty="0" err="1" smtClean="0"/>
              <a:t>стадії</a:t>
            </a:r>
            <a:r>
              <a:rPr lang="ru-RU" dirty="0" smtClean="0"/>
              <a:t>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маркетингових</a:t>
            </a:r>
            <a:r>
              <a:rPr lang="ru-RU" dirty="0" smtClean="0"/>
              <a:t> </a:t>
            </a:r>
            <a:r>
              <a:rPr lang="ru-RU" dirty="0" err="1" smtClean="0"/>
              <a:t>досліджень</a:t>
            </a:r>
            <a:r>
              <a:rPr lang="ru-RU" dirty="0" smtClean="0"/>
              <a:t>, при </a:t>
            </a:r>
            <a:r>
              <a:rPr lang="ru-RU" dirty="0" err="1" smtClean="0"/>
              <a:t>вивченні</a:t>
            </a:r>
            <a:r>
              <a:rPr lang="ru-RU" dirty="0" smtClean="0"/>
              <a:t> </a:t>
            </a:r>
            <a:r>
              <a:rPr lang="ru-RU" dirty="0" err="1" smtClean="0"/>
              <a:t>попиту</a:t>
            </a:r>
            <a:r>
              <a:rPr lang="ru-RU" dirty="0" smtClean="0"/>
              <a:t>, для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показників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, </a:t>
            </a:r>
            <a:r>
              <a:rPr lang="ru-RU" dirty="0" err="1" smtClean="0"/>
              <a:t>оцінки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. Для </a:t>
            </a:r>
            <a:r>
              <a:rPr lang="ru-RU" dirty="0" err="1" smtClean="0"/>
              <a:t>обробки</a:t>
            </a:r>
            <a:r>
              <a:rPr lang="ru-RU" dirty="0" smtClean="0"/>
              <a:t> </a:t>
            </a:r>
            <a:r>
              <a:rPr lang="ru-RU" dirty="0" err="1" smtClean="0"/>
              <a:t>отриманої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треба </a:t>
            </a:r>
            <a:r>
              <a:rPr lang="ru-RU" dirty="0" err="1" smtClean="0"/>
              <a:t>враховувати</a:t>
            </a:r>
            <a:r>
              <a:rPr lang="ru-RU" dirty="0" smtClean="0"/>
              <a:t> </a:t>
            </a:r>
            <a:r>
              <a:rPr lang="ru-RU" dirty="0" err="1" smtClean="0"/>
              <a:t>середній</a:t>
            </a:r>
            <a:r>
              <a:rPr lang="ru-RU" dirty="0" smtClean="0"/>
              <a:t> бал і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майбутніх</a:t>
            </a:r>
            <a:r>
              <a:rPr lang="ru-RU" dirty="0" smtClean="0"/>
              <a:t> </a:t>
            </a:r>
            <a:r>
              <a:rPr lang="ru-RU" dirty="0" err="1" smtClean="0"/>
              <a:t>покупців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за </a:t>
            </a:r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зразок</a:t>
            </a:r>
            <a:r>
              <a:rPr lang="ru-RU" dirty="0" smtClean="0"/>
              <a:t> </a:t>
            </a:r>
            <a:r>
              <a:rPr lang="ru-RU" dirty="0" err="1" smtClean="0"/>
              <a:t>висловилися</a:t>
            </a:r>
            <a:r>
              <a:rPr lang="ru-RU" dirty="0" smtClean="0"/>
              <a:t>. </a:t>
            </a:r>
            <a:r>
              <a:rPr lang="ru-RU" dirty="0" err="1" smtClean="0"/>
              <a:t>Потім</a:t>
            </a:r>
            <a:r>
              <a:rPr lang="ru-RU" dirty="0" smtClean="0"/>
              <a:t> </a:t>
            </a:r>
            <a:r>
              <a:rPr lang="ru-RU" dirty="0" err="1" smtClean="0"/>
              <a:t>визначають</a:t>
            </a:r>
            <a:r>
              <a:rPr lang="ru-RU" dirty="0" smtClean="0"/>
              <a:t> </a:t>
            </a:r>
            <a:r>
              <a:rPr lang="ru-RU" dirty="0" err="1" smtClean="0"/>
              <a:t>суми</a:t>
            </a:r>
            <a:r>
              <a:rPr lang="ru-RU" dirty="0" smtClean="0"/>
              <a:t> </a:t>
            </a:r>
            <a:r>
              <a:rPr lang="ru-RU" dirty="0" err="1" smtClean="0"/>
              <a:t>балів</a:t>
            </a:r>
            <a:r>
              <a:rPr lang="ru-RU" dirty="0" smtClean="0"/>
              <a:t> кожного з </a:t>
            </a:r>
            <a:r>
              <a:rPr lang="ru-RU" dirty="0" err="1" smtClean="0"/>
              <a:t>параметрів</a:t>
            </a:r>
            <a:r>
              <a:rPr lang="ru-RU" dirty="0" smtClean="0"/>
              <a:t> і </a:t>
            </a:r>
            <a:r>
              <a:rPr lang="ru-RU" dirty="0" err="1" smtClean="0"/>
              <a:t>загальну</a:t>
            </a:r>
            <a:r>
              <a:rPr lang="ru-RU" dirty="0" smtClean="0"/>
              <a:t> суму </a:t>
            </a:r>
            <a:r>
              <a:rPr lang="ru-RU" dirty="0" err="1" smtClean="0"/>
              <a:t>балів</a:t>
            </a:r>
            <a:r>
              <a:rPr lang="ru-RU" dirty="0" smtClean="0"/>
              <a:t>. </a:t>
            </a:r>
            <a:r>
              <a:rPr lang="ru-RU" dirty="0" err="1" smtClean="0"/>
              <a:t>Далі</a:t>
            </a:r>
            <a:r>
              <a:rPr lang="ru-RU" dirty="0" smtClean="0"/>
              <a:t> </a:t>
            </a:r>
            <a:r>
              <a:rPr lang="ru-RU" dirty="0" err="1" smtClean="0"/>
              <a:t>оцінюють</a:t>
            </a:r>
            <a:r>
              <a:rPr lang="ru-RU" dirty="0" smtClean="0"/>
              <a:t> </a:t>
            </a:r>
            <a:r>
              <a:rPr lang="ru-RU" dirty="0" err="1" smtClean="0"/>
              <a:t>коефіцієнти</a:t>
            </a:r>
            <a:r>
              <a:rPr lang="ru-RU" dirty="0" smtClean="0"/>
              <a:t> </a:t>
            </a:r>
            <a:r>
              <a:rPr lang="ru-RU" dirty="0" err="1" smtClean="0"/>
              <a:t>ваговитості</a:t>
            </a:r>
            <a:r>
              <a:rPr lang="ru-RU" dirty="0" smtClean="0"/>
              <a:t> кожного параметра і </a:t>
            </a:r>
            <a:r>
              <a:rPr lang="ru-RU" dirty="0" err="1" smtClean="0"/>
              <a:t>перевіряють</a:t>
            </a:r>
            <a:r>
              <a:rPr lang="ru-RU" dirty="0" smtClean="0"/>
              <a:t> </a:t>
            </a:r>
            <a:r>
              <a:rPr lang="ru-RU" dirty="0" err="1" smtClean="0"/>
              <a:t>результати</a:t>
            </a:r>
            <a:r>
              <a:rPr lang="ru-RU" dirty="0" smtClean="0"/>
              <a:t> </a:t>
            </a:r>
            <a:r>
              <a:rPr lang="ru-RU" dirty="0" err="1" smtClean="0"/>
              <a:t>підсумовуванням</a:t>
            </a:r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7318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84615"/>
            <a:ext cx="1207008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4.Практичні </a:t>
            </a:r>
            <a:r>
              <a:rPr lang="ru-RU" b="1" dirty="0" err="1" smtClean="0"/>
              <a:t>методи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методи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використовувані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враховуються</a:t>
            </a:r>
            <a:r>
              <a:rPr lang="ru-RU" dirty="0" smtClean="0"/>
              <a:t> </a:t>
            </a:r>
            <a:r>
              <a:rPr lang="ru-RU" dirty="0" err="1" smtClean="0"/>
              <a:t>товарознавцями</a:t>
            </a:r>
            <a:r>
              <a:rPr lang="ru-RU" dirty="0" smtClean="0"/>
              <a:t> в </a:t>
            </a:r>
            <a:r>
              <a:rPr lang="ru-RU" dirty="0" err="1" smtClean="0"/>
              <a:t>професійній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для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раціонального</a:t>
            </a:r>
            <a:r>
              <a:rPr lang="ru-RU" dirty="0" smtClean="0"/>
              <a:t> </a:t>
            </a:r>
            <a:r>
              <a:rPr lang="ru-RU" dirty="0" err="1" smtClean="0"/>
              <a:t>руху</a:t>
            </a:r>
            <a:r>
              <a:rPr lang="ru-RU" dirty="0" smtClean="0"/>
              <a:t> товару. </a:t>
            </a:r>
            <a:r>
              <a:rPr lang="ru-RU" dirty="0" err="1" smtClean="0"/>
              <a:t>Частина</a:t>
            </a:r>
            <a:r>
              <a:rPr lang="ru-RU" dirty="0" smtClean="0"/>
              <a:t> </a:t>
            </a:r>
            <a:r>
              <a:rPr lang="ru-RU" dirty="0" err="1" smtClean="0"/>
              <a:t>практичних</a:t>
            </a:r>
            <a:r>
              <a:rPr lang="ru-RU" dirty="0" smtClean="0"/>
              <a:t> </a:t>
            </a:r>
            <a:r>
              <a:rPr lang="ru-RU" dirty="0" err="1" smtClean="0"/>
              <a:t>методів</a:t>
            </a:r>
            <a:r>
              <a:rPr lang="ru-RU" dirty="0" smtClean="0"/>
              <a:t> </a:t>
            </a:r>
            <a:r>
              <a:rPr lang="ru-RU" dirty="0" err="1" smtClean="0"/>
              <a:t>співпадає</a:t>
            </a:r>
            <a:r>
              <a:rPr lang="ru-RU" dirty="0" smtClean="0"/>
              <a:t> з </a:t>
            </a:r>
            <a:r>
              <a:rPr lang="ru-RU" dirty="0" err="1" smtClean="0"/>
              <a:t>емпіричними</a:t>
            </a:r>
            <a:r>
              <a:rPr lang="ru-RU" dirty="0" smtClean="0"/>
              <a:t>. </a:t>
            </a:r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ru-RU" dirty="0" err="1" smtClean="0"/>
              <a:t>практичні</a:t>
            </a:r>
            <a:r>
              <a:rPr lang="ru-RU" dirty="0" smtClean="0"/>
              <a:t> </a:t>
            </a:r>
            <a:r>
              <a:rPr lang="ru-RU" dirty="0" err="1" smtClean="0"/>
              <a:t>методи</a:t>
            </a:r>
            <a:r>
              <a:rPr lang="ru-RU" dirty="0" smtClean="0"/>
              <a:t> </a:t>
            </a:r>
            <a:r>
              <a:rPr lang="ru-RU" dirty="0" err="1" smtClean="0"/>
              <a:t>одночасно</a:t>
            </a:r>
            <a:r>
              <a:rPr lang="ru-RU" dirty="0" smtClean="0"/>
              <a:t> є і </a:t>
            </a:r>
            <a:r>
              <a:rPr lang="ru-RU" dirty="0" err="1" smtClean="0"/>
              <a:t>емпіричними</a:t>
            </a:r>
            <a:r>
              <a:rPr lang="ru-RU" dirty="0" smtClean="0"/>
              <a:t>. До </a:t>
            </a:r>
            <a:r>
              <a:rPr lang="ru-RU" dirty="0" err="1" smtClean="0"/>
              <a:t>практичних</a:t>
            </a:r>
            <a:r>
              <a:rPr lang="ru-RU" dirty="0" smtClean="0"/>
              <a:t> </a:t>
            </a:r>
            <a:r>
              <a:rPr lang="ru-RU" dirty="0" err="1" smtClean="0"/>
              <a:t>методів</a:t>
            </a:r>
            <a:r>
              <a:rPr lang="ru-RU" dirty="0" smtClean="0"/>
              <a:t> </a:t>
            </a:r>
            <a:r>
              <a:rPr lang="ru-RU" dirty="0" err="1" smtClean="0"/>
              <a:t>відносяться</a:t>
            </a:r>
            <a:r>
              <a:rPr lang="ru-RU" dirty="0" smtClean="0"/>
              <a:t> </a:t>
            </a:r>
            <a:r>
              <a:rPr lang="ru-RU" dirty="0" err="1" smtClean="0"/>
              <a:t>методи</a:t>
            </a:r>
            <a:r>
              <a:rPr lang="ru-RU" dirty="0" smtClean="0"/>
              <a:t> </a:t>
            </a:r>
            <a:r>
              <a:rPr lang="ru-RU" dirty="0" err="1" smtClean="0"/>
              <a:t>оцінки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, </a:t>
            </a:r>
            <a:r>
              <a:rPr lang="ru-RU" dirty="0" err="1" smtClean="0"/>
              <a:t>зберігання</a:t>
            </a:r>
            <a:r>
              <a:rPr lang="ru-RU" dirty="0" smtClean="0"/>
              <a:t>, </a:t>
            </a:r>
            <a:r>
              <a:rPr lang="ru-RU" dirty="0" err="1" smtClean="0"/>
              <a:t>транспортування</a:t>
            </a:r>
            <a:r>
              <a:rPr lang="ru-RU" dirty="0" smtClean="0"/>
              <a:t>, </a:t>
            </a:r>
            <a:r>
              <a:rPr lang="ru-RU" dirty="0" err="1" smtClean="0"/>
              <a:t>товарної</a:t>
            </a:r>
            <a:r>
              <a:rPr lang="ru-RU" dirty="0" smtClean="0"/>
              <a:t> </a:t>
            </a:r>
            <a:r>
              <a:rPr lang="ru-RU" dirty="0" err="1" smtClean="0"/>
              <a:t>обробки</a:t>
            </a:r>
            <a:r>
              <a:rPr lang="ru-RU" dirty="0" smtClean="0"/>
              <a:t> та </a:t>
            </a:r>
            <a:r>
              <a:rPr lang="ru-RU" dirty="0" err="1" smtClean="0"/>
              <a:t>ін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Методи</a:t>
            </a:r>
            <a:r>
              <a:rPr lang="ru-RU" b="1" dirty="0" smtClean="0"/>
              <a:t> </a:t>
            </a:r>
            <a:r>
              <a:rPr lang="ru-RU" b="1" dirty="0" err="1" smtClean="0"/>
              <a:t>оцінки</a:t>
            </a:r>
            <a:r>
              <a:rPr lang="ru-RU" b="1" dirty="0" smtClean="0"/>
              <a:t> </a:t>
            </a:r>
            <a:r>
              <a:rPr lang="ru-RU" b="1" dirty="0" err="1" smtClean="0"/>
              <a:t>якості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методи</a:t>
            </a:r>
            <a:r>
              <a:rPr lang="ru-RU" dirty="0" smtClean="0"/>
              <a:t>, </a:t>
            </a:r>
            <a:r>
              <a:rPr lang="ru-RU" dirty="0" err="1" smtClean="0"/>
              <a:t>призначені</a:t>
            </a:r>
            <a:r>
              <a:rPr lang="ru-RU" dirty="0" smtClean="0"/>
              <a:t> для </a:t>
            </a:r>
            <a:r>
              <a:rPr lang="ru-RU" dirty="0" err="1" smtClean="0"/>
              <a:t>виміру</a:t>
            </a:r>
            <a:r>
              <a:rPr lang="ru-RU" dirty="0" smtClean="0"/>
              <a:t> </a:t>
            </a:r>
            <a:r>
              <a:rPr lang="ru-RU" dirty="0" err="1" smtClean="0"/>
              <a:t>значень</a:t>
            </a:r>
            <a:r>
              <a:rPr lang="ru-RU" dirty="0" smtClean="0"/>
              <a:t> </a:t>
            </a:r>
            <a:r>
              <a:rPr lang="ru-RU" dirty="0" err="1" smtClean="0"/>
              <a:t>показників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і </a:t>
            </a:r>
            <a:r>
              <a:rPr lang="ru-RU" dirty="0" err="1" smtClean="0"/>
              <a:t>встановлення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відповідності</a:t>
            </a:r>
            <a:r>
              <a:rPr lang="ru-RU" dirty="0" smtClean="0"/>
              <a:t> </a:t>
            </a:r>
            <a:r>
              <a:rPr lang="ru-RU" dirty="0" err="1" smtClean="0"/>
              <a:t>певним</a:t>
            </a:r>
            <a:r>
              <a:rPr lang="ru-RU" dirty="0" smtClean="0"/>
              <a:t> </a:t>
            </a:r>
            <a:r>
              <a:rPr lang="ru-RU" dirty="0" err="1" smtClean="0"/>
              <a:t>вимогам</a:t>
            </a:r>
            <a:r>
              <a:rPr lang="ru-RU" dirty="0" smtClean="0"/>
              <a:t>. </a:t>
            </a:r>
            <a:r>
              <a:rPr lang="ru-RU" dirty="0" err="1" smtClean="0"/>
              <a:t>Оцінку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товарознавці</a:t>
            </a:r>
            <a:r>
              <a:rPr lang="ru-RU" dirty="0" smtClean="0"/>
              <a:t> </a:t>
            </a:r>
            <a:r>
              <a:rPr lang="ru-RU" dirty="0" err="1" smtClean="0"/>
              <a:t>проводять</a:t>
            </a:r>
            <a:r>
              <a:rPr lang="ru-RU" dirty="0" smtClean="0"/>
              <a:t> з </a:t>
            </a:r>
            <a:r>
              <a:rPr lang="ru-RU" dirty="0" err="1" smtClean="0"/>
              <a:t>використанням</a:t>
            </a:r>
            <a:r>
              <a:rPr lang="ru-RU" dirty="0" smtClean="0"/>
              <a:t> </a:t>
            </a:r>
            <a:r>
              <a:rPr lang="ru-RU" dirty="0" err="1" smtClean="0"/>
              <a:t>органолептичних</a:t>
            </a:r>
            <a:r>
              <a:rPr lang="ru-RU" dirty="0" smtClean="0"/>
              <a:t>, </a:t>
            </a:r>
            <a:r>
              <a:rPr lang="ru-RU" dirty="0" err="1" smtClean="0"/>
              <a:t>рідше</a:t>
            </a:r>
            <a:r>
              <a:rPr lang="ru-RU" dirty="0" smtClean="0"/>
              <a:t> </a:t>
            </a:r>
            <a:r>
              <a:rPr lang="ru-RU" dirty="0" err="1" smtClean="0"/>
              <a:t>вимірювальних</a:t>
            </a:r>
            <a:r>
              <a:rPr lang="ru-RU" dirty="0" smtClean="0"/>
              <a:t>, </a:t>
            </a:r>
            <a:r>
              <a:rPr lang="ru-RU" dirty="0" err="1" smtClean="0"/>
              <a:t>методів</a:t>
            </a:r>
            <a:r>
              <a:rPr lang="ru-RU" dirty="0" smtClean="0"/>
              <a:t>. </a:t>
            </a:r>
            <a:r>
              <a:rPr lang="ru-RU" dirty="0" err="1" smtClean="0"/>
              <a:t>Причому</a:t>
            </a:r>
            <a:r>
              <a:rPr lang="ru-RU" dirty="0" smtClean="0"/>
              <a:t> </a:t>
            </a:r>
            <a:r>
              <a:rPr lang="ru-RU" dirty="0" err="1" smtClean="0"/>
              <a:t>найчастіше</a:t>
            </a:r>
            <a:r>
              <a:rPr lang="ru-RU" dirty="0" smtClean="0"/>
              <a:t> </a:t>
            </a:r>
            <a:r>
              <a:rPr lang="ru-RU" dirty="0" err="1" smtClean="0"/>
              <a:t>використовується</a:t>
            </a:r>
            <a:r>
              <a:rPr lang="ru-RU" dirty="0" smtClean="0"/>
              <a:t> </a:t>
            </a:r>
            <a:r>
              <a:rPr lang="ru-RU" dirty="0" err="1" smtClean="0"/>
              <a:t>візуальний</a:t>
            </a:r>
            <a:r>
              <a:rPr lang="ru-RU" dirty="0" smtClean="0"/>
              <a:t> метод як </a:t>
            </a:r>
            <a:r>
              <a:rPr lang="ru-RU" dirty="0" err="1" smtClean="0"/>
              <a:t>різновид</a:t>
            </a:r>
            <a:r>
              <a:rPr lang="ru-RU" dirty="0" smtClean="0"/>
              <a:t> </a:t>
            </a:r>
            <a:r>
              <a:rPr lang="ru-RU" dirty="0" err="1" smtClean="0"/>
              <a:t>органолептичного</a:t>
            </a:r>
            <a:endParaRPr lang="ru-RU" dirty="0" smtClean="0"/>
          </a:p>
          <a:p>
            <a:r>
              <a:rPr lang="ru-RU" b="1" dirty="0" err="1" smtClean="0"/>
              <a:t>Технологічні</a:t>
            </a:r>
            <a:r>
              <a:rPr lang="ru-RU" b="1" dirty="0" smtClean="0"/>
              <a:t> </a:t>
            </a:r>
            <a:r>
              <a:rPr lang="ru-RU" b="1" dirty="0" err="1" smtClean="0"/>
              <a:t>методи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методи</a:t>
            </a:r>
            <a:r>
              <a:rPr lang="ru-RU" dirty="0" smtClean="0"/>
              <a:t>, </a:t>
            </a:r>
            <a:r>
              <a:rPr lang="ru-RU" dirty="0" err="1" smtClean="0"/>
              <a:t>призначені</a:t>
            </a:r>
            <a:r>
              <a:rPr lang="ru-RU" dirty="0" smtClean="0"/>
              <a:t> для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сохраняемости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,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раціонального</a:t>
            </a:r>
            <a:r>
              <a:rPr lang="ru-RU" dirty="0" smtClean="0"/>
              <a:t> </a:t>
            </a:r>
            <a:r>
              <a:rPr lang="ru-RU" dirty="0" err="1" smtClean="0"/>
              <a:t>руху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Частина</a:t>
            </a:r>
            <a:r>
              <a:rPr lang="ru-RU" dirty="0" smtClean="0"/>
              <a:t>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методів</a:t>
            </a:r>
            <a:r>
              <a:rPr lang="ru-RU" dirty="0" smtClean="0"/>
              <a:t> (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методи</a:t>
            </a:r>
            <a:r>
              <a:rPr lang="ru-RU" dirty="0" smtClean="0"/>
              <a:t> </a:t>
            </a:r>
            <a:r>
              <a:rPr lang="ru-RU" dirty="0" err="1" smtClean="0"/>
              <a:t>зберігання</a:t>
            </a:r>
            <a:r>
              <a:rPr lang="ru-RU" dirty="0" smtClean="0"/>
              <a:t> і </a:t>
            </a:r>
            <a:r>
              <a:rPr lang="ru-RU" dirty="0" err="1" smtClean="0"/>
              <a:t>товарної</a:t>
            </a:r>
            <a:r>
              <a:rPr lang="ru-RU" dirty="0" smtClean="0"/>
              <a:t> </a:t>
            </a:r>
            <a:r>
              <a:rPr lang="ru-RU" dirty="0" err="1" smtClean="0"/>
              <a:t>обробки</a:t>
            </a:r>
            <a:r>
              <a:rPr lang="ru-RU" dirty="0" smtClean="0"/>
              <a:t>) </a:t>
            </a:r>
            <a:r>
              <a:rPr lang="ru-RU" dirty="0" err="1" smtClean="0"/>
              <a:t>безпосередньо</a:t>
            </a:r>
            <a:r>
              <a:rPr lang="ru-RU" dirty="0" smtClean="0"/>
              <a:t> </a:t>
            </a:r>
            <a:r>
              <a:rPr lang="ru-RU" dirty="0" err="1" smtClean="0"/>
              <a:t>застосовуються</a:t>
            </a:r>
            <a:r>
              <a:rPr lang="ru-RU" dirty="0" smtClean="0"/>
              <a:t> </a:t>
            </a:r>
            <a:r>
              <a:rPr lang="ru-RU" dirty="0" err="1" smtClean="0"/>
              <a:t>товарознавцями</a:t>
            </a:r>
            <a:r>
              <a:rPr lang="ru-RU" dirty="0" smtClean="0"/>
              <a:t> в </a:t>
            </a:r>
            <a:r>
              <a:rPr lang="ru-RU" dirty="0" err="1" smtClean="0"/>
              <a:t>професійній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. В той же час </a:t>
            </a:r>
            <a:r>
              <a:rPr lang="ru-RU" dirty="0" err="1" smtClean="0"/>
              <a:t>методи</a:t>
            </a:r>
            <a:r>
              <a:rPr lang="ru-RU" dirty="0" smtClean="0"/>
              <a:t> упаковки, </a:t>
            </a:r>
            <a:r>
              <a:rPr lang="ru-RU" dirty="0" err="1" smtClean="0"/>
              <a:t>маркіровки</a:t>
            </a:r>
            <a:r>
              <a:rPr lang="ru-RU" dirty="0" smtClean="0"/>
              <a:t>, </a:t>
            </a:r>
            <a:r>
              <a:rPr lang="ru-RU" dirty="0" err="1" smtClean="0"/>
              <a:t>транспортування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</a:t>
            </a:r>
            <a:r>
              <a:rPr lang="ru-RU" dirty="0" err="1" smtClean="0"/>
              <a:t>фахівці</a:t>
            </a:r>
            <a:r>
              <a:rPr lang="ru-RU" dirty="0" smtClean="0"/>
              <a:t> </a:t>
            </a:r>
            <a:r>
              <a:rPr lang="ru-RU" dirty="0" err="1" smtClean="0"/>
              <a:t>виробничих</a:t>
            </a:r>
            <a:r>
              <a:rPr lang="ru-RU" dirty="0" smtClean="0"/>
              <a:t> і </a:t>
            </a:r>
            <a:r>
              <a:rPr lang="ru-RU" dirty="0" err="1" smtClean="0"/>
              <a:t>транспортних</a:t>
            </a:r>
            <a:r>
              <a:rPr lang="ru-RU" dirty="0" smtClean="0"/>
              <a:t> </a:t>
            </a:r>
            <a:r>
              <a:rPr lang="ru-RU" dirty="0" err="1" smtClean="0"/>
              <a:t>організацій</a:t>
            </a:r>
            <a:r>
              <a:rPr lang="ru-RU" dirty="0" smtClean="0"/>
              <a:t>. </a:t>
            </a:r>
            <a:r>
              <a:rPr lang="ru-RU" dirty="0" err="1" smtClean="0"/>
              <a:t>Проте</a:t>
            </a:r>
            <a:r>
              <a:rPr lang="ru-RU" dirty="0" smtClean="0"/>
              <a:t> </a:t>
            </a:r>
            <a:r>
              <a:rPr lang="ru-RU" dirty="0" err="1" smtClean="0"/>
              <a:t>товарознавці</a:t>
            </a:r>
            <a:r>
              <a:rPr lang="ru-RU" dirty="0" smtClean="0"/>
              <a:t> </a:t>
            </a:r>
            <a:r>
              <a:rPr lang="ru-RU" dirty="0" err="1" smtClean="0"/>
              <a:t>повинні</a:t>
            </a:r>
            <a:r>
              <a:rPr lang="ru-RU" dirty="0" smtClean="0"/>
              <a:t> знати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методи</a:t>
            </a:r>
            <a:r>
              <a:rPr lang="ru-RU" dirty="0" smtClean="0"/>
              <a:t>,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достоїнства</a:t>
            </a:r>
            <a:r>
              <a:rPr lang="ru-RU" dirty="0" smtClean="0"/>
              <a:t> і </a:t>
            </a:r>
            <a:r>
              <a:rPr lang="ru-RU" dirty="0" err="1" smtClean="0"/>
              <a:t>недоліки</a:t>
            </a:r>
            <a:r>
              <a:rPr lang="ru-RU" dirty="0" smtClean="0"/>
              <a:t>, при </a:t>
            </a:r>
            <a:r>
              <a:rPr lang="ru-RU" dirty="0" err="1" smtClean="0"/>
              <a:t>необхідності</a:t>
            </a:r>
            <a:r>
              <a:rPr lang="ru-RU" dirty="0" smtClean="0"/>
              <a:t> </a:t>
            </a:r>
            <a:r>
              <a:rPr lang="ru-RU" dirty="0" err="1" smtClean="0"/>
              <a:t>забезпечувати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в </a:t>
            </a:r>
            <a:r>
              <a:rPr lang="ru-RU" dirty="0" err="1" smtClean="0"/>
              <a:t>цілях</a:t>
            </a:r>
            <a:r>
              <a:rPr lang="ru-RU" dirty="0" smtClean="0"/>
              <a:t> </a:t>
            </a:r>
            <a:r>
              <a:rPr lang="ru-RU" dirty="0" err="1" smtClean="0"/>
              <a:t>мінімізації</a:t>
            </a:r>
            <a:r>
              <a:rPr lang="ru-RU" dirty="0" smtClean="0"/>
              <a:t> </a:t>
            </a:r>
            <a:r>
              <a:rPr lang="ru-RU" dirty="0" err="1" smtClean="0"/>
              <a:t>втрат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Методи</a:t>
            </a:r>
            <a:r>
              <a:rPr lang="ru-RU" b="1" dirty="0" smtClean="0"/>
              <a:t> упаковки </a:t>
            </a:r>
            <a:r>
              <a:rPr lang="ru-RU" dirty="0" smtClean="0"/>
              <a:t>- </a:t>
            </a:r>
            <a:r>
              <a:rPr lang="ru-RU" dirty="0" err="1" smtClean="0"/>
              <a:t>способи</a:t>
            </a:r>
            <a:r>
              <a:rPr lang="ru-RU" dirty="0" smtClean="0"/>
              <a:t>, </a:t>
            </a:r>
            <a:r>
              <a:rPr lang="ru-RU" dirty="0" err="1" smtClean="0"/>
              <a:t>призначені</a:t>
            </a:r>
            <a:r>
              <a:rPr lang="ru-RU" dirty="0" smtClean="0"/>
              <a:t> для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сохраняемости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упаковки.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методи</a:t>
            </a:r>
            <a:r>
              <a:rPr lang="ru-RU" dirty="0" smtClean="0"/>
              <a:t> </a:t>
            </a:r>
            <a:r>
              <a:rPr lang="ru-RU" dirty="0" err="1" smtClean="0"/>
              <a:t>визначаються</a:t>
            </a:r>
            <a:r>
              <a:rPr lang="ru-RU" dirty="0" smtClean="0"/>
              <a:t> видом і </a:t>
            </a:r>
            <a:r>
              <a:rPr lang="ru-RU" dirty="0" err="1" smtClean="0"/>
              <a:t>розміром</a:t>
            </a:r>
            <a:r>
              <a:rPr lang="ru-RU" dirty="0" smtClean="0"/>
              <a:t> упаковки,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призначенням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Методи</a:t>
            </a:r>
            <a:r>
              <a:rPr lang="ru-RU" b="1" dirty="0" smtClean="0"/>
              <a:t> </a:t>
            </a:r>
            <a:r>
              <a:rPr lang="ru-RU" b="1" dirty="0" err="1" smtClean="0"/>
              <a:t>маркіровки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способи</a:t>
            </a:r>
            <a:r>
              <a:rPr lang="ru-RU" dirty="0" smtClean="0"/>
              <a:t>, </a:t>
            </a:r>
            <a:r>
              <a:rPr lang="ru-RU" dirty="0" err="1" smtClean="0"/>
              <a:t>призначені</a:t>
            </a:r>
            <a:r>
              <a:rPr lang="ru-RU" dirty="0" smtClean="0"/>
              <a:t> для </a:t>
            </a:r>
            <a:r>
              <a:rPr lang="ru-RU" dirty="0" err="1" smtClean="0"/>
              <a:t>інформаційного</a:t>
            </a:r>
            <a:r>
              <a:rPr lang="ru-RU" dirty="0" smtClean="0"/>
              <a:t>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і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ідентифікації</a:t>
            </a:r>
            <a:r>
              <a:rPr lang="ru-RU" dirty="0" smtClean="0"/>
              <a:t>. </a:t>
            </a:r>
            <a:r>
              <a:rPr lang="ru-RU" dirty="0" err="1" smtClean="0"/>
              <a:t>Детальніше</a:t>
            </a:r>
            <a:r>
              <a:rPr lang="ru-RU" dirty="0" smtClean="0"/>
              <a:t> </a:t>
            </a:r>
            <a:r>
              <a:rPr lang="ru-RU" dirty="0" err="1" smtClean="0"/>
              <a:t>методи</a:t>
            </a:r>
            <a:r>
              <a:rPr lang="ru-RU" dirty="0" smtClean="0"/>
              <a:t> </a:t>
            </a:r>
            <a:r>
              <a:rPr lang="ru-RU" dirty="0" err="1" smtClean="0"/>
              <a:t>маркіровки</a:t>
            </a:r>
            <a:r>
              <a:rPr lang="ru-RU" dirty="0" smtClean="0"/>
              <a:t> </a:t>
            </a:r>
            <a:r>
              <a:rPr lang="ru-RU" dirty="0" err="1" smtClean="0"/>
              <a:t>розглядаються</a:t>
            </a:r>
            <a:r>
              <a:rPr lang="ru-RU" dirty="0" smtClean="0"/>
              <a:t> в </a:t>
            </a:r>
            <a:r>
              <a:rPr lang="ru-RU" dirty="0" err="1" smtClean="0"/>
              <a:t>дисципліні</a:t>
            </a:r>
            <a:r>
              <a:rPr lang="ru-RU" dirty="0" smtClean="0"/>
              <a:t> "</a:t>
            </a:r>
            <a:r>
              <a:rPr lang="ru-RU" dirty="0" err="1" smtClean="0"/>
              <a:t>Інформаційне</a:t>
            </a:r>
            <a:r>
              <a:rPr lang="ru-RU" dirty="0" smtClean="0"/>
              <a:t>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товарознавства</a:t>
            </a:r>
            <a:r>
              <a:rPr lang="ru-RU" dirty="0" smtClean="0"/>
              <a:t> і </a:t>
            </a:r>
            <a:r>
              <a:rPr lang="ru-RU" dirty="0" err="1" smtClean="0"/>
              <a:t>експертизи</a:t>
            </a:r>
            <a:r>
              <a:rPr lang="ru-RU" dirty="0" smtClean="0"/>
              <a:t>".</a:t>
            </a:r>
          </a:p>
          <a:p>
            <a:r>
              <a:rPr lang="ru-RU" b="1" dirty="0" err="1" smtClean="0"/>
              <a:t>Методи</a:t>
            </a:r>
            <a:r>
              <a:rPr lang="ru-RU" b="1" dirty="0" smtClean="0"/>
              <a:t> </a:t>
            </a:r>
            <a:r>
              <a:rPr lang="ru-RU" b="1" dirty="0" err="1" smtClean="0"/>
              <a:t>транспортування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способи</a:t>
            </a:r>
            <a:r>
              <a:rPr lang="ru-RU" dirty="0" smtClean="0"/>
              <a:t>, </a:t>
            </a:r>
            <a:r>
              <a:rPr lang="ru-RU" dirty="0" err="1" smtClean="0"/>
              <a:t>призначені</a:t>
            </a:r>
            <a:r>
              <a:rPr lang="ru-RU" dirty="0" smtClean="0"/>
              <a:t> для </a:t>
            </a:r>
            <a:r>
              <a:rPr lang="ru-RU" dirty="0" err="1" smtClean="0"/>
              <a:t>переміщення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і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збереження</a:t>
            </a:r>
            <a:r>
              <a:rPr lang="ru-RU" dirty="0" smtClean="0"/>
              <a:t> в </a:t>
            </a:r>
            <a:r>
              <a:rPr lang="ru-RU" dirty="0" err="1" smtClean="0"/>
              <a:t>дорозі</a:t>
            </a:r>
            <a:r>
              <a:rPr lang="ru-RU" dirty="0" smtClean="0"/>
              <a:t>.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методи</a:t>
            </a:r>
            <a:r>
              <a:rPr lang="ru-RU" dirty="0" smtClean="0"/>
              <a:t> </a:t>
            </a:r>
            <a:r>
              <a:rPr lang="ru-RU" dirty="0" err="1" smtClean="0"/>
              <a:t>підрозділяються</a:t>
            </a:r>
            <a:r>
              <a:rPr lang="ru-RU" dirty="0" smtClean="0"/>
              <a:t> </a:t>
            </a:r>
            <a:r>
              <a:rPr lang="ru-RU" dirty="0" err="1" smtClean="0"/>
              <a:t>залежно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виду </a:t>
            </a:r>
            <a:r>
              <a:rPr lang="ru-RU" dirty="0" err="1" smtClean="0"/>
              <a:t>транспортних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 і способу </a:t>
            </a:r>
            <a:r>
              <a:rPr lang="ru-RU" dirty="0" err="1" smtClean="0"/>
              <a:t>розміщення</a:t>
            </a:r>
            <a:r>
              <a:rPr lang="ru-RU" dirty="0" smtClean="0"/>
              <a:t> в них </a:t>
            </a:r>
            <a:r>
              <a:rPr lang="ru-RU" dirty="0" err="1" smtClean="0"/>
              <a:t>товарів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Методи</a:t>
            </a:r>
            <a:r>
              <a:rPr lang="ru-RU" b="1" dirty="0" smtClean="0"/>
              <a:t> </a:t>
            </a:r>
            <a:r>
              <a:rPr lang="ru-RU" b="1" dirty="0" err="1" smtClean="0"/>
              <a:t>зберігання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способи</a:t>
            </a:r>
            <a:r>
              <a:rPr lang="ru-RU" dirty="0" smtClean="0"/>
              <a:t>, </a:t>
            </a:r>
            <a:r>
              <a:rPr lang="ru-RU" dirty="0" err="1" smtClean="0"/>
              <a:t>призначені</a:t>
            </a:r>
            <a:r>
              <a:rPr lang="ru-RU" dirty="0" smtClean="0"/>
              <a:t> для </a:t>
            </a:r>
            <a:r>
              <a:rPr lang="ru-RU" dirty="0" err="1" smtClean="0"/>
              <a:t>збереження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на складах </a:t>
            </a:r>
            <a:r>
              <a:rPr lang="ru-RU" dirty="0" err="1" smtClean="0"/>
              <a:t>виробничих</a:t>
            </a:r>
            <a:r>
              <a:rPr lang="ru-RU" dirty="0" smtClean="0"/>
              <a:t> </a:t>
            </a:r>
            <a:r>
              <a:rPr lang="ru-RU" dirty="0" err="1" smtClean="0"/>
              <a:t>підприємств</a:t>
            </a:r>
            <a:r>
              <a:rPr lang="ru-RU" dirty="0" smtClean="0"/>
              <a:t> </a:t>
            </a:r>
            <a:r>
              <a:rPr lang="ru-RU" dirty="0" err="1" smtClean="0"/>
              <a:t>оптової</a:t>
            </a:r>
            <a:r>
              <a:rPr lang="ru-RU" dirty="0" smtClean="0"/>
              <a:t> і </a:t>
            </a:r>
            <a:r>
              <a:rPr lang="ru-RU" dirty="0" err="1" smtClean="0"/>
              <a:t>роздрібної</a:t>
            </a:r>
            <a:r>
              <a:rPr lang="ru-RU" dirty="0" smtClean="0"/>
              <a:t> </a:t>
            </a:r>
            <a:r>
              <a:rPr lang="ru-RU" dirty="0" err="1" smtClean="0"/>
              <a:t>торгівлі</a:t>
            </a:r>
            <a:r>
              <a:rPr lang="ru-RU" dirty="0" smtClean="0"/>
              <a:t>. </a:t>
            </a:r>
            <a:r>
              <a:rPr lang="ru-RU" dirty="0" err="1" smtClean="0"/>
              <a:t>Детальніше</a:t>
            </a:r>
            <a:r>
              <a:rPr lang="ru-RU" dirty="0" smtClean="0"/>
              <a:t> </a:t>
            </a:r>
            <a:r>
              <a:rPr lang="ru-RU" dirty="0" err="1" smtClean="0"/>
              <a:t>методи</a:t>
            </a:r>
            <a:r>
              <a:rPr lang="ru-RU" dirty="0" smtClean="0"/>
              <a:t> </a:t>
            </a:r>
            <a:r>
              <a:rPr lang="ru-RU" dirty="0" err="1" smtClean="0"/>
              <a:t>зберігання</a:t>
            </a:r>
            <a:r>
              <a:rPr lang="ru-RU" dirty="0" smtClean="0"/>
              <a:t> </a:t>
            </a:r>
            <a:r>
              <a:rPr lang="ru-RU" dirty="0" err="1" smtClean="0"/>
              <a:t>розглядатимуться</a:t>
            </a:r>
            <a:r>
              <a:rPr lang="ru-RU" dirty="0" smtClean="0"/>
              <a:t> </a:t>
            </a:r>
            <a:r>
              <a:rPr lang="ru-RU" dirty="0" err="1" smtClean="0"/>
              <a:t>далі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Методи</a:t>
            </a:r>
            <a:r>
              <a:rPr lang="ru-RU" b="1" dirty="0" smtClean="0"/>
              <a:t> </a:t>
            </a:r>
            <a:r>
              <a:rPr lang="ru-RU" b="1" dirty="0" err="1" smtClean="0"/>
              <a:t>товарної</a:t>
            </a:r>
            <a:r>
              <a:rPr lang="ru-RU" b="1" dirty="0" smtClean="0"/>
              <a:t> </a:t>
            </a:r>
            <a:r>
              <a:rPr lang="ru-RU" b="1" dirty="0" err="1" smtClean="0"/>
              <a:t>обробки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способи</a:t>
            </a:r>
            <a:r>
              <a:rPr lang="ru-RU" dirty="0" smtClean="0"/>
              <a:t> </a:t>
            </a:r>
            <a:r>
              <a:rPr lang="ru-RU" dirty="0" err="1" smtClean="0"/>
              <a:t>підготовки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до продажу з метою </a:t>
            </a:r>
            <a:r>
              <a:rPr lang="ru-RU" dirty="0" err="1" smtClean="0"/>
              <a:t>поліпшення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і </a:t>
            </a:r>
            <a:r>
              <a:rPr lang="ru-RU" dirty="0" err="1" smtClean="0"/>
              <a:t>сохраняемости</a:t>
            </a:r>
            <a:r>
              <a:rPr lang="ru-RU" dirty="0" smtClean="0"/>
              <a:t>. До них </a:t>
            </a:r>
            <a:r>
              <a:rPr lang="ru-RU" dirty="0" err="1" smtClean="0"/>
              <a:t>відносяться</a:t>
            </a:r>
            <a:r>
              <a:rPr lang="ru-RU" dirty="0" smtClean="0"/>
              <a:t> </a:t>
            </a:r>
            <a:r>
              <a:rPr lang="ru-RU" dirty="0" err="1" smtClean="0"/>
              <a:t>методи</a:t>
            </a:r>
            <a:r>
              <a:rPr lang="ru-RU" dirty="0" smtClean="0"/>
              <a:t> </a:t>
            </a:r>
            <a:r>
              <a:rPr lang="ru-RU" dirty="0" err="1" smtClean="0"/>
              <a:t>сортування</a:t>
            </a:r>
            <a:r>
              <a:rPr lang="ru-RU" dirty="0" smtClean="0"/>
              <a:t>, </a:t>
            </a:r>
            <a:r>
              <a:rPr lang="ru-RU" dirty="0" err="1" smtClean="0"/>
              <a:t>калібрування</a:t>
            </a:r>
            <a:r>
              <a:rPr lang="ru-RU" dirty="0" smtClean="0"/>
              <a:t>, </a:t>
            </a:r>
            <a:r>
              <a:rPr lang="ru-RU" dirty="0" err="1" smtClean="0"/>
              <a:t>фасування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та </a:t>
            </a:r>
            <a:r>
              <a:rPr lang="ru-RU" dirty="0" err="1" smtClean="0"/>
              <a:t>ін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98631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50122"/>
            <a:ext cx="12192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5.</a:t>
            </a:r>
            <a:r>
              <a:rPr lang="ru-RU" dirty="0" smtClean="0"/>
              <a:t>Класифікація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здійснюється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кодування</a:t>
            </a:r>
            <a:r>
              <a:rPr lang="ru-RU" dirty="0" smtClean="0"/>
              <a:t>. </a:t>
            </a:r>
            <a:r>
              <a:rPr lang="ru-RU" b="1" dirty="0" err="1" smtClean="0"/>
              <a:t>Кодування</a:t>
            </a:r>
            <a:r>
              <a:rPr lang="ru-RU" b="1" dirty="0" smtClean="0"/>
              <a:t> </a:t>
            </a:r>
            <a:r>
              <a:rPr lang="ru-RU" b="1" dirty="0" err="1" smtClean="0"/>
              <a:t>товарів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створення</a:t>
            </a:r>
            <a:r>
              <a:rPr lang="ru-RU" dirty="0" smtClean="0"/>
              <a:t> і </a:t>
            </a:r>
            <a:r>
              <a:rPr lang="ru-RU" dirty="0" err="1" smtClean="0"/>
              <a:t>привласнення</a:t>
            </a:r>
            <a:r>
              <a:rPr lang="ru-RU" dirty="0" smtClean="0"/>
              <a:t> коду </a:t>
            </a:r>
            <a:r>
              <a:rPr lang="ru-RU" dirty="0" err="1" smtClean="0"/>
              <a:t>класифікаційному</a:t>
            </a:r>
            <a:r>
              <a:rPr lang="ru-RU" dirty="0" smtClean="0"/>
              <a:t> </a:t>
            </a:r>
            <a:r>
              <a:rPr lang="ru-RU" dirty="0" err="1" smtClean="0"/>
              <a:t>угрупуванню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об'єкту</a:t>
            </a:r>
            <a:r>
              <a:rPr lang="ru-RU" dirty="0" smtClean="0"/>
              <a:t> </a:t>
            </a:r>
            <a:r>
              <a:rPr lang="ru-RU" dirty="0" err="1" smtClean="0"/>
              <a:t>класифікації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Код </a:t>
            </a:r>
            <a:r>
              <a:rPr lang="ru-RU" dirty="0" smtClean="0"/>
              <a:t>- знак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сукупність</a:t>
            </a:r>
            <a:r>
              <a:rPr lang="ru-RU" dirty="0" smtClean="0"/>
              <a:t> </a:t>
            </a:r>
            <a:r>
              <a:rPr lang="ru-RU" dirty="0" err="1" smtClean="0"/>
              <a:t>знаків</a:t>
            </a:r>
            <a:r>
              <a:rPr lang="ru-RU" dirty="0" smtClean="0"/>
              <a:t>, </a:t>
            </a:r>
            <a:r>
              <a:rPr lang="ru-RU" dirty="0" err="1" smtClean="0"/>
              <a:t>використаних</a:t>
            </a:r>
            <a:r>
              <a:rPr lang="ru-RU" dirty="0" smtClean="0"/>
              <a:t> для </a:t>
            </a:r>
            <a:r>
              <a:rPr lang="ru-RU" dirty="0" err="1" smtClean="0"/>
              <a:t>позначення</a:t>
            </a:r>
            <a:r>
              <a:rPr lang="ru-RU" dirty="0" smtClean="0"/>
              <a:t> </a:t>
            </a:r>
            <a:r>
              <a:rPr lang="ru-RU" dirty="0" err="1" smtClean="0"/>
              <a:t>класифікаційного</a:t>
            </a:r>
            <a:r>
              <a:rPr lang="ru-RU" dirty="0" smtClean="0"/>
              <a:t> </a:t>
            </a:r>
            <a:r>
              <a:rPr lang="ru-RU" dirty="0" err="1" smtClean="0"/>
              <a:t>угрупування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об'єкту</a:t>
            </a:r>
            <a:r>
              <a:rPr lang="ru-RU" dirty="0" smtClean="0"/>
              <a:t> </a:t>
            </a:r>
            <a:r>
              <a:rPr lang="ru-RU" dirty="0" err="1" smtClean="0"/>
              <a:t>класифікації</a:t>
            </a:r>
            <a:r>
              <a:rPr lang="ru-RU" dirty="0" smtClean="0"/>
              <a:t>.</a:t>
            </a:r>
          </a:p>
          <a:p>
            <a:r>
              <a:rPr lang="ru-RU" dirty="0" smtClean="0"/>
              <a:t>Метою </a:t>
            </a:r>
            <a:r>
              <a:rPr lang="ru-RU" dirty="0" err="1" smtClean="0"/>
              <a:t>кодування</a:t>
            </a:r>
            <a:r>
              <a:rPr lang="ru-RU" dirty="0" smtClean="0"/>
              <a:t> є </a:t>
            </a:r>
            <a:r>
              <a:rPr lang="ru-RU" dirty="0" err="1" smtClean="0"/>
              <a:t>систематизація</a:t>
            </a:r>
            <a:r>
              <a:rPr lang="ru-RU" dirty="0" smtClean="0"/>
              <a:t> </a:t>
            </a:r>
            <a:r>
              <a:rPr lang="ru-RU" dirty="0" err="1" smtClean="0"/>
              <a:t>об'єктів</a:t>
            </a:r>
            <a:r>
              <a:rPr lang="ru-RU" dirty="0" smtClean="0"/>
              <a:t> шляхом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ідентифікації</a:t>
            </a:r>
            <a:r>
              <a:rPr lang="ru-RU" dirty="0" smtClean="0"/>
              <a:t> і </a:t>
            </a:r>
            <a:r>
              <a:rPr lang="ru-RU" dirty="0" err="1" smtClean="0"/>
              <a:t>привласнення</a:t>
            </a:r>
            <a:r>
              <a:rPr lang="ru-RU" dirty="0" smtClean="0"/>
              <a:t> </a:t>
            </a:r>
            <a:r>
              <a:rPr lang="ru-RU" dirty="0" err="1" smtClean="0"/>
              <a:t>умовного</a:t>
            </a:r>
            <a:r>
              <a:rPr lang="ru-RU" dirty="0" smtClean="0"/>
              <a:t> </a:t>
            </a:r>
            <a:r>
              <a:rPr lang="ru-RU" dirty="0" err="1" smtClean="0"/>
              <a:t>позначення</a:t>
            </a:r>
            <a:r>
              <a:rPr lang="ru-RU" dirty="0" smtClean="0"/>
              <a:t> (коду), по </a:t>
            </a:r>
            <a:r>
              <a:rPr lang="ru-RU" dirty="0" err="1" smtClean="0"/>
              <a:t>якому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знайти</a:t>
            </a:r>
            <a:r>
              <a:rPr lang="ru-RU" dirty="0" smtClean="0"/>
              <a:t> і </a:t>
            </a:r>
            <a:r>
              <a:rPr lang="ru-RU" dirty="0" err="1" smtClean="0"/>
              <a:t>розпізнати</a:t>
            </a:r>
            <a:r>
              <a:rPr lang="ru-RU" dirty="0" smtClean="0"/>
              <a:t> будь-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об'єкт</a:t>
            </a:r>
            <a:r>
              <a:rPr lang="ru-RU" dirty="0" smtClean="0"/>
              <a:t> </a:t>
            </a:r>
            <a:r>
              <a:rPr lang="ru-RU" dirty="0" err="1" smtClean="0"/>
              <a:t>серед</a:t>
            </a:r>
            <a:r>
              <a:rPr lang="ru-RU" dirty="0" smtClean="0"/>
              <a:t> </a:t>
            </a:r>
            <a:r>
              <a:rPr lang="ru-RU" dirty="0" err="1" smtClean="0"/>
              <a:t>множини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[17].</a:t>
            </a:r>
          </a:p>
          <a:p>
            <a:r>
              <a:rPr lang="ru-RU" b="1" dirty="0" smtClean="0"/>
              <a:t>Правила </a:t>
            </a:r>
            <a:r>
              <a:rPr lang="ru-RU" b="1" dirty="0" err="1" smtClean="0"/>
              <a:t>кодування</a:t>
            </a:r>
            <a:r>
              <a:rPr lang="ru-RU" b="1" dirty="0" smtClean="0"/>
              <a:t> </a:t>
            </a:r>
            <a:r>
              <a:rPr lang="ru-RU" b="1" dirty="0" err="1" smtClean="0"/>
              <a:t>полягають</a:t>
            </a:r>
            <a:r>
              <a:rPr lang="ru-RU" b="1" dirty="0" smtClean="0"/>
              <a:t> в </a:t>
            </a:r>
            <a:r>
              <a:rPr lang="ru-RU" b="1" dirty="0" err="1" smtClean="0"/>
              <a:t>наступному</a:t>
            </a:r>
            <a:r>
              <a:rPr lang="ru-RU" dirty="0" smtClean="0"/>
              <a:t>:</a:t>
            </a:r>
          </a:p>
          <a:p>
            <a:r>
              <a:rPr lang="ru-RU" dirty="0" smtClean="0"/>
              <a:t>-	код повинен </a:t>
            </a:r>
            <a:r>
              <a:rPr lang="ru-RU" dirty="0" err="1" smtClean="0"/>
              <a:t>мати</a:t>
            </a:r>
            <a:r>
              <a:rPr lang="ru-RU" dirty="0" smtClean="0"/>
              <a:t> </a:t>
            </a:r>
            <a:r>
              <a:rPr lang="ru-RU" dirty="0" err="1" smtClean="0"/>
              <a:t>певну</a:t>
            </a:r>
            <a:r>
              <a:rPr lang="ru-RU" dirty="0" smtClean="0"/>
              <a:t> структуру </a:t>
            </a:r>
            <a:r>
              <a:rPr lang="ru-RU" dirty="0" err="1" smtClean="0"/>
              <a:t>побудови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-	код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виражений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, </a:t>
            </a:r>
            <a:r>
              <a:rPr lang="ru-RU" dirty="0" err="1" smtClean="0"/>
              <a:t>заздалегідь</a:t>
            </a:r>
            <a:r>
              <a:rPr lang="ru-RU" dirty="0" smtClean="0"/>
              <a:t> </a:t>
            </a:r>
            <a:r>
              <a:rPr lang="ru-RU" dirty="0" err="1" smtClean="0"/>
              <a:t>обумовлених</a:t>
            </a:r>
            <a:r>
              <a:rPr lang="ru-RU" dirty="0" smtClean="0"/>
              <a:t> </a:t>
            </a:r>
            <a:r>
              <a:rPr lang="ru-RU" dirty="0" err="1" smtClean="0"/>
              <a:t>знаків</a:t>
            </a:r>
            <a:r>
              <a:rPr lang="ru-RU" dirty="0" smtClean="0"/>
              <a:t>;</a:t>
            </a:r>
          </a:p>
          <a:p>
            <a:r>
              <a:rPr lang="ru-RU" dirty="0" smtClean="0"/>
              <a:t>-	код повинен </a:t>
            </a:r>
            <a:r>
              <a:rPr lang="ru-RU" dirty="0" err="1" smtClean="0"/>
              <a:t>сприяти</a:t>
            </a:r>
            <a:r>
              <a:rPr lang="ru-RU" dirty="0" smtClean="0"/>
              <a:t> </a:t>
            </a:r>
            <a:r>
              <a:rPr lang="ru-RU" dirty="0" err="1" smtClean="0"/>
              <a:t>впорядкуванню</a:t>
            </a:r>
            <a:r>
              <a:rPr lang="ru-RU" dirty="0" smtClean="0"/>
              <a:t> </a:t>
            </a:r>
            <a:r>
              <a:rPr lang="ru-RU" dirty="0" err="1" smtClean="0"/>
              <a:t>об'єктів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Структура коду </a:t>
            </a:r>
            <a:r>
              <a:rPr lang="ru-RU" dirty="0" smtClean="0"/>
              <a:t>- </a:t>
            </a:r>
            <a:r>
              <a:rPr lang="ru-RU" dirty="0" err="1" smtClean="0"/>
              <a:t>умовне</a:t>
            </a:r>
            <a:r>
              <a:rPr lang="ru-RU" dirty="0" smtClean="0"/>
              <a:t> </a:t>
            </a:r>
            <a:r>
              <a:rPr lang="ru-RU" dirty="0" err="1" smtClean="0"/>
              <a:t>позначення</a:t>
            </a:r>
            <a:r>
              <a:rPr lang="ru-RU" dirty="0" smtClean="0"/>
              <a:t> складу і </a:t>
            </a:r>
            <a:r>
              <a:rPr lang="ru-RU" dirty="0" err="1" smtClean="0"/>
              <a:t>послідовності</a:t>
            </a:r>
            <a:r>
              <a:rPr lang="ru-RU" dirty="0" smtClean="0"/>
              <a:t> </a:t>
            </a:r>
            <a:r>
              <a:rPr lang="ru-RU" dirty="0" err="1" smtClean="0"/>
              <a:t>розташування</a:t>
            </a:r>
            <a:r>
              <a:rPr lang="ru-RU" dirty="0" smtClean="0"/>
              <a:t> </a:t>
            </a:r>
            <a:r>
              <a:rPr lang="ru-RU" dirty="0" err="1" smtClean="0"/>
              <a:t>знаків</a:t>
            </a:r>
            <a:r>
              <a:rPr lang="ru-RU" dirty="0" smtClean="0"/>
              <a:t> в </a:t>
            </a:r>
            <a:r>
              <a:rPr lang="ru-RU" dirty="0" err="1" smtClean="0"/>
              <a:t>нім</a:t>
            </a:r>
            <a:r>
              <a:rPr lang="ru-RU" dirty="0" smtClean="0"/>
              <a:t>. Вона </a:t>
            </a:r>
            <a:r>
              <a:rPr lang="ru-RU" dirty="0" err="1" smtClean="0"/>
              <a:t>складається</a:t>
            </a:r>
            <a:r>
              <a:rPr lang="ru-RU" dirty="0" smtClean="0"/>
              <a:t> з </a:t>
            </a:r>
            <a:r>
              <a:rPr lang="ru-RU" dirty="0" err="1" smtClean="0"/>
              <a:t>наступних</a:t>
            </a:r>
            <a:r>
              <a:rPr lang="ru-RU" dirty="0" smtClean="0"/>
              <a:t> </a:t>
            </a:r>
            <a:r>
              <a:rPr lang="ru-RU" dirty="0" err="1" smtClean="0"/>
              <a:t>елементів</a:t>
            </a:r>
            <a:r>
              <a:rPr lang="ru-RU" dirty="0" smtClean="0"/>
              <a:t>: </a:t>
            </a:r>
            <a:r>
              <a:rPr lang="ru-RU" dirty="0" err="1" smtClean="0"/>
              <a:t>алфавіту</a:t>
            </a:r>
            <a:r>
              <a:rPr lang="ru-RU" dirty="0" smtClean="0"/>
              <a:t> (</a:t>
            </a:r>
            <a:r>
              <a:rPr lang="ru-RU" dirty="0" err="1" smtClean="0"/>
              <a:t>цифровий</a:t>
            </a:r>
            <a:r>
              <a:rPr lang="ru-RU" dirty="0" smtClean="0"/>
              <a:t>, </a:t>
            </a:r>
            <a:r>
              <a:rPr lang="ru-RU" dirty="0" err="1" smtClean="0"/>
              <a:t>буквений</a:t>
            </a:r>
            <a:r>
              <a:rPr lang="ru-RU" dirty="0" smtClean="0"/>
              <a:t>, </a:t>
            </a:r>
            <a:r>
              <a:rPr lang="ru-RU" dirty="0" err="1" smtClean="0"/>
              <a:t>буквено-цифровий</a:t>
            </a:r>
            <a:r>
              <a:rPr lang="ru-RU" dirty="0" smtClean="0"/>
              <a:t>, </a:t>
            </a:r>
            <a:r>
              <a:rPr lang="ru-RU" dirty="0" err="1" smtClean="0"/>
              <a:t>штриховий</a:t>
            </a:r>
            <a:r>
              <a:rPr lang="ru-RU" dirty="0" smtClean="0"/>
              <a:t>), </a:t>
            </a:r>
            <a:r>
              <a:rPr lang="ru-RU" dirty="0" err="1" smtClean="0"/>
              <a:t>основи</a:t>
            </a:r>
            <a:r>
              <a:rPr lang="ru-RU" dirty="0" smtClean="0"/>
              <a:t> (число </a:t>
            </a:r>
            <a:r>
              <a:rPr lang="ru-RU" dirty="0" err="1" smtClean="0"/>
              <a:t>знаків</a:t>
            </a:r>
            <a:r>
              <a:rPr lang="ru-RU" dirty="0" smtClean="0"/>
              <a:t> в </a:t>
            </a:r>
            <a:r>
              <a:rPr lang="ru-RU" dirty="0" err="1" smtClean="0"/>
              <a:t>алфавіті</a:t>
            </a:r>
            <a:r>
              <a:rPr lang="ru-RU" dirty="0" smtClean="0"/>
              <a:t> коду), </a:t>
            </a:r>
            <a:r>
              <a:rPr lang="ru-RU" dirty="0" err="1" smtClean="0"/>
              <a:t>розряду</a:t>
            </a:r>
            <a:r>
              <a:rPr lang="ru-RU" dirty="0" smtClean="0"/>
              <a:t> (</a:t>
            </a:r>
            <a:r>
              <a:rPr lang="ru-RU" dirty="0" err="1" smtClean="0"/>
              <a:t>позиції</a:t>
            </a:r>
            <a:r>
              <a:rPr lang="ru-RU" dirty="0" smtClean="0"/>
              <a:t> знаку в </a:t>
            </a:r>
            <a:r>
              <a:rPr lang="ru-RU" dirty="0" err="1" smtClean="0"/>
              <a:t>коді</a:t>
            </a:r>
            <a:r>
              <a:rPr lang="ru-RU" dirty="0" smtClean="0"/>
              <a:t>) і </a:t>
            </a:r>
            <a:r>
              <a:rPr lang="ru-RU" dirty="0" err="1" smtClean="0"/>
              <a:t>довжини</a:t>
            </a:r>
            <a:r>
              <a:rPr lang="ru-RU" dirty="0" smtClean="0"/>
              <a:t> (число </a:t>
            </a:r>
            <a:r>
              <a:rPr lang="ru-RU" dirty="0" err="1" smtClean="0"/>
              <a:t>знаків</a:t>
            </a:r>
            <a:r>
              <a:rPr lang="ru-RU" dirty="0" smtClean="0"/>
              <a:t> в </a:t>
            </a:r>
            <a:r>
              <a:rPr lang="ru-RU" dirty="0" err="1" smtClean="0"/>
              <a:t>коді</a:t>
            </a:r>
            <a:r>
              <a:rPr lang="ru-RU" dirty="0" smtClean="0"/>
              <a:t> без </a:t>
            </a:r>
            <a:r>
              <a:rPr lang="ru-RU" dirty="0" err="1" smtClean="0"/>
              <a:t>урахування</a:t>
            </a:r>
            <a:r>
              <a:rPr lang="ru-RU" dirty="0" smtClean="0"/>
              <a:t> </a:t>
            </a:r>
            <a:r>
              <a:rPr lang="ru-RU" dirty="0" err="1" smtClean="0"/>
              <a:t>пропусків</a:t>
            </a:r>
            <a:r>
              <a:rPr lang="ru-RU" dirty="0" smtClean="0"/>
              <a:t>).</a:t>
            </a:r>
          </a:p>
          <a:p>
            <a:r>
              <a:rPr lang="ru-RU" dirty="0" err="1" smtClean="0"/>
              <a:t>Кодування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здійснюється</a:t>
            </a:r>
            <a:r>
              <a:rPr lang="ru-RU" dirty="0" smtClean="0"/>
              <a:t> </a:t>
            </a:r>
            <a:r>
              <a:rPr lang="ru-RU" dirty="0" err="1" smtClean="0"/>
              <a:t>декількома</a:t>
            </a:r>
            <a:r>
              <a:rPr lang="ru-RU" dirty="0" smtClean="0"/>
              <a:t> способами,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являються</a:t>
            </a:r>
            <a:r>
              <a:rPr lang="ru-RU" dirty="0" smtClean="0"/>
              <a:t> </a:t>
            </a:r>
            <a:r>
              <a:rPr lang="ru-RU" dirty="0" err="1" smtClean="0"/>
              <a:t>різновидами</a:t>
            </a:r>
            <a:r>
              <a:rPr lang="ru-RU" dirty="0" smtClean="0"/>
              <a:t> методу </a:t>
            </a:r>
            <a:r>
              <a:rPr lang="ru-RU" dirty="0" err="1" smtClean="0"/>
              <a:t>кодування</a:t>
            </a:r>
            <a:r>
              <a:rPr lang="ru-RU" dirty="0" smtClean="0"/>
              <a:t>. До них </a:t>
            </a:r>
            <a:r>
              <a:rPr lang="ru-RU" dirty="0" err="1" smtClean="0"/>
              <a:t>відносяться</a:t>
            </a:r>
            <a:r>
              <a:rPr lang="ru-RU" dirty="0" smtClean="0"/>
              <a:t>: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порядковий</a:t>
            </a:r>
            <a:r>
              <a:rPr lang="ru-RU" dirty="0" smtClean="0"/>
              <a:t>,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серійно-порядковий</a:t>
            </a:r>
            <a:r>
              <a:rPr lang="ru-RU" dirty="0" smtClean="0"/>
              <a:t>,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послідовний</a:t>
            </a:r>
            <a:r>
              <a:rPr lang="ru-RU" dirty="0" smtClean="0"/>
              <a:t>,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паралельний</a:t>
            </a:r>
            <a:r>
              <a:rPr lang="ru-RU" dirty="0" smtClean="0"/>
              <a:t> (</a:t>
            </a:r>
            <a:r>
              <a:rPr lang="ru-RU" dirty="0" err="1" smtClean="0"/>
              <a:t>фасетний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51812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7206" y="0"/>
            <a:ext cx="10515600" cy="640080"/>
          </a:xfrm>
        </p:spPr>
        <p:txBody>
          <a:bodyPr>
            <a:normAutofit/>
          </a:bodyPr>
          <a:lstStyle/>
          <a:p>
            <a:r>
              <a:rPr lang="ru-RU" sz="2000" dirty="0" err="1" smtClean="0"/>
              <a:t>Взаємозв'язок</a:t>
            </a:r>
            <a:r>
              <a:rPr lang="ru-RU" sz="2000" dirty="0" smtClean="0"/>
              <a:t> </a:t>
            </a:r>
            <a:r>
              <a:rPr lang="ru-RU" sz="2000" dirty="0" err="1" smtClean="0"/>
              <a:t>різновидів</a:t>
            </a:r>
            <a:r>
              <a:rPr lang="ru-RU" sz="2000" dirty="0" smtClean="0"/>
              <a:t> </a:t>
            </a:r>
            <a:r>
              <a:rPr lang="ru-RU" sz="2000" dirty="0" err="1" smtClean="0"/>
              <a:t>методів</a:t>
            </a:r>
            <a:r>
              <a:rPr lang="ru-RU" sz="2000" dirty="0" smtClean="0"/>
              <a:t> </a:t>
            </a:r>
            <a:r>
              <a:rPr lang="ru-RU" sz="2000" dirty="0" err="1" smtClean="0"/>
              <a:t>кодування</a:t>
            </a:r>
            <a:r>
              <a:rPr lang="ru-RU" sz="2000" dirty="0" smtClean="0"/>
              <a:t> і </a:t>
            </a:r>
            <a:r>
              <a:rPr lang="ru-RU" sz="2000" dirty="0" err="1" smtClean="0"/>
              <a:t>класифікації</a:t>
            </a:r>
            <a:endParaRPr lang="en-US" sz="20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02674" y="1293224"/>
            <a:ext cx="8347165" cy="4833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581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73734"/>
            <a:ext cx="1173044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1.Методи </a:t>
            </a:r>
            <a:r>
              <a:rPr lang="ru-RU" b="1" dirty="0" err="1" smtClean="0"/>
              <a:t>товарознавства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способи</a:t>
            </a:r>
            <a:r>
              <a:rPr lang="ru-RU" dirty="0" smtClean="0"/>
              <a:t> </a:t>
            </a:r>
            <a:r>
              <a:rPr lang="ru-RU" dirty="0" err="1" smtClean="0"/>
              <a:t>пізнання</a:t>
            </a:r>
            <a:r>
              <a:rPr lang="ru-RU" dirty="0" smtClean="0"/>
              <a:t> товару,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дослідження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прийоми</a:t>
            </a:r>
            <a:r>
              <a:rPr lang="ru-RU" dirty="0" smtClean="0"/>
              <a:t> і </a:t>
            </a:r>
            <a:r>
              <a:rPr lang="ru-RU" dirty="0" err="1" smtClean="0"/>
              <a:t>дії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забезпечують</a:t>
            </a:r>
            <a:r>
              <a:rPr lang="ru-RU" dirty="0" smtClean="0"/>
              <a:t> </a:t>
            </a:r>
            <a:r>
              <a:rPr lang="ru-RU" dirty="0" err="1" smtClean="0"/>
              <a:t>досягнення</a:t>
            </a:r>
            <a:r>
              <a:rPr lang="ru-RU" dirty="0" smtClean="0"/>
              <a:t> </a:t>
            </a:r>
            <a:r>
              <a:rPr lang="ru-RU" dirty="0" err="1" smtClean="0"/>
              <a:t>поставленої</a:t>
            </a:r>
            <a:r>
              <a:rPr lang="ru-RU" dirty="0" smtClean="0"/>
              <a:t> мети]. Вони </a:t>
            </a:r>
            <a:r>
              <a:rPr lang="ru-RU" dirty="0" err="1" smtClean="0"/>
              <a:t>ґрунтовані</a:t>
            </a:r>
            <a:r>
              <a:rPr lang="ru-RU" dirty="0" smtClean="0"/>
              <a:t> на комплексному природно-</a:t>
            </a:r>
            <a:r>
              <a:rPr lang="ru-RU" dirty="0" err="1" smtClean="0"/>
              <a:t>технічному</a:t>
            </a:r>
            <a:r>
              <a:rPr lang="ru-RU" dirty="0" smtClean="0"/>
              <a:t> і </a:t>
            </a:r>
            <a:r>
              <a:rPr lang="ru-RU" dirty="0" err="1" smtClean="0"/>
              <a:t>соціально-економічному</a:t>
            </a:r>
            <a:r>
              <a:rPr lang="ru-RU" dirty="0" smtClean="0"/>
              <a:t> системному </a:t>
            </a:r>
            <a:r>
              <a:rPr lang="ru-RU" dirty="0" err="1" smtClean="0"/>
              <a:t>підході</a:t>
            </a:r>
            <a:r>
              <a:rPr lang="ru-RU" dirty="0" smtClean="0"/>
              <a:t> до </a:t>
            </a:r>
            <a:r>
              <a:rPr lang="ru-RU" dirty="0" err="1" smtClean="0"/>
              <a:t>вивчення</a:t>
            </a:r>
            <a:r>
              <a:rPr lang="ru-RU" dirty="0" smtClean="0"/>
              <a:t> </a:t>
            </a:r>
            <a:r>
              <a:rPr lang="ru-RU" dirty="0" err="1" smtClean="0"/>
              <a:t>споживної</a:t>
            </a:r>
            <a:r>
              <a:rPr lang="ru-RU" dirty="0" smtClean="0"/>
              <a:t> </a:t>
            </a:r>
            <a:r>
              <a:rPr lang="ru-RU" dirty="0" err="1" smtClean="0"/>
              <a:t>вартості</a:t>
            </a:r>
            <a:r>
              <a:rPr lang="ru-RU" dirty="0" smtClean="0"/>
              <a:t>, </a:t>
            </a:r>
            <a:r>
              <a:rPr lang="ru-RU" dirty="0" err="1" smtClean="0"/>
              <a:t>асортименту</a:t>
            </a:r>
            <a:r>
              <a:rPr lang="ru-RU" dirty="0" smtClean="0"/>
              <a:t> і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Методи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у </a:t>
            </a:r>
            <a:r>
              <a:rPr lang="ru-RU" dirty="0" err="1" smtClean="0"/>
              <a:t>товарознавстві</a:t>
            </a:r>
            <a:r>
              <a:rPr lang="ru-RU" dirty="0" smtClean="0"/>
              <a:t>, </a:t>
            </a:r>
            <a:r>
              <a:rPr lang="ru-RU" dirty="0" err="1" smtClean="0"/>
              <a:t>підрозділяються</a:t>
            </a:r>
            <a:r>
              <a:rPr lang="ru-RU" dirty="0" smtClean="0"/>
              <a:t> на три </a:t>
            </a:r>
            <a:r>
              <a:rPr lang="ru-RU" dirty="0" err="1" smtClean="0"/>
              <a:t>групи</a:t>
            </a:r>
            <a:r>
              <a:rPr lang="ru-RU" dirty="0" smtClean="0"/>
              <a:t>:</a:t>
            </a:r>
          </a:p>
          <a:p>
            <a:r>
              <a:rPr lang="ru-RU" dirty="0" smtClean="0"/>
              <a:t>1)	</a:t>
            </a:r>
            <a:r>
              <a:rPr lang="ru-RU" b="1" dirty="0" err="1" smtClean="0"/>
              <a:t>теоретичні</a:t>
            </a:r>
            <a:r>
              <a:rPr lang="ru-RU" b="1" dirty="0" smtClean="0"/>
              <a:t> </a:t>
            </a:r>
            <a:r>
              <a:rPr lang="ru-RU" b="1" dirty="0" err="1" smtClean="0"/>
              <a:t>методи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методи</a:t>
            </a:r>
            <a:r>
              <a:rPr lang="ru-RU" dirty="0" smtClean="0"/>
              <a:t>, </a:t>
            </a:r>
            <a:r>
              <a:rPr lang="ru-RU" dirty="0" err="1" smtClean="0"/>
              <a:t>ґрунтовані</a:t>
            </a:r>
            <a:r>
              <a:rPr lang="ru-RU" dirty="0" smtClean="0"/>
              <a:t> на </a:t>
            </a:r>
            <a:r>
              <a:rPr lang="ru-RU" dirty="0" err="1" smtClean="0"/>
              <a:t>розумових</a:t>
            </a:r>
            <a:r>
              <a:rPr lang="ru-RU" dirty="0" smtClean="0"/>
              <a:t> </a:t>
            </a:r>
            <a:r>
              <a:rPr lang="ru-RU" dirty="0" err="1" smtClean="0"/>
              <a:t>діях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операціях</a:t>
            </a:r>
            <a:r>
              <a:rPr lang="ru-RU" dirty="0" smtClean="0"/>
              <a:t> в </a:t>
            </a:r>
            <a:r>
              <a:rPr lang="ru-RU" dirty="0" err="1" smtClean="0"/>
              <a:t>цілях</a:t>
            </a:r>
            <a:r>
              <a:rPr lang="ru-RU" dirty="0" smtClean="0"/>
              <a:t> </a:t>
            </a:r>
            <a:r>
              <a:rPr lang="ru-RU" dirty="0" err="1" smtClean="0"/>
              <a:t>пізнання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дослідження</a:t>
            </a:r>
            <a:r>
              <a:rPr lang="ru-RU" dirty="0" smtClean="0"/>
              <a:t> </a:t>
            </a:r>
            <a:r>
              <a:rPr lang="ru-RU" dirty="0" err="1" smtClean="0"/>
              <a:t>дійсності</a:t>
            </a:r>
            <a:r>
              <a:rPr lang="ru-RU" dirty="0" smtClean="0"/>
              <a:t>. До них </a:t>
            </a:r>
            <a:r>
              <a:rPr lang="ru-RU" dirty="0" err="1" smtClean="0"/>
              <a:t>відносяться</a:t>
            </a:r>
            <a:r>
              <a:rPr lang="ru-RU" dirty="0" smtClean="0"/>
              <a:t> </a:t>
            </a:r>
            <a:r>
              <a:rPr lang="ru-RU" dirty="0" err="1" smtClean="0"/>
              <a:t>аналіз</a:t>
            </a:r>
            <a:r>
              <a:rPr lang="ru-RU" dirty="0" smtClean="0"/>
              <a:t>, </a:t>
            </a:r>
            <a:r>
              <a:rPr lang="ru-RU" dirty="0" err="1" smtClean="0"/>
              <a:t>порівняння</a:t>
            </a:r>
            <a:r>
              <a:rPr lang="ru-RU" dirty="0" smtClean="0"/>
              <a:t>, синтез, </a:t>
            </a:r>
            <a:r>
              <a:rPr lang="ru-RU" dirty="0" err="1" smtClean="0"/>
              <a:t>діагностика</a:t>
            </a:r>
            <a:r>
              <a:rPr lang="ru-RU" dirty="0" smtClean="0"/>
              <a:t> і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методи-операції</a:t>
            </a:r>
            <a:r>
              <a:rPr lang="ru-RU" dirty="0" smtClean="0"/>
              <a:t>;</a:t>
            </a:r>
          </a:p>
          <a:p>
            <a:r>
              <a:rPr lang="ru-RU" dirty="0" smtClean="0"/>
              <a:t>2)	</a:t>
            </a:r>
            <a:r>
              <a:rPr lang="ru-RU" b="1" dirty="0" err="1" smtClean="0"/>
              <a:t>емпіричні</a:t>
            </a:r>
            <a:r>
              <a:rPr lang="ru-RU" b="1" dirty="0" smtClean="0"/>
              <a:t> </a:t>
            </a:r>
            <a:r>
              <a:rPr lang="ru-RU" b="1" dirty="0" err="1" smtClean="0"/>
              <a:t>методи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методи</a:t>
            </a:r>
            <a:r>
              <a:rPr lang="ru-RU" dirty="0" smtClean="0"/>
              <a:t>, </a:t>
            </a:r>
            <a:r>
              <a:rPr lang="ru-RU" dirty="0" err="1" smtClean="0"/>
              <a:t>ґрунтовані</a:t>
            </a:r>
            <a:r>
              <a:rPr lang="ru-RU" dirty="0" smtClean="0"/>
              <a:t> на </a:t>
            </a:r>
            <a:r>
              <a:rPr lang="ru-RU" dirty="0" err="1" smtClean="0"/>
              <a:t>пізнавальних</a:t>
            </a:r>
            <a:r>
              <a:rPr lang="ru-RU" dirty="0" smtClean="0"/>
              <a:t> </a:t>
            </a:r>
            <a:r>
              <a:rPr lang="ru-RU" dirty="0" err="1" smtClean="0"/>
              <a:t>діях</a:t>
            </a:r>
            <a:r>
              <a:rPr lang="ru-RU" dirty="0" smtClean="0"/>
              <a:t> і </a:t>
            </a:r>
            <a:r>
              <a:rPr lang="ru-RU" dirty="0" err="1" smtClean="0"/>
              <a:t>операціях</a:t>
            </a:r>
            <a:r>
              <a:rPr lang="ru-RU" dirty="0" smtClean="0"/>
              <a:t> з </a:t>
            </a:r>
            <a:r>
              <a:rPr lang="ru-RU" dirty="0" err="1" smtClean="0"/>
              <a:t>використанням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 </a:t>
            </a:r>
            <a:r>
              <a:rPr lang="ru-RU" dirty="0" err="1" smtClean="0"/>
              <a:t>вимірів</a:t>
            </a:r>
            <a:r>
              <a:rPr lang="ru-RU" dirty="0" smtClean="0"/>
              <a:t> (</a:t>
            </a:r>
            <a:r>
              <a:rPr lang="ru-RU" dirty="0" err="1" smtClean="0"/>
              <a:t>технічних</a:t>
            </a:r>
            <a:r>
              <a:rPr lang="ru-RU" dirty="0" smtClean="0"/>
              <a:t> </a:t>
            </a:r>
            <a:r>
              <a:rPr lang="ru-RU" dirty="0" err="1" smtClean="0"/>
              <a:t>пристроїв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органів</a:t>
            </a:r>
            <a:r>
              <a:rPr lang="ru-RU" dirty="0" smtClean="0"/>
              <a:t> </a:t>
            </a:r>
            <a:r>
              <a:rPr lang="ru-RU" dirty="0" err="1" smtClean="0"/>
              <a:t>чуття</a:t>
            </a:r>
            <a:r>
              <a:rPr lang="ru-RU" dirty="0" smtClean="0"/>
              <a:t>) для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дійсних</a:t>
            </a:r>
            <a:r>
              <a:rPr lang="ru-RU" dirty="0" smtClean="0"/>
              <a:t> </a:t>
            </a:r>
            <a:r>
              <a:rPr lang="ru-RU" dirty="0" err="1" smtClean="0"/>
              <a:t>значень</a:t>
            </a:r>
            <a:r>
              <a:rPr lang="ru-RU" dirty="0" smtClean="0"/>
              <a:t> характеристик </a:t>
            </a:r>
            <a:r>
              <a:rPr lang="ru-RU" dirty="0" err="1" smtClean="0"/>
              <a:t>досліджуваних</a:t>
            </a:r>
            <a:r>
              <a:rPr lang="ru-RU" dirty="0" smtClean="0"/>
              <a:t> </a:t>
            </a:r>
            <a:r>
              <a:rPr lang="ru-RU" dirty="0" err="1" smtClean="0"/>
              <a:t>об'єктів</a:t>
            </a:r>
            <a:r>
              <a:rPr lang="ru-RU" dirty="0" smtClean="0"/>
              <a:t>.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методи</a:t>
            </a:r>
            <a:r>
              <a:rPr lang="ru-RU" dirty="0" smtClean="0"/>
              <a:t> </a:t>
            </a:r>
            <a:r>
              <a:rPr lang="ru-RU" dirty="0" err="1" smtClean="0"/>
              <a:t>включають</a:t>
            </a:r>
            <a:r>
              <a:rPr lang="ru-RU" dirty="0" smtClean="0"/>
              <a:t> як </a:t>
            </a:r>
            <a:r>
              <a:rPr lang="ru-RU" dirty="0" err="1" smtClean="0"/>
              <a:t>методи-операції</a:t>
            </a:r>
            <a:r>
              <a:rPr lang="ru-RU" dirty="0" smtClean="0"/>
              <a:t> (</a:t>
            </a:r>
            <a:r>
              <a:rPr lang="ru-RU" dirty="0" err="1" smtClean="0"/>
              <a:t>вимірювальні</a:t>
            </a:r>
            <a:r>
              <a:rPr lang="ru-RU" dirty="0" smtClean="0"/>
              <a:t>, </a:t>
            </a:r>
            <a:r>
              <a:rPr lang="ru-RU" dirty="0" err="1" smtClean="0"/>
              <a:t>органолептичні</a:t>
            </a:r>
            <a:r>
              <a:rPr lang="ru-RU" dirty="0" smtClean="0"/>
              <a:t> та </a:t>
            </a:r>
            <a:r>
              <a:rPr lang="ru-RU" dirty="0" err="1" smtClean="0"/>
              <a:t>ін</a:t>
            </a:r>
            <a:r>
              <a:rPr lang="ru-RU" dirty="0" smtClean="0"/>
              <a:t>.), так і </a:t>
            </a:r>
            <a:r>
              <a:rPr lang="ru-RU" dirty="0" err="1" smtClean="0"/>
              <a:t>методи-дії</a:t>
            </a:r>
            <a:r>
              <a:rPr lang="ru-RU" dirty="0" smtClean="0"/>
              <a:t> (</a:t>
            </a:r>
            <a:r>
              <a:rPr lang="ru-RU" dirty="0" err="1" smtClean="0"/>
              <a:t>обстеження</a:t>
            </a:r>
            <a:r>
              <a:rPr lang="ru-RU" dirty="0" smtClean="0"/>
              <a:t>, </a:t>
            </a:r>
            <a:r>
              <a:rPr lang="ru-RU" dirty="0" err="1" smtClean="0"/>
              <a:t>моніторинг</a:t>
            </a:r>
            <a:r>
              <a:rPr lang="ru-RU" dirty="0" smtClean="0"/>
              <a:t>);</a:t>
            </a:r>
          </a:p>
          <a:p>
            <a:r>
              <a:rPr lang="ru-RU" dirty="0" smtClean="0"/>
              <a:t>3) </a:t>
            </a:r>
            <a:r>
              <a:rPr lang="ru-RU" b="1" dirty="0" err="1" smtClean="0"/>
              <a:t>практичні</a:t>
            </a:r>
            <a:r>
              <a:rPr lang="ru-RU" b="1" dirty="0" smtClean="0"/>
              <a:t> </a:t>
            </a:r>
            <a:r>
              <a:rPr lang="ru-RU" b="1" dirty="0" err="1" smtClean="0"/>
              <a:t>методи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методи</a:t>
            </a:r>
            <a:r>
              <a:rPr lang="ru-RU" dirty="0" smtClean="0"/>
              <a:t>, </a:t>
            </a:r>
            <a:r>
              <a:rPr lang="ru-RU" dirty="0" err="1" smtClean="0"/>
              <a:t>ґрунтовані</a:t>
            </a:r>
            <a:r>
              <a:rPr lang="ru-RU" dirty="0" smtClean="0"/>
              <a:t> на </a:t>
            </a:r>
            <a:r>
              <a:rPr lang="ru-RU" dirty="0" err="1" smtClean="0"/>
              <a:t>технологічних</a:t>
            </a:r>
            <a:r>
              <a:rPr lang="ru-RU" dirty="0" smtClean="0"/>
              <a:t> </a:t>
            </a:r>
            <a:r>
              <a:rPr lang="ru-RU" dirty="0" err="1" smtClean="0"/>
              <a:t>діях</a:t>
            </a:r>
            <a:r>
              <a:rPr lang="ru-RU" dirty="0" smtClean="0"/>
              <a:t> і </a:t>
            </a:r>
            <a:r>
              <a:rPr lang="ru-RU" dirty="0" err="1" smtClean="0"/>
              <a:t>операціях</a:t>
            </a:r>
            <a:r>
              <a:rPr lang="ru-RU" dirty="0" smtClean="0"/>
              <a:t>, </a:t>
            </a:r>
            <a:r>
              <a:rPr lang="ru-RU" dirty="0" err="1" smtClean="0"/>
              <a:t>призначених</a:t>
            </a:r>
            <a:r>
              <a:rPr lang="ru-RU" dirty="0" smtClean="0"/>
              <a:t> для </a:t>
            </a:r>
            <a:r>
              <a:rPr lang="ru-RU" dirty="0" err="1" smtClean="0"/>
              <a:t>визначення</a:t>
            </a:r>
            <a:r>
              <a:rPr lang="ru-RU" dirty="0" smtClean="0"/>
              <a:t> характеристик товару (</a:t>
            </a:r>
            <a:r>
              <a:rPr lang="ru-RU" dirty="0" err="1" smtClean="0"/>
              <a:t>якості</a:t>
            </a:r>
            <a:r>
              <a:rPr lang="ru-RU" dirty="0" smtClean="0"/>
              <a:t>, </a:t>
            </a:r>
            <a:r>
              <a:rPr lang="ru-RU" dirty="0" err="1" smtClean="0"/>
              <a:t>кількості</a:t>
            </a:r>
            <a:r>
              <a:rPr lang="ru-RU" dirty="0" smtClean="0"/>
              <a:t>, </a:t>
            </a:r>
            <a:r>
              <a:rPr lang="ru-RU" dirty="0" err="1" smtClean="0"/>
              <a:t>товарної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) і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збереження</a:t>
            </a:r>
            <a:r>
              <a:rPr lang="ru-RU" dirty="0" smtClean="0"/>
              <a:t> при </a:t>
            </a:r>
            <a:r>
              <a:rPr lang="ru-RU" dirty="0" err="1" smtClean="0"/>
              <a:t>русі</a:t>
            </a:r>
            <a:r>
              <a:rPr lang="ru-RU" dirty="0" smtClean="0"/>
              <a:t> товару. </a:t>
            </a:r>
            <a:r>
              <a:rPr lang="ru-RU" dirty="0" err="1" smtClean="0"/>
              <a:t>Практичні</a:t>
            </a:r>
            <a:r>
              <a:rPr lang="ru-RU" dirty="0" smtClean="0"/>
              <a:t> </a:t>
            </a:r>
            <a:r>
              <a:rPr lang="ru-RU" dirty="0" err="1" smtClean="0"/>
              <a:t>методи</a:t>
            </a:r>
            <a:r>
              <a:rPr lang="ru-RU" dirty="0" smtClean="0"/>
              <a:t> </a:t>
            </a:r>
            <a:r>
              <a:rPr lang="ru-RU" dirty="0" err="1" smtClean="0"/>
              <a:t>включають</a:t>
            </a:r>
            <a:r>
              <a:rPr lang="ru-RU" dirty="0" smtClean="0"/>
              <a:t> </a:t>
            </a:r>
            <a:r>
              <a:rPr lang="ru-RU" dirty="0" err="1" smtClean="0"/>
              <a:t>технологічні</a:t>
            </a:r>
            <a:r>
              <a:rPr lang="ru-RU" dirty="0" smtClean="0"/>
              <a:t> </a:t>
            </a:r>
            <a:r>
              <a:rPr lang="ru-RU" dirty="0" err="1" smtClean="0"/>
              <a:t>методи-дії</a:t>
            </a:r>
            <a:r>
              <a:rPr lang="ru-RU" dirty="0" smtClean="0"/>
              <a:t> (</a:t>
            </a:r>
            <a:r>
              <a:rPr lang="ru-RU" dirty="0" err="1" smtClean="0"/>
              <a:t>маркіровка</a:t>
            </a:r>
            <a:r>
              <a:rPr lang="ru-RU" dirty="0" smtClean="0"/>
              <a:t>, упаковка і т. п.),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методи-операції</a:t>
            </a:r>
            <a:r>
              <a:rPr lang="ru-RU" dirty="0" smtClean="0"/>
              <a:t> - </a:t>
            </a:r>
            <a:r>
              <a:rPr lang="ru-RU" dirty="0" err="1" smtClean="0"/>
              <a:t>оцінка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і </a:t>
            </a:r>
            <a:r>
              <a:rPr lang="ru-RU" dirty="0" err="1" smtClean="0"/>
              <a:t>вимір</a:t>
            </a:r>
            <a:r>
              <a:rPr lang="ru-RU" dirty="0" smtClean="0"/>
              <a:t> </a:t>
            </a:r>
            <a:r>
              <a:rPr lang="ru-RU" dirty="0" err="1" smtClean="0"/>
              <a:t>кількості</a:t>
            </a:r>
            <a:endParaRPr lang="en-US" dirty="0" smtClean="0"/>
          </a:p>
          <a:p>
            <a:r>
              <a:rPr lang="ru-RU" dirty="0" err="1" smtClean="0"/>
              <a:t>залежно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характеру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методи</a:t>
            </a:r>
            <a:r>
              <a:rPr lang="ru-RU" dirty="0" smtClean="0"/>
              <a:t> </a:t>
            </a:r>
            <a:r>
              <a:rPr lang="ru-RU" dirty="0" err="1" smtClean="0"/>
              <a:t>діляться</a:t>
            </a:r>
            <a:r>
              <a:rPr lang="ru-RU" dirty="0" smtClean="0"/>
              <a:t> на:</a:t>
            </a:r>
          </a:p>
          <a:p>
            <a:r>
              <a:rPr lang="ru-RU" dirty="0" smtClean="0"/>
              <a:t>-	</a:t>
            </a:r>
            <a:r>
              <a:rPr lang="ru-RU" b="1" dirty="0" err="1" smtClean="0"/>
              <a:t>методи</a:t>
            </a:r>
            <a:r>
              <a:rPr lang="ru-RU" b="1" dirty="0" smtClean="0"/>
              <a:t> </a:t>
            </a:r>
            <a:r>
              <a:rPr lang="ru-RU" b="1" dirty="0" err="1" smtClean="0"/>
              <a:t>дії</a:t>
            </a:r>
            <a:r>
              <a:rPr lang="ru-RU" b="1" dirty="0" smtClean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обстеження</a:t>
            </a:r>
            <a:r>
              <a:rPr lang="ru-RU" dirty="0" smtClean="0"/>
              <a:t>, </a:t>
            </a:r>
            <a:r>
              <a:rPr lang="ru-RU" dirty="0" err="1" smtClean="0"/>
              <a:t>моніторинг</a:t>
            </a:r>
            <a:r>
              <a:rPr lang="ru-RU" dirty="0" smtClean="0"/>
              <a:t>, </a:t>
            </a:r>
            <a:r>
              <a:rPr lang="ru-RU" dirty="0" err="1" smtClean="0"/>
              <a:t>експеримент</a:t>
            </a:r>
            <a:r>
              <a:rPr lang="ru-RU" dirty="0" smtClean="0"/>
              <a:t>);</a:t>
            </a:r>
          </a:p>
          <a:p>
            <a:r>
              <a:rPr lang="ru-RU" dirty="0" smtClean="0"/>
              <a:t>-	</a:t>
            </a:r>
            <a:r>
              <a:rPr lang="ru-RU" b="1" dirty="0" err="1" smtClean="0"/>
              <a:t>методи</a:t>
            </a:r>
            <a:r>
              <a:rPr lang="ru-RU" b="1" dirty="0" smtClean="0"/>
              <a:t> </a:t>
            </a:r>
            <a:r>
              <a:rPr lang="ru-RU" b="1" dirty="0" err="1" smtClean="0"/>
              <a:t>операції</a:t>
            </a:r>
            <a:r>
              <a:rPr lang="ru-RU" b="1" dirty="0" smtClean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аналіз</a:t>
            </a:r>
            <a:r>
              <a:rPr lang="ru-RU" dirty="0" smtClean="0"/>
              <a:t>, синтез, </a:t>
            </a:r>
            <a:r>
              <a:rPr lang="ru-RU" dirty="0" err="1" smtClean="0"/>
              <a:t>порівняння</a:t>
            </a:r>
            <a:r>
              <a:rPr lang="ru-RU" dirty="0" smtClean="0"/>
              <a:t> та </a:t>
            </a:r>
            <a:r>
              <a:rPr lang="ru-RU" dirty="0" err="1" smtClean="0"/>
              <a:t>ін</a:t>
            </a:r>
            <a:r>
              <a:rPr lang="ru-RU" dirty="0" smtClean="0"/>
              <a:t>.) 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сукупність</a:t>
            </a:r>
            <a:r>
              <a:rPr lang="ru-RU" dirty="0" smtClean="0"/>
              <a:t> </a:t>
            </a:r>
            <a:r>
              <a:rPr lang="ru-RU" dirty="0" err="1" smtClean="0"/>
              <a:t>прийомів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операцій</a:t>
            </a:r>
            <a:r>
              <a:rPr lang="ru-RU" dirty="0" smtClean="0"/>
              <a:t> практичного </a:t>
            </a:r>
            <a:r>
              <a:rPr lang="ru-RU" dirty="0" err="1" smtClean="0"/>
              <a:t>або</a:t>
            </a:r>
            <a:r>
              <a:rPr lang="ru-RU" dirty="0" smtClean="0"/>
              <a:t> теоретичного </a:t>
            </a:r>
            <a:r>
              <a:rPr lang="ru-RU" dirty="0" err="1" smtClean="0"/>
              <a:t>пізнання</a:t>
            </a:r>
            <a:r>
              <a:rPr lang="ru-RU" dirty="0" smtClean="0"/>
              <a:t> </a:t>
            </a:r>
            <a:r>
              <a:rPr lang="ru-RU" dirty="0" err="1" smtClean="0"/>
              <a:t>дійсності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досягнення</a:t>
            </a:r>
            <a:r>
              <a:rPr lang="ru-RU" dirty="0" smtClean="0"/>
              <a:t> конкретного результату.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маркіровка</a:t>
            </a:r>
            <a:r>
              <a:rPr lang="ru-RU" dirty="0" smtClean="0"/>
              <a:t> як метод-</a:t>
            </a:r>
            <a:r>
              <a:rPr lang="ru-RU" dirty="0" err="1" smtClean="0"/>
              <a:t>дія</a:t>
            </a:r>
            <a:r>
              <a:rPr lang="ru-RU" dirty="0" smtClean="0"/>
              <a:t> </a:t>
            </a:r>
            <a:r>
              <a:rPr lang="ru-RU" dirty="0" err="1" smtClean="0"/>
              <a:t>включає</a:t>
            </a:r>
            <a:r>
              <a:rPr lang="ru-RU" dirty="0" smtClean="0"/>
              <a:t> </a:t>
            </a:r>
            <a:r>
              <a:rPr lang="ru-RU" dirty="0" err="1" smtClean="0"/>
              <a:t>наступні</a:t>
            </a:r>
            <a:r>
              <a:rPr lang="ru-RU" dirty="0" smtClean="0"/>
              <a:t> </a:t>
            </a:r>
            <a:r>
              <a:rPr lang="ru-RU" dirty="0" err="1" smtClean="0"/>
              <a:t>методи-операції</a:t>
            </a:r>
            <a:r>
              <a:rPr lang="ru-RU" dirty="0" smtClean="0"/>
              <a:t>: </a:t>
            </a:r>
            <a:r>
              <a:rPr lang="ru-RU" dirty="0" err="1" smtClean="0"/>
              <a:t>розробка</a:t>
            </a:r>
            <a:r>
              <a:rPr lang="ru-RU" dirty="0" smtClean="0"/>
              <a:t> тексту на </a:t>
            </a:r>
            <a:r>
              <a:rPr lang="ru-RU" dirty="0" err="1" smtClean="0"/>
              <a:t>носій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товар, </a:t>
            </a:r>
            <a:r>
              <a:rPr lang="ru-RU" dirty="0" err="1" smtClean="0"/>
              <a:t>прикріплення</a:t>
            </a:r>
            <a:r>
              <a:rPr lang="ru-RU" dirty="0" smtClean="0"/>
              <a:t> </a:t>
            </a:r>
            <a:r>
              <a:rPr lang="ru-RU" dirty="0" err="1" smtClean="0"/>
              <a:t>носія</a:t>
            </a:r>
            <a:r>
              <a:rPr lang="ru-RU" dirty="0" smtClean="0"/>
              <a:t> на товар. Характерною </a:t>
            </a:r>
            <a:r>
              <a:rPr lang="ru-RU" dirty="0" err="1" smtClean="0"/>
              <a:t>ознакою</a:t>
            </a:r>
            <a:r>
              <a:rPr lang="ru-RU" dirty="0" smtClean="0"/>
              <a:t> </a:t>
            </a:r>
            <a:r>
              <a:rPr lang="ru-RU" dirty="0" err="1" smtClean="0"/>
              <a:t>методів-дій</a:t>
            </a:r>
            <a:r>
              <a:rPr lang="ru-RU" dirty="0" smtClean="0"/>
              <a:t> є </a:t>
            </a:r>
            <a:r>
              <a:rPr lang="ru-RU" dirty="0" err="1" smtClean="0"/>
              <a:t>наявність</a:t>
            </a:r>
            <a:r>
              <a:rPr lang="ru-RU" dirty="0" smtClean="0"/>
              <a:t> </a:t>
            </a:r>
            <a:r>
              <a:rPr lang="ru-RU" dirty="0" err="1" smtClean="0"/>
              <a:t>конкретної</a:t>
            </a:r>
            <a:r>
              <a:rPr lang="ru-RU" dirty="0" smtClean="0"/>
              <a:t> мети (</a:t>
            </a:r>
            <a:r>
              <a:rPr lang="ru-RU" dirty="0" err="1" smtClean="0"/>
              <a:t>наприклад</a:t>
            </a:r>
            <a:r>
              <a:rPr lang="ru-RU" dirty="0" smtClean="0"/>
              <a:t>, мета </a:t>
            </a:r>
            <a:r>
              <a:rPr lang="ru-RU" dirty="0" err="1" smtClean="0"/>
              <a:t>маркіровки</a:t>
            </a:r>
            <a:r>
              <a:rPr lang="ru-RU" dirty="0" smtClean="0"/>
              <a:t> - </a:t>
            </a:r>
            <a:r>
              <a:rPr lang="ru-RU" dirty="0" err="1" smtClean="0"/>
              <a:t>ідентифікація</a:t>
            </a:r>
            <a:r>
              <a:rPr lang="ru-RU" dirty="0" smtClean="0"/>
              <a:t> і </a:t>
            </a:r>
            <a:r>
              <a:rPr lang="ru-RU" dirty="0" err="1" smtClean="0"/>
              <a:t>доведення</a:t>
            </a:r>
            <a:r>
              <a:rPr lang="ru-RU" dirty="0" smtClean="0"/>
              <a:t> </a:t>
            </a:r>
            <a:r>
              <a:rPr lang="ru-RU" dirty="0" err="1" smtClean="0"/>
              <a:t>товарної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до </a:t>
            </a:r>
            <a:r>
              <a:rPr lang="ru-RU" dirty="0" err="1" smtClean="0"/>
              <a:t>зацікавлених</a:t>
            </a:r>
            <a:r>
              <a:rPr lang="ru-RU" dirty="0" smtClean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 і т. п.).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14969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6754" y="0"/>
            <a:ext cx="11913325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Порядковий</a:t>
            </a:r>
            <a:r>
              <a:rPr lang="ru-RU" b="1" dirty="0" smtClean="0"/>
              <a:t> метод </a:t>
            </a:r>
            <a:r>
              <a:rPr lang="ru-RU" b="1" dirty="0" err="1" smtClean="0"/>
              <a:t>кодування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утворення</a:t>
            </a:r>
            <a:r>
              <a:rPr lang="ru-RU" dirty="0" smtClean="0"/>
              <a:t> і </a:t>
            </a:r>
            <a:r>
              <a:rPr lang="ru-RU" dirty="0" err="1" smtClean="0"/>
              <a:t>привласнення</a:t>
            </a:r>
            <a:r>
              <a:rPr lang="ru-RU" dirty="0" smtClean="0"/>
              <a:t> коду з чисел натурального ряду.</a:t>
            </a:r>
          </a:p>
          <a:p>
            <a:r>
              <a:rPr lang="ru-RU" dirty="0" smtClean="0"/>
              <a:t>Прикладом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служити</a:t>
            </a:r>
            <a:r>
              <a:rPr lang="ru-RU" dirty="0" smtClean="0"/>
              <a:t> </a:t>
            </a:r>
            <a:r>
              <a:rPr lang="ru-RU" dirty="0" err="1" smtClean="0"/>
              <a:t>привласнення</a:t>
            </a:r>
            <a:r>
              <a:rPr lang="ru-RU" dirty="0" smtClean="0"/>
              <a:t> чисел (</a:t>
            </a:r>
            <a:r>
              <a:rPr lang="ru-RU" dirty="0" err="1" smtClean="0"/>
              <a:t>кодів</a:t>
            </a:r>
            <a:r>
              <a:rPr lang="ru-RU" dirty="0" smtClean="0"/>
              <a:t>) в </a:t>
            </a:r>
            <a:r>
              <a:rPr lang="ru-RU" dirty="0" err="1" smtClean="0"/>
              <a:t>журналі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студенти</a:t>
            </a:r>
            <a:r>
              <a:rPr lang="ru-RU" dirty="0" smtClean="0"/>
              <a:t> в </a:t>
            </a:r>
            <a:r>
              <a:rPr lang="ru-RU" dirty="0" err="1" smtClean="0"/>
              <a:t>групі</a:t>
            </a:r>
            <a:r>
              <a:rPr lang="ru-RU" dirty="0" smtClean="0"/>
              <a:t> </a:t>
            </a:r>
            <a:r>
              <a:rPr lang="ru-RU" dirty="0" err="1" smtClean="0"/>
              <a:t>кодуються</a:t>
            </a:r>
            <a:r>
              <a:rPr lang="ru-RU" dirty="0" smtClean="0"/>
              <a:t> за </a:t>
            </a:r>
            <a:r>
              <a:rPr lang="ru-RU" dirty="0" err="1" smtClean="0"/>
              <a:t>абеткою</a:t>
            </a:r>
            <a:r>
              <a:rPr lang="ru-RU" dirty="0" smtClean="0"/>
              <a:t> перших букв;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ознаки</a:t>
            </a:r>
            <a:r>
              <a:rPr lang="ru-RU" dirty="0" smtClean="0"/>
              <a:t> (</a:t>
            </a:r>
            <a:r>
              <a:rPr lang="ru-RU" dirty="0" err="1" smtClean="0"/>
              <a:t>вік</a:t>
            </a:r>
            <a:r>
              <a:rPr lang="ru-RU" dirty="0" smtClean="0"/>
              <a:t>, </a:t>
            </a:r>
            <a:r>
              <a:rPr lang="ru-RU" dirty="0" err="1" smtClean="0"/>
              <a:t>підлога</a:t>
            </a:r>
            <a:r>
              <a:rPr lang="ru-RU" dirty="0" smtClean="0"/>
              <a:t> і тому </a:t>
            </a:r>
            <a:r>
              <a:rPr lang="ru-RU" dirty="0" err="1" smtClean="0"/>
              <a:t>подібне</a:t>
            </a:r>
            <a:r>
              <a:rPr lang="ru-RU" dirty="0" smtClean="0"/>
              <a:t>) </a:t>
            </a:r>
            <a:r>
              <a:rPr lang="ru-RU" dirty="0" err="1" smtClean="0"/>
              <a:t>випадкові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найпоширеніший</a:t>
            </a:r>
            <a:r>
              <a:rPr lang="ru-RU" dirty="0" smtClean="0"/>
              <a:t> метод </a:t>
            </a:r>
            <a:r>
              <a:rPr lang="ru-RU" dirty="0" err="1" smtClean="0"/>
              <a:t>кодування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не </a:t>
            </a:r>
            <a:r>
              <a:rPr lang="ru-RU" dirty="0" err="1" smtClean="0"/>
              <a:t>вимагає</a:t>
            </a:r>
            <a:r>
              <a:rPr lang="ru-RU" dirty="0" smtClean="0"/>
              <a:t> </a:t>
            </a:r>
            <a:r>
              <a:rPr lang="ru-RU" dirty="0" err="1" smtClean="0"/>
              <a:t>певних</a:t>
            </a:r>
            <a:r>
              <a:rPr lang="ru-RU" dirty="0" smtClean="0"/>
              <a:t> </a:t>
            </a:r>
            <a:r>
              <a:rPr lang="ru-RU" dirty="0" err="1" smtClean="0"/>
              <a:t>знань</a:t>
            </a:r>
            <a:r>
              <a:rPr lang="ru-RU" dirty="0" smtClean="0"/>
              <a:t> в </a:t>
            </a:r>
            <a:r>
              <a:rPr lang="ru-RU" dirty="0" err="1" smtClean="0"/>
              <a:t>цій</a:t>
            </a:r>
            <a:r>
              <a:rPr lang="ru-RU" dirty="0" smtClean="0"/>
              <a:t> </a:t>
            </a:r>
            <a:r>
              <a:rPr lang="ru-RU" dirty="0" err="1" smtClean="0"/>
              <a:t>області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Серійно-порядкови</a:t>
            </a:r>
            <a:r>
              <a:rPr lang="ru-RU" dirty="0" err="1" smtClean="0"/>
              <a:t>й</a:t>
            </a:r>
            <a:r>
              <a:rPr lang="ru-RU" dirty="0" smtClean="0"/>
              <a:t> метод </a:t>
            </a:r>
            <a:r>
              <a:rPr lang="ru-RU" dirty="0" err="1" smtClean="0"/>
              <a:t>кодування</a:t>
            </a:r>
            <a:r>
              <a:rPr lang="ru-RU" dirty="0" smtClean="0"/>
              <a:t> - </a:t>
            </a:r>
            <a:r>
              <a:rPr lang="ru-RU" dirty="0" err="1" smtClean="0"/>
              <a:t>утворення</a:t>
            </a:r>
            <a:r>
              <a:rPr lang="ru-RU" dirty="0" smtClean="0"/>
              <a:t> і </a:t>
            </a:r>
            <a:r>
              <a:rPr lang="ru-RU" dirty="0" err="1" smtClean="0"/>
              <a:t>привласнення</a:t>
            </a:r>
            <a:r>
              <a:rPr lang="ru-RU" dirty="0" smtClean="0"/>
              <a:t> коду з чисел натурального ряду, </a:t>
            </a:r>
            <a:r>
              <a:rPr lang="ru-RU" dirty="0" err="1" smtClean="0"/>
              <a:t>закріплення</a:t>
            </a:r>
            <a:r>
              <a:rPr lang="ru-RU" dirty="0" smtClean="0"/>
              <a:t>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серій</a:t>
            </a:r>
            <a:r>
              <a:rPr lang="ru-RU" dirty="0" smtClean="0"/>
              <a:t> і </a:t>
            </a:r>
            <a:r>
              <a:rPr lang="ru-RU" dirty="0" err="1" smtClean="0"/>
              <a:t>діапазонів</a:t>
            </a:r>
            <a:r>
              <a:rPr lang="ru-RU" dirty="0" smtClean="0"/>
              <a:t> </a:t>
            </a:r>
            <a:r>
              <a:rPr lang="ru-RU" dirty="0" err="1" smtClean="0"/>
              <a:t>цих</a:t>
            </a:r>
            <a:r>
              <a:rPr lang="ru-RU" dirty="0" smtClean="0"/>
              <a:t> чисел за </a:t>
            </a:r>
            <a:r>
              <a:rPr lang="ru-RU" dirty="0" err="1" smtClean="0"/>
              <a:t>об'єктами</a:t>
            </a:r>
            <a:r>
              <a:rPr lang="ru-RU" dirty="0" smtClean="0"/>
              <a:t> </a:t>
            </a:r>
            <a:r>
              <a:rPr lang="ru-RU" dirty="0" err="1" smtClean="0"/>
              <a:t>класифікації</a:t>
            </a:r>
            <a:r>
              <a:rPr lang="ru-RU" dirty="0" smtClean="0"/>
              <a:t> з </a:t>
            </a:r>
            <a:r>
              <a:rPr lang="ru-RU" dirty="0" err="1" smtClean="0"/>
              <a:t>певними</a:t>
            </a:r>
            <a:r>
              <a:rPr lang="ru-RU" dirty="0" smtClean="0"/>
              <a:t> </a:t>
            </a:r>
            <a:r>
              <a:rPr lang="ru-RU" dirty="0" err="1" smtClean="0"/>
              <a:t>ознаками</a:t>
            </a:r>
            <a:r>
              <a:rPr lang="ru-RU" dirty="0" smtClean="0"/>
              <a:t>. Прикладом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служити</a:t>
            </a:r>
            <a:r>
              <a:rPr lang="ru-RU" dirty="0" smtClean="0"/>
              <a:t> </a:t>
            </a:r>
            <a:r>
              <a:rPr lang="ru-RU" dirty="0" err="1" smtClean="0"/>
              <a:t>привласнення</a:t>
            </a:r>
            <a:r>
              <a:rPr lang="ru-RU" dirty="0" smtClean="0"/>
              <a:t> </a:t>
            </a:r>
            <a:r>
              <a:rPr lang="ru-RU" dirty="0" err="1" smtClean="0"/>
              <a:t>порядкових</a:t>
            </a:r>
            <a:r>
              <a:rPr lang="ru-RU" dirty="0" smtClean="0"/>
              <a:t> </a:t>
            </a:r>
            <a:r>
              <a:rPr lang="ru-RU" dirty="0" err="1" smtClean="0"/>
              <a:t>номерів</a:t>
            </a:r>
            <a:r>
              <a:rPr lang="ru-RU" dirty="0" smtClean="0"/>
              <a:t> </a:t>
            </a:r>
            <a:r>
              <a:rPr lang="ru-RU" dirty="0" err="1" smtClean="0"/>
              <a:t>певній</a:t>
            </a:r>
            <a:r>
              <a:rPr lang="ru-RU" dirty="0" smtClean="0"/>
              <a:t> </a:t>
            </a:r>
            <a:r>
              <a:rPr lang="ru-RU" dirty="0" err="1" smtClean="0"/>
              <a:t>групі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. Так, </a:t>
            </a:r>
            <a:r>
              <a:rPr lang="ru-RU" dirty="0" err="1" smtClean="0"/>
              <a:t>консерви</a:t>
            </a:r>
            <a:r>
              <a:rPr lang="ru-RU" dirty="0" smtClean="0"/>
              <a:t> </a:t>
            </a:r>
            <a:r>
              <a:rPr lang="ru-RU" dirty="0" err="1" smtClean="0"/>
              <a:t>рибні</a:t>
            </a:r>
            <a:r>
              <a:rPr lang="ru-RU" dirty="0" smtClean="0"/>
              <a:t> </a:t>
            </a:r>
            <a:r>
              <a:rPr lang="ru-RU" dirty="0" err="1" smtClean="0"/>
              <a:t>отримують</a:t>
            </a:r>
            <a:r>
              <a:rPr lang="ru-RU" dirty="0" smtClean="0"/>
              <a:t> </a:t>
            </a:r>
            <a:r>
              <a:rPr lang="ru-RU" dirty="0" err="1" smtClean="0"/>
              <a:t>індекс</a:t>
            </a:r>
            <a:r>
              <a:rPr lang="ru-RU" dirty="0" smtClean="0"/>
              <a:t> Р (</a:t>
            </a:r>
            <a:r>
              <a:rPr lang="ru-RU" dirty="0" err="1" smtClean="0"/>
              <a:t>рибна</a:t>
            </a:r>
            <a:r>
              <a:rPr lang="ru-RU" dirty="0" smtClean="0"/>
              <a:t> </a:t>
            </a:r>
            <a:r>
              <a:rPr lang="ru-RU" dirty="0" err="1" smtClean="0"/>
              <a:t>промисловість</a:t>
            </a:r>
            <a:r>
              <a:rPr lang="ru-RU" dirty="0" smtClean="0"/>
              <a:t>), а </a:t>
            </a:r>
            <a:r>
              <a:rPr lang="ru-RU" dirty="0" err="1" smtClean="0"/>
              <a:t>потім</a:t>
            </a:r>
            <a:r>
              <a:rPr lang="ru-RU" dirty="0" smtClean="0"/>
              <a:t> </a:t>
            </a:r>
            <a:r>
              <a:rPr lang="ru-RU" dirty="0" err="1" smtClean="0"/>
              <a:t>певний</a:t>
            </a:r>
            <a:r>
              <a:rPr lang="ru-RU" dirty="0" smtClean="0"/>
              <a:t> </a:t>
            </a:r>
            <a:r>
              <a:rPr lang="ru-RU" dirty="0" err="1" smtClean="0"/>
              <a:t>порядковий</a:t>
            </a:r>
            <a:r>
              <a:rPr lang="ru-RU" dirty="0" smtClean="0"/>
              <a:t> номер, </a:t>
            </a:r>
            <a:r>
              <a:rPr lang="ru-RU" dirty="0" err="1" smtClean="0"/>
              <a:t>наприклад</a:t>
            </a:r>
            <a:r>
              <a:rPr lang="ru-RU" dirty="0" smtClean="0"/>
              <a:t>, 85 - лосось </a:t>
            </a:r>
            <a:r>
              <a:rPr lang="ru-RU" dirty="0" err="1" smtClean="0"/>
              <a:t>далекосхідний</a:t>
            </a:r>
            <a:r>
              <a:rPr lang="ru-RU" dirty="0" smtClean="0"/>
              <a:t> </a:t>
            </a:r>
            <a:r>
              <a:rPr lang="ru-RU" dirty="0" err="1" smtClean="0"/>
              <a:t>натуральний</a:t>
            </a:r>
            <a:r>
              <a:rPr lang="ru-RU" dirty="0" smtClean="0"/>
              <a:t> - горбуша.</a:t>
            </a:r>
          </a:p>
          <a:p>
            <a:r>
              <a:rPr lang="ru-RU" dirty="0" err="1" smtClean="0"/>
              <a:t>Послідовний</a:t>
            </a:r>
            <a:r>
              <a:rPr lang="ru-RU" dirty="0" smtClean="0"/>
              <a:t> метод </a:t>
            </a:r>
            <a:r>
              <a:rPr lang="ru-RU" dirty="0" err="1" smtClean="0"/>
              <a:t>кодування</a:t>
            </a:r>
            <a:r>
              <a:rPr lang="ru-RU" dirty="0" smtClean="0"/>
              <a:t> - </a:t>
            </a:r>
            <a:r>
              <a:rPr lang="ru-RU" dirty="0" err="1" smtClean="0"/>
              <a:t>утворення</a:t>
            </a:r>
            <a:r>
              <a:rPr lang="ru-RU" dirty="0" smtClean="0"/>
              <a:t> і </a:t>
            </a:r>
            <a:r>
              <a:rPr lang="ru-RU" dirty="0" err="1" smtClean="0"/>
              <a:t>привласнення</a:t>
            </a:r>
            <a:r>
              <a:rPr lang="ru-RU" dirty="0" smtClean="0"/>
              <a:t> коду </a:t>
            </a:r>
            <a:r>
              <a:rPr lang="ru-RU" dirty="0" err="1" smtClean="0"/>
              <a:t>класифікаційного</a:t>
            </a:r>
            <a:r>
              <a:rPr lang="ru-RU" dirty="0" smtClean="0"/>
              <a:t> </a:t>
            </a:r>
            <a:r>
              <a:rPr lang="ru-RU" dirty="0" err="1" smtClean="0"/>
              <a:t>угрупування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об'єкту</a:t>
            </a:r>
            <a:r>
              <a:rPr lang="ru-RU" dirty="0" smtClean="0"/>
              <a:t> </a:t>
            </a:r>
            <a:r>
              <a:rPr lang="ru-RU" dirty="0" err="1" smtClean="0"/>
              <a:t>класифікації</a:t>
            </a:r>
            <a:r>
              <a:rPr lang="ru-RU" dirty="0" smtClean="0"/>
              <a:t> з </a:t>
            </a:r>
            <a:r>
              <a:rPr lang="ru-RU" dirty="0" err="1" smtClean="0"/>
              <a:t>використанням</a:t>
            </a:r>
            <a:r>
              <a:rPr lang="ru-RU" dirty="0" smtClean="0"/>
              <a:t> </a:t>
            </a:r>
            <a:r>
              <a:rPr lang="ru-RU" dirty="0" err="1" smtClean="0"/>
              <a:t>кодів</a:t>
            </a:r>
            <a:r>
              <a:rPr lang="ru-RU" dirty="0" smtClean="0"/>
              <a:t> </a:t>
            </a:r>
            <a:r>
              <a:rPr lang="ru-RU" dirty="0" err="1" smtClean="0"/>
              <a:t>послідовно</a:t>
            </a:r>
            <a:r>
              <a:rPr lang="ru-RU" dirty="0" smtClean="0"/>
              <a:t> </a:t>
            </a:r>
            <a:r>
              <a:rPr lang="ru-RU" dirty="0" err="1" smtClean="0"/>
              <a:t>розташованих</a:t>
            </a:r>
            <a:r>
              <a:rPr lang="ru-RU" dirty="0" smtClean="0"/>
              <a:t> </a:t>
            </a:r>
            <a:r>
              <a:rPr lang="ru-RU" dirty="0" err="1" smtClean="0"/>
              <a:t>підпорядкованих</a:t>
            </a:r>
            <a:r>
              <a:rPr lang="ru-RU" dirty="0" smtClean="0"/>
              <a:t> </a:t>
            </a:r>
            <a:r>
              <a:rPr lang="ru-RU" dirty="0" err="1" smtClean="0"/>
              <a:t>угрупувань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отримуються</a:t>
            </a:r>
            <a:r>
              <a:rPr lang="ru-RU" dirty="0" smtClean="0"/>
              <a:t> при </a:t>
            </a:r>
            <a:r>
              <a:rPr lang="ru-RU" dirty="0" err="1" smtClean="0"/>
              <a:t>ієрархічному</a:t>
            </a:r>
            <a:r>
              <a:rPr lang="ru-RU" dirty="0" smtClean="0"/>
              <a:t> </a:t>
            </a:r>
            <a:r>
              <a:rPr lang="ru-RU" dirty="0" err="1" smtClean="0"/>
              <a:t>методі</a:t>
            </a:r>
            <a:r>
              <a:rPr lang="ru-RU" dirty="0" smtClean="0"/>
              <a:t> </a:t>
            </a:r>
            <a:r>
              <a:rPr lang="ru-RU" dirty="0" err="1" smtClean="0"/>
              <a:t>класифікації</a:t>
            </a:r>
            <a:r>
              <a:rPr lang="ru-RU" dirty="0" smtClean="0"/>
              <a:t>. </a:t>
            </a:r>
            <a:r>
              <a:rPr lang="ru-RU" dirty="0" err="1" smtClean="0"/>
              <a:t>Цей</a:t>
            </a:r>
            <a:r>
              <a:rPr lang="ru-RU" dirty="0" smtClean="0"/>
              <a:t> метод </a:t>
            </a:r>
            <a:r>
              <a:rPr lang="ru-RU" dirty="0" err="1" smtClean="0"/>
              <a:t>кодування</a:t>
            </a:r>
            <a:r>
              <a:rPr lang="ru-RU" dirty="0" smtClean="0"/>
              <a:t> </a:t>
            </a:r>
            <a:r>
              <a:rPr lang="ru-RU" dirty="0" err="1" smtClean="0"/>
              <a:t>проілюстрований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Паралельний</a:t>
            </a:r>
            <a:r>
              <a:rPr lang="ru-RU" b="1" dirty="0" smtClean="0"/>
              <a:t> метод </a:t>
            </a:r>
            <a:r>
              <a:rPr lang="ru-RU" b="1" dirty="0" err="1" smtClean="0"/>
              <a:t>кодування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створення</a:t>
            </a:r>
            <a:r>
              <a:rPr lang="ru-RU" dirty="0" smtClean="0"/>
              <a:t> і </a:t>
            </a:r>
            <a:r>
              <a:rPr lang="ru-RU" dirty="0" err="1" smtClean="0"/>
              <a:t>привласнення</a:t>
            </a:r>
            <a:r>
              <a:rPr lang="ru-RU" dirty="0" smtClean="0"/>
              <a:t> коду </a:t>
            </a:r>
            <a:r>
              <a:rPr lang="ru-RU" dirty="0" err="1" smtClean="0"/>
              <a:t>класифікаційної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об'єкту</a:t>
            </a:r>
            <a:r>
              <a:rPr lang="ru-RU" dirty="0" smtClean="0"/>
              <a:t> </a:t>
            </a:r>
            <a:r>
              <a:rPr lang="ru-RU" dirty="0" err="1" smtClean="0"/>
              <a:t>класифікації</a:t>
            </a:r>
            <a:r>
              <a:rPr lang="ru-RU" dirty="0" smtClean="0"/>
              <a:t> з </a:t>
            </a:r>
            <a:r>
              <a:rPr lang="ru-RU" dirty="0" err="1" smtClean="0"/>
              <a:t>використанням</a:t>
            </a:r>
            <a:r>
              <a:rPr lang="ru-RU" dirty="0" smtClean="0"/>
              <a:t> </a:t>
            </a:r>
            <a:r>
              <a:rPr lang="ru-RU" dirty="0" err="1" smtClean="0"/>
              <a:t>кодів</a:t>
            </a:r>
            <a:r>
              <a:rPr lang="ru-RU" dirty="0" smtClean="0"/>
              <a:t> </a:t>
            </a:r>
            <a:r>
              <a:rPr lang="ru-RU" dirty="0" err="1" smtClean="0"/>
              <a:t>незалежних</a:t>
            </a:r>
            <a:r>
              <a:rPr lang="ru-RU" dirty="0" smtClean="0"/>
              <a:t> </a:t>
            </a:r>
            <a:r>
              <a:rPr lang="ru-RU" dirty="0" err="1" smtClean="0"/>
              <a:t>угрупувань</a:t>
            </a:r>
            <a:r>
              <a:rPr lang="ru-RU" dirty="0" smtClean="0"/>
              <a:t>, </a:t>
            </a:r>
            <a:r>
              <a:rPr lang="ru-RU" dirty="0" err="1" smtClean="0"/>
              <a:t>отриманих</a:t>
            </a:r>
            <a:r>
              <a:rPr lang="ru-RU" dirty="0" smtClean="0"/>
              <a:t> при </a:t>
            </a:r>
            <a:r>
              <a:rPr lang="ru-RU" dirty="0" err="1" smtClean="0"/>
              <a:t>фасетном</a:t>
            </a:r>
            <a:r>
              <a:rPr lang="ru-RU" dirty="0" smtClean="0"/>
              <a:t> </a:t>
            </a:r>
            <a:r>
              <a:rPr lang="ru-RU" dirty="0" err="1" smtClean="0"/>
              <a:t>методі</a:t>
            </a:r>
            <a:r>
              <a:rPr lang="ru-RU" dirty="0" smtClean="0"/>
              <a:t> </a:t>
            </a:r>
            <a:r>
              <a:rPr lang="ru-RU" dirty="0" err="1" smtClean="0"/>
              <a:t>класифікації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20376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2338"/>
          </a:xfrm>
        </p:spPr>
        <p:txBody>
          <a:bodyPr>
            <a:normAutofit/>
          </a:bodyPr>
          <a:lstStyle/>
          <a:p>
            <a:pPr algn="ctr"/>
            <a:r>
              <a:rPr lang="ru-RU" sz="2400" dirty="0" err="1" smtClean="0"/>
              <a:t>Переваги</a:t>
            </a:r>
            <a:r>
              <a:rPr lang="ru-RU" sz="2400" dirty="0" smtClean="0"/>
              <a:t> і </a:t>
            </a:r>
            <a:r>
              <a:rPr lang="ru-RU" sz="2400" dirty="0" err="1" smtClean="0"/>
              <a:t>недоліки</a:t>
            </a:r>
            <a:r>
              <a:rPr lang="ru-RU" sz="2400" dirty="0" smtClean="0"/>
              <a:t> </a:t>
            </a:r>
            <a:r>
              <a:rPr lang="ru-RU" sz="2400" dirty="0" err="1" smtClean="0"/>
              <a:t>різних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методів</a:t>
            </a:r>
            <a:r>
              <a:rPr lang="ru-RU" sz="2400" dirty="0" smtClean="0"/>
              <a:t> </a:t>
            </a:r>
            <a:r>
              <a:rPr lang="ru-RU" sz="2400" dirty="0" err="1" smtClean="0"/>
              <a:t>кодування</a:t>
            </a:r>
            <a:endParaRPr lang="en-US" sz="24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6276885"/>
              </p:ext>
            </p:extLst>
          </p:nvPr>
        </p:nvGraphicFramePr>
        <p:xfrm>
          <a:off x="1345473" y="1274601"/>
          <a:ext cx="8974184" cy="5139258"/>
        </p:xfrm>
        <a:graphic>
          <a:graphicData uri="http://schemas.openxmlformats.org/drawingml/2006/table">
            <a:tbl>
              <a:tblPr/>
              <a:tblGrid>
                <a:gridCol w="2390273">
                  <a:extLst>
                    <a:ext uri="{9D8B030D-6E8A-4147-A177-3AD203B41FA5}">
                      <a16:colId xmlns:a16="http://schemas.microsoft.com/office/drawing/2014/main" val="1604195552"/>
                    </a:ext>
                  </a:extLst>
                </a:gridCol>
                <a:gridCol w="2812994">
                  <a:extLst>
                    <a:ext uri="{9D8B030D-6E8A-4147-A177-3AD203B41FA5}">
                      <a16:colId xmlns:a16="http://schemas.microsoft.com/office/drawing/2014/main" val="4248791961"/>
                    </a:ext>
                  </a:extLst>
                </a:gridCol>
                <a:gridCol w="3770917">
                  <a:extLst>
                    <a:ext uri="{9D8B030D-6E8A-4147-A177-3AD203B41FA5}">
                      <a16:colId xmlns:a16="http://schemas.microsoft.com/office/drawing/2014/main" val="4057604294"/>
                    </a:ext>
                  </a:extLst>
                </a:gridCol>
              </a:tblGrid>
              <a:tr h="264372"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Метод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Достоїнства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Недоліки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9430484"/>
                  </a:ext>
                </a:extLst>
              </a:tr>
              <a:tr h="264740"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Порядковий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1.Простота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1.Отсутствие додатковій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167914"/>
                  </a:ext>
                </a:extLst>
              </a:tr>
              <a:tr h="2643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000000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привласнення.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інформації про об'єкти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587146"/>
                  </a:ext>
                </a:extLst>
              </a:tr>
              <a:tr h="2643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000000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2.Економічність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2.Неможливість виділення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0413745"/>
                  </a:ext>
                </a:extLst>
              </a:tr>
              <a:tr h="2643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000000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використання 9999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спільності і різниці між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6373972"/>
                  </a:ext>
                </a:extLst>
              </a:tr>
              <a:tr h="2643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000000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кодів, прийнятих в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об'єктами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0942395"/>
                  </a:ext>
                </a:extLst>
              </a:tr>
              <a:tr h="2643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000000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класифікаторах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000000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0359415"/>
                  </a:ext>
                </a:extLst>
              </a:tr>
              <a:tr h="282389"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Серійно-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Зміцнення об'єктів по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Потрібно додатковий розподіл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6305305"/>
                  </a:ext>
                </a:extLst>
              </a:tr>
              <a:tr h="264372"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порядковий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серіях, внаслідок чого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великої кількості по об'єктах за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6289721"/>
                  </a:ext>
                </a:extLst>
              </a:tr>
              <a:tr h="2643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000000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з'являється додаткова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певними ознаками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2274265"/>
                  </a:ext>
                </a:extLst>
              </a:tr>
              <a:tr h="2643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000000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інформація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000000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1262259"/>
                  </a:ext>
                </a:extLst>
              </a:tr>
              <a:tr h="272093"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Послідовний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При малій значності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Жорсткість коду із-за строгої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566541"/>
                  </a:ext>
                </a:extLst>
              </a:tr>
              <a:tr h="2643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000000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коду велика інформаційна місткість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фіксації послідовно кодованих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3361868"/>
                  </a:ext>
                </a:extLst>
              </a:tr>
              <a:tr h="4706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000000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 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ознак, складність зміни в коді з метою введення нових ознак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6987235"/>
                  </a:ext>
                </a:extLst>
              </a:tr>
              <a:tr h="12056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Паралельний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000000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1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Хороша пристосованість для машинної обробки, гнучкість коду полегшує введення необхідних змін у фасету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Недостатній зв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’</a:t>
                      </a:r>
                      <a:r>
                        <a:rPr lang="uk-UA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язок</a:t>
                      </a:r>
                      <a:r>
                        <a:rPr lang="uk-UA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  <a:cs typeface="Microsoft YaHei" panose="020B0503020204020204" pitchFamily="34" charset="-122"/>
                        </a:rPr>
                        <a:t> між окремими угрупуваннями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0521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9826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60837"/>
            <a:ext cx="12192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До </a:t>
            </a:r>
            <a:r>
              <a:rPr lang="ru-RU" dirty="0" err="1" smtClean="0"/>
              <a:t>методів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при </a:t>
            </a:r>
            <a:r>
              <a:rPr lang="ru-RU" dirty="0" err="1" smtClean="0"/>
              <a:t>дослідженні</a:t>
            </a:r>
            <a:r>
              <a:rPr lang="ru-RU" dirty="0" smtClean="0"/>
              <a:t> </a:t>
            </a:r>
            <a:r>
              <a:rPr lang="ru-RU" dirty="0" err="1" smtClean="0"/>
              <a:t>харчових</a:t>
            </a:r>
            <a:r>
              <a:rPr lang="ru-RU" dirty="0" smtClean="0"/>
              <a:t> </a:t>
            </a:r>
            <a:r>
              <a:rPr lang="ru-RU" dirty="0" err="1" smtClean="0"/>
              <a:t>продуктів</a:t>
            </a:r>
            <a:r>
              <a:rPr lang="ru-RU" dirty="0" smtClean="0"/>
              <a:t>, </a:t>
            </a:r>
            <a:r>
              <a:rPr lang="ru-RU" dirty="0" err="1" smtClean="0"/>
              <a:t>пред'являється</a:t>
            </a:r>
            <a:r>
              <a:rPr lang="ru-RU" dirty="0" smtClean="0"/>
              <a:t> низка </a:t>
            </a:r>
            <a:r>
              <a:rPr lang="ru-RU" dirty="0" err="1" smtClean="0"/>
              <a:t>вимог</a:t>
            </a:r>
            <a:r>
              <a:rPr lang="ru-RU" dirty="0" smtClean="0"/>
              <a:t>: </a:t>
            </a:r>
            <a:r>
              <a:rPr lang="ru-RU" dirty="0" err="1" smtClean="0"/>
              <a:t>спрощення</a:t>
            </a:r>
            <a:r>
              <a:rPr lang="ru-RU" dirty="0" smtClean="0"/>
              <a:t> </a:t>
            </a:r>
            <a:r>
              <a:rPr lang="ru-RU" dirty="0" err="1" smtClean="0"/>
              <a:t>підготовки</a:t>
            </a:r>
            <a:r>
              <a:rPr lang="ru-RU" dirty="0" smtClean="0"/>
              <a:t> </a:t>
            </a:r>
            <a:r>
              <a:rPr lang="ru-RU" dirty="0" err="1" smtClean="0"/>
              <a:t>проби</a:t>
            </a:r>
            <a:r>
              <a:rPr lang="ru-RU" dirty="0" smtClean="0"/>
              <a:t>; </a:t>
            </a:r>
            <a:r>
              <a:rPr lang="ru-RU" dirty="0" err="1" smtClean="0"/>
              <a:t>легкість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з </a:t>
            </a:r>
            <a:r>
              <a:rPr lang="ru-RU" dirty="0" err="1" smtClean="0"/>
              <a:t>приладом</a:t>
            </a:r>
            <a:r>
              <a:rPr lang="ru-RU" dirty="0" smtClean="0"/>
              <a:t>; широка область </a:t>
            </a:r>
            <a:r>
              <a:rPr lang="ru-RU" dirty="0" err="1" smtClean="0"/>
              <a:t>використання</a:t>
            </a:r>
            <a:r>
              <a:rPr lang="ru-RU" dirty="0" smtClean="0"/>
              <a:t>; </a:t>
            </a:r>
            <a:r>
              <a:rPr lang="ru-RU" dirty="0" err="1" smtClean="0"/>
              <a:t>швидкість</a:t>
            </a:r>
            <a:r>
              <a:rPr lang="ru-RU" dirty="0" smtClean="0"/>
              <a:t>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; </a:t>
            </a:r>
            <a:r>
              <a:rPr lang="ru-RU" dirty="0" err="1" smtClean="0"/>
              <a:t>висока</a:t>
            </a:r>
            <a:r>
              <a:rPr lang="ru-RU" dirty="0" smtClean="0"/>
              <a:t> </a:t>
            </a:r>
            <a:r>
              <a:rPr lang="ru-RU" dirty="0" err="1" smtClean="0"/>
              <a:t>чутливість</a:t>
            </a:r>
            <a:r>
              <a:rPr lang="ru-RU" dirty="0" smtClean="0"/>
              <a:t>;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одночасного</a:t>
            </a:r>
            <a:r>
              <a:rPr lang="ru-RU" dirty="0" smtClean="0"/>
              <a:t>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декількох</a:t>
            </a:r>
            <a:r>
              <a:rPr lang="ru-RU" dirty="0" smtClean="0"/>
              <a:t> </a:t>
            </a:r>
            <a:r>
              <a:rPr lang="ru-RU" dirty="0" err="1" smtClean="0"/>
              <a:t>речовин</a:t>
            </a:r>
            <a:r>
              <a:rPr lang="ru-RU" dirty="0" smtClean="0"/>
              <a:t>; хороша </a:t>
            </a:r>
            <a:r>
              <a:rPr lang="ru-RU" dirty="0" err="1" smtClean="0"/>
              <a:t>селективність</a:t>
            </a:r>
            <a:r>
              <a:rPr lang="ru-RU" dirty="0" smtClean="0"/>
              <a:t> та </a:t>
            </a:r>
            <a:r>
              <a:rPr lang="ru-RU" dirty="0" err="1" smtClean="0"/>
              <a:t>розподільча</a:t>
            </a:r>
            <a:r>
              <a:rPr lang="ru-RU" dirty="0" smtClean="0"/>
              <a:t> </a:t>
            </a:r>
            <a:r>
              <a:rPr lang="ru-RU" dirty="0" err="1" smtClean="0"/>
              <a:t>здатність</a:t>
            </a:r>
            <a:r>
              <a:rPr lang="ru-RU" dirty="0" smtClean="0"/>
              <a:t>;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в </a:t>
            </a:r>
            <a:r>
              <a:rPr lang="ru-RU" dirty="0" err="1" smtClean="0"/>
              <a:t>виробничих</a:t>
            </a:r>
            <a:r>
              <a:rPr lang="ru-RU" dirty="0" smtClean="0"/>
              <a:t> </a:t>
            </a:r>
            <a:r>
              <a:rPr lang="ru-RU" dirty="0" err="1" smtClean="0"/>
              <a:t>умовах</a:t>
            </a:r>
            <a:r>
              <a:rPr lang="ru-RU" dirty="0" smtClean="0"/>
              <a:t>; доступна </a:t>
            </a:r>
            <a:r>
              <a:rPr lang="ru-RU" dirty="0" err="1" smtClean="0"/>
              <a:t>вартість</a:t>
            </a:r>
            <a:r>
              <a:rPr lang="ru-RU" dirty="0" smtClean="0"/>
              <a:t> </a:t>
            </a:r>
            <a:r>
              <a:rPr lang="ru-RU" dirty="0" err="1" smtClean="0"/>
              <a:t>приладу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Зовсім</a:t>
            </a:r>
            <a:r>
              <a:rPr lang="ru-RU" dirty="0" smtClean="0"/>
              <a:t> недавно </a:t>
            </a:r>
            <a:r>
              <a:rPr lang="ru-RU" dirty="0" err="1" smtClean="0"/>
              <a:t>основне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в </a:t>
            </a:r>
            <a:r>
              <a:rPr lang="ru-RU" dirty="0" err="1" smtClean="0"/>
              <a:t>оцінці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, </a:t>
            </a:r>
            <a:r>
              <a:rPr lang="ru-RU" dirty="0" err="1" smtClean="0"/>
              <a:t>проведенні</a:t>
            </a:r>
            <a:r>
              <a:rPr lang="ru-RU" dirty="0" smtClean="0"/>
              <a:t> </a:t>
            </a:r>
            <a:r>
              <a:rPr lang="ru-RU" dirty="0" err="1" smtClean="0"/>
              <a:t>експертизи</a:t>
            </a:r>
            <a:r>
              <a:rPr lang="ru-RU" dirty="0" smtClean="0"/>
              <a:t> </a:t>
            </a:r>
            <a:r>
              <a:rPr lang="ru-RU" dirty="0" err="1" smtClean="0"/>
              <a:t>харчових</a:t>
            </a:r>
            <a:r>
              <a:rPr lang="ru-RU" dirty="0" smtClean="0"/>
              <a:t> </a:t>
            </a:r>
            <a:r>
              <a:rPr lang="ru-RU" dirty="0" err="1" smtClean="0"/>
              <a:t>продуктів</a:t>
            </a:r>
            <a:r>
              <a:rPr lang="ru-RU" dirty="0" smtClean="0"/>
              <a:t> </a:t>
            </a:r>
            <a:r>
              <a:rPr lang="ru-RU" dirty="0" err="1" smtClean="0"/>
              <a:t>мав</a:t>
            </a:r>
            <a:r>
              <a:rPr lang="ru-RU" dirty="0" smtClean="0"/>
              <a:t> </a:t>
            </a:r>
            <a:r>
              <a:rPr lang="ru-RU" dirty="0" err="1" smtClean="0"/>
              <a:t>органолептичний</a:t>
            </a:r>
            <a:r>
              <a:rPr lang="ru-RU" dirty="0" smtClean="0"/>
              <a:t> та </a:t>
            </a:r>
            <a:r>
              <a:rPr lang="ru-RU" dirty="0" err="1" smtClean="0"/>
              <a:t>сенсорний</a:t>
            </a:r>
            <a:r>
              <a:rPr lang="ru-RU" dirty="0" smtClean="0"/>
              <a:t> </a:t>
            </a:r>
            <a:r>
              <a:rPr lang="ru-RU" dirty="0" err="1" smtClean="0"/>
              <a:t>аналіз</a:t>
            </a:r>
            <a:r>
              <a:rPr lang="ru-RU" dirty="0" smtClean="0"/>
              <a:t>. На </a:t>
            </a:r>
            <a:r>
              <a:rPr lang="ru-RU" dirty="0" err="1" smtClean="0"/>
              <a:t>даний</a:t>
            </a:r>
            <a:r>
              <a:rPr lang="ru-RU" dirty="0" smtClean="0"/>
              <a:t> час </a:t>
            </a:r>
            <a:r>
              <a:rPr lang="ru-RU" dirty="0" err="1" smtClean="0"/>
              <a:t>ця</a:t>
            </a:r>
            <a:r>
              <a:rPr lang="ru-RU" dirty="0" smtClean="0"/>
              <a:t> область </a:t>
            </a:r>
            <a:r>
              <a:rPr lang="ru-RU" dirty="0" err="1" smtClean="0"/>
              <a:t>досліджень</a:t>
            </a:r>
            <a:r>
              <a:rPr lang="ru-RU" dirty="0" smtClean="0"/>
              <a:t> </a:t>
            </a:r>
            <a:r>
              <a:rPr lang="ru-RU" dirty="0" err="1" smtClean="0"/>
              <a:t>залишається</a:t>
            </a:r>
            <a:r>
              <a:rPr lang="ru-RU" dirty="0" smtClean="0"/>
              <a:t> </a:t>
            </a:r>
            <a:r>
              <a:rPr lang="ru-RU" dirty="0" err="1" smtClean="0"/>
              <a:t>дійовим</a:t>
            </a:r>
            <a:r>
              <a:rPr lang="ru-RU" dirty="0" smtClean="0"/>
              <a:t> </a:t>
            </a:r>
            <a:r>
              <a:rPr lang="ru-RU" dirty="0" err="1" smtClean="0"/>
              <a:t>засобом</a:t>
            </a:r>
            <a:r>
              <a:rPr lang="ru-RU" dirty="0" smtClean="0"/>
              <a:t> контролю </a:t>
            </a:r>
            <a:r>
              <a:rPr lang="ru-RU" dirty="0" err="1" smtClean="0"/>
              <a:t>харчових</a:t>
            </a:r>
            <a:r>
              <a:rPr lang="ru-RU" dirty="0" smtClean="0"/>
              <a:t> </a:t>
            </a:r>
            <a:r>
              <a:rPr lang="ru-RU" dirty="0" err="1" smtClean="0"/>
              <a:t>продуктів</a:t>
            </a:r>
            <a:r>
              <a:rPr lang="ru-RU" dirty="0" smtClean="0"/>
              <a:t>. Сорти </a:t>
            </a:r>
            <a:r>
              <a:rPr lang="ru-RU" dirty="0" err="1" smtClean="0"/>
              <a:t>багатьох</a:t>
            </a:r>
            <a:r>
              <a:rPr lang="ru-RU" dirty="0" smtClean="0"/>
              <a:t> </a:t>
            </a:r>
            <a:r>
              <a:rPr lang="ru-RU" dirty="0" err="1" smtClean="0"/>
              <a:t>харчових</a:t>
            </a:r>
            <a:r>
              <a:rPr lang="ru-RU" dirty="0" smtClean="0"/>
              <a:t> </a:t>
            </a:r>
            <a:r>
              <a:rPr lang="ru-RU" dirty="0" err="1" smtClean="0"/>
              <a:t>продуктів</a:t>
            </a:r>
            <a:r>
              <a:rPr lang="ru-RU" dirty="0" smtClean="0"/>
              <a:t> (чай, </a:t>
            </a:r>
            <a:r>
              <a:rPr lang="ru-RU" dirty="0" err="1" smtClean="0"/>
              <a:t>вершкове</a:t>
            </a:r>
            <a:r>
              <a:rPr lang="ru-RU" dirty="0" smtClean="0"/>
              <a:t> масло, сир, маргарин </a:t>
            </a:r>
            <a:r>
              <a:rPr lang="ru-RU" dirty="0" err="1" smtClean="0"/>
              <a:t>тощо</a:t>
            </a:r>
            <a:r>
              <a:rPr lang="ru-RU" dirty="0" smtClean="0"/>
              <a:t>) </a:t>
            </a:r>
            <a:r>
              <a:rPr lang="ru-RU" dirty="0" err="1" smtClean="0"/>
              <a:t>встановлюються</a:t>
            </a:r>
            <a:r>
              <a:rPr lang="ru-RU" dirty="0" smtClean="0"/>
              <a:t> за результатами </a:t>
            </a:r>
            <a:r>
              <a:rPr lang="ru-RU" dirty="0" err="1" smtClean="0"/>
              <a:t>оцінки</a:t>
            </a:r>
            <a:r>
              <a:rPr lang="ru-RU" dirty="0" smtClean="0"/>
              <a:t> </a:t>
            </a:r>
            <a:r>
              <a:rPr lang="ru-RU" dirty="0" err="1" smtClean="0"/>
              <a:t>органолептичних</a:t>
            </a:r>
            <a:r>
              <a:rPr lang="ru-RU" dirty="0" smtClean="0"/>
              <a:t> </a:t>
            </a:r>
            <a:r>
              <a:rPr lang="ru-RU" dirty="0" err="1" smtClean="0"/>
              <a:t>показників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. </a:t>
            </a:r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 err="1" smtClean="0"/>
              <a:t>зазначити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точність</a:t>
            </a:r>
            <a:r>
              <a:rPr lang="ru-RU" dirty="0" smtClean="0"/>
              <a:t> та </a:t>
            </a:r>
            <a:r>
              <a:rPr lang="ru-RU" dirty="0" err="1" smtClean="0"/>
              <a:t>вірогідність</a:t>
            </a:r>
            <a:r>
              <a:rPr lang="ru-RU" dirty="0" smtClean="0"/>
              <a:t> </a:t>
            </a:r>
            <a:r>
              <a:rPr lang="ru-RU" dirty="0" err="1" smtClean="0"/>
              <a:t>результатів</a:t>
            </a:r>
            <a:r>
              <a:rPr lang="ru-RU" dirty="0" smtClean="0"/>
              <a:t> </a:t>
            </a:r>
            <a:r>
              <a:rPr lang="ru-RU" dirty="0" err="1" smtClean="0"/>
              <a:t>органолептичного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кваліфікації</a:t>
            </a:r>
            <a:r>
              <a:rPr lang="ru-RU" dirty="0" smtClean="0"/>
              <a:t> </a:t>
            </a:r>
            <a:r>
              <a:rPr lang="ru-RU" dirty="0" err="1" smtClean="0"/>
              <a:t>дегустаторів</a:t>
            </a:r>
            <a:r>
              <a:rPr lang="ru-RU" dirty="0" smtClean="0"/>
              <a:t> і умов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досліджень</a:t>
            </a:r>
            <a:r>
              <a:rPr lang="ru-RU" dirty="0" smtClean="0"/>
              <a:t>. </a:t>
            </a:r>
            <a:r>
              <a:rPr lang="ru-RU" dirty="0" err="1" smtClean="0"/>
              <a:t>Крім</a:t>
            </a:r>
            <a:r>
              <a:rPr lang="ru-RU" dirty="0" smtClean="0"/>
              <a:t> того, не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показники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визначити</a:t>
            </a:r>
            <a:r>
              <a:rPr lang="ru-RU" dirty="0" smtClean="0"/>
              <a:t> </a:t>
            </a:r>
            <a:r>
              <a:rPr lang="ru-RU" dirty="0" err="1" smtClean="0"/>
              <a:t>органолептичним</a:t>
            </a:r>
            <a:r>
              <a:rPr lang="ru-RU" dirty="0" smtClean="0"/>
              <a:t> методом (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масову</a:t>
            </a:r>
            <a:r>
              <a:rPr lang="ru-RU" dirty="0" smtClean="0"/>
              <a:t> </a:t>
            </a:r>
            <a:r>
              <a:rPr lang="ru-RU" dirty="0" err="1" smtClean="0"/>
              <a:t>частку</a:t>
            </a:r>
            <a:r>
              <a:rPr lang="ru-RU" dirty="0" smtClean="0"/>
              <a:t> </a:t>
            </a:r>
            <a:r>
              <a:rPr lang="ru-RU" dirty="0" err="1" smtClean="0"/>
              <a:t>білку</a:t>
            </a:r>
            <a:r>
              <a:rPr lang="ru-RU" dirty="0" smtClean="0"/>
              <a:t>, жиру, </a:t>
            </a:r>
            <a:r>
              <a:rPr lang="ru-RU" dirty="0" err="1" smtClean="0"/>
              <a:t>мінеральні</a:t>
            </a:r>
            <a:r>
              <a:rPr lang="ru-RU" dirty="0" smtClean="0"/>
              <a:t> </a:t>
            </a:r>
            <a:r>
              <a:rPr lang="ru-RU" dirty="0" err="1" smtClean="0"/>
              <a:t>солі</a:t>
            </a:r>
            <a:r>
              <a:rPr lang="ru-RU" dirty="0" smtClean="0"/>
              <a:t>, </a:t>
            </a:r>
            <a:r>
              <a:rPr lang="ru-RU" dirty="0" err="1" smtClean="0"/>
              <a:t>вітаміни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).</a:t>
            </a:r>
            <a:endParaRPr lang="en-US" dirty="0" smtClean="0"/>
          </a:p>
          <a:p>
            <a:r>
              <a:rPr lang="ru-RU" b="1" dirty="0" err="1" smtClean="0"/>
              <a:t>Класифікація</a:t>
            </a:r>
            <a:r>
              <a:rPr lang="ru-RU" b="1" dirty="0" smtClean="0"/>
              <a:t> товару </a:t>
            </a:r>
            <a:r>
              <a:rPr lang="ru-RU" dirty="0" smtClean="0"/>
              <a:t>- </a:t>
            </a:r>
            <a:r>
              <a:rPr lang="ru-RU" dirty="0" err="1" smtClean="0"/>
              <a:t>розподіл</a:t>
            </a:r>
            <a:r>
              <a:rPr lang="ru-RU" dirty="0" smtClean="0"/>
              <a:t> </a:t>
            </a:r>
            <a:r>
              <a:rPr lang="ru-RU" dirty="0" err="1" smtClean="0"/>
              <a:t>множини</a:t>
            </a:r>
            <a:r>
              <a:rPr lang="ru-RU" dirty="0" smtClean="0"/>
              <a:t> </a:t>
            </a:r>
            <a:r>
              <a:rPr lang="ru-RU" dirty="0" err="1" smtClean="0"/>
              <a:t>об'єктів</a:t>
            </a:r>
            <a:r>
              <a:rPr lang="ru-RU" dirty="0" smtClean="0"/>
              <a:t> на </a:t>
            </a:r>
            <a:r>
              <a:rPr lang="ru-RU" dirty="0" err="1" smtClean="0"/>
              <a:t>підмножини</a:t>
            </a:r>
            <a:r>
              <a:rPr lang="ru-RU" dirty="0" smtClean="0"/>
              <a:t> за </a:t>
            </a:r>
            <a:r>
              <a:rPr lang="ru-RU" dirty="0" err="1" smtClean="0"/>
              <a:t>схожістю</a:t>
            </a:r>
            <a:r>
              <a:rPr lang="ru-RU" dirty="0" smtClean="0"/>
              <a:t> та </a:t>
            </a:r>
            <a:r>
              <a:rPr lang="ru-RU" dirty="0" err="1" smtClean="0"/>
              <a:t>відмінністю</a:t>
            </a:r>
            <a:r>
              <a:rPr lang="ru-RU" dirty="0" smtClean="0"/>
              <a:t> </a:t>
            </a:r>
            <a:r>
              <a:rPr lang="ru-RU" dirty="0" err="1" smtClean="0"/>
              <a:t>відповідно</a:t>
            </a:r>
            <a:r>
              <a:rPr lang="ru-RU" dirty="0" smtClean="0"/>
              <a:t> до </a:t>
            </a:r>
            <a:r>
              <a:rPr lang="ru-RU" dirty="0" err="1" smtClean="0"/>
              <a:t>прийнятих</a:t>
            </a:r>
            <a:r>
              <a:rPr lang="ru-RU" dirty="0" smtClean="0"/>
              <a:t> </a:t>
            </a:r>
            <a:r>
              <a:rPr lang="ru-RU" dirty="0" err="1" smtClean="0"/>
              <a:t>методів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Класифікаційна</a:t>
            </a:r>
            <a:r>
              <a:rPr lang="ru-RU" b="1" dirty="0" smtClean="0"/>
              <a:t> </a:t>
            </a:r>
            <a:r>
              <a:rPr lang="ru-RU" b="1" dirty="0" err="1" smtClean="0"/>
              <a:t>ознака</a:t>
            </a:r>
            <a:r>
              <a:rPr lang="ru-RU" b="1" dirty="0" smtClean="0"/>
              <a:t> товару </a:t>
            </a:r>
            <a:r>
              <a:rPr lang="ru-RU" dirty="0" smtClean="0"/>
              <a:t>- </a:t>
            </a:r>
            <a:r>
              <a:rPr lang="ru-RU" dirty="0" err="1" smtClean="0"/>
              <a:t>об'єктивна</a:t>
            </a:r>
            <a:r>
              <a:rPr lang="ru-RU" dirty="0" smtClean="0"/>
              <a:t> </a:t>
            </a:r>
            <a:r>
              <a:rPr lang="ru-RU" dirty="0" err="1" smtClean="0"/>
              <a:t>особливість</a:t>
            </a:r>
            <a:r>
              <a:rPr lang="ru-RU" dirty="0" smtClean="0"/>
              <a:t> товару,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вибирають</a:t>
            </a:r>
            <a:r>
              <a:rPr lang="ru-RU" dirty="0" smtClean="0"/>
              <a:t> як основу для </a:t>
            </a:r>
            <a:r>
              <a:rPr lang="ru-RU" dirty="0" err="1" smtClean="0"/>
              <a:t>впорядкування</a:t>
            </a:r>
            <a:r>
              <a:rPr lang="ru-RU" dirty="0" smtClean="0"/>
              <a:t> </a:t>
            </a:r>
            <a:r>
              <a:rPr lang="ru-RU" dirty="0" err="1" smtClean="0"/>
              <a:t>розподілу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на </a:t>
            </a:r>
            <a:r>
              <a:rPr lang="ru-RU" dirty="0" err="1" smtClean="0"/>
              <a:t>незалежні</a:t>
            </a:r>
            <a:r>
              <a:rPr lang="ru-RU" dirty="0" smtClean="0"/>
              <a:t> один </a:t>
            </a:r>
            <a:r>
              <a:rPr lang="ru-RU" dirty="0" err="1" smtClean="0"/>
              <a:t>від</a:t>
            </a:r>
            <a:r>
              <a:rPr lang="ru-RU" dirty="0" smtClean="0"/>
              <a:t> одного </a:t>
            </a:r>
            <a:r>
              <a:rPr lang="ru-RU" dirty="0" err="1" smtClean="0"/>
              <a:t>підрозділи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перебувають</a:t>
            </a:r>
            <a:r>
              <a:rPr lang="ru-RU" dirty="0" smtClean="0"/>
              <a:t> в </a:t>
            </a:r>
            <a:r>
              <a:rPr lang="ru-RU" dirty="0" err="1" smtClean="0"/>
              <a:t>логічній</a:t>
            </a:r>
            <a:r>
              <a:rPr lang="ru-RU" dirty="0" smtClean="0"/>
              <a:t> </a:t>
            </a:r>
            <a:r>
              <a:rPr lang="ru-RU" dirty="0" err="1" smtClean="0"/>
              <a:t>послідовності</a:t>
            </a:r>
            <a:r>
              <a:rPr lang="ru-RU" dirty="0" smtClean="0"/>
              <a:t> і </a:t>
            </a:r>
            <a:r>
              <a:rPr lang="ru-RU" dirty="0" err="1" smtClean="0"/>
              <a:t>супідрядності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Ознаки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найчастіше</a:t>
            </a:r>
            <a:r>
              <a:rPr lang="ru-RU" dirty="0" smtClean="0"/>
              <a:t> </a:t>
            </a:r>
            <a:r>
              <a:rPr lang="ru-RU" dirty="0" err="1" smtClean="0"/>
              <a:t>застосовуються</a:t>
            </a:r>
            <a:r>
              <a:rPr lang="ru-RU" dirty="0" smtClean="0"/>
              <a:t> </a:t>
            </a:r>
            <a:r>
              <a:rPr lang="ru-RU" dirty="0" err="1" smtClean="0"/>
              <a:t>серед</a:t>
            </a:r>
            <a:r>
              <a:rPr lang="ru-RU" dirty="0" smtClean="0"/>
              <a:t> </a:t>
            </a:r>
            <a:r>
              <a:rPr lang="ru-RU" dirty="0" err="1" smtClean="0"/>
              <a:t>безлічі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: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призначення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сировинний</a:t>
            </a:r>
            <a:r>
              <a:rPr lang="ru-RU" dirty="0" smtClean="0"/>
              <a:t>;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технологічний</a:t>
            </a:r>
            <a:r>
              <a:rPr lang="ru-RU" dirty="0" smtClean="0"/>
              <a:t>;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конструкторський</a:t>
            </a:r>
            <a:r>
              <a:rPr lang="ru-RU" dirty="0" smtClean="0"/>
              <a:t>;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рецептурний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1157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44326"/>
          </a:xfrm>
        </p:spPr>
        <p:txBody>
          <a:bodyPr>
            <a:normAutofit fontScale="90000"/>
          </a:bodyPr>
          <a:lstStyle/>
          <a:p>
            <a:endParaRPr lang="en-US" sz="8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24297" y="235131"/>
            <a:ext cx="8934994" cy="6387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918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12731"/>
            <a:ext cx="11874137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2. </a:t>
            </a:r>
            <a:r>
              <a:rPr lang="ru-RU" b="1" dirty="0" err="1" smtClean="0"/>
              <a:t>Аналіз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розділення</a:t>
            </a:r>
            <a:r>
              <a:rPr lang="ru-RU" dirty="0" smtClean="0"/>
              <a:t> </a:t>
            </a:r>
            <a:r>
              <a:rPr lang="ru-RU" dirty="0" err="1" smtClean="0"/>
              <a:t>досліджуваного</a:t>
            </a:r>
            <a:r>
              <a:rPr lang="ru-RU" dirty="0" smtClean="0"/>
              <a:t> </a:t>
            </a:r>
            <a:r>
              <a:rPr lang="ru-RU" dirty="0" err="1" smtClean="0"/>
              <a:t>об'єкту</a:t>
            </a:r>
            <a:r>
              <a:rPr lang="ru-RU" dirty="0" smtClean="0"/>
              <a:t> на </a:t>
            </a:r>
            <a:r>
              <a:rPr lang="ru-RU" dirty="0" err="1" smtClean="0"/>
              <a:t>складові</a:t>
            </a:r>
            <a:r>
              <a:rPr lang="ru-RU" dirty="0" smtClean="0"/>
              <a:t> </a:t>
            </a:r>
            <a:r>
              <a:rPr lang="ru-RU" dirty="0" err="1" smtClean="0"/>
              <a:t>елементи</a:t>
            </a:r>
            <a:r>
              <a:rPr lang="ru-RU" dirty="0" smtClean="0"/>
              <a:t>, </a:t>
            </a:r>
            <a:r>
              <a:rPr lang="ru-RU" dirty="0" err="1" smtClean="0"/>
              <a:t>виділення</a:t>
            </a:r>
            <a:r>
              <a:rPr lang="ru-RU" dirty="0" smtClean="0"/>
              <a:t>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ознак</a:t>
            </a:r>
            <a:r>
              <a:rPr lang="ru-RU" dirty="0" smtClean="0"/>
              <a:t>, </a:t>
            </a:r>
            <a:r>
              <a:rPr lang="ru-RU" dirty="0" err="1" smtClean="0"/>
              <a:t>властивостей</a:t>
            </a:r>
            <a:r>
              <a:rPr lang="ru-RU" dirty="0" smtClean="0"/>
              <a:t> і </a:t>
            </a:r>
            <a:r>
              <a:rPr lang="ru-RU" dirty="0" err="1" smtClean="0"/>
              <a:t>операцій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об'єктом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розуміти</a:t>
            </a:r>
            <a:r>
              <a:rPr lang="ru-RU" dirty="0" smtClean="0"/>
              <a:t> товар, </a:t>
            </a:r>
            <a:r>
              <a:rPr lang="ru-RU" dirty="0" err="1" smtClean="0"/>
              <a:t>технологічний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і т. д.</a:t>
            </a:r>
          </a:p>
          <a:p>
            <a:r>
              <a:rPr lang="ru-RU" dirty="0" err="1" smtClean="0"/>
              <a:t>Цей</a:t>
            </a:r>
            <a:r>
              <a:rPr lang="ru-RU" dirty="0" smtClean="0"/>
              <a:t> метод </a:t>
            </a:r>
            <a:r>
              <a:rPr lang="ru-RU" dirty="0" err="1" smtClean="0"/>
              <a:t>зазвичай</a:t>
            </a:r>
            <a:r>
              <a:rPr lang="ru-RU" dirty="0" smtClean="0"/>
              <a:t> </a:t>
            </a:r>
            <a:r>
              <a:rPr lang="ru-RU" dirty="0" err="1" smtClean="0"/>
              <a:t>використовується</a:t>
            </a:r>
            <a:r>
              <a:rPr lang="ru-RU" dirty="0" smtClean="0"/>
              <a:t> для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властивостей</a:t>
            </a:r>
            <a:r>
              <a:rPr lang="ru-RU" dirty="0" smtClean="0"/>
              <a:t>, складу, </a:t>
            </a:r>
            <a:r>
              <a:rPr lang="ru-RU" dirty="0" err="1" smtClean="0"/>
              <a:t>структури</a:t>
            </a:r>
            <a:r>
              <a:rPr lang="ru-RU" dirty="0" smtClean="0"/>
              <a:t>, </a:t>
            </a:r>
            <a:r>
              <a:rPr lang="ru-RU" dirty="0" err="1" smtClean="0"/>
              <a:t>будови</a:t>
            </a:r>
            <a:r>
              <a:rPr lang="ru-RU" dirty="0" smtClean="0"/>
              <a:t> товару, </a:t>
            </a:r>
            <a:r>
              <a:rPr lang="ru-RU" dirty="0" err="1" smtClean="0"/>
              <a:t>операцій</a:t>
            </a:r>
            <a:r>
              <a:rPr lang="ru-RU" dirty="0" smtClean="0"/>
              <a:t> і </a:t>
            </a:r>
            <a:r>
              <a:rPr lang="ru-RU" dirty="0" err="1" smtClean="0"/>
              <a:t>прийомів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. Для </a:t>
            </a:r>
            <a:r>
              <a:rPr lang="ru-RU" dirty="0" err="1" smtClean="0"/>
              <a:t>вивчення</a:t>
            </a:r>
            <a:r>
              <a:rPr lang="ru-RU" dirty="0" smtClean="0"/>
              <a:t> </a:t>
            </a:r>
            <a:r>
              <a:rPr lang="ru-RU" dirty="0" err="1" smtClean="0"/>
              <a:t>кожної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 </a:t>
            </a:r>
            <a:r>
              <a:rPr lang="ru-RU" dirty="0" err="1" smtClean="0"/>
              <a:t>властивостей</a:t>
            </a:r>
            <a:r>
              <a:rPr lang="ru-RU" dirty="0" smtClean="0"/>
              <a:t> </a:t>
            </a:r>
            <a:r>
              <a:rPr lang="ru-RU" dirty="0" err="1" smtClean="0"/>
              <a:t>застосовуються</a:t>
            </a:r>
            <a:r>
              <a:rPr lang="ru-RU" dirty="0" smtClean="0"/>
              <a:t> </a:t>
            </a:r>
            <a:r>
              <a:rPr lang="ru-RU" dirty="0" err="1" smtClean="0"/>
              <a:t>відповідні</a:t>
            </a:r>
            <a:r>
              <a:rPr lang="ru-RU" dirty="0" smtClean="0"/>
              <a:t> </a:t>
            </a:r>
            <a:r>
              <a:rPr lang="ru-RU" dirty="0" err="1" smtClean="0"/>
              <a:t>експериментальні</a:t>
            </a:r>
            <a:r>
              <a:rPr lang="ru-RU" dirty="0" smtClean="0"/>
              <a:t> </a:t>
            </a:r>
            <a:r>
              <a:rPr lang="ru-RU" dirty="0" err="1" smtClean="0"/>
              <a:t>методи</a:t>
            </a:r>
            <a:endParaRPr lang="en-US" dirty="0" smtClean="0"/>
          </a:p>
          <a:p>
            <a:r>
              <a:rPr lang="ru-RU" dirty="0" err="1" smtClean="0"/>
              <a:t>Зробити</a:t>
            </a:r>
            <a:r>
              <a:rPr lang="ru-RU" dirty="0" smtClean="0"/>
              <a:t> </a:t>
            </a: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сервісного</a:t>
            </a:r>
            <a:r>
              <a:rPr lang="ru-RU" dirty="0" smtClean="0"/>
              <a:t> пункту </a:t>
            </a:r>
            <a:r>
              <a:rPr lang="en-US" dirty="0" smtClean="0"/>
              <a:t> c</a:t>
            </a:r>
            <a:r>
              <a:rPr lang="uk-UA" dirty="0" smtClean="0"/>
              <a:t>л.6</a:t>
            </a:r>
            <a:endParaRPr lang="en-US" dirty="0" smtClean="0"/>
          </a:p>
          <a:p>
            <a:r>
              <a:rPr lang="ru-RU" b="1" dirty="0" err="1" smtClean="0"/>
              <a:t>Порівняння</a:t>
            </a:r>
            <a:r>
              <a:rPr lang="ru-RU" dirty="0" smtClean="0"/>
              <a:t> - </a:t>
            </a:r>
            <a:r>
              <a:rPr lang="ru-RU" dirty="0" err="1" smtClean="0"/>
              <a:t>це</a:t>
            </a:r>
            <a:r>
              <a:rPr lang="ru-RU" dirty="0" smtClean="0"/>
              <a:t> метод-</a:t>
            </a:r>
            <a:r>
              <a:rPr lang="ru-RU" dirty="0" err="1" smtClean="0"/>
              <a:t>операція</a:t>
            </a:r>
            <a:r>
              <a:rPr lang="ru-RU" dirty="0" smtClean="0"/>
              <a:t>, </a:t>
            </a:r>
            <a:r>
              <a:rPr lang="ru-RU" dirty="0" err="1" smtClean="0"/>
              <a:t>ґрунтований</a:t>
            </a:r>
            <a:r>
              <a:rPr lang="ru-RU" dirty="0" smtClean="0"/>
              <a:t> на </a:t>
            </a:r>
            <a:r>
              <a:rPr lang="ru-RU" dirty="0" err="1" smtClean="0"/>
              <a:t>зіставленні</a:t>
            </a:r>
            <a:r>
              <a:rPr lang="ru-RU" dirty="0" smtClean="0"/>
              <a:t> </a:t>
            </a:r>
            <a:r>
              <a:rPr lang="ru-RU" dirty="0" err="1" smtClean="0"/>
              <a:t>об'єктів</a:t>
            </a:r>
            <a:r>
              <a:rPr lang="ru-RU" dirty="0" smtClean="0"/>
              <a:t> для </a:t>
            </a:r>
            <a:r>
              <a:rPr lang="ru-RU" dirty="0" err="1" smtClean="0"/>
              <a:t>виявлення</a:t>
            </a:r>
            <a:r>
              <a:rPr lang="ru-RU" dirty="0" smtClean="0"/>
              <a:t> </a:t>
            </a:r>
            <a:r>
              <a:rPr lang="ru-RU" dirty="0" err="1" smtClean="0"/>
              <a:t>спільності</a:t>
            </a:r>
            <a:r>
              <a:rPr lang="ru-RU" dirty="0" smtClean="0"/>
              <a:t> і </a:t>
            </a:r>
            <a:r>
              <a:rPr lang="ru-RU" dirty="0" err="1" smtClean="0"/>
              <a:t>відмінності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ними. При </a:t>
            </a:r>
            <a:r>
              <a:rPr lang="ru-RU" dirty="0" err="1" smtClean="0"/>
              <a:t>використанні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методу </a:t>
            </a:r>
            <a:r>
              <a:rPr lang="ru-RU" dirty="0" err="1" smtClean="0"/>
              <a:t>велике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ознаки</a:t>
            </a:r>
            <a:r>
              <a:rPr lang="ru-RU" dirty="0" smtClean="0"/>
              <a:t> </a:t>
            </a:r>
            <a:r>
              <a:rPr lang="ru-RU" dirty="0" err="1" smtClean="0"/>
              <a:t>порівняння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визначають</a:t>
            </a:r>
            <a:r>
              <a:rPr lang="ru-RU" dirty="0" smtClean="0"/>
              <a:t> </a:t>
            </a:r>
            <a:r>
              <a:rPr lang="ru-RU" dirty="0" err="1" smtClean="0"/>
              <a:t>стосунки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об'єктами</a:t>
            </a:r>
            <a:r>
              <a:rPr lang="ru-RU" dirty="0" smtClean="0"/>
              <a:t> </a:t>
            </a:r>
            <a:r>
              <a:rPr lang="ru-RU" dirty="0" err="1" smtClean="0"/>
              <a:t>Наприклад</a:t>
            </a:r>
            <a:r>
              <a:rPr lang="ru-RU" dirty="0" smtClean="0"/>
              <a:t>, при </a:t>
            </a:r>
            <a:r>
              <a:rPr lang="ru-RU" dirty="0" err="1" smtClean="0"/>
              <a:t>порівнянні</a:t>
            </a:r>
            <a:r>
              <a:rPr lang="ru-RU" dirty="0" smtClean="0"/>
              <a:t> </a:t>
            </a:r>
            <a:r>
              <a:rPr lang="ru-RU" dirty="0" err="1" smtClean="0"/>
              <a:t>продовольчих</a:t>
            </a:r>
            <a:r>
              <a:rPr lang="ru-RU" dirty="0" smtClean="0"/>
              <a:t> і </a:t>
            </a:r>
            <a:r>
              <a:rPr lang="ru-RU" dirty="0" err="1" smtClean="0"/>
              <a:t>непродовольчих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виявити</a:t>
            </a:r>
            <a:r>
              <a:rPr lang="ru-RU" dirty="0" smtClean="0"/>
              <a:t> в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загальної</a:t>
            </a:r>
            <a:r>
              <a:rPr lang="ru-RU" dirty="0" smtClean="0"/>
              <a:t> </a:t>
            </a:r>
            <a:r>
              <a:rPr lang="ru-RU" dirty="0" err="1" smtClean="0"/>
              <a:t>ознаки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призначення</a:t>
            </a:r>
            <a:r>
              <a:rPr lang="ru-RU" dirty="0" smtClean="0"/>
              <a:t> для </a:t>
            </a:r>
            <a:r>
              <a:rPr lang="ru-RU" dirty="0" err="1" smtClean="0"/>
              <a:t>купівлі</a:t>
            </a:r>
            <a:r>
              <a:rPr lang="ru-RU" dirty="0" smtClean="0"/>
              <a:t> - продажу, а в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відмітних</a:t>
            </a:r>
            <a:r>
              <a:rPr lang="ru-RU" dirty="0" smtClean="0"/>
              <a:t> </a:t>
            </a:r>
            <a:r>
              <a:rPr lang="ru-RU" dirty="0" err="1" smtClean="0"/>
              <a:t>ознак</a:t>
            </a:r>
            <a:r>
              <a:rPr lang="ru-RU" dirty="0" smtClean="0"/>
              <a:t> - </a:t>
            </a:r>
            <a:r>
              <a:rPr lang="ru-RU" dirty="0" err="1" smtClean="0"/>
              <a:t>використовувана</a:t>
            </a:r>
            <a:r>
              <a:rPr lang="ru-RU" dirty="0" smtClean="0"/>
              <a:t> </a:t>
            </a:r>
            <a:r>
              <a:rPr lang="ru-RU" dirty="0" err="1" smtClean="0"/>
              <a:t>сировина</a:t>
            </a:r>
            <a:r>
              <a:rPr lang="ru-RU" dirty="0" smtClean="0"/>
              <a:t>, </a:t>
            </a:r>
            <a:r>
              <a:rPr lang="ru-RU" dirty="0" err="1" smtClean="0"/>
              <a:t>матеріали</a:t>
            </a:r>
            <a:r>
              <a:rPr lang="ru-RU" dirty="0" smtClean="0"/>
              <a:t>, </a:t>
            </a:r>
            <a:r>
              <a:rPr lang="ru-RU" dirty="0" err="1" smtClean="0"/>
              <a:t>функціональне</a:t>
            </a:r>
            <a:r>
              <a:rPr lang="ru-RU" dirty="0" smtClean="0"/>
              <a:t> </a:t>
            </a:r>
            <a:r>
              <a:rPr lang="ru-RU" dirty="0" err="1" smtClean="0"/>
              <a:t>призначення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Для </a:t>
            </a:r>
            <a:r>
              <a:rPr lang="ru-RU" dirty="0" err="1" smtClean="0"/>
              <a:t>порівняння</a:t>
            </a:r>
            <a:r>
              <a:rPr lang="ru-RU" dirty="0" smtClean="0"/>
              <a:t>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елементів</a:t>
            </a:r>
            <a:r>
              <a:rPr lang="ru-RU" dirty="0" smtClean="0"/>
              <a:t> </a:t>
            </a:r>
            <a:r>
              <a:rPr lang="ru-RU" dirty="0" err="1" smtClean="0"/>
              <a:t>потрібне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виділення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, тому </a:t>
            </a:r>
            <a:r>
              <a:rPr lang="ru-RU" dirty="0" err="1" smtClean="0"/>
              <a:t>досить</a:t>
            </a:r>
            <a:r>
              <a:rPr lang="ru-RU" dirty="0" smtClean="0"/>
              <a:t> часто </a:t>
            </a:r>
            <a:r>
              <a:rPr lang="ru-RU" dirty="0" err="1" smtClean="0"/>
              <a:t>ці</a:t>
            </a:r>
            <a:r>
              <a:rPr lang="ru-RU" dirty="0" smtClean="0"/>
              <a:t> два </a:t>
            </a:r>
            <a:r>
              <a:rPr lang="ru-RU" dirty="0" err="1" smtClean="0"/>
              <a:t>методи</a:t>
            </a:r>
            <a:r>
              <a:rPr lang="ru-RU" dirty="0" smtClean="0"/>
              <a:t> </a:t>
            </a:r>
            <a:r>
              <a:rPr lang="ru-RU" dirty="0" err="1" smtClean="0"/>
              <a:t>застосовуються</a:t>
            </a:r>
            <a:r>
              <a:rPr lang="ru-RU" dirty="0" smtClean="0"/>
              <a:t> </a:t>
            </a:r>
            <a:r>
              <a:rPr lang="ru-RU" dirty="0" err="1" smtClean="0"/>
              <a:t>спільно</a:t>
            </a:r>
            <a:r>
              <a:rPr lang="ru-RU" dirty="0" smtClean="0"/>
              <a:t> у </a:t>
            </a:r>
            <a:r>
              <a:rPr lang="ru-RU" dirty="0" err="1" smtClean="0"/>
              <a:t>формі</a:t>
            </a:r>
            <a:r>
              <a:rPr lang="ru-RU" dirty="0" smtClean="0"/>
              <a:t> </a:t>
            </a:r>
            <a:r>
              <a:rPr lang="ru-RU" dirty="0" err="1" smtClean="0"/>
              <a:t>порівняльного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 як комплексного методу</a:t>
            </a:r>
            <a:endParaRPr lang="en-US" dirty="0" smtClean="0"/>
          </a:p>
          <a:p>
            <a:r>
              <a:rPr lang="ru-RU" dirty="0" err="1" smtClean="0"/>
              <a:t>Порівняти</a:t>
            </a:r>
            <a:r>
              <a:rPr lang="ru-RU" dirty="0" smtClean="0"/>
              <a:t> </a:t>
            </a:r>
            <a:r>
              <a:rPr lang="ru-RU" dirty="0" err="1" smtClean="0"/>
              <a:t>одиничні</a:t>
            </a:r>
            <a:r>
              <a:rPr lang="ru-RU" dirty="0" smtClean="0"/>
              <a:t> і </a:t>
            </a:r>
            <a:r>
              <a:rPr lang="ru-RU" dirty="0" err="1" smtClean="0"/>
              <a:t>групові</a:t>
            </a:r>
            <a:r>
              <a:rPr lang="ru-RU" dirty="0" smtClean="0"/>
              <a:t> </a:t>
            </a:r>
            <a:r>
              <a:rPr lang="ru-RU" dirty="0" err="1" smtClean="0"/>
              <a:t>показники</a:t>
            </a:r>
            <a:r>
              <a:rPr lang="ru-RU" dirty="0" smtClean="0"/>
              <a:t> </a:t>
            </a:r>
            <a:r>
              <a:rPr lang="ru-RU" dirty="0" err="1" smtClean="0"/>
              <a:t>конкурентоспроможності</a:t>
            </a:r>
            <a:r>
              <a:rPr lang="ru-RU" dirty="0" smtClean="0"/>
              <a:t> </a:t>
            </a:r>
            <a:r>
              <a:rPr lang="ru-RU" dirty="0" err="1" smtClean="0"/>
              <a:t>двох</a:t>
            </a:r>
            <a:r>
              <a:rPr lang="ru-RU" dirty="0" smtClean="0"/>
              <a:t> </a:t>
            </a:r>
            <a:r>
              <a:rPr lang="ru-RU" dirty="0" err="1" smtClean="0"/>
              <a:t>холодильників</a:t>
            </a:r>
            <a:r>
              <a:rPr lang="ru-RU" dirty="0" smtClean="0"/>
              <a:t>  сл,7</a:t>
            </a:r>
          </a:p>
          <a:p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1346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3223" y="341108"/>
            <a:ext cx="8987245" cy="634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97396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9046915"/>
              </p:ext>
            </p:extLst>
          </p:nvPr>
        </p:nvGraphicFramePr>
        <p:xfrm>
          <a:off x="1436914" y="418014"/>
          <a:ext cx="9143999" cy="6230983"/>
        </p:xfrm>
        <a:graphic>
          <a:graphicData uri="http://schemas.openxmlformats.org/drawingml/2006/table">
            <a:tbl>
              <a:tblPr/>
              <a:tblGrid>
                <a:gridCol w="3653746">
                  <a:extLst>
                    <a:ext uri="{9D8B030D-6E8A-4147-A177-3AD203B41FA5}">
                      <a16:colId xmlns:a16="http://schemas.microsoft.com/office/drawing/2014/main" val="597534137"/>
                    </a:ext>
                  </a:extLst>
                </a:gridCol>
                <a:gridCol w="1004008">
                  <a:extLst>
                    <a:ext uri="{9D8B030D-6E8A-4147-A177-3AD203B41FA5}">
                      <a16:colId xmlns:a16="http://schemas.microsoft.com/office/drawing/2014/main" val="3786586082"/>
                    </a:ext>
                  </a:extLst>
                </a:gridCol>
                <a:gridCol w="795883">
                  <a:extLst>
                    <a:ext uri="{9D8B030D-6E8A-4147-A177-3AD203B41FA5}">
                      <a16:colId xmlns:a16="http://schemas.microsoft.com/office/drawing/2014/main" val="3489941317"/>
                    </a:ext>
                  </a:extLst>
                </a:gridCol>
                <a:gridCol w="1359557">
                  <a:extLst>
                    <a:ext uri="{9D8B030D-6E8A-4147-A177-3AD203B41FA5}">
                      <a16:colId xmlns:a16="http://schemas.microsoft.com/office/drawing/2014/main" val="1015002350"/>
                    </a:ext>
                  </a:extLst>
                </a:gridCol>
                <a:gridCol w="994374">
                  <a:extLst>
                    <a:ext uri="{9D8B030D-6E8A-4147-A177-3AD203B41FA5}">
                      <a16:colId xmlns:a16="http://schemas.microsoft.com/office/drawing/2014/main" val="754190937"/>
                    </a:ext>
                  </a:extLst>
                </a:gridCol>
                <a:gridCol w="1336431">
                  <a:extLst>
                    <a:ext uri="{9D8B030D-6E8A-4147-A177-3AD203B41FA5}">
                      <a16:colId xmlns:a16="http://schemas.microsoft.com/office/drawing/2014/main" val="1320416210"/>
                    </a:ext>
                  </a:extLst>
                </a:gridCol>
              </a:tblGrid>
              <a:tr h="1485033"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Показник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Оцінюваний</a:t>
                      </a:r>
                    </a:p>
                  </a:txBody>
                  <a:tcPr marL="0" marR="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Зразок</a:t>
                      </a:r>
                    </a:p>
                  </a:txBody>
                  <a:tcPr marL="0" marR="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73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Проміжний показник</a:t>
                      </a:r>
                    </a:p>
                  </a:txBody>
                  <a:tcPr marL="0" marR="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705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Питома вага показника</a:t>
                      </a:r>
                    </a:p>
                  </a:txBody>
                  <a:tcPr marL="0" marR="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705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Груповий </a:t>
                      </a: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показник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0295822"/>
                  </a:ext>
                </a:extLst>
              </a:tr>
              <a:tr h="293904"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8100624"/>
                  </a:ext>
                </a:extLst>
              </a:tr>
              <a:tr h="298703">
                <a:tc gridSpan="6"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Технічні параметри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0656452"/>
                  </a:ext>
                </a:extLst>
              </a:tr>
              <a:tr h="286353"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Загальний об'єм, дм куб.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315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325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Microsoft YaHei" panose="020B0503020204020204" pitchFamily="34" charset="-12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0,15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Microsoft YaHei" panose="020B0503020204020204" pitchFamily="34" charset="-12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2291774"/>
                  </a:ext>
                </a:extLst>
              </a:tr>
              <a:tr h="286353"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Корисний об'єм, дм куб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Microsoft YaHei" panose="020B0503020204020204" pitchFamily="34" charset="-12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0,25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Microsoft YaHei" panose="020B0503020204020204" pitchFamily="34" charset="-12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1599926"/>
                  </a:ext>
                </a:extLst>
              </a:tr>
              <a:tr h="286353"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Корисний об'єм МК, дм куб.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Microsoft YaHei" panose="020B0503020204020204" pitchFamily="34" charset="-12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Microsoft YaHei" panose="020B0503020204020204" pitchFamily="34" charset="-12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8313943"/>
                  </a:ext>
                </a:extLst>
              </a:tr>
              <a:tr h="537192">
                <a:tc>
                  <a:txBody>
                    <a:bodyPr/>
                    <a:lstStyle/>
                    <a:p>
                      <a:pPr algn="just">
                        <a:lnSpc>
                          <a:spcPts val="1585"/>
                        </a:lnSpc>
                        <a:spcBef>
                          <a:spcPts val="15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Заморожуюча здатність, кг/добу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4,5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Microsoft YaHei" panose="020B0503020204020204" pitchFamily="34" charset="-12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Microsoft YaHei" panose="020B0503020204020204" pitchFamily="34" charset="-12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9776308"/>
                  </a:ext>
                </a:extLst>
              </a:tr>
              <a:tr h="533110">
                <a:tc>
                  <a:txBody>
                    <a:bodyPr/>
                    <a:lstStyle/>
                    <a:p>
                      <a:pPr algn="just">
                        <a:lnSpc>
                          <a:spcPts val="1585"/>
                        </a:lnSpc>
                        <a:spcBef>
                          <a:spcPts val="15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Середній термін служби, років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Microsoft YaHei" panose="020B0503020204020204" pitchFamily="34" charset="-12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Microsoft YaHei" panose="020B0503020204020204" pitchFamily="34" charset="-12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1713925"/>
                  </a:ext>
                </a:extLst>
              </a:tr>
              <a:tr h="533110">
                <a:tc>
                  <a:txBody>
                    <a:bodyPr/>
                    <a:lstStyle/>
                    <a:p>
                      <a:pPr algn="just">
                        <a:lnSpc>
                          <a:spcPts val="1585"/>
                        </a:lnSpc>
                        <a:spcBef>
                          <a:spcPts val="1500"/>
                        </a:spcBef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Температура в морозильній камері, С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-15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-18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Microsoft YaHei" panose="020B0503020204020204" pitchFamily="34" charset="-12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0,08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Microsoft YaHei" panose="020B0503020204020204" pitchFamily="34" charset="-12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7270902"/>
                  </a:ext>
                </a:extLst>
              </a:tr>
              <a:tr h="286353"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Груповий показник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000000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000000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000000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Microsoft YaHei" panose="020B0503020204020204" pitchFamily="34" charset="-12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0752078"/>
                  </a:ext>
                </a:extLst>
              </a:tr>
              <a:tr h="298703">
                <a:tc gridSpan="6"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Економічні параметри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7423864"/>
                  </a:ext>
                </a:extLst>
              </a:tr>
              <a:tr h="286353"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Вартість, у. е.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8225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9400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Microsoft YaHei" panose="020B0503020204020204" pitchFamily="34" charset="-12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0,6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Microsoft YaHei" panose="020B0503020204020204" pitchFamily="34" charset="-12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1602294"/>
                  </a:ext>
                </a:extLst>
              </a:tr>
              <a:tr h="533110">
                <a:tc>
                  <a:txBody>
                    <a:bodyPr/>
                    <a:lstStyle/>
                    <a:p>
                      <a:pPr algn="just">
                        <a:lnSpc>
                          <a:spcPts val="1560"/>
                        </a:lnSpc>
                        <a:spcBef>
                          <a:spcPts val="1500"/>
                        </a:spcBef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Витрата електроенергії в добу, кВт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1,4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1,45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Microsoft YaHei" panose="020B0503020204020204" pitchFamily="34" charset="-12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0,4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Microsoft YaHei" panose="020B0503020204020204" pitchFamily="34" charset="-12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0358131"/>
                  </a:ext>
                </a:extLst>
              </a:tr>
              <a:tr h="286353"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Групповой показатель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000000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000000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000000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Microsoft YaHei" panose="020B0503020204020204" pitchFamily="34" charset="-12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25859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479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8195" y="242225"/>
            <a:ext cx="115606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Метод </a:t>
            </a:r>
            <a:r>
              <a:rPr lang="ru-RU" dirty="0" err="1" smtClean="0"/>
              <a:t>порівняльного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 </a:t>
            </a:r>
            <a:r>
              <a:rPr lang="ru-RU" dirty="0" err="1" smtClean="0"/>
              <a:t>ґрунтований</a:t>
            </a:r>
            <a:r>
              <a:rPr lang="ru-RU" dirty="0" smtClean="0"/>
              <a:t> на </a:t>
            </a:r>
            <a:r>
              <a:rPr lang="ru-RU" dirty="0" err="1" smtClean="0"/>
              <a:t>розділенні</a:t>
            </a:r>
            <a:r>
              <a:rPr lang="ru-RU" dirty="0" smtClean="0"/>
              <a:t> </a:t>
            </a:r>
            <a:r>
              <a:rPr lang="ru-RU" dirty="0" err="1" smtClean="0"/>
              <a:t>цілого</a:t>
            </a:r>
            <a:r>
              <a:rPr lang="ru-RU" dirty="0" smtClean="0"/>
              <a:t> на </a:t>
            </a:r>
            <a:r>
              <a:rPr lang="ru-RU" dirty="0" err="1" smtClean="0"/>
              <a:t>частини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елементи</a:t>
            </a:r>
            <a:r>
              <a:rPr lang="ru-RU" dirty="0" smtClean="0"/>
              <a:t> з </a:t>
            </a:r>
            <a:r>
              <a:rPr lang="ru-RU" dirty="0" err="1" smtClean="0"/>
              <a:t>подальшим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порівнянням</a:t>
            </a:r>
            <a:r>
              <a:rPr lang="ru-RU" dirty="0" smtClean="0"/>
              <a:t>.</a:t>
            </a:r>
          </a:p>
          <a:p>
            <a:r>
              <a:rPr lang="ru-RU" dirty="0" smtClean="0"/>
              <a:t>У </a:t>
            </a:r>
            <a:r>
              <a:rPr lang="ru-RU" dirty="0" err="1" smtClean="0"/>
              <a:t>поєднанні</a:t>
            </a:r>
            <a:r>
              <a:rPr lang="ru-RU" dirty="0" smtClean="0"/>
              <a:t> з </a:t>
            </a:r>
            <a:r>
              <a:rPr lang="ru-RU" dirty="0" err="1" smtClean="0"/>
              <a:t>систематизацією</a:t>
            </a:r>
            <a:r>
              <a:rPr lang="ru-RU" dirty="0" smtClean="0"/>
              <a:t> </a:t>
            </a:r>
            <a:r>
              <a:rPr lang="ru-RU" dirty="0" err="1" smtClean="0"/>
              <a:t>порівняльний</a:t>
            </a:r>
            <a:r>
              <a:rPr lang="ru-RU" dirty="0" smtClean="0"/>
              <a:t> </a:t>
            </a: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використовується</a:t>
            </a:r>
            <a:r>
              <a:rPr lang="ru-RU" dirty="0" smtClean="0"/>
              <a:t> при </a:t>
            </a:r>
            <a:r>
              <a:rPr lang="ru-RU" dirty="0" err="1" smtClean="0"/>
              <a:t>класифікації</a:t>
            </a:r>
            <a:r>
              <a:rPr lang="ru-RU" dirty="0" smtClean="0"/>
              <a:t> і </a:t>
            </a:r>
            <a:r>
              <a:rPr lang="ru-RU" dirty="0" err="1" smtClean="0"/>
              <a:t>кодуванні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. </a:t>
            </a:r>
            <a:r>
              <a:rPr lang="ru-RU" dirty="0" err="1" smtClean="0"/>
              <a:t>Порівняння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здійснюватися</a:t>
            </a:r>
            <a:r>
              <a:rPr lang="ru-RU" dirty="0" smtClean="0"/>
              <a:t> за одному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декількома</a:t>
            </a:r>
            <a:r>
              <a:rPr lang="ru-RU" dirty="0" smtClean="0"/>
              <a:t> </a:t>
            </a:r>
            <a:r>
              <a:rPr lang="ru-RU" dirty="0" err="1" smtClean="0"/>
              <a:t>ознаками</a:t>
            </a:r>
            <a:r>
              <a:rPr lang="ru-RU" dirty="0" smtClean="0"/>
              <a:t>. </a:t>
            </a:r>
            <a:r>
              <a:rPr lang="ru-RU" dirty="0" err="1" smtClean="0"/>
              <a:t>Порівнювати</a:t>
            </a:r>
            <a:r>
              <a:rPr lang="ru-RU" dirty="0" smtClean="0"/>
              <a:t> </a:t>
            </a:r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однорідні</a:t>
            </a:r>
            <a:r>
              <a:rPr lang="ru-RU" dirty="0" smtClean="0"/>
              <a:t> </a:t>
            </a:r>
            <a:r>
              <a:rPr lang="ru-RU" dirty="0" err="1" smtClean="0"/>
              <a:t>об'єкти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загальні</a:t>
            </a:r>
            <a:r>
              <a:rPr lang="ru-RU" dirty="0" smtClean="0"/>
              <a:t> </a:t>
            </a:r>
            <a:r>
              <a:rPr lang="ru-RU" dirty="0" err="1" smtClean="0"/>
              <a:t>ознаки</a:t>
            </a:r>
            <a:r>
              <a:rPr lang="ru-RU" dirty="0" smtClean="0"/>
              <a:t> і </a:t>
            </a:r>
            <a:r>
              <a:rPr lang="ru-RU" dirty="0" err="1" smtClean="0"/>
              <a:t>становлять</a:t>
            </a:r>
            <a:r>
              <a:rPr lang="ru-RU" dirty="0" smtClean="0"/>
              <a:t> </a:t>
            </a:r>
            <a:r>
              <a:rPr lang="ru-RU" dirty="0" err="1" smtClean="0"/>
              <a:t>певне</a:t>
            </a:r>
            <a:r>
              <a:rPr lang="ru-RU" dirty="0" smtClean="0"/>
              <a:t> </a:t>
            </a:r>
            <a:r>
              <a:rPr lang="ru-RU" dirty="0" err="1" smtClean="0"/>
              <a:t>класифікаційне</a:t>
            </a:r>
            <a:r>
              <a:rPr lang="ru-RU" dirty="0" smtClean="0"/>
              <a:t> </a:t>
            </a:r>
            <a:r>
              <a:rPr lang="ru-RU" dirty="0" err="1" smtClean="0"/>
              <a:t>угрупування</a:t>
            </a:r>
            <a:endParaRPr lang="ru-RU" dirty="0" smtClean="0"/>
          </a:p>
          <a:p>
            <a:r>
              <a:rPr lang="en-US" altLang="en-US" dirty="0" err="1" smtClean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Провести</a:t>
            </a:r>
            <a:r>
              <a:rPr lang="en-US" altLang="en-US" dirty="0" smtClean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аналіз</a:t>
            </a:r>
            <a:r>
              <a:rPr lang="en-US" altLang="en-US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товарообігу</a:t>
            </a:r>
            <a:r>
              <a:rPr lang="en-US" altLang="en-US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магазину</a:t>
            </a:r>
            <a:r>
              <a:rPr lang="en-US" altLang="en-US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за</a:t>
            </a:r>
            <a:r>
              <a:rPr lang="en-US" altLang="en-US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п'ятиденку</a:t>
            </a:r>
            <a:r>
              <a:rPr lang="en-US" altLang="en-US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5322215"/>
              </p:ext>
            </p:extLst>
          </p:nvPr>
        </p:nvGraphicFramePr>
        <p:xfrm>
          <a:off x="995082" y="2097744"/>
          <a:ext cx="9654990" cy="3442442"/>
        </p:xfrm>
        <a:graphic>
          <a:graphicData uri="http://schemas.openxmlformats.org/drawingml/2006/table">
            <a:tbl>
              <a:tblPr/>
              <a:tblGrid>
                <a:gridCol w="1309892">
                  <a:extLst>
                    <a:ext uri="{9D8B030D-6E8A-4147-A177-3AD203B41FA5}">
                      <a16:colId xmlns:a16="http://schemas.microsoft.com/office/drawing/2014/main" val="822642498"/>
                    </a:ext>
                  </a:extLst>
                </a:gridCol>
                <a:gridCol w="2395449">
                  <a:extLst>
                    <a:ext uri="{9D8B030D-6E8A-4147-A177-3AD203B41FA5}">
                      <a16:colId xmlns:a16="http://schemas.microsoft.com/office/drawing/2014/main" val="3507636006"/>
                    </a:ext>
                  </a:extLst>
                </a:gridCol>
                <a:gridCol w="3252868">
                  <a:extLst>
                    <a:ext uri="{9D8B030D-6E8A-4147-A177-3AD203B41FA5}">
                      <a16:colId xmlns:a16="http://schemas.microsoft.com/office/drawing/2014/main" val="2228892883"/>
                    </a:ext>
                  </a:extLst>
                </a:gridCol>
                <a:gridCol w="2696781">
                  <a:extLst>
                    <a:ext uri="{9D8B030D-6E8A-4147-A177-3AD203B41FA5}">
                      <a16:colId xmlns:a16="http://schemas.microsoft.com/office/drawing/2014/main" val="1826577797"/>
                    </a:ext>
                  </a:extLst>
                </a:gridCol>
              </a:tblGrid>
              <a:tr h="488614">
                <a:tc>
                  <a:txBody>
                    <a:bodyPr/>
                    <a:lstStyle/>
                    <a:p>
                      <a:pPr marL="889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День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Товарообіг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,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грошові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одиниці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Виконання плану, %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0876566"/>
                  </a:ext>
                </a:extLst>
              </a:tr>
              <a:tr h="488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rgbClr val="000000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за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планом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фактично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7360616"/>
                  </a:ext>
                </a:extLst>
              </a:tr>
              <a:tr h="488614">
                <a:tc>
                  <a:txBody>
                    <a:bodyPr/>
                    <a:lstStyle/>
                    <a:p>
                      <a:pPr marL="889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46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40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3240048"/>
                  </a:ext>
                </a:extLst>
              </a:tr>
              <a:tr h="488614">
                <a:tc>
                  <a:txBody>
                    <a:bodyPr/>
                    <a:lstStyle/>
                    <a:p>
                      <a:pPr marL="889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46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52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410906"/>
                  </a:ext>
                </a:extLst>
              </a:tr>
              <a:tr h="495995">
                <a:tc>
                  <a:txBody>
                    <a:bodyPr/>
                    <a:lstStyle/>
                    <a:p>
                      <a:pPr marL="889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50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47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2087808"/>
                  </a:ext>
                </a:extLst>
              </a:tr>
              <a:tr h="488614">
                <a:tc>
                  <a:txBody>
                    <a:bodyPr/>
                    <a:lstStyle/>
                    <a:p>
                      <a:pPr marL="889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4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50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50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9289618"/>
                  </a:ext>
                </a:extLst>
              </a:tr>
              <a:tr h="503377">
                <a:tc>
                  <a:txBody>
                    <a:bodyPr/>
                    <a:lstStyle/>
                    <a:p>
                      <a:pPr marL="889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5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50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53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Microsoft YaHei" panose="020B0503020204020204" pitchFamily="34" charset="-122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73443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40369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4171" y="168874"/>
            <a:ext cx="12017829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Синтез</a:t>
            </a:r>
            <a:r>
              <a:rPr lang="ru-RU" dirty="0" smtClean="0"/>
              <a:t> 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об'єднання</a:t>
            </a:r>
            <a:r>
              <a:rPr lang="ru-RU" dirty="0" smtClean="0"/>
              <a:t> </a:t>
            </a:r>
            <a:r>
              <a:rPr lang="ru-RU" dirty="0" err="1" smtClean="0"/>
              <a:t>складових</a:t>
            </a:r>
            <a:r>
              <a:rPr lang="ru-RU" dirty="0" smtClean="0"/>
              <a:t> </a:t>
            </a:r>
            <a:r>
              <a:rPr lang="ru-RU" dirty="0" err="1" smtClean="0"/>
              <a:t>елементів</a:t>
            </a:r>
            <a:r>
              <a:rPr lang="ru-RU" dirty="0" smtClean="0"/>
              <a:t> </a:t>
            </a:r>
            <a:r>
              <a:rPr lang="ru-RU" dirty="0" err="1" smtClean="0"/>
              <a:t>об'єкту</a:t>
            </a:r>
            <a:r>
              <a:rPr lang="ru-RU" dirty="0" smtClean="0"/>
              <a:t> в </a:t>
            </a:r>
            <a:r>
              <a:rPr lang="ru-RU" dirty="0" err="1" smtClean="0"/>
              <a:t>єдине</a:t>
            </a:r>
            <a:r>
              <a:rPr lang="ru-RU" dirty="0" smtClean="0"/>
              <a:t> </a:t>
            </a:r>
            <a:r>
              <a:rPr lang="ru-RU" dirty="0" err="1" smtClean="0"/>
              <a:t>ціле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систему.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окремими</a:t>
            </a:r>
            <a:r>
              <a:rPr lang="ru-RU" dirty="0" smtClean="0"/>
              <a:t> </a:t>
            </a:r>
            <a:r>
              <a:rPr lang="ru-RU" dirty="0" err="1" smtClean="0"/>
              <a:t>елементами</a:t>
            </a:r>
            <a:r>
              <a:rPr lang="ru-RU" dirty="0" smtClean="0"/>
              <a:t> </a:t>
            </a:r>
            <a:r>
              <a:rPr lang="ru-RU" dirty="0" err="1" smtClean="0"/>
              <a:t>виникають</a:t>
            </a:r>
            <a:r>
              <a:rPr lang="ru-RU" dirty="0" smtClean="0"/>
              <a:t> </a:t>
            </a:r>
            <a:r>
              <a:rPr lang="ru-RU" dirty="0" err="1" smtClean="0"/>
              <a:t>логічні</a:t>
            </a:r>
            <a:r>
              <a:rPr lang="ru-RU" dirty="0" smtClean="0"/>
              <a:t> причинно- </a:t>
            </a:r>
            <a:r>
              <a:rPr lang="ru-RU" dirty="0" err="1" smtClean="0"/>
              <a:t>наслідкові</a:t>
            </a:r>
            <a:r>
              <a:rPr lang="ru-RU" dirty="0" smtClean="0"/>
              <a:t> </a:t>
            </a:r>
            <a:r>
              <a:rPr lang="ru-RU" dirty="0" err="1" smtClean="0"/>
              <a:t>зв'язки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обумовлюють</a:t>
            </a:r>
            <a:r>
              <a:rPr lang="ru-RU" dirty="0" smtClean="0"/>
              <a:t> </a:t>
            </a:r>
            <a:r>
              <a:rPr lang="ru-RU" dirty="0" err="1" smtClean="0"/>
              <a:t>цілісність</a:t>
            </a:r>
            <a:r>
              <a:rPr lang="ru-RU" dirty="0" smtClean="0"/>
              <a:t> </a:t>
            </a:r>
            <a:r>
              <a:rPr lang="ru-RU" dirty="0" err="1" smtClean="0"/>
              <a:t>об'єкту</a:t>
            </a:r>
            <a:r>
              <a:rPr lang="ru-RU" dirty="0" smtClean="0"/>
              <a:t>. </a:t>
            </a:r>
            <a:r>
              <a:rPr lang="ru-RU" dirty="0" err="1" smtClean="0"/>
              <a:t>Товарознавча</a:t>
            </a:r>
            <a:r>
              <a:rPr lang="ru-RU" dirty="0" smtClean="0"/>
              <a:t> характеристика будь-</a:t>
            </a:r>
            <a:r>
              <a:rPr lang="ru-RU" dirty="0" err="1" smtClean="0"/>
              <a:t>якого</a:t>
            </a:r>
            <a:r>
              <a:rPr lang="ru-RU" dirty="0" smtClean="0"/>
              <a:t> товару є результатом синтезу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властивостей</a:t>
            </a:r>
            <a:r>
              <a:rPr lang="ru-RU" dirty="0" smtClean="0"/>
              <a:t>. </a:t>
            </a:r>
            <a:r>
              <a:rPr lang="ru-RU" dirty="0" err="1" smtClean="0"/>
              <a:t>Порівняльний</a:t>
            </a:r>
            <a:r>
              <a:rPr lang="ru-RU" dirty="0" smtClean="0"/>
              <a:t> </a:t>
            </a:r>
            <a:r>
              <a:rPr lang="ru-RU" dirty="0" err="1" smtClean="0"/>
              <a:t>аналіз</a:t>
            </a:r>
            <a:r>
              <a:rPr lang="ru-RU" dirty="0" smtClean="0"/>
              <a:t> і синтез є </a:t>
            </a:r>
            <a:r>
              <a:rPr lang="ru-RU" dirty="0" err="1" smtClean="0"/>
              <a:t>попередніми</a:t>
            </a:r>
            <a:r>
              <a:rPr lang="ru-RU" dirty="0" smtClean="0"/>
              <a:t> методами- </a:t>
            </a:r>
            <a:r>
              <a:rPr lang="ru-RU" dirty="0" err="1" smtClean="0"/>
              <a:t>операціями</a:t>
            </a:r>
            <a:r>
              <a:rPr lang="ru-RU" dirty="0" smtClean="0"/>
              <a:t> для методу </a:t>
            </a:r>
            <a:r>
              <a:rPr lang="ru-RU" dirty="0" err="1" smtClean="0"/>
              <a:t>діагностики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Діагностика</a:t>
            </a:r>
            <a:r>
              <a:rPr lang="ru-RU" dirty="0" smtClean="0"/>
              <a:t> - </a:t>
            </a:r>
            <a:r>
              <a:rPr lang="ru-RU" dirty="0" err="1" smtClean="0"/>
              <a:t>це</a:t>
            </a:r>
            <a:r>
              <a:rPr lang="ru-RU" dirty="0" smtClean="0"/>
              <a:t> метод-</a:t>
            </a:r>
            <a:r>
              <a:rPr lang="ru-RU" dirty="0" err="1" smtClean="0"/>
              <a:t>операція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базується</a:t>
            </a:r>
            <a:r>
              <a:rPr lang="ru-RU" dirty="0" smtClean="0"/>
              <a:t> на </a:t>
            </a:r>
            <a:r>
              <a:rPr lang="ru-RU" dirty="0" err="1" smtClean="0"/>
              <a:t>описі</a:t>
            </a:r>
            <a:r>
              <a:rPr lang="ru-RU" dirty="0" smtClean="0"/>
              <a:t> </a:t>
            </a:r>
            <a:r>
              <a:rPr lang="ru-RU" dirty="0" err="1" smtClean="0"/>
              <a:t>основних</a:t>
            </a:r>
            <a:r>
              <a:rPr lang="ru-RU" dirty="0" smtClean="0"/>
              <a:t> </a:t>
            </a:r>
            <a:r>
              <a:rPr lang="ru-RU" dirty="0" err="1" smtClean="0"/>
              <a:t>ознак</a:t>
            </a:r>
            <a:r>
              <a:rPr lang="ru-RU" dirty="0" smtClean="0"/>
              <a:t>, </a:t>
            </a:r>
            <a:r>
              <a:rPr lang="ru-RU" dirty="0" err="1" smtClean="0"/>
              <a:t>показників</a:t>
            </a:r>
            <a:r>
              <a:rPr lang="ru-RU" dirty="0" smtClean="0"/>
              <a:t> </a:t>
            </a:r>
            <a:r>
              <a:rPr lang="ru-RU" dirty="0" err="1" smtClean="0"/>
              <a:t>досліджуваного</a:t>
            </a:r>
            <a:r>
              <a:rPr lang="ru-RU" dirty="0" smtClean="0"/>
              <a:t> </a:t>
            </a:r>
            <a:r>
              <a:rPr lang="ru-RU" dirty="0" err="1" smtClean="0"/>
              <a:t>об'єкту</a:t>
            </a:r>
            <a:r>
              <a:rPr lang="ru-RU" dirty="0" smtClean="0"/>
              <a:t> і </a:t>
            </a:r>
            <a:r>
              <a:rPr lang="ru-RU" dirty="0" err="1" smtClean="0"/>
              <a:t>виявленні</a:t>
            </a:r>
            <a:r>
              <a:rPr lang="ru-RU" dirty="0" smtClean="0"/>
              <a:t> </a:t>
            </a:r>
            <a:r>
              <a:rPr lang="ru-RU" dirty="0" err="1" smtClean="0"/>
              <a:t>певних</a:t>
            </a:r>
            <a:r>
              <a:rPr lang="ru-RU" dirty="0" smtClean="0"/>
              <a:t> </a:t>
            </a:r>
            <a:r>
              <a:rPr lang="ru-RU" dirty="0" err="1" smtClean="0"/>
              <a:t>відповідностей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невідповідностей</a:t>
            </a:r>
            <a:r>
              <a:rPr lang="ru-RU" dirty="0" smtClean="0"/>
              <a:t> і причин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виникнення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Цей</a:t>
            </a:r>
            <a:r>
              <a:rPr lang="ru-RU" dirty="0" smtClean="0"/>
              <a:t> метод </a:t>
            </a:r>
            <a:r>
              <a:rPr lang="ru-RU" dirty="0" err="1" smtClean="0"/>
              <a:t>покладений</a:t>
            </a:r>
            <a:r>
              <a:rPr lang="ru-RU" dirty="0" smtClean="0"/>
              <a:t> в основу </a:t>
            </a:r>
            <a:r>
              <a:rPr lang="ru-RU" dirty="0" err="1" smtClean="0"/>
              <a:t>встановлення</a:t>
            </a:r>
            <a:r>
              <a:rPr lang="ru-RU" dirty="0" smtClean="0"/>
              <a:t> </a:t>
            </a:r>
            <a:r>
              <a:rPr lang="ru-RU" dirty="0" err="1" smtClean="0"/>
              <a:t>градацій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,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дефектів</a:t>
            </a:r>
            <a:r>
              <a:rPr lang="ru-RU" dirty="0" smtClean="0"/>
              <a:t> і </a:t>
            </a:r>
            <a:r>
              <a:rPr lang="ru-RU" dirty="0" err="1" smtClean="0"/>
              <a:t>ідентифікації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r>
              <a:rPr lang="ru-RU" dirty="0" smtClean="0"/>
              <a:t>. </a:t>
            </a:r>
            <a:r>
              <a:rPr lang="ru-RU" dirty="0" err="1" smtClean="0"/>
              <a:t>Результати</a:t>
            </a:r>
            <a:r>
              <a:rPr lang="ru-RU" dirty="0" smtClean="0"/>
              <a:t> </a:t>
            </a:r>
            <a:r>
              <a:rPr lang="ru-RU" dirty="0" err="1" smtClean="0"/>
              <a:t>діагностики</a:t>
            </a:r>
            <a:r>
              <a:rPr lang="ru-RU" dirty="0" smtClean="0"/>
              <a:t>, </a:t>
            </a:r>
            <a:r>
              <a:rPr lang="ru-RU" dirty="0" err="1" smtClean="0"/>
              <a:t>аналізу</a:t>
            </a:r>
            <a:r>
              <a:rPr lang="ru-RU" dirty="0" smtClean="0"/>
              <a:t> і синтезу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для </a:t>
            </a:r>
            <a:r>
              <a:rPr lang="ru-RU" dirty="0" err="1" smtClean="0"/>
              <a:t>забезпечення</a:t>
            </a:r>
            <a:r>
              <a:rPr lang="ru-RU" dirty="0" smtClean="0"/>
              <a:t> методу </a:t>
            </a:r>
            <a:r>
              <a:rPr lang="ru-RU" dirty="0" err="1" smtClean="0"/>
              <a:t>прогнозування</a:t>
            </a:r>
            <a:endParaRPr lang="ru-RU" dirty="0" smtClean="0"/>
          </a:p>
          <a:p>
            <a:r>
              <a:rPr lang="ru-RU" dirty="0" err="1" smtClean="0"/>
              <a:t>Класифікація</a:t>
            </a:r>
            <a:r>
              <a:rPr lang="ru-RU" dirty="0" smtClean="0"/>
              <a:t> </a:t>
            </a:r>
            <a:r>
              <a:rPr lang="ru-RU" dirty="0" err="1" smtClean="0"/>
              <a:t>шкіряного</a:t>
            </a:r>
            <a:r>
              <a:rPr lang="ru-RU" dirty="0" smtClean="0"/>
              <a:t> </a:t>
            </a:r>
            <a:r>
              <a:rPr lang="ru-RU" dirty="0" err="1" smtClean="0"/>
              <a:t>взуття</a:t>
            </a:r>
            <a:r>
              <a:rPr lang="ru-RU" dirty="0" smtClean="0"/>
              <a:t> за </a:t>
            </a:r>
            <a:r>
              <a:rPr lang="ru-RU" dirty="0" err="1" smtClean="0"/>
              <a:t>статевовіковою</a:t>
            </a:r>
            <a:r>
              <a:rPr lang="ru-RU" dirty="0" smtClean="0"/>
              <a:t> </a:t>
            </a:r>
            <a:r>
              <a:rPr lang="ru-RU" dirty="0" err="1" smtClean="0"/>
              <a:t>приналежністю</a:t>
            </a:r>
            <a:r>
              <a:rPr lang="ru-RU" dirty="0" smtClean="0"/>
              <a:t> і за </a:t>
            </a:r>
            <a:r>
              <a:rPr lang="ru-RU" dirty="0" err="1" smtClean="0"/>
              <a:t>призначенням</a:t>
            </a:r>
            <a:r>
              <a:rPr lang="ru-RU" dirty="0" smtClean="0"/>
              <a:t> і виду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7833509"/>
              </p:ext>
            </p:extLst>
          </p:nvPr>
        </p:nvGraphicFramePr>
        <p:xfrm>
          <a:off x="1210235" y="2754197"/>
          <a:ext cx="9224683" cy="3283532"/>
        </p:xfrm>
        <a:graphic>
          <a:graphicData uri="http://schemas.openxmlformats.org/drawingml/2006/table">
            <a:tbl>
              <a:tblPr/>
              <a:tblGrid>
                <a:gridCol w="2720088">
                  <a:extLst>
                    <a:ext uri="{9D8B030D-6E8A-4147-A177-3AD203B41FA5}">
                      <a16:colId xmlns:a16="http://schemas.microsoft.com/office/drawing/2014/main" val="4215236650"/>
                    </a:ext>
                  </a:extLst>
                </a:gridCol>
                <a:gridCol w="6504595">
                  <a:extLst>
                    <a:ext uri="{9D8B030D-6E8A-4147-A177-3AD203B41FA5}">
                      <a16:colId xmlns:a16="http://schemas.microsoft.com/office/drawing/2014/main" val="1955729164"/>
                    </a:ext>
                  </a:extLst>
                </a:gridCol>
              </a:tblGrid>
              <a:tr h="481999"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Ознака класифікації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Товарознавчі групи взуття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244576"/>
                  </a:ext>
                </a:extLst>
              </a:tr>
              <a:tr h="930075">
                <a:tc>
                  <a:txBody>
                    <a:bodyPr/>
                    <a:lstStyle/>
                    <a:p>
                      <a:pPr marL="76200">
                        <a:lnSpc>
                          <a:spcPts val="1585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Статевовікова приналежність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585"/>
                        </a:lnSpc>
                        <a:spcBef>
                          <a:spcPts val="15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Microsoft YaHei" panose="020B0503020204020204" pitchFamily="34" charset="-12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3402246"/>
                  </a:ext>
                </a:extLst>
              </a:tr>
              <a:tr h="935729"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Призначення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560"/>
                        </a:lnSpc>
                        <a:spcBef>
                          <a:spcPts val="1500"/>
                        </a:spcBef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Microsoft YaHei" panose="020B0503020204020204" pitchFamily="34" charset="-12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4171841"/>
                  </a:ext>
                </a:extLst>
              </a:tr>
              <a:tr h="935729"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видом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560"/>
                        </a:lnSpc>
                        <a:spcBef>
                          <a:spcPts val="15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3809323"/>
                  </a:ext>
                </a:extLst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-267879" y="3263900"/>
            <a:ext cx="1743762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24852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3575</Words>
  <Application>Microsoft Office PowerPoint</Application>
  <PresentationFormat>Широкоэкранный</PresentationFormat>
  <Paragraphs>293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Microsoft YaHei</vt:lpstr>
      <vt:lpstr>Arial</vt:lpstr>
      <vt:lpstr>Calibri</vt:lpstr>
      <vt:lpstr>Calibri Light</vt:lpstr>
      <vt:lpstr>Times New Roman</vt:lpstr>
      <vt:lpstr>Тема Office</vt:lpstr>
      <vt:lpstr>Методи товарознавства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Взаємозв'язок різновидів методів кодування і класифікації</vt:lpstr>
      <vt:lpstr>Презентация PowerPoint</vt:lpstr>
      <vt:lpstr>Переваги і недоліки різних методів кодування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 товарознавства</dc:title>
  <dc:creator>Valeria Tymoshyk</dc:creator>
  <cp:lastModifiedBy>Valeria Tymoshyk</cp:lastModifiedBy>
  <cp:revision>8</cp:revision>
  <dcterms:created xsi:type="dcterms:W3CDTF">2024-02-29T05:44:53Z</dcterms:created>
  <dcterms:modified xsi:type="dcterms:W3CDTF">2024-02-29T06:45:36Z</dcterms:modified>
</cp:coreProperties>
</file>