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A62-C8D4-4997-BA2F-6114836674C0}" type="datetimeFigureOut">
              <a:rPr lang="ru-RU" smtClean="0"/>
              <a:t>17.06.2023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458E50B-0618-4C48-9870-A6AD507A85A5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A62-C8D4-4997-BA2F-6114836674C0}" type="datetimeFigureOut">
              <a:rPr lang="ru-RU" smtClean="0"/>
              <a:t>17.06.2023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8E50B-0618-4C48-9870-A6AD507A85A5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458E50B-0618-4C48-9870-A6AD507A85A5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A62-C8D4-4997-BA2F-6114836674C0}" type="datetimeFigureOut">
              <a:rPr lang="ru-RU" smtClean="0"/>
              <a:t>17.06.2023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A62-C8D4-4997-BA2F-6114836674C0}" type="datetimeFigureOut">
              <a:rPr lang="ru-RU" smtClean="0"/>
              <a:t>17.06.2023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458E50B-0618-4C48-9870-A6AD507A85A5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A62-C8D4-4997-BA2F-6114836674C0}" type="datetimeFigureOut">
              <a:rPr lang="ru-RU" smtClean="0"/>
              <a:t>17.06.2023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458E50B-0618-4C48-9870-A6AD507A85A5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60A4A62-C8D4-4997-BA2F-6114836674C0}" type="datetimeFigureOut">
              <a:rPr lang="ru-RU" smtClean="0"/>
              <a:t>17.06.2023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8E50B-0618-4C48-9870-A6AD507A85A5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A62-C8D4-4997-BA2F-6114836674C0}" type="datetimeFigureOut">
              <a:rPr lang="ru-RU" smtClean="0"/>
              <a:t>17.06.2023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458E50B-0618-4C48-9870-A6AD507A85A5}" type="slidenum">
              <a:rPr lang="ru-RU" smtClean="0"/>
              <a:t>‹№›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A62-C8D4-4997-BA2F-6114836674C0}" type="datetimeFigureOut">
              <a:rPr lang="ru-RU" smtClean="0"/>
              <a:t>17.06.2023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458E50B-0618-4C48-9870-A6AD507A85A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A62-C8D4-4997-BA2F-6114836674C0}" type="datetimeFigureOut">
              <a:rPr lang="ru-RU" smtClean="0"/>
              <a:t>17.06.2023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58E50B-0618-4C48-9870-A6AD507A85A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458E50B-0618-4C48-9870-A6AD507A85A5}" type="slidenum">
              <a:rPr lang="ru-RU" smtClean="0"/>
              <a:t>‹№›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A62-C8D4-4997-BA2F-6114836674C0}" type="datetimeFigureOut">
              <a:rPr lang="ru-RU" smtClean="0"/>
              <a:t>17.06.2023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458E50B-0618-4C48-9870-A6AD507A85A5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60A4A62-C8D4-4997-BA2F-6114836674C0}" type="datetimeFigureOut">
              <a:rPr lang="ru-RU" smtClean="0"/>
              <a:t>17.06.2023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60A4A62-C8D4-4997-BA2F-6114836674C0}" type="datetimeFigureOut">
              <a:rPr lang="ru-RU" smtClean="0"/>
              <a:t>17.06.2023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458E50B-0618-4C48-9870-A6AD507A85A5}" type="slidenum">
              <a:rPr lang="ru-RU" smtClean="0"/>
              <a:t>‹№›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змінних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692696"/>
            <a:ext cx="8590728" cy="5616624"/>
          </a:xfrm>
        </p:spPr>
        <p:txBody>
          <a:bodyPr>
            <a:normAutofit fontScale="92500"/>
          </a:bodyPr>
          <a:lstStyle/>
          <a:p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Конкурентоспроможність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вітчизняних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компаній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ринках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змушує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орієнтуватись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високої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особливу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звертати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понесених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підходів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вітчизняних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традиційні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калькулювання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конкретного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стоїть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керівництвом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калькулювання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змінними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розподілі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затрат на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змінні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змінними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Простий</a:t>
            </a:r>
            <a:r>
              <a:rPr lang="ru-RU" dirty="0" smtClean="0"/>
              <a:t> "</a:t>
            </a:r>
            <a:r>
              <a:rPr lang="ru-RU" dirty="0" err="1" smtClean="0"/>
              <a:t>директ-костинг</a:t>
            </a:r>
            <a:r>
              <a:rPr lang="ru-RU" dirty="0" smtClean="0"/>
              <a:t>"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764704"/>
            <a:ext cx="8662736" cy="5832648"/>
          </a:xfrm>
        </p:spPr>
        <p:txBody>
          <a:bodyPr>
            <a:normAutofit/>
          </a:bodyPr>
          <a:lstStyle/>
          <a:p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Простий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директ-костинг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" 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заснований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операційні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управлінському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варіанти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простого "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директ-костингу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": </a:t>
            </a:r>
            <a:r>
              <a:rPr lang="ru-RU" sz="2200" i="1" dirty="0" err="1" smtClean="0">
                <a:latin typeface="Times New Roman" pitchFamily="18" charset="0"/>
                <a:cs typeface="Times New Roman" pitchFamily="18" charset="0"/>
              </a:rPr>
              <a:t>американська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модель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французька</a:t>
            </a:r>
            <a:r>
              <a:rPr lang="ru-RU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модель</a:t>
            </a:r>
            <a:r>
              <a:rPr lang="ru-RU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Американська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модель "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директ-костингу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чистого результату: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мінус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змінна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виробнича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проданих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виробнича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маржа;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мінус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торгівельна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маржа;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мінус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результат - нетто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60648"/>
            <a:ext cx="8590728" cy="6264696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Французька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модель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директ-костингу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базується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наступних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принципах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результату: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мінус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маржинальний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мінус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результат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збиток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Звіти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маржинального доходу,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багатоступеневі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розділів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французька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модель):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верхній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маржинальний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нижній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Простий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директ-костинг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базується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наступних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принципах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елементами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вироблених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реалізованих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обчислюється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операційних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отриманої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таким чином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різниці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маржею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відшкодування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маржі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результату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dirty="0" smtClean="0"/>
              <a:t>Приклад розрахунку на основі </a:t>
            </a:r>
            <a:r>
              <a:rPr lang="ru-RU" sz="2400" dirty="0" smtClean="0"/>
              <a:t>простого «</a:t>
            </a:r>
            <a:r>
              <a:rPr lang="ru-RU" sz="2400" dirty="0" err="1" smtClean="0"/>
              <a:t>Директ-костингу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052738"/>
          <a:ext cx="8640960" cy="3384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8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6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6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6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8437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Показники</a:t>
                      </a:r>
                      <a:endParaRPr lang="ru-RU" sz="16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Види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продукції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2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С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/>
                        <a:t>Усього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266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Виручка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реалізації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продукції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90000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266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Змінні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витрати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52000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266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Сума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покриття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38000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3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Постійні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витрати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3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-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прибуток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4581128"/>
            <a:ext cx="871296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першому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формується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сума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різниця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виручкою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конкретним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видом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та сумами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змінних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( А = 20 000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; В = 15 000; С = 3 000).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обчислюється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сума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( А, В, С ), яка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38 000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 Сума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співвідноситься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конкретними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пояснюється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відсутністю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причинно-наслідкові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зв'язки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постійними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віднімається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сума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обчислюється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результат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92088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+mn-lt"/>
                <a:cs typeface="Times New Roman" pitchFamily="18" charset="0"/>
              </a:rPr>
              <a:t>Порядок визначення </a:t>
            </a:r>
            <a:r>
              <a:rPr lang="uk-UA" sz="2400" dirty="0" err="1" smtClean="0">
                <a:latin typeface="+mn-lt"/>
                <a:cs typeface="Times New Roman" pitchFamily="18" charset="0"/>
              </a:rPr>
              <a:t>напівмаржі</a:t>
            </a:r>
            <a:endParaRPr lang="ru-RU" sz="2400" dirty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764704"/>
          <a:ext cx="8640958" cy="2824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4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Показник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Сума, </a:t>
                      </a:r>
                      <a:r>
                        <a:rPr lang="ru-RU" dirty="0" err="1" smtClean="0"/>
                        <a:t>грн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Виручка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від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реалізації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200</a:t>
                      </a:r>
                      <a:r>
                        <a:rPr lang="uk-UA" baseline="0" dirty="0" smtClean="0"/>
                        <a:t> 000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Змінні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витрати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виробництво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реалізацію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80 000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Маржинальний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дохід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120 000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Постійні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витрати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специфічні</a:t>
                      </a:r>
                      <a:r>
                        <a:rPr lang="ru-RU" dirty="0" smtClean="0"/>
                        <a:t> для </a:t>
                      </a:r>
                      <a:r>
                        <a:rPr lang="ru-RU" dirty="0" err="1" smtClean="0"/>
                        <a:t>конкретних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видів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продукції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20 000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Напівмаржа</a:t>
                      </a:r>
                      <a:r>
                        <a:rPr lang="ru-RU" dirty="0" smtClean="0"/>
                        <a:t> (</a:t>
                      </a:r>
                      <a:r>
                        <a:rPr lang="ru-RU" dirty="0" err="1" smtClean="0"/>
                        <a:t>внесок</a:t>
                      </a:r>
                      <a:r>
                        <a:rPr lang="ru-RU" dirty="0" smtClean="0"/>
                        <a:t> на </a:t>
                      </a:r>
                      <a:r>
                        <a:rPr lang="ru-RU" dirty="0" err="1" smtClean="0"/>
                        <a:t>покриття</a:t>
                      </a:r>
                      <a:r>
                        <a:rPr lang="ru-RU" dirty="0" smtClean="0"/>
                        <a:t>) конкретного виду </a:t>
                      </a:r>
                      <a:r>
                        <a:rPr lang="ru-RU" dirty="0" err="1" smtClean="0"/>
                        <a:t>продукції</a:t>
                      </a:r>
                      <a:r>
                        <a:rPr lang="ru-RU" dirty="0" smtClean="0"/>
                        <a:t> (3-4)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100 000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3717031"/>
            <a:ext cx="88924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віднесені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конкретний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сегменти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уникнення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центрами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розвинутого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Директ-костингу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введено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напівмаржі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сумою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маржинальним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доходом)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прямими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стало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сегментів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сегментами.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Напівмаржа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внесок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кожного продукту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результату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Розвинутий</a:t>
            </a:r>
            <a:r>
              <a:rPr lang="ru-RU" dirty="0" smtClean="0"/>
              <a:t> "</a:t>
            </a:r>
            <a:r>
              <a:rPr lang="ru-RU" dirty="0" err="1" smtClean="0"/>
              <a:t>директ-костинг</a:t>
            </a:r>
            <a:r>
              <a:rPr lang="ru-RU" dirty="0" smtClean="0"/>
              <a:t>"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692696"/>
            <a:ext cx="8590728" cy="5832648"/>
          </a:xfrm>
        </p:spPr>
        <p:txBody>
          <a:bodyPr>
            <a:normAutofit/>
          </a:bodyPr>
          <a:lstStyle/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Відмінність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розвинутого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директ-костингу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простого в тому,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модель "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витрати-випуск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" стала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центрах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самому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межами,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викликало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(маржа,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нмаржа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за сегментами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маркетинговому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аспекті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новації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розвинутого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директ-костингу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":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поява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специфічних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напівмаржі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обчислення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маржі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за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зовнішніми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сегментами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межами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маркетингових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управлінського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пірамідна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ступінчаста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система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калькулювання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базі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err="1" smtClean="0"/>
              <a:t>Двоступеневий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розрахунок</a:t>
            </a:r>
            <a:r>
              <a:rPr lang="ru-RU" sz="2400" dirty="0" smtClean="0"/>
              <a:t> </a:t>
            </a:r>
            <a:r>
              <a:rPr lang="ru-RU" sz="2400" dirty="0" err="1" smtClean="0"/>
              <a:t>сум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покриття</a:t>
            </a:r>
            <a:r>
              <a:rPr lang="ru-RU" sz="2400" dirty="0" smtClean="0"/>
              <a:t> за </a:t>
            </a:r>
            <a:r>
              <a:rPr lang="ru-RU" sz="2400" dirty="0" err="1" smtClean="0"/>
              <a:t>умови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багатопродуктового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, тис. </a:t>
            </a:r>
            <a:r>
              <a:rPr lang="ru-RU" sz="2400" dirty="0" err="1" smtClean="0"/>
              <a:t>грн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2" y="1052735"/>
          <a:ext cx="8568948" cy="2899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254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Показники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543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Виручка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реалізації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5 000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9 000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543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Змінні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витрати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1 500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5 100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543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Сума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покриття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– 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2 000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1 500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3 900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543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Специфічні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постійні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витрати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1 500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1 650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3 550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543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Сума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покриття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– 2 (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напівмаржа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(150)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543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Загальні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постійні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витрати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2522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діяльності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прибуток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збиток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9512" y="4005064"/>
            <a:ext cx="878497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напівмаржі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 два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Сума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2 , як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додатковий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внесок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кожного виду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загальних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результатах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Так,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2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засвідчує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продукт А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прибутковий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продукт В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збитковий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збиток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становить 150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), продукт С не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збитку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/>
              <a:t> Сума </a:t>
            </a:r>
            <a:r>
              <a:rPr lang="ru-RU" sz="1600" dirty="0" err="1" smtClean="0"/>
              <a:t>покриття</a:t>
            </a:r>
            <a:r>
              <a:rPr lang="ru-RU" sz="1600" dirty="0" smtClean="0"/>
              <a:t> – 2 , </a:t>
            </a:r>
            <a:r>
              <a:rPr lang="ru-RU" sz="1600" dirty="0" err="1" smtClean="0"/>
              <a:t>зменшено</a:t>
            </a:r>
            <a:r>
              <a:rPr lang="ru-RU" sz="1600" dirty="0" smtClean="0"/>
              <a:t> на величину </a:t>
            </a:r>
            <a:r>
              <a:rPr lang="ru-RU" sz="1600" dirty="0" err="1" smtClean="0"/>
              <a:t>постійних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витрат</a:t>
            </a:r>
            <a:r>
              <a:rPr lang="ru-RU" sz="1600" dirty="0" smtClean="0"/>
              <a:t>, </a:t>
            </a:r>
            <a:r>
              <a:rPr lang="ru-RU" sz="1600" dirty="0" err="1" smtClean="0"/>
              <a:t>характеризує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загальний</a:t>
            </a:r>
            <a:r>
              <a:rPr lang="ru-RU" sz="1600" dirty="0" smtClean="0"/>
              <a:t> результат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у </a:t>
            </a:r>
            <a:r>
              <a:rPr lang="ru-RU" sz="1600" dirty="0" err="1" smtClean="0"/>
              <a:t>наведеному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прикладі</a:t>
            </a:r>
            <a:r>
              <a:rPr lang="ru-RU" sz="1600" dirty="0" smtClean="0"/>
              <a:t> становить 200 </a:t>
            </a:r>
            <a:r>
              <a:rPr lang="ru-RU" sz="1600" dirty="0" err="1" smtClean="0"/>
              <a:t>грн</a:t>
            </a:r>
            <a:r>
              <a:rPr lang="ru-RU" sz="1600" dirty="0" smtClean="0"/>
              <a:t>. При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сума </a:t>
            </a:r>
            <a:r>
              <a:rPr lang="ru-RU" sz="1600" dirty="0" err="1" smtClean="0"/>
              <a:t>покриття</a:t>
            </a:r>
            <a:r>
              <a:rPr lang="ru-RU" sz="1600" dirty="0" smtClean="0"/>
              <a:t> – 2 продукту А ( величина 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500грн.) </a:t>
            </a:r>
            <a:r>
              <a:rPr lang="ru-RU" sz="1600" dirty="0" err="1" smtClean="0"/>
              <a:t>забезпечує</a:t>
            </a:r>
            <a:r>
              <a:rPr lang="ru-RU" sz="1600" dirty="0" smtClean="0"/>
              <a:t> не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покриття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витрат</a:t>
            </a:r>
            <a:r>
              <a:rPr lang="ru-RU" sz="1600" dirty="0" smtClean="0"/>
              <a:t>, а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відшкодовує</a:t>
            </a:r>
            <a:r>
              <a:rPr lang="ru-RU" sz="1600" dirty="0" smtClean="0"/>
              <a:t> </a:t>
            </a:r>
            <a:r>
              <a:rPr lang="ru-RU" sz="1600" dirty="0" err="1" smtClean="0"/>
              <a:t>збиток</a:t>
            </a:r>
            <a:r>
              <a:rPr lang="ru-RU" sz="1600" dirty="0" smtClean="0"/>
              <a:t>, </a:t>
            </a:r>
            <a:r>
              <a:rPr lang="ru-RU" sz="1600" dirty="0" err="1" smtClean="0"/>
              <a:t>одержаний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реалізації</a:t>
            </a:r>
            <a:r>
              <a:rPr lang="ru-RU" sz="1600" dirty="0" smtClean="0"/>
              <a:t> продукту В (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сумі</a:t>
            </a:r>
            <a:r>
              <a:rPr lang="ru-RU" sz="1600" dirty="0" smtClean="0"/>
              <a:t> 150 </a:t>
            </a:r>
            <a:r>
              <a:rPr lang="ru-RU" sz="1600" dirty="0" err="1" smtClean="0"/>
              <a:t>грн</a:t>
            </a:r>
            <a:r>
              <a:rPr lang="ru-RU" sz="1600" dirty="0" smtClean="0"/>
              <a:t>.).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 сума </a:t>
            </a:r>
            <a:r>
              <a:rPr lang="ru-RU" sz="1600" dirty="0" err="1" smtClean="0"/>
              <a:t>покриття</a:t>
            </a:r>
            <a:r>
              <a:rPr lang="ru-RU" sz="1600" dirty="0" smtClean="0"/>
              <a:t> – 2 </a:t>
            </a:r>
            <a:r>
              <a:rPr lang="ru-RU" sz="1600" dirty="0" err="1" smtClean="0"/>
              <a:t>відображає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перевищення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надходжень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центру </a:t>
            </a:r>
            <a:r>
              <a:rPr lang="ru-RU" sz="1600" dirty="0" err="1" smtClean="0"/>
              <a:t>відповідальності</a:t>
            </a:r>
            <a:r>
              <a:rPr lang="ru-RU" sz="1600" dirty="0" smtClean="0"/>
              <a:t> над </a:t>
            </a:r>
            <a:r>
              <a:rPr lang="ru-RU" sz="1600" dirty="0" err="1" smtClean="0"/>
              <a:t>специфічними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постійними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витратами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характерними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відповідного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підрозділу</a:t>
            </a:r>
            <a:r>
              <a:rPr lang="ru-RU" sz="1600" dirty="0" smtClean="0"/>
              <a:t>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548680"/>
            <a:ext cx="8503920" cy="4572000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Багатоступеневий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напівмаржа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одержати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цілеспрямовану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розвинутий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Директ-костинг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переорієнтовує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надійними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ефективнішого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контролю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видом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Простий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Директ-костинг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маржинального доходу,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охарактеризувати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надлишок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виручки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60648"/>
            <a:ext cx="8503920" cy="6048672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Калькулювання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неповним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розподілом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дістало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директ-костинг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видами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маржинальних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непрямих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загальновиробничих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Постійна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загальновиробничих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видами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розподіляється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списується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реалізованої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розподіляються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адміністративні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збут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застосовуючи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директ-костинг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фактичної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кожного виду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порівняти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відпускною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/>
              <a:t>В </a:t>
            </a:r>
            <a:r>
              <a:rPr lang="ru-RU" sz="2000" dirty="0" err="1" smtClean="0"/>
              <a:t>методі</a:t>
            </a:r>
            <a:r>
              <a:rPr lang="ru-RU" sz="2000" dirty="0" smtClean="0"/>
              <a:t> </a:t>
            </a:r>
            <a:r>
              <a:rPr lang="ru-RU" sz="2000" dirty="0" err="1" smtClean="0"/>
              <a:t>директ-костинг</a:t>
            </a:r>
            <a:r>
              <a:rPr lang="ru-RU" sz="2000" dirty="0" smtClean="0"/>
              <a:t>, </a:t>
            </a:r>
            <a:r>
              <a:rPr lang="ru-RU" sz="2000" dirty="0" err="1" smtClean="0"/>
              <a:t>виділяють</a:t>
            </a:r>
            <a:r>
              <a:rPr lang="ru-RU" sz="2000" dirty="0" smtClean="0"/>
              <a:t> два </a:t>
            </a:r>
            <a:r>
              <a:rPr lang="ru-RU" sz="2000" dirty="0" err="1" smtClean="0"/>
              <a:t>підходи</a:t>
            </a:r>
            <a:r>
              <a:rPr lang="ru-RU" sz="2000" dirty="0" smtClean="0"/>
              <a:t>:</a:t>
            </a:r>
          </a:p>
          <a:p>
            <a:r>
              <a:rPr lang="ru-RU" sz="2000" dirty="0" err="1" smtClean="0"/>
              <a:t>простий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директ-костинг</a:t>
            </a:r>
            <a:r>
              <a:rPr lang="ru-RU" sz="2000" dirty="0" smtClean="0"/>
              <a:t> (для </a:t>
            </a:r>
            <a:r>
              <a:rPr lang="ru-RU" sz="2000" dirty="0" err="1" smtClean="0"/>
              <a:t>розрахунку</a:t>
            </a:r>
            <a:r>
              <a:rPr lang="ru-RU" sz="2000" dirty="0" smtClean="0"/>
              <a:t> </a:t>
            </a:r>
            <a:r>
              <a:rPr lang="ru-RU" sz="2000" dirty="0" err="1" smtClean="0"/>
              <a:t>собівартості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виробничі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затрати</a:t>
            </a:r>
            <a:r>
              <a:rPr lang="ru-RU" sz="2000" dirty="0" smtClean="0"/>
              <a:t>);</a:t>
            </a:r>
          </a:p>
          <a:p>
            <a:r>
              <a:rPr lang="ru-RU" sz="2000" dirty="0" err="1" smtClean="0"/>
              <a:t>розвинутий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директ-костинг</a:t>
            </a:r>
            <a:r>
              <a:rPr lang="ru-RU" sz="2000" dirty="0" smtClean="0"/>
              <a:t> (коли для </a:t>
            </a:r>
            <a:r>
              <a:rPr lang="ru-RU" sz="2000" dirty="0" err="1" smtClean="0"/>
              <a:t>визначення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собівартості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всі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затрати</a:t>
            </a:r>
            <a:r>
              <a:rPr lang="ru-RU" sz="2000" dirty="0" smtClean="0"/>
              <a:t> (</a:t>
            </a:r>
            <a:r>
              <a:rPr lang="ru-RU" sz="2000" dirty="0" err="1" smtClean="0"/>
              <a:t>виробничі</a:t>
            </a:r>
            <a:r>
              <a:rPr lang="ru-RU" sz="2000" dirty="0" smtClean="0"/>
              <a:t>, </a:t>
            </a:r>
            <a:r>
              <a:rPr lang="ru-RU" sz="2000" dirty="0" err="1" smtClean="0"/>
              <a:t>адміністративні</a:t>
            </a:r>
            <a:r>
              <a:rPr lang="ru-RU" sz="2000" dirty="0" smtClean="0"/>
              <a:t>, </a:t>
            </a:r>
            <a:r>
              <a:rPr lang="ru-RU" sz="2000" dirty="0" err="1" smtClean="0"/>
              <a:t>збутові</a:t>
            </a:r>
            <a:r>
              <a:rPr lang="ru-RU" sz="2000" dirty="0" smtClean="0"/>
              <a:t>).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60648"/>
            <a:ext cx="8503920" cy="6264696"/>
          </a:xfrm>
        </p:spPr>
        <p:txBody>
          <a:bodyPr>
            <a:normAutofit fontScale="92500" lnSpcReduction="10000"/>
          </a:bodyPr>
          <a:lstStyle/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Особливістю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директ-костингу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взаємозв’язку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обсягом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прибутком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прийнятих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вибрати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ефективне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них.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маржинальний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відшкодувати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суму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досягає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порога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«точки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беззбитковості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точки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критичного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того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виторгу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повної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результат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нулю.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Маржинальний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конкретним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продуктом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різниця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виручкою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змінними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Цей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покриває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внесок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сегмента (продукту,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підрозділу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Калькулювання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змінних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метод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калькулювання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змінних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калькулювання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змінних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операційні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збут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.), 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розглядають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списують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незавершеного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включають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алькулювання постійних і змінних витрат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1" y="188640"/>
            <a:ext cx="5904656" cy="3816424"/>
          </a:xfrm>
        </p:spPr>
      </p:pic>
      <p:sp>
        <p:nvSpPr>
          <p:cNvPr id="5" name="Прямоугольник 4"/>
          <p:cNvSpPr/>
          <p:nvPr/>
        </p:nvSpPr>
        <p:spPr>
          <a:xfrm>
            <a:off x="251520" y="4221088"/>
            <a:ext cx="8424936" cy="2380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Принципова</a:t>
            </a:r>
            <a:r>
              <a:rPr lang="ru-RU" dirty="0"/>
              <a:t> </a:t>
            </a:r>
            <a:r>
              <a:rPr lang="ru-RU" dirty="0" err="1"/>
              <a:t>відмінність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калькулювання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калькулювання</a:t>
            </a:r>
            <a:r>
              <a:rPr lang="ru-RU" dirty="0"/>
              <a:t> </a:t>
            </a:r>
            <a:r>
              <a:rPr lang="ru-RU" dirty="0" err="1"/>
              <a:t>повних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підході</a:t>
            </a:r>
            <a:r>
              <a:rPr lang="ru-RU" dirty="0"/>
              <a:t> до </a:t>
            </a:r>
            <a:r>
              <a:rPr lang="ru-RU" dirty="0" err="1"/>
              <a:t>постійних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накладних</a:t>
            </a:r>
            <a:r>
              <a:rPr lang="ru-RU" dirty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.</a:t>
            </a:r>
          </a:p>
          <a:p>
            <a:r>
              <a:rPr lang="uk-UA" dirty="0" smtClean="0"/>
              <a:t>В системі калькулювання повних витрат до собівартості продукції включають усі виробничі витрати. Відповідно, всі виробничі накладні витрати(і змінні,і постійні) розподіляють між виробами і включають до собівартості незавершеного виробництва та готової продукції.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332656"/>
            <a:ext cx="8590728" cy="6264696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маржинальний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різноманітні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оперативні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оптимізація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асортименту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доцільність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додаткового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замовлення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нижчими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звичайні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комплектуючих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деталей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вузлів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потужностях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закупівлі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оптимального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розміру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закупівлі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партії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товарно-матеріальних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деталей. 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маржинальної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вирішити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низку таких проблем: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економічну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доцільність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напівфабрикатів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закупівлі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прогноз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зіставляючи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наявні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прогноз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зіставляючи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маржинальною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собівартістю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зіставлення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необхідне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групування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клієнтів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типами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категоріями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конкретними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класифікації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маржинальної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758952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Порівняльна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характеристика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калькулювання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неповною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собівартістю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1" y="1124744"/>
          <a:ext cx="8712969" cy="5547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4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4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Ознака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обліку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калькулювання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неповною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собівартістю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обліку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калькулювання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повною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собівартістю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64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За способом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віднесення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постійних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витрат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собівартість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продукції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Постійні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витрати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не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включають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до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собівартості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продукції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запасів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а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відносять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фінансовий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Постійні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витрати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включають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до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собівартості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продукції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вартості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запасів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пропорційно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базі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розподілу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впливаючи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таким чином на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майбутній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фінансовий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яких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підприємств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доцільно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використання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підприємств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широким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асортиментом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підприємств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вузьким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асортиментом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якої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мети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призначений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прийняття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управлінських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рішень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визначення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повної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собівартості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довгострокової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ціни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332656"/>
          <a:ext cx="8712969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4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4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Відповідність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економічній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ситуації</a:t>
                      </a:r>
                      <a:endParaRPr lang="ru-RU" sz="2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Доцільне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використання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умовах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економічного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спаду,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недозавантаження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потужностей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або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разі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виконання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спеціальних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замовлень</a:t>
                      </a:r>
                      <a:endParaRPr lang="ru-RU" sz="2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Доцільно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використовувати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стабільній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ситуації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умовах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повного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завантаження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потужностей</a:t>
                      </a:r>
                      <a:r>
                        <a:rPr lang="ru-RU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Ступінь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впливу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фінансовий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результат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Сприяє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зменшенню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прибутку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поточному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періоді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оскільки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постійні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витрати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повністю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списуються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фінансовий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результат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Сприяє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збільшенню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прибутку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поточному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періоді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рахунок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віднесення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частини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постійних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витрат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незавершене</a:t>
                      </a:r>
                      <a:r>
                        <a:rPr lang="ru-RU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виробництво</a:t>
                      </a:r>
                      <a:endParaRPr lang="ru-RU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4509120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Отже</a:t>
            </a:r>
            <a:r>
              <a:rPr lang="ru-RU" dirty="0" smtClean="0"/>
              <a:t>,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ринкових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обліку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калькулювання</a:t>
            </a:r>
            <a:r>
              <a:rPr lang="ru-RU" dirty="0" smtClean="0"/>
              <a:t> </a:t>
            </a:r>
            <a:r>
              <a:rPr lang="ru-RU" dirty="0" err="1" smtClean="0"/>
              <a:t>собівартості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бути </a:t>
            </a:r>
            <a:r>
              <a:rPr lang="ru-RU" dirty="0" err="1" smtClean="0"/>
              <a:t>гнучкими</a:t>
            </a:r>
            <a:r>
              <a:rPr lang="ru-RU" dirty="0" smtClean="0"/>
              <a:t>, </a:t>
            </a:r>
            <a:r>
              <a:rPr lang="ru-RU" dirty="0" err="1" smtClean="0"/>
              <a:t>простими</a:t>
            </a:r>
            <a:r>
              <a:rPr lang="ru-RU" dirty="0" smtClean="0"/>
              <a:t> для </a:t>
            </a:r>
            <a:r>
              <a:rPr lang="ru-RU" dirty="0" err="1" smtClean="0"/>
              <a:t>використання</a:t>
            </a:r>
            <a:r>
              <a:rPr lang="ru-RU" dirty="0" smtClean="0"/>
              <a:t> та </a:t>
            </a:r>
            <a:r>
              <a:rPr lang="ru-RU" dirty="0" err="1" smtClean="0"/>
              <a:t>давати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в оперативному порядку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необхідну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для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управлінських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, таким методом </a:t>
            </a:r>
            <a:r>
              <a:rPr lang="ru-RU" dirty="0" err="1" smtClean="0"/>
              <a:t>є</a:t>
            </a:r>
            <a:r>
              <a:rPr lang="ru-RU" dirty="0" smtClean="0"/>
              <a:t> «</a:t>
            </a:r>
            <a:r>
              <a:rPr lang="ru-RU" dirty="0" err="1" smtClean="0"/>
              <a:t>Директ-костинг</a:t>
            </a:r>
            <a:r>
              <a:rPr lang="ru-RU" dirty="0" smtClean="0"/>
              <a:t>». </a:t>
            </a:r>
            <a:r>
              <a:rPr lang="ru-RU" dirty="0" err="1" smtClean="0"/>
              <a:t>Особливістю</a:t>
            </a:r>
            <a:r>
              <a:rPr lang="ru-RU" dirty="0" smtClean="0"/>
              <a:t> методу «</a:t>
            </a:r>
            <a:r>
              <a:rPr lang="ru-RU" dirty="0" err="1" smtClean="0"/>
              <a:t>Директ-костинг</a:t>
            </a:r>
            <a:r>
              <a:rPr lang="ru-RU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</a:t>
            </a:r>
            <a:r>
              <a:rPr lang="ru-RU" dirty="0" err="1" smtClean="0"/>
              <a:t>постійні</a:t>
            </a:r>
            <a:r>
              <a:rPr lang="ru-RU" dirty="0" smtClean="0"/>
              <a:t> та </a:t>
            </a:r>
            <a:r>
              <a:rPr lang="ru-RU" dirty="0" err="1" smtClean="0"/>
              <a:t>змінні</a:t>
            </a:r>
            <a:r>
              <a:rPr lang="ru-RU" dirty="0" smtClean="0"/>
              <a:t>. «</a:t>
            </a:r>
            <a:r>
              <a:rPr lang="ru-RU" dirty="0" err="1" smtClean="0"/>
              <a:t>Директ-костинг</a:t>
            </a:r>
            <a:r>
              <a:rPr lang="ru-RU" dirty="0" smtClean="0"/>
              <a:t>» - </a:t>
            </a:r>
            <a:r>
              <a:rPr lang="ru-RU" dirty="0" err="1" smtClean="0"/>
              <a:t>це</a:t>
            </a:r>
            <a:r>
              <a:rPr lang="ru-RU" dirty="0" smtClean="0"/>
              <a:t> система </a:t>
            </a:r>
            <a:r>
              <a:rPr lang="ru-RU" dirty="0" err="1" smtClean="0"/>
              <a:t>обчислення</a:t>
            </a:r>
            <a:r>
              <a:rPr lang="ru-RU" dirty="0" smtClean="0"/>
              <a:t> </a:t>
            </a:r>
            <a:r>
              <a:rPr lang="ru-RU" dirty="0" err="1" smtClean="0"/>
              <a:t>собівартості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змінних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88640"/>
            <a:ext cx="8662736" cy="6408712"/>
          </a:xfrm>
        </p:spPr>
        <p:txBody>
          <a:bodyPr>
            <a:normAutofit fontScale="92500" lnSpcReduction="10000"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директ-костинг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перед системою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повного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є: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прибутки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регулярної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накладних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звіти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доходи,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складені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даною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системою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інтересам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керівництва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складені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системою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система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директ-костинг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недоліки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труднощі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полягають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виділенні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напівзмінних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розподілятися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по-різному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методу,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у свою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буде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позначатися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результатах;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для потреб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довгострокового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паралельно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розподіляти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накладні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позасистемному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порядку;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при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переході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повного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директ-костинг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серйозні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визначенні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прибуткового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503920" cy="4572000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Втілення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директ-костинг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потребує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теоретичного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обґрунтування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поділу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них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конкретного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розмежування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причина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популярності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методу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управлінському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принципу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нарахування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приводяться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доходами,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вони стали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система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калькулювання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неповним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розподілом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директ-костинг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контролювати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окупність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ринковою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видно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калькулюванні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прямими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графічно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математичну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модель точки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беззбитковості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низки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калькулюють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неповну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аналітичних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планових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Але,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низку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виробництв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сільськогосподарських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вона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придатна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виробничо-технологічного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154</TotalTime>
  <Words>1895</Words>
  <Application>Microsoft Office PowerPoint</Application>
  <PresentationFormat>Екран (4:3)</PresentationFormat>
  <Paragraphs>178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1" baseType="lpstr">
      <vt:lpstr>Georgia</vt:lpstr>
      <vt:lpstr>Times New Roman</vt:lpstr>
      <vt:lpstr>Wingdings</vt:lpstr>
      <vt:lpstr>Wingdings 2</vt:lpstr>
      <vt:lpstr>Официальная</vt:lpstr>
      <vt:lpstr>Сутність системи змінних витрат </vt:lpstr>
      <vt:lpstr>Презентація PowerPoint</vt:lpstr>
      <vt:lpstr>Презентація PowerPoint</vt:lpstr>
      <vt:lpstr>Презентація PowerPoint</vt:lpstr>
      <vt:lpstr>Презентація PowerPoint</vt:lpstr>
      <vt:lpstr>Порівняльна характеристика методів обліку витрат і калькулювання за повною та неповною собівартістю</vt:lpstr>
      <vt:lpstr>Презентація PowerPoint</vt:lpstr>
      <vt:lpstr>Презентація PowerPoint</vt:lpstr>
      <vt:lpstr>Презентація PowerPoint</vt:lpstr>
      <vt:lpstr>Простий "директ-костинг" </vt:lpstr>
      <vt:lpstr>Презентація PowerPoint</vt:lpstr>
      <vt:lpstr>Приклад розрахунку на основі простого «Директ-костингу»</vt:lpstr>
      <vt:lpstr>Порядок визначення напівмаржі</vt:lpstr>
      <vt:lpstr>Розвинутий "директ-костинг" </vt:lpstr>
      <vt:lpstr>Двоступеневий розрахунок сум покриття за умови багатопродуктового виробництва, тис. грн.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обліку калькулювання за змінними витратами Метод “Директ-костинг”</dc:title>
  <dc:creator>Пользователь</dc:creator>
  <cp:lastModifiedBy>Пользователь Windows</cp:lastModifiedBy>
  <cp:revision>10</cp:revision>
  <dcterms:created xsi:type="dcterms:W3CDTF">2023-05-12T10:26:13Z</dcterms:created>
  <dcterms:modified xsi:type="dcterms:W3CDTF">2023-06-17T18:52:31Z</dcterms:modified>
</cp:coreProperties>
</file>