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06" r:id="rId44"/>
    <p:sldId id="299" r:id="rId45"/>
    <p:sldId id="298" r:id="rId46"/>
    <p:sldId id="300" r:id="rId47"/>
    <p:sldId id="301" r:id="rId48"/>
    <p:sldId id="302" r:id="rId49"/>
    <p:sldId id="305" r:id="rId50"/>
    <p:sldId id="303" r:id="rId51"/>
    <p:sldId id="307" r:id="rId52"/>
    <p:sldId id="312" r:id="rId53"/>
    <p:sldId id="304" r:id="rId54"/>
    <p:sldId id="310" r:id="rId55"/>
    <p:sldId id="308" r:id="rId56"/>
    <p:sldId id="311" r:id="rId57"/>
    <p:sldId id="309"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27.10.2022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endPar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06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smtClean="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smtClean="0">
                <a:latin typeface="Times New Roman" panose="02020603050405020304" pitchFamily="18" charset="0"/>
                <a:cs typeface="Times New Roman" panose="02020603050405020304" pitchFamily="18" charset="0"/>
              </a:rPr>
              <a:t>поділяються на </a:t>
            </a:r>
            <a:r>
              <a:rPr lang="uk-UA" sz="2000" b="1" i="1" dirty="0" smtClean="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smtClean="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smtClean="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smtClean="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smtClean="0">
                <a:latin typeface="Times New Roman" panose="02020603050405020304" pitchFamily="18" charset="0"/>
                <a:cs typeface="Times New Roman" panose="02020603050405020304" pitchFamily="18" charset="0"/>
              </a:rPr>
              <a:t>М.Мішелетті</a:t>
            </a:r>
            <a:r>
              <a:rPr lang="uk-UA" sz="2000" dirty="0" smtClean="0">
                <a:latin typeface="Times New Roman" panose="02020603050405020304" pitchFamily="18" charset="0"/>
                <a:cs typeface="Times New Roman" panose="02020603050405020304" pitchFamily="18" charset="0"/>
              </a:rPr>
              <a:t> виділяє </a:t>
            </a:r>
            <a:r>
              <a:rPr lang="uk-UA" sz="2000" b="1" dirty="0" smtClean="0">
                <a:latin typeface="Times New Roman" panose="02020603050405020304" pitchFamily="18" charset="0"/>
                <a:cs typeface="Times New Roman" panose="02020603050405020304" pitchFamily="18" charset="0"/>
              </a:rPr>
              <a:t>вісім</a:t>
            </a:r>
            <a:r>
              <a:rPr lang="uk-UA" sz="2000" dirty="0" smtClean="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smtClean="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smtClean="0">
                <a:latin typeface="Times New Roman" panose="02020603050405020304" pitchFamily="18" charset="0"/>
                <a:cs typeface="Times New Roman" panose="02020603050405020304" pitchFamily="18" charset="0"/>
              </a:rPr>
              <a:t>: </a:t>
            </a:r>
            <a:r>
              <a:rPr lang="uk-UA" sz="2000" b="1" i="1" dirty="0" smtClean="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smtClean="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smtClean="0">
                <a:latin typeface="Times New Roman" panose="02020603050405020304" pitchFamily="18" charset="0"/>
                <a:cs typeface="Times New Roman" panose="02020603050405020304" pitchFamily="18" charset="0"/>
              </a:rPr>
              <a:t>народовладдя та конституційності</a:t>
            </a:r>
            <a:r>
              <a:rPr lang="uk-UA" sz="2000" dirty="0" smtClean="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6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a:t>
            </a: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Політико-правові засади побудови правової держави</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smtClean="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endPar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85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smtClean="0">
                <a:latin typeface="Times New Roman" panose="02020603050405020304" pitchFamily="18" charset="0"/>
                <a:cs typeface="Times New Roman" panose="02020603050405020304" pitchFamily="18" charset="0"/>
              </a:rPr>
              <a:t>Наприкінці ХІХ ст. вчений із </a:t>
            </a:r>
            <a:r>
              <a:rPr lang="uk-UA" sz="2300" dirty="0" err="1" smtClean="0">
                <a:latin typeface="Times New Roman" panose="02020603050405020304" pitchFamily="18" charset="0"/>
                <a:cs typeface="Times New Roman" panose="02020603050405020304" pitchFamily="18" charset="0"/>
              </a:rPr>
              <a:t>Принстонського</a:t>
            </a:r>
            <a:r>
              <a:rPr lang="uk-UA" sz="2300" dirty="0" smtClean="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smtClean="0">
                <a:latin typeface="Times New Roman" panose="02020603050405020304" pitchFamily="18" charset="0"/>
                <a:cs typeface="Times New Roman" panose="02020603050405020304" pitchFamily="18" charset="0"/>
              </a:rPr>
              <a:t>Вудро</a:t>
            </a:r>
            <a:r>
              <a:rPr lang="uk-UA" sz="2300" dirty="0" smtClean="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smtClean="0">
                <a:latin typeface="Times New Roman" panose="02020603050405020304" pitchFamily="18" charset="0"/>
                <a:cs typeface="Times New Roman" panose="02020603050405020304" pitchFamily="18" charset="0"/>
              </a:rPr>
              <a:t>державної влади </a:t>
            </a:r>
            <a:r>
              <a:rPr lang="uk-UA" sz="2300" dirty="0" smtClean="0">
                <a:latin typeface="Times New Roman" panose="02020603050405020304" pitchFamily="18" charset="0"/>
                <a:cs typeface="Times New Roman" panose="02020603050405020304" pitchFamily="18" charset="0"/>
              </a:rPr>
              <a:t>на </a:t>
            </a:r>
            <a:r>
              <a:rPr lang="uk-UA" sz="2300" b="1" dirty="0" smtClean="0">
                <a:latin typeface="Times New Roman" panose="02020603050405020304" pitchFamily="18" charset="0"/>
                <a:cs typeface="Times New Roman" panose="02020603050405020304" pitchFamily="18" charset="0"/>
              </a:rPr>
              <a:t>політичне керівництво </a:t>
            </a:r>
            <a:r>
              <a:rPr lang="uk-UA" sz="2300" dirty="0" smtClean="0">
                <a:latin typeface="Times New Roman" panose="02020603050405020304" pitchFamily="18" charset="0"/>
                <a:cs typeface="Times New Roman" panose="02020603050405020304" pitchFamily="18" charset="0"/>
              </a:rPr>
              <a:t>і </a:t>
            </a:r>
            <a:r>
              <a:rPr lang="uk-UA" sz="2300" b="1" dirty="0" smtClean="0">
                <a:latin typeface="Times New Roman" panose="02020603050405020304" pitchFamily="18" charset="0"/>
                <a:cs typeface="Times New Roman" panose="02020603050405020304" pitchFamily="18" charset="0"/>
              </a:rPr>
              <a:t>адміністративну діяльність</a:t>
            </a:r>
            <a:r>
              <a:rPr lang="uk-UA" sz="2300" dirty="0" smtClean="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 вважав, що </a:t>
            </a:r>
            <a:r>
              <a:rPr lang="uk-UA" sz="2300" b="1" i="1" dirty="0" smtClean="0">
                <a:latin typeface="Times New Roman" panose="02020603050405020304" pitchFamily="18" charset="0"/>
                <a:cs typeface="Times New Roman" panose="02020603050405020304" pitchFamily="18" charset="0"/>
              </a:rPr>
              <a:t>держава виконує дві базові функції</a:t>
            </a:r>
            <a:r>
              <a:rPr lang="uk-UA" sz="2300" dirty="0" smtClean="0">
                <a:latin typeface="Times New Roman" panose="02020603050405020304" pitchFamily="18" charset="0"/>
                <a:cs typeface="Times New Roman" panose="02020603050405020304" pitchFamily="18" charset="0"/>
              </a:rPr>
              <a:t>: </a:t>
            </a:r>
            <a:r>
              <a:rPr lang="uk-UA" sz="2300" b="1" dirty="0" smtClean="0">
                <a:latin typeface="Times New Roman" panose="02020603050405020304" pitchFamily="18" charset="0"/>
                <a:cs typeface="Times New Roman" panose="02020603050405020304" pitchFamily="18" charset="0"/>
              </a:rPr>
              <a:t>політичну</a:t>
            </a:r>
            <a:r>
              <a:rPr lang="uk-UA" sz="2300" dirty="0" smtClean="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smtClean="0">
                <a:latin typeface="Times New Roman" panose="02020603050405020304" pitchFamily="18" charset="0"/>
                <a:cs typeface="Times New Roman" panose="02020603050405020304" pitchFamily="18" charset="0"/>
              </a:rPr>
              <a:t>адміністративну</a:t>
            </a:r>
            <a:r>
              <a:rPr lang="uk-UA" sz="2300" dirty="0" smtClean="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endParaRPr lang="uk-UA" sz="2300" dirty="0">
              <a:latin typeface="Times New Roman" panose="02020603050405020304" pitchFamily="18" charset="0"/>
              <a:cs typeface="Times New Roman" panose="02020603050405020304" pitchFamily="18" charset="0"/>
            </a:endParaRP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Політична функція держави</a:t>
            </a:r>
            <a:endParaRPr lang="uk-UA" dirty="0"/>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Адміністративна </a:t>
            </a:r>
            <a:r>
              <a:rPr lang="uk-UA" dirty="0"/>
              <a:t>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Державна політика</a:t>
            </a:r>
            <a:endParaRPr lang="uk-UA" dirty="0"/>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smtClean="0"/>
              <a:t>Кінцева мета правової політики - побудова правової держави</a:t>
            </a:r>
            <a:endParaRPr lang="uk-UA" sz="6000" dirty="0"/>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smtClean="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endParaRPr lang="uk-UA" sz="3600" dirty="0"/>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smtClean="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Політика</a:t>
            </a:r>
            <a:r>
              <a:rPr lang="uk-UA" sz="2800" dirty="0" smtClean="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endParaRPr lang="uk-UA" sz="28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Під </a:t>
            </a:r>
            <a:r>
              <a:rPr lang="uk-UA" sz="2800" dirty="0" smtClean="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smtClean="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endParaRPr lang="uk-UA"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553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endPar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0070C0"/>
                </a:solidFill>
                <a:effectLst>
                  <a:outerShdw blurRad="76200" dist="50800" dir="5400000" algn="tl" rotWithShape="0">
                    <a:srgbClr val="000000">
                      <a:alpha val="65000"/>
                    </a:srgbClr>
                  </a:outerShdw>
                </a:effectLst>
              </a:rPr>
              <a:t>Влада</a:t>
            </a:r>
            <a:endParaRPr lang="ru-RU" sz="5400" b="1" cap="none" spc="50" dirty="0">
              <a:ln w="11430"/>
              <a:solidFill>
                <a:srgbClr val="0070C0"/>
              </a:solidFill>
              <a:effectLst>
                <a:outerShdw blurRad="76200" dist="50800" dir="5400000" algn="tl" rotWithShape="0">
                  <a:srgbClr val="000000">
                    <a:alpha val="65000"/>
                  </a:srgbClr>
                </a:outerShdw>
              </a:effectLst>
            </a:endParaRP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endPar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smtClean="0">
                <a:ln w="11430"/>
                <a:solidFill>
                  <a:srgbClr val="FFFF00"/>
                </a:solidFill>
                <a:effectLst>
                  <a:outerShdw blurRad="76200" dist="50800" dir="5400000" algn="tl" rotWithShape="0">
                    <a:srgbClr val="000000">
                      <a:alpha val="65000"/>
                    </a:srgbClr>
                  </a:outerShdw>
                </a:effectLst>
              </a:rPr>
              <a:t>РЕСУРСИ</a:t>
            </a:r>
            <a:endParaRPr lang="uk-UA" sz="9600" b="1" cap="none" spc="50" dirty="0">
              <a:ln w="11430"/>
              <a:solidFill>
                <a:srgbClr val="FFFF00"/>
              </a:solidFill>
              <a:effectLst>
                <a:outerShdw blurRad="76200" dist="50800" dir="5400000" algn="tl" rotWithShape="0">
                  <a:srgbClr val="000000">
                    <a:alpha val="65000"/>
                  </a:srgbClr>
                </a:outerShdw>
              </a:effectLst>
            </a:endParaRP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smtClean="0">
                <a:solidFill>
                  <a:srgbClr val="FF0000"/>
                </a:solidFill>
              </a:rPr>
              <a:t>адміністрування</a:t>
            </a:r>
            <a:endParaRPr lang="uk-UA" b="1" dirty="0">
              <a:solidFill>
                <a:srgbClr val="FF0000"/>
              </a:solidFill>
            </a:endParaRP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endPar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smtClean="0">
                <a:solidFill>
                  <a:srgbClr val="FF0000"/>
                </a:solidFill>
              </a:rPr>
              <a:t>Бюджетна політика</a:t>
            </a:r>
            <a:endParaRPr lang="uk-UA" sz="4000" dirty="0">
              <a:solidFill>
                <a:srgbClr val="FF0000"/>
              </a:solidFill>
            </a:endParaRP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smtClean="0">
                <a:solidFill>
                  <a:srgbClr val="FF0000"/>
                </a:solidFill>
              </a:rPr>
              <a:t>Фінансова політика</a:t>
            </a:r>
            <a:endParaRPr lang="uk-UA"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smtClean="0">
                <a:latin typeface="Times New Roman" panose="02020603050405020304" pitchFamily="18" charset="0"/>
                <a:cs typeface="Times New Roman" panose="02020603050405020304" pitchFamily="18" charset="0"/>
              </a:rPr>
              <a:t>Ринкова та планова економічні моделі</a:t>
            </a:r>
            <a:endParaRPr lang="uk-UA" sz="3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smtClean="0">
                <a:solidFill>
                  <a:srgbClr val="FF0000"/>
                </a:solidFill>
              </a:rPr>
              <a:t>Податкова політика</a:t>
            </a:r>
            <a:endParaRPr lang="uk-UA" sz="4000" dirty="0">
              <a:solidFill>
                <a:srgbClr val="FF0000"/>
              </a:solidFill>
            </a:endParaRP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smtClean="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smtClean="0">
                <a:latin typeface="Times New Roman" panose="02020603050405020304" pitchFamily="18" charset="0"/>
                <a:cs typeface="Times New Roman" panose="02020603050405020304" pitchFamily="18" charset="0"/>
              </a:rPr>
              <a:t>, збалансованого розвитку еколого-госпо</a:t>
            </a:r>
            <a:r>
              <a:rPr lang="uk-UA" sz="2000" dirty="0">
                <a:latin typeface="Times New Roman" panose="02020603050405020304" pitchFamily="18" charset="0"/>
                <a:cs typeface="Times New Roman" panose="02020603050405020304" pitchFamily="18" charset="0"/>
              </a:rPr>
              <a:t>д</a:t>
            </a:r>
            <a:r>
              <a:rPr lang="uk-UA" sz="2000" dirty="0" smtClean="0">
                <a:latin typeface="Times New Roman" panose="02020603050405020304" pitchFamily="18" charset="0"/>
                <a:cs typeface="Times New Roman" panose="02020603050405020304" pitchFamily="18" charset="0"/>
              </a:rPr>
              <a:t>арських, </a:t>
            </a:r>
            <a:r>
              <a:rPr lang="uk-UA" sz="2000" dirty="0" err="1" smtClean="0">
                <a:latin typeface="Times New Roman" panose="02020603050405020304" pitchFamily="18" charset="0"/>
                <a:cs typeface="Times New Roman" panose="02020603050405020304" pitchFamily="18" charset="0"/>
              </a:rPr>
              <a:t>етноландшафтних</a:t>
            </a:r>
            <a:r>
              <a:rPr lang="uk-UA" sz="2000" dirty="0" smtClean="0">
                <a:latin typeface="Times New Roman" panose="02020603050405020304" pitchFamily="18" charset="0"/>
                <a:cs typeface="Times New Roman" panose="02020603050405020304" pitchFamily="18" charset="0"/>
              </a:rPr>
              <a:t> і </a:t>
            </a:r>
            <a:r>
              <a:rPr lang="uk-UA" sz="2000" dirty="0" err="1" smtClean="0">
                <a:latin typeface="Times New Roman" panose="02020603050405020304" pitchFamily="18" charset="0"/>
                <a:cs typeface="Times New Roman" panose="02020603050405020304" pitchFamily="18" charset="0"/>
              </a:rPr>
              <a:t>природоресурсних</a:t>
            </a:r>
            <a:r>
              <a:rPr lang="uk-UA" sz="2000" dirty="0" smtClean="0">
                <a:latin typeface="Times New Roman" panose="02020603050405020304" pitchFamily="18" charset="0"/>
                <a:cs typeface="Times New Roman" panose="02020603050405020304" pitchFamily="18" charset="0"/>
              </a:rPr>
              <a:t> систем.</a:t>
            </a:r>
            <a:endParaRPr lang="uk-UA"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smtClean="0">
                <a:solidFill>
                  <a:srgbClr val="FF0000"/>
                </a:solidFill>
              </a:rPr>
              <a:t>Стимулююча функція</a:t>
            </a:r>
            <a:endParaRPr lang="uk-UA" sz="2400" dirty="0">
              <a:solidFill>
                <a:srgbClr val="FF0000"/>
              </a:solidFill>
            </a:endParaRP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smtClean="0">
                <a:solidFill>
                  <a:srgbClr val="FF0000"/>
                </a:solidFill>
              </a:rPr>
              <a:t>Контролююча функція</a:t>
            </a:r>
            <a:endParaRPr lang="uk-UA" sz="2400" dirty="0">
              <a:solidFill>
                <a:srgbClr val="FF0000"/>
              </a:solidFill>
            </a:endParaRP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smtClean="0">
                <a:solidFill>
                  <a:srgbClr val="FF0000"/>
                </a:solidFill>
              </a:rPr>
              <a:t>Регламентуюча функція</a:t>
            </a:r>
            <a:endParaRPr lang="uk-UA" sz="2400" dirty="0">
              <a:solidFill>
                <a:srgbClr val="FF0000"/>
              </a:solidFill>
            </a:endParaRP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smtClean="0">
                <a:solidFill>
                  <a:srgbClr val="FF0000"/>
                </a:solidFill>
              </a:rPr>
              <a:t>Цілепокладення</a:t>
            </a:r>
            <a:r>
              <a:rPr lang="uk-UA" sz="2400" dirty="0" smtClean="0">
                <a:solidFill>
                  <a:srgbClr val="FF0000"/>
                </a:solidFill>
              </a:rPr>
              <a:t> функція</a:t>
            </a:r>
            <a:endParaRPr lang="uk-UA" sz="2400" dirty="0">
              <a:solidFill>
                <a:srgbClr val="FF0000"/>
              </a:solidFill>
            </a:endParaRP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smtClean="0">
                <a:solidFill>
                  <a:srgbClr val="FF0000"/>
                </a:solidFill>
              </a:rPr>
              <a:t>Організуюча функція</a:t>
            </a:r>
            <a:endParaRPr lang="uk-UA" sz="2400" dirty="0">
              <a:solidFill>
                <a:srgbClr val="FF0000"/>
              </a:solidFill>
            </a:endParaRP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smtClean="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endParaRPr lang="uk-UA"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smtClean="0">
                <a:solidFill>
                  <a:srgbClr val="FF0000"/>
                </a:solidFill>
              </a:rPr>
              <a:t>Управління </a:t>
            </a:r>
            <a:r>
              <a:rPr lang="uk-UA" sz="2800" dirty="0">
                <a:solidFill>
                  <a:srgbClr val="FF0000"/>
                </a:solidFill>
              </a:rPr>
              <a:t>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Гуманітарна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Економічна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ПД в політичних аспектів</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smtClean="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endParaRPr lang="uk-UA"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smtClean="0">
                <a:solidFill>
                  <a:srgbClr val="7030A0"/>
                </a:solidFill>
              </a:rPr>
              <a:t>"Декларації соціального прогресу і розвитку", проголошеній резолюцією 2542 (XXIV) Генеральної Асамблеї ООН ще в грудні 1969 р. </a:t>
            </a:r>
            <a:endParaRPr lang="uk-UA" sz="2800" b="1" dirty="0">
              <a:solidFill>
                <a:srgbClr val="7030A0"/>
              </a:solidFill>
            </a:endParaRP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60848"/>
            <a:ext cx="9144000" cy="1754326"/>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a:t>
            </a:r>
            <a:r>
              <a:rPr lang="ru-RU" sz="5400" dirty="0" smtClean="0">
                <a:solidFill>
                  <a:srgbClr val="FF0000"/>
                </a:solidFill>
                <a:latin typeface="Times New Roman" panose="02020603050405020304" pitchFamily="18" charset="0"/>
                <a:cs typeface="Times New Roman" panose="02020603050405020304" pitchFamily="18" charset="0"/>
              </a:rPr>
              <a:t>РЕГІОНАЛЬНА ПОЛІТИКА</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57272031"/>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Tree>
    <p:extLst>
      <p:ext uri="{BB962C8B-B14F-4D97-AF65-F5344CB8AC3E}">
        <p14:creationId xmlns:p14="http://schemas.microsoft.com/office/powerpoint/2010/main" val="898350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35974" y="13823"/>
            <a:ext cx="472254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ДРП</a:t>
            </a:r>
            <a:endParaRPr lang="uk-UA" dirty="0"/>
          </a:p>
        </p:txBody>
      </p:sp>
      <p:sp>
        <p:nvSpPr>
          <p:cNvPr id="3" name="Овал 2"/>
          <p:cNvSpPr/>
          <p:nvPr/>
        </p:nvSpPr>
        <p:spPr>
          <a:xfrm>
            <a:off x="2735974" y="4797152"/>
            <a:ext cx="39600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Регіональні самоврядні структури</a:t>
            </a:r>
            <a:endParaRPr lang="uk-UA" dirty="0"/>
          </a:p>
        </p:txBody>
      </p:sp>
      <p:sp>
        <p:nvSpPr>
          <p:cNvPr id="4" name="Овал 3"/>
          <p:cNvSpPr/>
          <p:nvPr/>
        </p:nvSpPr>
        <p:spPr>
          <a:xfrm>
            <a:off x="5654258"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 управління</a:t>
            </a:r>
            <a:endParaRPr lang="uk-UA" dirty="0"/>
          </a:p>
        </p:txBody>
      </p:sp>
      <p:sp>
        <p:nvSpPr>
          <p:cNvPr id="5" name="Овал 4"/>
          <p:cNvSpPr/>
          <p:nvPr/>
        </p:nvSpPr>
        <p:spPr>
          <a:xfrm>
            <a:off x="0"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Державні представництва в регіоні</a:t>
            </a:r>
            <a:endParaRPr lang="uk-UA" dirty="0"/>
          </a:p>
        </p:txBody>
      </p:sp>
      <p:sp>
        <p:nvSpPr>
          <p:cNvPr id="6" name="Стрелка вниз 5"/>
          <p:cNvSpPr/>
          <p:nvPr/>
        </p:nvSpPr>
        <p:spPr>
          <a:xfrm rot="2100410">
            <a:off x="2712578" y="975857"/>
            <a:ext cx="1092864" cy="2397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адміністративна</a:t>
            </a:r>
            <a:endParaRPr lang="uk-UA" dirty="0"/>
          </a:p>
        </p:txBody>
      </p:sp>
      <p:sp>
        <p:nvSpPr>
          <p:cNvPr id="7" name="Стрелка вниз 6"/>
          <p:cNvSpPr/>
          <p:nvPr/>
        </p:nvSpPr>
        <p:spPr>
          <a:xfrm rot="19985308">
            <a:off x="5569368" y="1093752"/>
            <a:ext cx="1092864" cy="2161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uk-UA" dirty="0" smtClean="0"/>
              <a:t>Державно-управлінська</a:t>
            </a:r>
            <a:endParaRPr lang="uk-UA" dirty="0"/>
          </a:p>
        </p:txBody>
      </p:sp>
      <p:sp>
        <p:nvSpPr>
          <p:cNvPr id="8" name="Стрелка вниз 7"/>
          <p:cNvSpPr/>
          <p:nvPr/>
        </p:nvSpPr>
        <p:spPr>
          <a:xfrm>
            <a:off x="4169584" y="1268761"/>
            <a:ext cx="1092864" cy="3384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Самоврядування</a:t>
            </a:r>
            <a:endParaRPr lang="uk-UA" dirty="0"/>
          </a:p>
        </p:txBody>
      </p:sp>
      <p:sp>
        <p:nvSpPr>
          <p:cNvPr id="9" name="Стрелка вправо 8"/>
          <p:cNvSpPr/>
          <p:nvPr/>
        </p:nvSpPr>
        <p:spPr>
          <a:xfrm>
            <a:off x="72008" y="-164580"/>
            <a:ext cx="3312368" cy="2973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Зовнішньополітичний та зовнішньоекономічний вплив</a:t>
            </a:r>
            <a:endParaRPr lang="uk-UA" dirty="0"/>
          </a:p>
        </p:txBody>
      </p:sp>
    </p:spTree>
    <p:extLst>
      <p:ext uri="{BB962C8B-B14F-4D97-AF65-F5344CB8AC3E}">
        <p14:creationId xmlns:p14="http://schemas.microsoft.com/office/powerpoint/2010/main" val="192315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24754"/>
          </a:xfrm>
          <a:prstGeom prst="rect">
            <a:avLst/>
          </a:prstGeom>
        </p:spPr>
        <p:txBody>
          <a:bodyPr wrap="square">
            <a:spAutoFit/>
          </a:bodyPr>
          <a:lstStyle/>
          <a:p>
            <a:pPr algn="just"/>
            <a:r>
              <a:rPr lang="uk-UA" sz="2800" dirty="0" smtClean="0"/>
              <a:t>Нові зовнішні та внутрішні виклики, які постають перед Україною на сучасному етапі, вимагають, зокрема, формування нової державної регіональної політики, яка б відповідала сучасним потребам розвитку регіонів і територіальних громад та базувалася на найкращих вітчизняних та світових теоріях і практиках регулювання розвитку регіонів та громад. Важливим під час розроблення регіональної політики є вивчення досвіду зарубіжних країн, і особливо країн Європейського Співтовариства (ЄС). </a:t>
            </a:r>
            <a:r>
              <a:rPr lang="uk-UA" sz="2800" b="1" dirty="0" smtClean="0">
                <a:solidFill>
                  <a:srgbClr val="FF0000"/>
                </a:solidFill>
              </a:rPr>
              <a:t>Регіональна політика </a:t>
            </a:r>
            <a:r>
              <a:rPr lang="uk-UA" sz="2800" dirty="0" smtClean="0"/>
              <a:t>в цих країнах є успішною, спрямованою на згладжування регіональних диспропорцій, розвиток депресивних територій, забезпечення високого рівня конкурентоспроможності їх економіки</a:t>
            </a:r>
            <a:endParaRPr lang="uk-UA" sz="2800" dirty="0"/>
          </a:p>
        </p:txBody>
      </p:sp>
    </p:spTree>
    <p:extLst>
      <p:ext uri="{BB962C8B-B14F-4D97-AF65-F5344CB8AC3E}">
        <p14:creationId xmlns:p14="http://schemas.microsoft.com/office/powerpoint/2010/main" val="1149082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740307"/>
          </a:xfrm>
          <a:prstGeom prst="rect">
            <a:avLst/>
          </a:prstGeom>
        </p:spPr>
        <p:txBody>
          <a:bodyPr wrap="square">
            <a:spAutoFit/>
          </a:bodyPr>
          <a:lstStyle/>
          <a:p>
            <a:pPr algn="ctr"/>
            <a:r>
              <a:rPr lang="uk-UA" sz="2400" b="1" dirty="0" smtClean="0">
                <a:solidFill>
                  <a:srgbClr val="FF0000"/>
                </a:solidFill>
              </a:rPr>
              <a:t>Державна регіональна політика здійснюється у напрямах</a:t>
            </a:r>
            <a:r>
              <a:rPr lang="uk-UA" sz="2400" b="1" dirty="0" smtClean="0"/>
              <a:t>: </a:t>
            </a:r>
          </a:p>
          <a:p>
            <a:pPr marL="457200" indent="-457200">
              <a:buFontTx/>
              <a:buChar char="-"/>
            </a:pPr>
            <a:r>
              <a:rPr lang="uk-UA" sz="2400" dirty="0" smtClean="0"/>
              <a:t>створення ефективної </a:t>
            </a:r>
            <a:r>
              <a:rPr lang="uk-UA" sz="2400" dirty="0" smtClean="0">
                <a:solidFill>
                  <a:srgbClr val="FF0000"/>
                </a:solidFill>
              </a:rPr>
              <a:t>системи публічної влади </a:t>
            </a:r>
            <a:r>
              <a:rPr lang="uk-UA" sz="2400" dirty="0" smtClean="0"/>
              <a:t>в регіонах, спроможної забезпечити сталий розвиток територій, </a:t>
            </a:r>
            <a:r>
              <a:rPr lang="uk-UA" sz="2400" b="1" dirty="0" smtClean="0">
                <a:solidFill>
                  <a:srgbClr val="FF0000"/>
                </a:solidFill>
              </a:rPr>
              <a:t>надання якісних публічних послуг людям</a:t>
            </a:r>
            <a:r>
              <a:rPr lang="uk-UA" sz="2400" dirty="0" smtClean="0"/>
              <a:t>; </a:t>
            </a:r>
          </a:p>
          <a:p>
            <a:pPr marL="457200" indent="-457200">
              <a:buFontTx/>
              <a:buChar char="-"/>
            </a:pPr>
            <a:r>
              <a:rPr lang="uk-UA" sz="2400" dirty="0" smtClean="0"/>
              <a:t>сприяння поліпшенню матеріального фінансового, інформаційного, кадрового та іншого ресурсного </a:t>
            </a:r>
            <a:r>
              <a:rPr lang="uk-UA" sz="2400" dirty="0" smtClean="0">
                <a:solidFill>
                  <a:srgbClr val="FF0000"/>
                </a:solidFill>
              </a:rPr>
              <a:t>забезпечення розвитку регіонів</a:t>
            </a:r>
            <a:r>
              <a:rPr lang="uk-UA" sz="2400" dirty="0" smtClean="0"/>
              <a:t>, виконанню завдань місцевим самоврядуванням; </a:t>
            </a:r>
          </a:p>
          <a:p>
            <a:pPr marL="457200" indent="-457200">
              <a:buFontTx/>
              <a:buChar char="-"/>
            </a:pPr>
            <a:r>
              <a:rPr lang="uk-UA" sz="2400" dirty="0" smtClean="0"/>
              <a:t>стимулювання </a:t>
            </a:r>
            <a:r>
              <a:rPr lang="uk-UA" sz="2400" dirty="0" smtClean="0">
                <a:solidFill>
                  <a:srgbClr val="FF0000"/>
                </a:solidFill>
              </a:rPr>
              <a:t>міжрегіональної інтеграції</a:t>
            </a:r>
            <a:r>
              <a:rPr lang="uk-UA" sz="2400" dirty="0" smtClean="0"/>
              <a:t>, подолання міжрегіонального відчуження та інтеграції регіональних інформаційних, освітніх просторів у єдиний загальноукраїнський простір; </a:t>
            </a:r>
          </a:p>
          <a:p>
            <a:pPr marL="457200" indent="-457200">
              <a:buFontTx/>
              <a:buChar char="-"/>
            </a:pPr>
            <a:r>
              <a:rPr lang="uk-UA" sz="2400" dirty="0" smtClean="0"/>
              <a:t>розробка </a:t>
            </a:r>
            <a:r>
              <a:rPr lang="uk-UA" sz="2400" b="1" dirty="0" smtClean="0">
                <a:solidFill>
                  <a:srgbClr val="00B050"/>
                </a:solidFill>
              </a:rPr>
              <a:t>ефективних механізмів представництва на загальнонаціональному рівні інтересів регіонів</a:t>
            </a:r>
            <a:r>
              <a:rPr lang="uk-UA" sz="2400" dirty="0" smtClean="0"/>
              <a:t>, а на регіональному; </a:t>
            </a:r>
          </a:p>
          <a:p>
            <a:pPr marL="457200" indent="-457200">
              <a:buFontTx/>
              <a:buChar char="-"/>
            </a:pPr>
            <a:r>
              <a:rPr lang="uk-UA" sz="2400" dirty="0" smtClean="0"/>
              <a:t>територіальних громад, </a:t>
            </a:r>
            <a:r>
              <a:rPr lang="uk-UA" sz="2400" dirty="0" smtClean="0">
                <a:solidFill>
                  <a:srgbClr val="FF0000"/>
                </a:solidFill>
              </a:rPr>
              <a:t>урахування самобутності регіонів та їх конкурентних переваг </a:t>
            </a:r>
            <a:r>
              <a:rPr lang="uk-UA" sz="2400" dirty="0" smtClean="0"/>
              <a:t>під час формування та реалізації державної регіональної політики.</a:t>
            </a:r>
            <a:endParaRPr lang="uk-UA" sz="2400" dirty="0"/>
          </a:p>
        </p:txBody>
      </p:sp>
    </p:spTree>
    <p:extLst>
      <p:ext uri="{BB962C8B-B14F-4D97-AF65-F5344CB8AC3E}">
        <p14:creationId xmlns:p14="http://schemas.microsoft.com/office/powerpoint/2010/main" val="2613874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8" y="0"/>
            <a:ext cx="9157498" cy="6555641"/>
          </a:xfrm>
          <a:prstGeom prst="rect">
            <a:avLst/>
          </a:prstGeom>
        </p:spPr>
        <p:txBody>
          <a:bodyPr wrap="square">
            <a:spAutoFit/>
          </a:bodyPr>
          <a:lstStyle/>
          <a:p>
            <a:pPr algn="ctr"/>
            <a:r>
              <a:rPr lang="uk-UA" sz="2000" b="1" dirty="0" smtClean="0">
                <a:solidFill>
                  <a:srgbClr val="FF0000"/>
                </a:solidFill>
              </a:rPr>
              <a:t>Пріоритетами державної регіональної політики є: </a:t>
            </a:r>
          </a:p>
          <a:p>
            <a:pPr marL="342900" indent="-342900">
              <a:buFontTx/>
              <a:buChar char="-"/>
            </a:pPr>
            <a:r>
              <a:rPr lang="uk-UA" sz="2000" dirty="0" smtClean="0"/>
              <a:t>формування нормативно-правової бази, необхідної для реалізації </a:t>
            </a:r>
            <a:r>
              <a:rPr lang="uk-UA" sz="2000" dirty="0" smtClean="0">
                <a:solidFill>
                  <a:srgbClr val="FF0000"/>
                </a:solidFill>
              </a:rPr>
              <a:t>Концепції державної регіональної політики</a:t>
            </a:r>
            <a:r>
              <a:rPr lang="uk-UA" sz="2000" dirty="0" smtClean="0"/>
              <a:t>, зокрема прийняття закону про засади державної регіональної політики, інших законів, внесення змін до чинних законів України; </a:t>
            </a:r>
          </a:p>
          <a:p>
            <a:pPr marL="342900" indent="-342900">
              <a:buFontTx/>
              <a:buChar char="-"/>
            </a:pPr>
            <a:r>
              <a:rPr lang="uk-UA" sz="2000" dirty="0" smtClean="0"/>
              <a:t>- приведення законодавства України у відповідність із документами Ради Європи та Європейського Союзу, які визначають принципи регіональної політики і розвитку;</a:t>
            </a:r>
          </a:p>
          <a:p>
            <a:r>
              <a:rPr lang="uk-UA" sz="2000" dirty="0" smtClean="0"/>
              <a:t> - </a:t>
            </a:r>
            <a:r>
              <a:rPr lang="uk-UA" sz="2000" dirty="0" smtClean="0">
                <a:solidFill>
                  <a:srgbClr val="FF0000"/>
                </a:solidFill>
              </a:rPr>
              <a:t>оптимізація територіальної основи публічної влади </a:t>
            </a:r>
            <a:r>
              <a:rPr lang="uk-UA" sz="2000" dirty="0" smtClean="0"/>
              <a:t>з упорядкуванням меж адміністративно-територіальних одиниць, чітким розподілом сфери повноважень між місцевими органами виконавчої влади та органами місцевого самоврядування; </a:t>
            </a:r>
          </a:p>
          <a:p>
            <a:pPr marL="342900" indent="-342900">
              <a:buFontTx/>
              <a:buChar char="-"/>
            </a:pPr>
            <a:r>
              <a:rPr lang="uk-UA" sz="2000" dirty="0" smtClean="0"/>
              <a:t>створення та підтримання </a:t>
            </a:r>
            <a:r>
              <a:rPr lang="uk-UA" sz="2000" b="1" dirty="0" smtClean="0">
                <a:solidFill>
                  <a:srgbClr val="FF0000"/>
                </a:solidFill>
              </a:rPr>
              <a:t>повноцінного життєвого середовища</a:t>
            </a:r>
            <a:r>
              <a:rPr lang="uk-UA" sz="2000" dirty="0" smtClean="0"/>
              <a:t>, підвищення якості життя людей, зменшення територіальної диференціації за індексом людського розвитку, формування поліцентричної системи розвитку території держави; </a:t>
            </a:r>
          </a:p>
          <a:p>
            <a:pPr marL="342900" indent="-342900">
              <a:buFontTx/>
              <a:buChar char="-"/>
            </a:pPr>
            <a:r>
              <a:rPr lang="uk-UA" sz="2000" dirty="0" smtClean="0"/>
              <a:t>запровадження </a:t>
            </a:r>
            <a:r>
              <a:rPr lang="uk-UA" sz="2000" dirty="0" smtClean="0">
                <a:solidFill>
                  <a:srgbClr val="FF0000"/>
                </a:solidFill>
              </a:rPr>
              <a:t>механізмів визначення "проблемних" територій </a:t>
            </a:r>
            <a:r>
              <a:rPr lang="uk-UA" sz="2000" dirty="0" smtClean="0"/>
              <a:t>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endParaRPr lang="uk-UA" sz="2000" dirty="0"/>
          </a:p>
        </p:txBody>
      </p:sp>
    </p:spTree>
    <p:extLst>
      <p:ext uri="{BB962C8B-B14F-4D97-AF65-F5344CB8AC3E}">
        <p14:creationId xmlns:p14="http://schemas.microsoft.com/office/powerpoint/2010/main" val="3387793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923"/>
            <a:ext cx="9144000" cy="3908762"/>
          </a:xfrm>
          <a:prstGeom prst="rect">
            <a:avLst/>
          </a:prstGeom>
        </p:spPr>
        <p:txBody>
          <a:bodyPr wrap="square">
            <a:spAutoFit/>
          </a:bodyPr>
          <a:lstStyle/>
          <a:p>
            <a:r>
              <a:rPr lang="uk-UA" sz="2800" b="1" dirty="0" smtClean="0">
                <a:solidFill>
                  <a:srgbClr val="FF0000"/>
                </a:solidFill>
              </a:rPr>
              <a:t>Мета державної регіональної політики досягається шляхом</a:t>
            </a:r>
            <a:r>
              <a:rPr lang="uk-UA" sz="2400" dirty="0" smtClean="0"/>
              <a:t>: </a:t>
            </a:r>
          </a:p>
          <a:p>
            <a:pPr marL="457200" indent="-457200">
              <a:buAutoNum type="arabicParenR"/>
            </a:pPr>
            <a:r>
              <a:rPr lang="uk-UA" sz="2400" dirty="0" smtClean="0"/>
              <a:t>створення умов для збалансованого розвитку регіонів; </a:t>
            </a:r>
          </a:p>
          <a:p>
            <a:pPr marL="457200" indent="-457200">
              <a:buAutoNum type="arabicParenR"/>
            </a:pPr>
            <a:r>
              <a:rPr lang="uk-UA" sz="2400" dirty="0" smtClean="0"/>
              <a:t>інтеграції регіонів у єдиному політичному, правовому, економічному, інформаційному, культурному просторі; </a:t>
            </a:r>
          </a:p>
          <a:p>
            <a:pPr marL="457200" indent="-457200">
              <a:buAutoNum type="arabicParenR"/>
            </a:pPr>
            <a:r>
              <a:rPr lang="uk-UA" sz="2400" dirty="0" smtClean="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buAutoNum type="arabicParenR"/>
            </a:pPr>
            <a:r>
              <a:rPr lang="uk-UA" sz="2400" dirty="0" smtClean="0"/>
              <a:t>підвищення конкурентоспроможності регіонів</a:t>
            </a:r>
            <a:endParaRPr lang="uk-UA" sz="2400" dirty="0"/>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212" y="476672"/>
            <a:ext cx="8064896" cy="2677656"/>
          </a:xfrm>
          <a:prstGeom prst="rect">
            <a:avLst/>
          </a:prstGeom>
        </p:spPr>
        <p:txBody>
          <a:bodyPr wrap="square">
            <a:spAutoFit/>
          </a:bodyPr>
          <a:lstStyle/>
          <a:p>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9" y="0"/>
            <a:ext cx="9144000" cy="7001917"/>
          </a:xfrm>
          <a:prstGeom prst="rect">
            <a:avLst/>
          </a:prstGeom>
        </p:spPr>
        <p:txBody>
          <a:bodyPr wrap="square">
            <a:spAutoFit/>
          </a:bodyPr>
          <a:lstStyle/>
          <a:p>
            <a:r>
              <a:rPr lang="uk-UA" sz="2400" b="1" dirty="0" smtClean="0">
                <a:solidFill>
                  <a:srgbClr val="FF0000"/>
                </a:solidFill>
              </a:rPr>
              <a:t>Державна регіональна політика базується на низці принципів: </a:t>
            </a:r>
          </a:p>
          <a:p>
            <a:r>
              <a:rPr lang="uk-UA" sz="1700" dirty="0" smtClean="0"/>
              <a:t>1) </a:t>
            </a:r>
            <a:r>
              <a:rPr lang="uk-UA" sz="1700" b="1" dirty="0" smtClean="0"/>
              <a:t>конституційності та законності </a:t>
            </a:r>
            <a:r>
              <a:rPr lang="uk-UA" sz="1700" dirty="0" smtClean="0"/>
              <a:t>- відповідності Конституції та законам України, актам Верховної Ради України, Президента України та Кабінету Міністрів України;  </a:t>
            </a:r>
            <a:r>
              <a:rPr lang="uk-UA" sz="1700" b="1" dirty="0" smtClean="0"/>
              <a:t>суверенітет</a:t>
            </a:r>
          </a:p>
          <a:p>
            <a:r>
              <a:rPr lang="uk-UA" sz="1700" dirty="0" smtClean="0"/>
              <a:t>2) </a:t>
            </a:r>
            <a:r>
              <a:rPr lang="uk-UA" sz="1700" b="1" dirty="0" smtClean="0"/>
              <a:t>координації </a:t>
            </a:r>
            <a:r>
              <a:rPr lang="uk-UA" sz="1700" dirty="0" smtClean="0"/>
              <a:t>-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a:t>
            </a:r>
          </a:p>
          <a:p>
            <a:r>
              <a:rPr lang="uk-UA" sz="1700" dirty="0" smtClean="0"/>
              <a:t>3) </a:t>
            </a:r>
            <a:r>
              <a:rPr lang="uk-UA" sz="1700" b="1" dirty="0" smtClean="0"/>
              <a:t>єдності </a:t>
            </a:r>
            <a:r>
              <a:rPr lang="uk-UA" sz="1700" dirty="0" smtClean="0"/>
              <a:t>- неодмінності забезпечення просторової, політичної, економічної, інформаційної, соціальної, гуманітарної цілісності України; </a:t>
            </a:r>
          </a:p>
          <a:p>
            <a:r>
              <a:rPr lang="uk-UA" sz="1700" dirty="0" smtClean="0"/>
              <a:t>4) </a:t>
            </a:r>
            <a:r>
              <a:rPr lang="uk-UA" sz="1700" b="1" dirty="0" smtClean="0"/>
              <a:t>децентралізації - </a:t>
            </a:r>
            <a:r>
              <a:rPr lang="uk-UA" sz="1700" dirty="0" smtClean="0"/>
              <a:t>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a:t>
            </a:r>
          </a:p>
          <a:p>
            <a:r>
              <a:rPr lang="uk-UA" sz="1700" dirty="0" smtClean="0"/>
              <a:t>5) </a:t>
            </a:r>
            <a:r>
              <a:rPr lang="uk-UA" sz="1700" b="1" dirty="0" err="1" smtClean="0"/>
              <a:t>деконцентрації</a:t>
            </a:r>
            <a:r>
              <a:rPr lang="uk-UA" sz="1700" b="1" dirty="0" smtClean="0"/>
              <a:t> </a:t>
            </a:r>
            <a:r>
              <a:rPr lang="uk-UA" sz="1700" dirty="0" smtClean="0"/>
              <a:t>- перерозподілу владних повноважень у межах системи органів виконавчої влади - від центральних до місцевих; </a:t>
            </a:r>
          </a:p>
          <a:p>
            <a:r>
              <a:rPr lang="uk-UA" sz="1700" dirty="0" smtClean="0"/>
              <a:t>6) </a:t>
            </a:r>
            <a:r>
              <a:rPr lang="uk-UA" sz="1700" b="1" dirty="0" err="1" smtClean="0"/>
              <a:t>субсидіарності</a:t>
            </a:r>
            <a:r>
              <a:rPr lang="uk-UA" sz="1700" b="1" dirty="0" smtClean="0"/>
              <a:t> </a:t>
            </a:r>
            <a:r>
              <a:rPr lang="uk-UA" sz="1700" dirty="0" smtClean="0"/>
              <a:t>- </a:t>
            </a:r>
            <a:r>
              <a:rPr lang="uk-UA" sz="1700" b="1" dirty="0" smtClean="0">
                <a:solidFill>
                  <a:srgbClr val="FF0000"/>
                </a:solidFill>
              </a:rPr>
              <a:t>прийняття рішень та надання публічних послуг </a:t>
            </a:r>
            <a:r>
              <a:rPr lang="uk-UA" sz="1700" dirty="0" smtClean="0"/>
              <a:t>на найближчому до громадянина рівні (відповідні повноваження можуть передаватись на вищий рівень управління лише з міркувань ефективності та економії);  </a:t>
            </a:r>
            <a:r>
              <a:rPr lang="uk-UA" b="1" dirty="0" smtClean="0">
                <a:solidFill>
                  <a:srgbClr val="FF0000"/>
                </a:solidFill>
              </a:rPr>
              <a:t>абсолютизм-</a:t>
            </a:r>
            <a:r>
              <a:rPr lang="uk-UA" b="1" dirty="0" err="1" smtClean="0">
                <a:solidFill>
                  <a:srgbClr val="FF0000"/>
                </a:solidFill>
              </a:rPr>
              <a:t>народороправління</a:t>
            </a:r>
            <a:endParaRPr lang="uk-UA" b="1" dirty="0" smtClean="0">
              <a:solidFill>
                <a:srgbClr val="FF0000"/>
              </a:solidFill>
            </a:endParaRPr>
          </a:p>
          <a:p>
            <a:r>
              <a:rPr lang="uk-UA" sz="1700" dirty="0" smtClean="0"/>
              <a:t>7) </a:t>
            </a:r>
            <a:r>
              <a:rPr lang="uk-UA" sz="1700" b="1" dirty="0" smtClean="0"/>
              <a:t>партнерства</a:t>
            </a:r>
            <a:r>
              <a:rPr lang="uk-UA" sz="1700" dirty="0" smtClean="0"/>
              <a:t> -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a:t>
            </a:r>
          </a:p>
          <a:p>
            <a:r>
              <a:rPr lang="uk-UA" sz="1700" dirty="0" smtClean="0"/>
              <a:t>8) </a:t>
            </a:r>
            <a:r>
              <a:rPr lang="uk-UA" sz="1700" b="1" dirty="0" smtClean="0"/>
              <a:t>відкритості </a:t>
            </a:r>
            <a:r>
              <a:rPr lang="uk-UA" sz="1700" dirty="0" smtClean="0"/>
              <a:t>- прозорості,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a:t>
            </a:r>
          </a:p>
          <a:p>
            <a:r>
              <a:rPr lang="uk-UA" sz="1700" dirty="0" smtClean="0"/>
              <a:t>9) </a:t>
            </a:r>
            <a:r>
              <a:rPr lang="uk-UA" sz="1700" b="1" dirty="0" smtClean="0"/>
              <a:t>сталого розвитку - розвитку суспільства</a:t>
            </a:r>
            <a:r>
              <a:rPr lang="uk-UA" sz="1700" dirty="0" smtClean="0"/>
              <a:t>, що дає змогу задовольняти потреби нинішнього покоління з урахуванням інтересів майбутніх поколінь; </a:t>
            </a:r>
          </a:p>
          <a:p>
            <a:r>
              <a:rPr lang="uk-UA" sz="1700" dirty="0" smtClean="0"/>
              <a:t>10) </a:t>
            </a:r>
            <a:r>
              <a:rPr lang="uk-UA" sz="1700" b="1" dirty="0" smtClean="0"/>
              <a:t>історичної спадкоємності </a:t>
            </a:r>
            <a:r>
              <a:rPr lang="uk-UA" sz="1700" dirty="0" smtClean="0"/>
              <a:t>- врахування та збереження позитивних надбань попереднього розвитку регіонів.</a:t>
            </a:r>
            <a:endParaRPr lang="uk-UA" sz="1700" dirty="0"/>
          </a:p>
        </p:txBody>
      </p:sp>
    </p:spTree>
    <p:extLst>
      <p:ext uri="{BB962C8B-B14F-4D97-AF65-F5344CB8AC3E}">
        <p14:creationId xmlns:p14="http://schemas.microsoft.com/office/powerpoint/2010/main" val="726461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92" y="1124744"/>
            <a:ext cx="9144000" cy="34163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 ПОЛІТИКА </a:t>
            </a:r>
            <a:r>
              <a:rPr lang="ru-RU" sz="4000" b="1" spc="50" dirty="0">
                <a:ln w="11430"/>
                <a:solidFill>
                  <a:srgbClr val="C00000"/>
                </a:solidFill>
                <a:effectLst>
                  <a:outerShdw blurRad="76200" dist="50800" dir="5400000" algn="tl" rotWithShape="0">
                    <a:srgbClr val="000000">
                      <a:alpha val="65000"/>
                    </a:srgbClr>
                  </a:outerShdw>
                </a:effectLst>
              </a:rPr>
              <a:t>ЩОДО </a:t>
            </a: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МІСЦЕВОГО САМОВРЯДУВАННЯ</a:t>
            </a:r>
            <a:endParaRPr lang="uk-UA"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540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86170905"/>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Tree>
    <p:extLst>
      <p:ext uri="{BB962C8B-B14F-4D97-AF65-F5344CB8AC3E}">
        <p14:creationId xmlns:p14="http://schemas.microsoft.com/office/powerpoint/2010/main" val="3441275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sus\Desktop\с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4" y="116632"/>
            <a:ext cx="5371156" cy="2869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sus\Desktop\завантаженн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352" y="3501008"/>
            <a:ext cx="5966695" cy="273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95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5686"/>
            <a:ext cx="8856984" cy="649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37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мс.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6008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81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113.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4844182" cy="633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31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833438"/>
            <a:ext cx="7334250"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8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smtClean="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Об'єкти </a:t>
            </a:r>
            <a:r>
              <a:rPr lang="uk-UA" sz="2800" b="1" dirty="0">
                <a:solidFill>
                  <a:srgbClr val="FF0000"/>
                </a:solidFill>
                <a:latin typeface="Times New Roman" panose="02020603050405020304" pitchFamily="18" charset="0"/>
                <a:cs typeface="Times New Roman" panose="02020603050405020304" pitchFamily="18" charset="0"/>
              </a:rPr>
              <a:t> державної </a:t>
            </a:r>
            <a:r>
              <a:rPr lang="uk-UA" sz="2800" b="1" dirty="0" smtClean="0">
                <a:solidFill>
                  <a:srgbClr val="FF0000"/>
                </a:solidFill>
                <a:latin typeface="Times New Roman" panose="02020603050405020304" pitchFamily="18" charset="0"/>
                <a:cs typeface="Times New Roman" panose="02020603050405020304" pitchFamily="18" charset="0"/>
              </a:rPr>
              <a:t>політики </a:t>
            </a:r>
            <a:r>
              <a:rPr lang="uk-UA" sz="2000" dirty="0" smtClean="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smtClean="0">
                <a:solidFill>
                  <a:srgbClr val="FF0000"/>
                </a:solidFill>
                <a:latin typeface="Times New Roman" panose="02020603050405020304" pitchFamily="18" charset="0"/>
                <a:cs typeface="Times New Roman" panose="02020603050405020304" pitchFamily="18" charset="0"/>
              </a:rPr>
              <a:t>Об'єкти політики </a:t>
            </a:r>
            <a:r>
              <a:rPr lang="uk-UA" sz="2000" dirty="0" smtClean="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298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TotalTime>
  <Words>1824</Words>
  <Application>Microsoft Office PowerPoint</Application>
  <PresentationFormat>Экран (4:3)</PresentationFormat>
  <Paragraphs>169</Paragraphs>
  <Slides>57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Тема Office</vt:lpstr>
      <vt:lpstr>Презентация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asus</cp:lastModifiedBy>
  <cp:revision>127</cp:revision>
  <dcterms:created xsi:type="dcterms:W3CDTF">2022-09-01T08:21:12Z</dcterms:created>
  <dcterms:modified xsi:type="dcterms:W3CDTF">2022-10-27T11:17:10Z</dcterms:modified>
</cp:coreProperties>
</file>