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sldIdLst>
    <p:sldId id="256" r:id="rId2"/>
    <p:sldId id="257" r:id="rId3"/>
    <p:sldId id="258" r:id="rId4"/>
    <p:sldId id="259" r:id="rId5"/>
    <p:sldId id="260" r:id="rId6"/>
    <p:sldId id="261" r:id="rId7"/>
    <p:sldId id="262" r:id="rId8"/>
    <p:sldId id="289"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7" r:id="rId27"/>
    <p:sldId id="280" r:id="rId28"/>
    <p:sldId id="288" r:id="rId29"/>
    <p:sldId id="281" r:id="rId30"/>
    <p:sldId id="282" r:id="rId31"/>
    <p:sldId id="283" r:id="rId32"/>
    <p:sldId id="284" r:id="rId33"/>
    <p:sldId id="285" r:id="rId34"/>
    <p:sldId id="286"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AAB4D0B0-24EB-4DD8-9BB3-15B9065D1D05}" type="datetimeFigureOut">
              <a:rPr lang="ru-RU" smtClean="0"/>
              <a:pPr/>
              <a:t>03.04.2024</a:t>
            </a:fld>
            <a:endParaRPr lang="ru-RU"/>
          </a:p>
        </p:txBody>
      </p:sp>
      <p:sp>
        <p:nvSpPr>
          <p:cNvPr id="16" name="Номер слайда 15"/>
          <p:cNvSpPr>
            <a:spLocks noGrp="1"/>
          </p:cNvSpPr>
          <p:nvPr>
            <p:ph type="sldNum" sz="quarter" idx="11"/>
          </p:nvPr>
        </p:nvSpPr>
        <p:spPr/>
        <p:txBody>
          <a:bodyPr/>
          <a:lstStyle/>
          <a:p>
            <a:fld id="{45297E30-1F7B-453A-9001-987F04FEEBF2}"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AB4D0B0-24EB-4DD8-9BB3-15B9065D1D05}" type="datetimeFigureOut">
              <a:rPr lang="ru-RU" smtClean="0"/>
              <a:pPr/>
              <a:t>03.04.2024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297E30-1F7B-453A-9001-987F04FEEBF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AB4D0B0-24EB-4DD8-9BB3-15B9065D1D05}" type="datetimeFigureOut">
              <a:rPr lang="ru-RU" smtClean="0"/>
              <a:pPr/>
              <a:t>03.04.2024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297E30-1F7B-453A-9001-987F04FEEBF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AAB4D0B0-24EB-4DD8-9BB3-15B9065D1D05}" type="datetimeFigureOut">
              <a:rPr lang="ru-RU" smtClean="0"/>
              <a:pPr/>
              <a:t>03.04.2024</a:t>
            </a:fld>
            <a:endParaRPr lang="ru-RU"/>
          </a:p>
        </p:txBody>
      </p:sp>
      <p:sp>
        <p:nvSpPr>
          <p:cNvPr id="15" name="Номер слайда 14"/>
          <p:cNvSpPr>
            <a:spLocks noGrp="1"/>
          </p:cNvSpPr>
          <p:nvPr>
            <p:ph type="sldNum" sz="quarter" idx="15"/>
          </p:nvPr>
        </p:nvSpPr>
        <p:spPr/>
        <p:txBody>
          <a:bodyPr/>
          <a:lstStyle>
            <a:lvl1pPr algn="ctr">
              <a:defRPr/>
            </a:lvl1pPr>
          </a:lstStyle>
          <a:p>
            <a:fld id="{45297E30-1F7B-453A-9001-987F04FEEBF2}"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AB4D0B0-24EB-4DD8-9BB3-15B9065D1D05}" type="datetimeFigureOut">
              <a:rPr lang="ru-RU" smtClean="0"/>
              <a:pPr/>
              <a:t>03.04.2024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297E30-1F7B-453A-9001-987F04FEEBF2}"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AAB4D0B0-24EB-4DD8-9BB3-15B9065D1D05}" type="datetimeFigureOut">
              <a:rPr lang="ru-RU" smtClean="0"/>
              <a:pPr/>
              <a:t>03.04.2024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297E30-1F7B-453A-9001-987F04FEEBF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45297E30-1F7B-453A-9001-987F04FEEBF2}"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AAB4D0B0-24EB-4DD8-9BB3-15B9065D1D05}" type="datetimeFigureOut">
              <a:rPr lang="ru-RU" smtClean="0"/>
              <a:pPr/>
              <a:t>03.04.2024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AB4D0B0-24EB-4DD8-9BB3-15B9065D1D05}" type="datetimeFigureOut">
              <a:rPr lang="ru-RU" smtClean="0"/>
              <a:pPr/>
              <a:t>03.04.2024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297E30-1F7B-453A-9001-987F04FEEBF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4D0B0-24EB-4DD8-9BB3-15B9065D1D05}" type="datetimeFigureOut">
              <a:rPr lang="ru-RU" smtClean="0"/>
              <a:pPr/>
              <a:t>03.04.2024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297E30-1F7B-453A-9001-987F04FEEBF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AAB4D0B0-24EB-4DD8-9BB3-15B9065D1D05}" type="datetimeFigureOut">
              <a:rPr lang="ru-RU" smtClean="0"/>
              <a:pPr/>
              <a:t>03.04.2024</a:t>
            </a:fld>
            <a:endParaRPr lang="ru-RU"/>
          </a:p>
        </p:txBody>
      </p:sp>
      <p:sp>
        <p:nvSpPr>
          <p:cNvPr id="9" name="Номер слайда 8"/>
          <p:cNvSpPr>
            <a:spLocks noGrp="1"/>
          </p:cNvSpPr>
          <p:nvPr>
            <p:ph type="sldNum" sz="quarter" idx="15"/>
          </p:nvPr>
        </p:nvSpPr>
        <p:spPr/>
        <p:txBody>
          <a:bodyPr/>
          <a:lstStyle/>
          <a:p>
            <a:fld id="{45297E30-1F7B-453A-9001-987F04FEEBF2}"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AAB4D0B0-24EB-4DD8-9BB3-15B9065D1D05}" type="datetimeFigureOut">
              <a:rPr lang="ru-RU" smtClean="0"/>
              <a:pPr/>
              <a:t>03.04.2024</a:t>
            </a:fld>
            <a:endParaRPr lang="ru-RU"/>
          </a:p>
        </p:txBody>
      </p:sp>
      <p:sp>
        <p:nvSpPr>
          <p:cNvPr id="9" name="Номер слайда 8"/>
          <p:cNvSpPr>
            <a:spLocks noGrp="1"/>
          </p:cNvSpPr>
          <p:nvPr>
            <p:ph type="sldNum" sz="quarter" idx="11"/>
          </p:nvPr>
        </p:nvSpPr>
        <p:spPr/>
        <p:txBody>
          <a:bodyPr/>
          <a:lstStyle/>
          <a:p>
            <a:fld id="{45297E30-1F7B-453A-9001-987F04FEEBF2}"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AB4D0B0-24EB-4DD8-9BB3-15B9065D1D05}" type="datetimeFigureOut">
              <a:rPr lang="ru-RU" smtClean="0"/>
              <a:pPr/>
              <a:t>03.04.2024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5297E30-1F7B-453A-9001-987F04FEEBF2}"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uk-UA" dirty="0" smtClean="0"/>
              <a:t>Екологічна імунологія</a:t>
            </a:r>
            <a:endParaRPr lang="ru-RU" dirty="0"/>
          </a:p>
        </p:txBody>
      </p:sp>
      <p:sp>
        <p:nvSpPr>
          <p:cNvPr id="2" name="Заголовок 1"/>
          <p:cNvSpPr>
            <a:spLocks noGrp="1"/>
          </p:cNvSpPr>
          <p:nvPr>
            <p:ph type="ctrTitle"/>
          </p:nvPr>
        </p:nvSpPr>
        <p:spPr/>
        <p:txBody>
          <a:bodyPr/>
          <a:lstStyle/>
          <a:p>
            <a:r>
              <a:rPr lang="uk-UA" dirty="0" smtClean="0"/>
              <a:t>Лекція 4</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8847"/>
            <a:ext cx="9144000" cy="3693319"/>
          </a:xfrm>
          <a:prstGeom prst="rect">
            <a:avLst/>
          </a:prstGeom>
        </p:spPr>
        <p:txBody>
          <a:bodyPr wrap="square">
            <a:spAutoFit/>
          </a:bodyPr>
          <a:lstStyle/>
          <a:p>
            <a:pPr algn="just"/>
            <a:r>
              <a:rPr lang="uk-UA" b="1" i="1" dirty="0"/>
              <a:t>Реакція гальмування міграції лейкоцитів в прямому капілярному тісті. </a:t>
            </a:r>
            <a:r>
              <a:rPr lang="uk-UA" dirty="0"/>
              <a:t>Рухливість лейкоцитів периферичної крові, їх міграція до вогнищ тканинної деструкції, хемотаксис до </a:t>
            </a:r>
            <a:r>
              <a:rPr lang="uk-UA" dirty="0" err="1"/>
              <a:t>ауто-</a:t>
            </a:r>
            <a:r>
              <a:rPr lang="uk-UA" dirty="0"/>
              <a:t> і </a:t>
            </a:r>
            <a:r>
              <a:rPr lang="uk-UA" dirty="0" err="1"/>
              <a:t>гетероантигенів</a:t>
            </a:r>
            <a:r>
              <a:rPr lang="uk-UA" dirty="0"/>
              <a:t>, перерозподіл між </a:t>
            </a:r>
            <a:r>
              <a:rPr lang="uk-UA" dirty="0" err="1"/>
              <a:t>лімфоїдними</a:t>
            </a:r>
            <a:r>
              <a:rPr lang="uk-UA" dirty="0"/>
              <a:t> органами при стресово-адаптивних реакціях є складовою компонентою загальної системи реактивності, здібності до збереження постійності внутрішнього середовища.</a:t>
            </a:r>
            <a:endParaRPr lang="ru-RU" dirty="0"/>
          </a:p>
          <a:p>
            <a:pPr algn="just"/>
            <a:r>
              <a:rPr lang="uk-UA" dirty="0"/>
              <a:t>Сенсибілізовані до певного антигену лімфоцити різко знижують швидкість рухливості в середовищі, в яке вносять антиген. Реакція гальмування міграції лейкоцитів (РГМЛ) здійснюється при безпосередній взаємодії антигену з </a:t>
            </a:r>
            <a:r>
              <a:rPr lang="uk-UA" dirty="0" err="1"/>
              <a:t>антигенспецифічними</a:t>
            </a:r>
            <a:r>
              <a:rPr lang="uk-UA" dirty="0"/>
              <a:t> рецепторами, а також через дію чинника, що пригнічує міграцію клітин, який виділяється при контакті із специфічним антигеном. Цей феномен дозволяє продемонструвати </a:t>
            </a:r>
            <a:r>
              <a:rPr lang="uk-UA" dirty="0" err="1"/>
              <a:t>органоспецифічну</a:t>
            </a:r>
            <a:r>
              <a:rPr lang="uk-UA" dirty="0"/>
              <a:t> клітино-опосередковану </a:t>
            </a:r>
            <a:r>
              <a:rPr lang="uk-UA" dirty="0" err="1"/>
              <a:t>гіперчутливість</a:t>
            </a:r>
            <a:r>
              <a:rPr lang="uk-UA" dirty="0"/>
              <a:t>.</a:t>
            </a:r>
            <a:endParaRPr lang="ru-RU" dirty="0"/>
          </a:p>
        </p:txBody>
      </p:sp>
      <p:sp>
        <p:nvSpPr>
          <p:cNvPr id="3" name="Прямоугольник 2"/>
          <p:cNvSpPr/>
          <p:nvPr/>
        </p:nvSpPr>
        <p:spPr>
          <a:xfrm>
            <a:off x="0" y="3811012"/>
            <a:ext cx="9144000" cy="3046988"/>
          </a:xfrm>
          <a:prstGeom prst="rect">
            <a:avLst/>
          </a:prstGeom>
        </p:spPr>
        <p:txBody>
          <a:bodyPr wrap="square">
            <a:spAutoFit/>
          </a:bodyPr>
          <a:lstStyle/>
          <a:p>
            <a:pPr algn="just"/>
            <a:r>
              <a:rPr lang="uk-UA" sz="1600" i="1" dirty="0"/>
              <a:t>Клінічне значення. </a:t>
            </a:r>
            <a:r>
              <a:rPr lang="uk-UA" sz="1600" dirty="0"/>
              <a:t>Збільшення показника міграції свідчить про зниження функціональної активності лімфоцитів : їх здібності продукувати </a:t>
            </a:r>
            <a:r>
              <a:rPr lang="uk-UA" sz="1600" dirty="0" err="1"/>
              <a:t>цитокіни</a:t>
            </a:r>
            <a:r>
              <a:rPr lang="uk-UA" sz="1600" dirty="0"/>
              <a:t>. Виявлення сенсибілізованих до певного антигену лімфоцитів говорить про участь цього антигену в розвитку специфічної </a:t>
            </a:r>
            <a:r>
              <a:rPr lang="uk-UA" sz="1600" dirty="0" err="1"/>
              <a:t>гіперчутливості</a:t>
            </a:r>
            <a:r>
              <a:rPr lang="uk-UA" sz="1600" dirty="0"/>
              <a:t> і може бути використано в діагностиці пухлин, </a:t>
            </a:r>
            <a:r>
              <a:rPr lang="uk-UA" sz="1600" dirty="0" err="1"/>
              <a:t>гломерулонефриту</a:t>
            </a:r>
            <a:r>
              <a:rPr lang="uk-UA" sz="1600" dirty="0"/>
              <a:t>, диференціальній діагностиці міокардиту і </a:t>
            </a:r>
            <a:r>
              <a:rPr lang="uk-UA" sz="1600" dirty="0" err="1"/>
              <a:t>кардіопатій</a:t>
            </a:r>
            <a:r>
              <a:rPr lang="uk-UA" sz="1600" dirty="0"/>
              <a:t>.</a:t>
            </a:r>
            <a:endParaRPr lang="ru-RU" sz="1600" dirty="0"/>
          </a:p>
          <a:p>
            <a:pPr algn="just"/>
            <a:r>
              <a:rPr lang="uk-UA" sz="1600" dirty="0"/>
              <a:t>РГМЛ використовують для оцінки </a:t>
            </a:r>
            <a:r>
              <a:rPr lang="uk-UA" sz="1600" dirty="0" err="1"/>
              <a:t>гіперчутливості</a:t>
            </a:r>
            <a:r>
              <a:rPr lang="uk-UA" sz="1600" dirty="0"/>
              <a:t> уповільненого типу (ГУТ), оскільки вона за своєю суттю є пробірним аналогом </a:t>
            </a:r>
            <a:r>
              <a:rPr lang="uk-UA" sz="1600" dirty="0" err="1"/>
              <a:t>клітин-</a:t>
            </a:r>
            <a:r>
              <a:rPr lang="uk-UA" sz="1600" dirty="0"/>
              <a:t> них імунних реакцій ГУТ. У якості речовин, що модулюють (гальмують або активують) спонтанну міграційну активність лейкоцитів, застосовують ті ж </a:t>
            </a:r>
            <a:r>
              <a:rPr lang="uk-UA" sz="1600" dirty="0" err="1"/>
              <a:t>мітогени</a:t>
            </a:r>
            <a:r>
              <a:rPr lang="uk-UA" sz="1600" dirty="0"/>
              <a:t>, що і при РБТЛ. Крім того, можуть бути використані тканинні і мікробні антигени, стандартні алергени. Останні застосовують при діагностиці </a:t>
            </a:r>
            <a:r>
              <a:rPr lang="uk-UA" sz="1600" dirty="0" err="1"/>
              <a:t>саркоїдозу</a:t>
            </a:r>
            <a:r>
              <a:rPr lang="uk-UA" sz="1600" dirty="0"/>
              <a:t>, туберкульозу, </a:t>
            </a:r>
            <a:r>
              <a:rPr lang="uk-UA" sz="1600" dirty="0" err="1"/>
              <a:t>альвеолітів</a:t>
            </a:r>
            <a:r>
              <a:rPr lang="uk-UA" sz="1600" dirty="0"/>
              <a:t> і інших </a:t>
            </a:r>
            <a:r>
              <a:rPr lang="uk-UA" sz="1600" dirty="0" err="1"/>
              <a:t>захворю-</a:t>
            </a:r>
            <a:r>
              <a:rPr lang="uk-UA" sz="1600" dirty="0"/>
              <a:t> </a:t>
            </a:r>
            <a:r>
              <a:rPr lang="uk-UA" sz="1600" dirty="0" err="1"/>
              <a:t>вань</a:t>
            </a:r>
            <a:r>
              <a:rPr lang="uk-UA" sz="1600" dirty="0"/>
              <a:t>, що протікають з утворенням </a:t>
            </a:r>
            <a:r>
              <a:rPr lang="uk-UA" sz="1600" dirty="0" err="1"/>
              <a:t>епітеліоїдно</a:t>
            </a:r>
            <a:r>
              <a:rPr lang="uk-UA" sz="1600" dirty="0"/>
              <a:t> - клітинних гранулем (тканинні прояви ГУТ).</a:t>
            </a:r>
            <a:endParaRPr lang="ru-RU"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uk-UA" sz="1600" b="1" i="1" u="none" strike="noStrike" cap="none" normalizeH="0" baseline="0" dirty="0" smtClean="0">
                <a:ln>
                  <a:noFill/>
                </a:ln>
                <a:effectLst/>
                <a:latin typeface="Times New Roman" pitchFamily="18" charset="0"/>
                <a:ea typeface="Calibri" pitchFamily="34" charset="0"/>
                <a:cs typeface="Times New Roman" pitchFamily="18" charset="0"/>
              </a:rPr>
              <a:t>Дослідження функціональної активності фагоцитів. </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Виділення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лейкосуспензії</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для постановки реакції фагоцитозу і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нітросинього</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тетра-</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золієвого</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тесту здійснюють з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гепаринізованої</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крові.</a:t>
            </a:r>
            <a:endParaRPr kumimoji="0" lang="uk-UA" sz="1600" b="0" i="0" u="none" strike="noStrike" cap="none" normalizeH="0" baseline="0" dirty="0" smtClean="0">
              <a:ln>
                <a:noFill/>
              </a:ln>
              <a:effectLst/>
              <a:latin typeface="Arial" pitchFamily="34" charset="0"/>
              <a:cs typeface="Arial" pitchFamily="34" charset="0"/>
            </a:endParaRPr>
          </a:p>
        </p:txBody>
      </p:sp>
      <p:sp>
        <p:nvSpPr>
          <p:cNvPr id="8194" name="Rectangle 2"/>
          <p:cNvSpPr>
            <a:spLocks noChangeArrowheads="1"/>
          </p:cNvSpPr>
          <p:nvPr/>
        </p:nvSpPr>
        <p:spPr bwMode="auto">
          <a:xfrm>
            <a:off x="0" y="692696"/>
            <a:ext cx="91440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241300" algn="just" defTabSz="914400" rtl="0" eaLnBrk="1" fontAlgn="base" latinLnBrk="0" hangingPunct="1">
              <a:lnSpc>
                <a:spcPct val="100000"/>
              </a:lnSpc>
              <a:spcBef>
                <a:spcPct val="0"/>
              </a:spcBef>
              <a:spcAft>
                <a:spcPct val="0"/>
              </a:spcAft>
              <a:buClr>
                <a:srgbClr val="211F1F"/>
              </a:buClr>
              <a:buSzPct val="100000"/>
              <a:buFontTx/>
              <a:buAutoNum type="arabicParenR"/>
              <a:tabLst>
                <a:tab pos="904875" algn="l"/>
              </a:tabLst>
            </a:pPr>
            <a:r>
              <a:rPr kumimoji="0" lang="uk-UA" sz="1200" b="0" i="1" u="none" strike="noStrike" cap="none" normalizeH="0" baseline="0" dirty="0" smtClean="0">
                <a:ln>
                  <a:noFill/>
                </a:ln>
                <a:effectLst/>
                <a:latin typeface="Times New Roman" pitchFamily="18" charset="0"/>
                <a:ea typeface="Calibri" pitchFamily="34" charset="0"/>
                <a:cs typeface="Times New Roman" pitchFamily="18" charset="0"/>
              </a:rPr>
              <a:t>Клінічне значення. </a:t>
            </a:r>
            <a:r>
              <a:rPr kumimoji="0" lang="uk-UA" sz="1200" b="0" i="0" u="none" strike="noStrike" cap="none" normalizeH="0" baseline="0" dirty="0" smtClean="0">
                <a:ln>
                  <a:noFill/>
                </a:ln>
                <a:effectLst/>
                <a:latin typeface="Times New Roman" pitchFamily="18" charset="0"/>
                <a:ea typeface="Calibri" pitchFamily="34" charset="0"/>
                <a:cs typeface="Times New Roman" pitchFamily="18" charset="0"/>
              </a:rPr>
              <a:t>Вивчення показників фагоцитозу має значення в діагностиці </a:t>
            </a:r>
            <a:r>
              <a:rPr kumimoji="0" lang="uk-UA" sz="1200" b="0" i="0" u="none" strike="noStrike" cap="none" normalizeH="0" baseline="0" dirty="0" err="1" smtClean="0">
                <a:ln>
                  <a:noFill/>
                </a:ln>
                <a:effectLst/>
                <a:latin typeface="Times New Roman" pitchFamily="18" charset="0"/>
                <a:ea typeface="Calibri" pitchFamily="34" charset="0"/>
                <a:cs typeface="Times New Roman" pitchFamily="18" charset="0"/>
              </a:rPr>
              <a:t>імунодефіцитних</a:t>
            </a:r>
            <a:r>
              <a:rPr kumimoji="0" lang="uk-UA" sz="1200" b="0" i="0" u="none" strike="noStrike" cap="none" normalizeH="0" baseline="0" dirty="0" smtClean="0">
                <a:ln>
                  <a:noFill/>
                </a:ln>
                <a:effectLst/>
                <a:latin typeface="Times New Roman" pitchFamily="18" charset="0"/>
                <a:ea typeface="Calibri" pitchFamily="34" charset="0"/>
                <a:cs typeface="Times New Roman" pitchFamily="18" charset="0"/>
              </a:rPr>
              <a:t> станів: часто </a:t>
            </a:r>
            <a:r>
              <a:rPr kumimoji="0" lang="uk-UA" sz="1200" b="0" i="0" u="none" strike="noStrike" cap="none" normalizeH="0" baseline="0" dirty="0" err="1" smtClean="0">
                <a:ln>
                  <a:noFill/>
                </a:ln>
                <a:effectLst/>
                <a:latin typeface="Times New Roman" pitchFamily="18" charset="0"/>
                <a:ea typeface="Calibri" pitchFamily="34" charset="0"/>
                <a:cs typeface="Times New Roman" pitchFamily="18" charset="0"/>
              </a:rPr>
              <a:t>рецидивуючі</a:t>
            </a:r>
            <a:r>
              <a:rPr kumimoji="0" lang="uk-UA" sz="1200" b="0" i="0" u="none" strike="noStrike" cap="none" normalizeH="0" baseline="0" dirty="0" smtClean="0">
                <a:ln>
                  <a:noFill/>
                </a:ln>
                <a:effectLst/>
                <a:latin typeface="Times New Roman" pitchFamily="18" charset="0"/>
                <a:ea typeface="Calibri" pitchFamily="34" charset="0"/>
                <a:cs typeface="Times New Roman" pitchFamily="18" charset="0"/>
              </a:rPr>
              <a:t> гнійні запальні процеси, рани, що тривало не загоюються, схильність до післяопераційних ускладнень. Показники фагоцитозу допомагають в діагностиці вторинних </a:t>
            </a:r>
            <a:r>
              <a:rPr kumimoji="0" lang="uk-UA" sz="1200" b="0" i="0" u="none" strike="noStrike" cap="none" normalizeH="0" baseline="0" dirty="0" err="1" smtClean="0">
                <a:ln>
                  <a:noFill/>
                </a:ln>
                <a:effectLst/>
                <a:latin typeface="Times New Roman" pitchFamily="18" charset="0"/>
                <a:ea typeface="Calibri" pitchFamily="34" charset="0"/>
                <a:cs typeface="Times New Roman" pitchFamily="18" charset="0"/>
              </a:rPr>
              <a:t>імунодефіцитних</a:t>
            </a:r>
            <a:r>
              <a:rPr kumimoji="0" lang="uk-UA" sz="1200" b="0" i="0" u="none" strike="noStrike" cap="none" normalizeH="0" baseline="0" dirty="0" smtClean="0">
                <a:ln>
                  <a:noFill/>
                </a:ln>
                <a:effectLst/>
                <a:latin typeface="Times New Roman" pitchFamily="18" charset="0"/>
                <a:ea typeface="Calibri" pitchFamily="34" charset="0"/>
                <a:cs typeface="Times New Roman" pitchFamily="18" charset="0"/>
              </a:rPr>
              <a:t> станів, викликаних лікарською терапією. У зв'язку з тим, що фагоцити беруть участь в елімінації імунних комплексів і активність фагоцитозу тісно пов'язана з активністю компонентів комплементу, а саме С3, концентрацією </a:t>
            </a:r>
            <a:r>
              <a:rPr kumimoji="0" lang="uk-UA" sz="1200" b="0" i="0" u="none" strike="noStrike" cap="none" normalizeH="0" baseline="0" dirty="0" err="1" smtClean="0">
                <a:ln>
                  <a:noFill/>
                </a:ln>
                <a:effectLst/>
                <a:latin typeface="Times New Roman" pitchFamily="18" charset="0"/>
                <a:ea typeface="Calibri" pitchFamily="34" charset="0"/>
                <a:cs typeface="Times New Roman" pitchFamily="18" charset="0"/>
              </a:rPr>
              <a:t>IgG</a:t>
            </a:r>
            <a:r>
              <a:rPr kumimoji="0" lang="uk-UA" sz="1200" b="0" i="0" u="none" strike="noStrike" cap="none" normalizeH="0" baseline="0" dirty="0" smtClean="0">
                <a:ln>
                  <a:noFill/>
                </a:ln>
                <a:effectLst/>
                <a:latin typeface="Times New Roman" pitchFamily="18" charset="0"/>
                <a:ea typeface="Calibri" pitchFamily="34" charset="0"/>
                <a:cs typeface="Times New Roman" pitchFamily="18" charset="0"/>
              </a:rPr>
              <a:t> антитіл, наявністю інших </a:t>
            </a:r>
            <a:r>
              <a:rPr kumimoji="0" lang="uk-UA" sz="1200" b="0" i="0" u="none" strike="noStrike" cap="none" normalizeH="0" baseline="0" dirty="0" err="1" smtClean="0">
                <a:ln>
                  <a:noFill/>
                </a:ln>
                <a:effectLst/>
                <a:latin typeface="Times New Roman" pitchFamily="18" charset="0"/>
                <a:ea typeface="Calibri" pitchFamily="34" charset="0"/>
                <a:cs typeface="Times New Roman" pitchFamily="18" charset="0"/>
              </a:rPr>
              <a:t>опсонуючих</a:t>
            </a:r>
            <a:r>
              <a:rPr kumimoji="0" lang="uk-UA" sz="1200" b="0" i="0" u="none" strike="noStrike" cap="none" normalizeH="0" baseline="0" dirty="0" smtClean="0">
                <a:ln>
                  <a:noFill/>
                </a:ln>
                <a:effectLst/>
                <a:latin typeface="Times New Roman" pitchFamily="18" charset="0"/>
                <a:ea typeface="Calibri" pitchFamily="34" charset="0"/>
                <a:cs typeface="Times New Roman" pitchFamily="18" charset="0"/>
              </a:rPr>
              <a:t> чинників, дослідження фагоцитозу відіграє роль в діагностиці, оцінці активності і ефективності терапії при ревматизмі та інших хворобах сполученої системи. Найбільш інформативним для оцінки фагоцитарної активності слід рахувати фагоцитарне число, коефіцієнт фагоцитарного</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904875" algn="l"/>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числа, які відбивають завершеність фагоцитозу.</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904875" algn="l"/>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Фагоцитарна активність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нейтрофілів</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звичайно підвищується на початку розвитку запального процесу. Її зниження призводить до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хронізації</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запального процесу та підтримання автоімунного процесу, тому що при цьому порушується функція руйнування та виведення циркулюючих імунних комплексів із організму.</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904875" algn="l"/>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Підвищення показників спостерігається при: антигенному подразненні внаслідок бактеріального запалення (продромальний період,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період</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гострого прояву інфекції) при нормальній активності фагоцитозу; лейко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цитозі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алергічних реакціях; автоімунних захворюваннях; посиленні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антитілозалежної</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цитотоксичності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та реакції на донорський трансплантат. Зниження показників спостерігається при: хронічних запальних захворюваннях бактеріальної та вірусної природи; вроджених дефектах фагоцитарної системи, синдромі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Чедіака</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Хігасі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хворобі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Дауна</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СЧВ, хворобі імунних комплексів,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гранулематозі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дефіциті імуноглобулінів, комплементу; лікуванні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цитостатиками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імунодепресантами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опроміненням іонізуючою радіацією; вторинних та первинних імунодефіцитах;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но-</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воутвореннях</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тяжких опіках, травмах, стресах; кишкових та ниркових синдромах втрати білку; недостатності харчування; недостатності фагоцитозу;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хронізації</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запального процесу.</a:t>
            </a:r>
            <a:endParaRPr kumimoji="0" lang="uk-UA" sz="1800" b="0" i="0" u="none" strike="noStrike" cap="none" normalizeH="0" baseline="0" dirty="0" smtClean="0">
              <a:ln>
                <a:noFill/>
              </a:ln>
              <a:effectLst/>
              <a:latin typeface="Arial" pitchFamily="34" charset="0"/>
              <a:cs typeface="Arial" pitchFamily="34" charset="0"/>
            </a:endParaRPr>
          </a:p>
        </p:txBody>
      </p:sp>
      <p:pic>
        <p:nvPicPr>
          <p:cNvPr id="22530" name="Picture 2" descr="https://studfile.net/html/2706/1260/html_2novPmOyHI.P9Lk/img-u2Wglp.png"/>
          <p:cNvPicPr>
            <a:picLocks noChangeAspect="1" noChangeArrowheads="1"/>
          </p:cNvPicPr>
          <p:nvPr/>
        </p:nvPicPr>
        <p:blipFill>
          <a:blip r:embed="rId2" cstate="print"/>
          <a:srcRect/>
          <a:stretch>
            <a:fillRect/>
          </a:stretch>
        </p:blipFill>
        <p:spPr bwMode="auto">
          <a:xfrm>
            <a:off x="323528" y="4496133"/>
            <a:ext cx="2952328" cy="236186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569660"/>
          </a:xfrm>
          <a:prstGeom prst="rect">
            <a:avLst/>
          </a:prstGeom>
        </p:spPr>
        <p:txBody>
          <a:bodyPr wrap="square">
            <a:spAutoFit/>
          </a:bodyPr>
          <a:lstStyle/>
          <a:p>
            <a:pPr algn="just"/>
            <a:r>
              <a:rPr lang="uk-UA" sz="1200" b="1" i="1" dirty="0" err="1"/>
              <a:t>НСТ-тест</a:t>
            </a:r>
            <a:r>
              <a:rPr lang="uk-UA" sz="1200" b="1" i="1" dirty="0"/>
              <a:t> - тест відновлення </a:t>
            </a:r>
            <a:r>
              <a:rPr lang="uk-UA" sz="1200" b="1" i="1" dirty="0" err="1"/>
              <a:t>нітросинього</a:t>
            </a:r>
            <a:r>
              <a:rPr lang="uk-UA" sz="1200" b="1" i="1" dirty="0"/>
              <a:t> </a:t>
            </a:r>
            <a:r>
              <a:rPr lang="uk-UA" sz="1200" b="1" i="1" dirty="0" err="1"/>
              <a:t>тетразолія</a:t>
            </a:r>
            <a:r>
              <a:rPr lang="uk-UA" sz="1200" b="1" i="1" dirty="0"/>
              <a:t>. </a:t>
            </a:r>
            <a:r>
              <a:rPr lang="uk-UA" sz="1200" dirty="0"/>
              <a:t>Спонтанний тест з НСТ (</a:t>
            </a:r>
            <a:r>
              <a:rPr lang="uk-UA" sz="1200" dirty="0" err="1"/>
              <a:t>нітросинім</a:t>
            </a:r>
            <a:r>
              <a:rPr lang="uk-UA" sz="1200" dirty="0"/>
              <a:t> </a:t>
            </a:r>
            <a:r>
              <a:rPr lang="uk-UA" sz="1200" dirty="0" err="1"/>
              <a:t>тетразолієм</a:t>
            </a:r>
            <a:r>
              <a:rPr lang="uk-UA" sz="1200" dirty="0"/>
              <a:t>) дозволяє оцінити стан </a:t>
            </a:r>
            <a:r>
              <a:rPr lang="uk-UA" sz="1200" dirty="0" err="1"/>
              <a:t>кисневозалежного</a:t>
            </a:r>
            <a:r>
              <a:rPr lang="uk-UA" sz="1200" dirty="0"/>
              <a:t> механізму бактерицидності фагоцитів (гранулоцитів) крові </a:t>
            </a:r>
            <a:r>
              <a:rPr lang="uk-UA" sz="1200" dirty="0" err="1"/>
              <a:t>in</a:t>
            </a:r>
            <a:r>
              <a:rPr lang="uk-UA" sz="1200" dirty="0"/>
              <a:t> </a:t>
            </a:r>
            <a:r>
              <a:rPr lang="uk-UA" sz="1200" dirty="0" err="1"/>
              <a:t>vitro</a:t>
            </a:r>
            <a:r>
              <a:rPr lang="uk-UA" sz="1200" dirty="0"/>
              <a:t>. Він характеризує стан і ступінь активації внутрішньоклітинної </a:t>
            </a:r>
            <a:r>
              <a:rPr lang="uk-UA" sz="1200" dirty="0" err="1"/>
              <a:t>НАДФ-Н-оксидазної</a:t>
            </a:r>
            <a:r>
              <a:rPr lang="uk-UA" sz="1200" dirty="0"/>
              <a:t> антибактеріальної системи.</a:t>
            </a:r>
            <a:endParaRPr lang="ru-RU" sz="1200" dirty="0"/>
          </a:p>
          <a:p>
            <a:pPr algn="just"/>
            <a:r>
              <a:rPr lang="uk-UA" sz="1200" dirty="0"/>
              <a:t>Принцип методу ґрунтується на відновленні поглинутого фагоцитом  розчинного барвника </a:t>
            </a:r>
            <a:r>
              <a:rPr lang="uk-UA" sz="1200" dirty="0" err="1"/>
              <a:t>нітросинього</a:t>
            </a:r>
            <a:r>
              <a:rPr lang="uk-UA" sz="1200" dirty="0"/>
              <a:t> </a:t>
            </a:r>
            <a:r>
              <a:rPr lang="uk-UA" sz="1200" dirty="0" err="1"/>
              <a:t>тетразолію</a:t>
            </a:r>
            <a:r>
              <a:rPr lang="uk-UA" sz="1200" dirty="0"/>
              <a:t> (НСТ) в нерозчинний </a:t>
            </a:r>
            <a:r>
              <a:rPr lang="uk-UA" sz="1200" dirty="0" err="1"/>
              <a:t>ді-</a:t>
            </a:r>
            <a:r>
              <a:rPr lang="uk-UA" sz="1200" dirty="0"/>
              <a:t> </a:t>
            </a:r>
            <a:r>
              <a:rPr lang="uk-UA" sz="1200" dirty="0" err="1"/>
              <a:t>формазан</a:t>
            </a:r>
            <a:r>
              <a:rPr lang="uk-UA" sz="1200" dirty="0"/>
              <a:t> під впливом </a:t>
            </a:r>
            <a:r>
              <a:rPr lang="uk-UA" sz="1200" dirty="0" err="1"/>
              <a:t>супероксиданіону</a:t>
            </a:r>
            <a:r>
              <a:rPr lang="uk-UA" sz="1200" dirty="0"/>
              <a:t>, що утворюється в НАДФ–Н– </a:t>
            </a:r>
            <a:r>
              <a:rPr lang="uk-UA" sz="1200" dirty="0" err="1"/>
              <a:t>оксидазній</a:t>
            </a:r>
            <a:r>
              <a:rPr lang="uk-UA" sz="1200" dirty="0"/>
              <a:t> реакції, яка ініціює процес стимуляції фагоциту. До фагоцитів додають жовтий фарбник </a:t>
            </a:r>
            <a:r>
              <a:rPr lang="uk-UA" sz="1200" dirty="0" err="1"/>
              <a:t>нітросиній</a:t>
            </a:r>
            <a:r>
              <a:rPr lang="uk-UA" sz="1200" dirty="0"/>
              <a:t> </a:t>
            </a:r>
            <a:r>
              <a:rPr lang="uk-UA" sz="1200" dirty="0" err="1"/>
              <a:t>тетразолій</a:t>
            </a:r>
            <a:r>
              <a:rPr lang="uk-UA" sz="1200" dirty="0"/>
              <a:t>, в нормі при його поглинанні метаболічна активність фагоцитів зростає, </a:t>
            </a:r>
            <a:r>
              <a:rPr lang="uk-UA" sz="1200" dirty="0" err="1"/>
              <a:t>нітросиній</a:t>
            </a:r>
            <a:r>
              <a:rPr lang="uk-UA" sz="1200" dirty="0"/>
              <a:t> </a:t>
            </a:r>
            <a:r>
              <a:rPr lang="uk-UA" sz="1200" dirty="0" err="1"/>
              <a:t>тетразолій</a:t>
            </a:r>
            <a:r>
              <a:rPr lang="uk-UA" sz="1200" dirty="0"/>
              <a:t> відновлюється, </a:t>
            </a:r>
            <a:r>
              <a:rPr lang="uk-UA" sz="1200" dirty="0" err="1"/>
              <a:t>диформазан</a:t>
            </a:r>
            <a:r>
              <a:rPr lang="uk-UA" sz="1200" dirty="0"/>
              <a:t> у вигляді </a:t>
            </a:r>
            <a:r>
              <a:rPr lang="uk-UA" sz="1200" dirty="0" err="1"/>
              <a:t>грубодисперсних</a:t>
            </a:r>
            <a:r>
              <a:rPr lang="uk-UA" sz="1200" dirty="0"/>
              <a:t> </a:t>
            </a:r>
            <a:r>
              <a:rPr lang="uk-UA" sz="1200" dirty="0" err="1"/>
              <a:t>темносиніх</a:t>
            </a:r>
            <a:r>
              <a:rPr lang="uk-UA" sz="1200" dirty="0"/>
              <a:t> </a:t>
            </a:r>
            <a:r>
              <a:rPr lang="uk-UA" sz="1200" dirty="0" err="1"/>
              <a:t>гра-</a:t>
            </a:r>
            <a:r>
              <a:rPr lang="uk-UA" sz="1200" dirty="0"/>
              <a:t> </a:t>
            </a:r>
            <a:r>
              <a:rPr lang="uk-UA" sz="1200" dirty="0" err="1"/>
              <a:t>нул</a:t>
            </a:r>
            <a:r>
              <a:rPr lang="uk-UA" sz="1200" dirty="0"/>
              <a:t> відкладається усередині або на поверхні клітин і продукти цієї </a:t>
            </a:r>
            <a:r>
              <a:rPr lang="uk-UA" sz="1200" dirty="0" err="1"/>
              <a:t>реак-</a:t>
            </a:r>
            <a:r>
              <a:rPr lang="uk-UA" sz="1200" dirty="0"/>
              <a:t> </a:t>
            </a:r>
            <a:r>
              <a:rPr lang="uk-UA" sz="1200" dirty="0" err="1"/>
              <a:t>ції</a:t>
            </a:r>
            <a:r>
              <a:rPr lang="uk-UA" sz="1200" dirty="0"/>
              <a:t> забарвлюють фагоцит у синій колір.</a:t>
            </a:r>
            <a:endParaRPr lang="ru-RU" sz="1200" dirty="0"/>
          </a:p>
        </p:txBody>
      </p:sp>
      <p:sp>
        <p:nvSpPr>
          <p:cNvPr id="3" name="Прямоугольник 2"/>
          <p:cNvSpPr/>
          <p:nvPr/>
        </p:nvSpPr>
        <p:spPr>
          <a:xfrm>
            <a:off x="0" y="1595021"/>
            <a:ext cx="9144000" cy="5262979"/>
          </a:xfrm>
          <a:prstGeom prst="rect">
            <a:avLst/>
          </a:prstGeom>
        </p:spPr>
        <p:txBody>
          <a:bodyPr wrap="square">
            <a:spAutoFit/>
          </a:bodyPr>
          <a:lstStyle/>
          <a:p>
            <a:pPr algn="just"/>
            <a:r>
              <a:rPr lang="uk-UA" sz="1200" i="1" dirty="0"/>
              <a:t>Клінічне значення. </a:t>
            </a:r>
            <a:r>
              <a:rPr lang="uk-UA" sz="1200" dirty="0"/>
              <a:t>Спонтанний </a:t>
            </a:r>
            <a:r>
              <a:rPr lang="uk-UA" sz="1200" dirty="0" err="1"/>
              <a:t>НСТ-тест</a:t>
            </a:r>
            <a:r>
              <a:rPr lang="uk-UA" sz="1200" dirty="0"/>
              <a:t> дозволяє оцінити ступінь антигенного подразнення не активованих </a:t>
            </a:r>
            <a:r>
              <a:rPr lang="uk-UA" sz="1200" dirty="0" err="1"/>
              <a:t>in</a:t>
            </a:r>
            <a:r>
              <a:rPr lang="uk-UA" sz="1200" dirty="0"/>
              <a:t> </a:t>
            </a:r>
            <a:r>
              <a:rPr lang="uk-UA" sz="1200" dirty="0" err="1"/>
              <a:t>vitro</a:t>
            </a:r>
            <a:r>
              <a:rPr lang="uk-UA" sz="1200" dirty="0"/>
              <a:t> гранулоцитів крові. Він характеризує ступінь активації внутрішньоклітинних антибактеріальних систем. Про порушення метаболізму фагоцитів судять по зниженню інтенсивності синього фарбування. При виявленні порушень визначають рівень цитохрому b558 та інших білків фагоцитів. Показники </a:t>
            </a:r>
            <a:r>
              <a:rPr lang="uk-UA" sz="1200" dirty="0" err="1"/>
              <a:t>НСТ–тесту</a:t>
            </a:r>
            <a:r>
              <a:rPr lang="uk-UA" sz="1200" dirty="0"/>
              <a:t> підвищуються в початковому періоді гострих бактеріальних інфекцій, тоді як при хронічному перебігу інфекційного процесу вони знижуються. Санація організму від збудників супроводжується нормалізацією показника. Різке зниження свідчить про декомпенсацію </a:t>
            </a:r>
            <a:r>
              <a:rPr lang="uk-UA" sz="1200" dirty="0" err="1"/>
              <a:t>протиінфекційного</a:t>
            </a:r>
            <a:r>
              <a:rPr lang="uk-UA" sz="1200" dirty="0"/>
              <a:t> за хисту та є прогностично несприятливою ознакою. Показник спонтанного </a:t>
            </a:r>
            <a:r>
              <a:rPr lang="uk-UA" sz="1200" dirty="0" err="1"/>
              <a:t>НСТ–тесту</a:t>
            </a:r>
            <a:r>
              <a:rPr lang="uk-UA" sz="1200" dirty="0"/>
              <a:t> в нормі складає до 10 %.</a:t>
            </a:r>
            <a:endParaRPr lang="ru-RU" sz="1200" dirty="0"/>
          </a:p>
          <a:p>
            <a:pPr algn="just"/>
            <a:r>
              <a:rPr lang="uk-UA" sz="1200" dirty="0" err="1"/>
              <a:t>НСТ-тест</a:t>
            </a:r>
            <a:r>
              <a:rPr lang="uk-UA" sz="1200" dirty="0"/>
              <a:t> відіграє важливу роль в діагностиці хронічних </a:t>
            </a:r>
            <a:r>
              <a:rPr lang="uk-UA" sz="1200" dirty="0" err="1"/>
              <a:t>гранулематозних</a:t>
            </a:r>
            <a:r>
              <a:rPr lang="uk-UA" sz="1200" dirty="0"/>
              <a:t> захворювань, які характеризуються наявністю дефектів в НАДФ- </a:t>
            </a:r>
            <a:r>
              <a:rPr lang="uk-UA" sz="1200" dirty="0" err="1"/>
              <a:t>Н-оксидазному</a:t>
            </a:r>
            <a:r>
              <a:rPr lang="uk-UA" sz="1200" dirty="0"/>
              <a:t> комплексі. Для пацієнтів з хронічними </a:t>
            </a:r>
            <a:r>
              <a:rPr lang="uk-UA" sz="1200" dirty="0" err="1"/>
              <a:t>гранульоматозними</a:t>
            </a:r>
            <a:r>
              <a:rPr lang="uk-UA" sz="1200" dirty="0"/>
              <a:t> захворюваннями характерна наявність </a:t>
            </a:r>
            <a:r>
              <a:rPr lang="uk-UA" sz="1200" dirty="0" err="1"/>
              <a:t>рецидивуючих</a:t>
            </a:r>
            <a:r>
              <a:rPr lang="uk-UA" sz="1200" dirty="0"/>
              <a:t> інфекцій (пневмонія, лімфаденіт, абсцеси легенів, печінки, шкіри), що викликаються </a:t>
            </a:r>
            <a:r>
              <a:rPr lang="uk-UA" sz="1200" dirty="0" err="1"/>
              <a:t>Staphylococcus</a:t>
            </a:r>
            <a:r>
              <a:rPr lang="uk-UA" sz="1200" dirty="0"/>
              <a:t> </a:t>
            </a:r>
            <a:r>
              <a:rPr lang="uk-UA" sz="1200" dirty="0" err="1"/>
              <a:t>aureus</a:t>
            </a:r>
            <a:r>
              <a:rPr lang="uk-UA" sz="1200" dirty="0"/>
              <a:t>, </a:t>
            </a:r>
            <a:r>
              <a:rPr lang="uk-UA" sz="1200" dirty="0" err="1"/>
              <a:t>Klebsiella</a:t>
            </a:r>
            <a:r>
              <a:rPr lang="uk-UA" sz="1200" dirty="0"/>
              <a:t> </a:t>
            </a:r>
            <a:r>
              <a:rPr lang="uk-UA" sz="1200" dirty="0" err="1"/>
              <a:t>spp</a:t>
            </a:r>
            <a:r>
              <a:rPr lang="uk-UA" sz="1200" dirty="0"/>
              <a:t>., </a:t>
            </a:r>
            <a:r>
              <a:rPr lang="uk-UA" sz="1200" dirty="0" err="1"/>
              <a:t>Candida</a:t>
            </a:r>
            <a:r>
              <a:rPr lang="uk-UA" sz="1200" dirty="0"/>
              <a:t> </a:t>
            </a:r>
            <a:r>
              <a:rPr lang="uk-UA" sz="1200" dirty="0" err="1"/>
              <a:t>albicans</a:t>
            </a:r>
            <a:r>
              <a:rPr lang="uk-UA" sz="1200" dirty="0"/>
              <a:t>, </a:t>
            </a:r>
            <a:r>
              <a:rPr lang="uk-UA" sz="1200" dirty="0" err="1"/>
              <a:t>Salmonella</a:t>
            </a:r>
            <a:r>
              <a:rPr lang="uk-UA" sz="1200" dirty="0"/>
              <a:t> </a:t>
            </a:r>
            <a:r>
              <a:rPr lang="uk-UA" sz="1200" dirty="0" err="1"/>
              <a:t>spp</a:t>
            </a:r>
            <a:r>
              <a:rPr lang="uk-UA" sz="1200" dirty="0"/>
              <a:t>., </a:t>
            </a:r>
            <a:r>
              <a:rPr lang="uk-UA" sz="1200" dirty="0" err="1"/>
              <a:t>Escherichia</a:t>
            </a:r>
            <a:r>
              <a:rPr lang="uk-UA" sz="1200" dirty="0"/>
              <a:t> </a:t>
            </a:r>
            <a:r>
              <a:rPr lang="uk-UA" sz="1200" dirty="0" err="1"/>
              <a:t>coli</a:t>
            </a:r>
            <a:r>
              <a:rPr lang="uk-UA" sz="1200" dirty="0"/>
              <a:t>, </a:t>
            </a:r>
            <a:r>
              <a:rPr lang="uk-UA" sz="1200" dirty="0" err="1"/>
              <a:t>Aspergillus</a:t>
            </a:r>
            <a:r>
              <a:rPr lang="uk-UA" sz="1200" dirty="0"/>
              <a:t> </a:t>
            </a:r>
            <a:r>
              <a:rPr lang="uk-UA" sz="1200" dirty="0" err="1"/>
              <a:t>spp</a:t>
            </a:r>
            <a:r>
              <a:rPr lang="uk-UA" sz="1200" dirty="0"/>
              <a:t>., </a:t>
            </a:r>
            <a:r>
              <a:rPr lang="uk-UA" sz="1200" dirty="0" err="1"/>
              <a:t>Pseudomonas</a:t>
            </a:r>
            <a:r>
              <a:rPr lang="uk-UA" sz="1200" dirty="0"/>
              <a:t> </a:t>
            </a:r>
            <a:r>
              <a:rPr lang="uk-UA" sz="1200" dirty="0" err="1"/>
              <a:t>cepacia</a:t>
            </a:r>
            <a:r>
              <a:rPr lang="uk-UA" sz="1200" dirty="0"/>
              <a:t>, </a:t>
            </a:r>
            <a:r>
              <a:rPr lang="uk-UA" sz="1200" dirty="0" err="1"/>
              <a:t>Mycobacterium</a:t>
            </a:r>
            <a:r>
              <a:rPr lang="uk-UA" sz="1200" dirty="0"/>
              <a:t> </a:t>
            </a:r>
            <a:r>
              <a:rPr lang="uk-UA" sz="1200" dirty="0" err="1"/>
              <a:t>spp</a:t>
            </a:r>
            <a:r>
              <a:rPr lang="uk-UA" sz="1200" dirty="0"/>
              <a:t> . і </a:t>
            </a:r>
            <a:r>
              <a:rPr lang="uk-UA" sz="1200" dirty="0" err="1"/>
              <a:t>Pneumocystis</a:t>
            </a:r>
            <a:r>
              <a:rPr lang="uk-UA" sz="1200" dirty="0"/>
              <a:t> </a:t>
            </a:r>
            <a:r>
              <a:rPr lang="uk-UA" sz="1200" dirty="0" err="1"/>
              <a:t>carinii</a:t>
            </a:r>
            <a:r>
              <a:rPr lang="uk-UA" sz="1200" dirty="0"/>
              <a:t>.</a:t>
            </a:r>
            <a:endParaRPr lang="ru-RU" sz="1200" dirty="0"/>
          </a:p>
          <a:p>
            <a:r>
              <a:rPr lang="uk-UA" sz="1200" dirty="0" err="1"/>
              <a:t>Нейтрофіли</a:t>
            </a:r>
            <a:r>
              <a:rPr lang="uk-UA" sz="1200" dirty="0"/>
              <a:t> у пацієнтів з хронічними </a:t>
            </a:r>
            <a:r>
              <a:rPr lang="uk-UA" sz="1200" dirty="0" err="1"/>
              <a:t>гранульоматозними</a:t>
            </a:r>
            <a:r>
              <a:rPr lang="uk-UA" sz="1200" dirty="0"/>
              <a:t> захворюваннями мають нормальну фагоцитарну функцію, але внаслідок дефекту в </a:t>
            </a:r>
            <a:r>
              <a:rPr lang="uk-UA" sz="1200" dirty="0" err="1"/>
              <a:t>НАДФ-Н-оксидазному</a:t>
            </a:r>
            <a:r>
              <a:rPr lang="uk-UA" sz="1200" dirty="0"/>
              <a:t> комплексі не здатні знищувати мікроорганізми. Спадкові дефекти </a:t>
            </a:r>
            <a:r>
              <a:rPr lang="uk-UA" sz="1200" dirty="0" err="1"/>
              <a:t>НАДФ-Н-оксидазного</a:t>
            </a:r>
            <a:r>
              <a:rPr lang="uk-UA" sz="1200" dirty="0"/>
              <a:t> комплексу у більшості випадків зчеплені з хромосомою X, рідше </a:t>
            </a:r>
            <a:r>
              <a:rPr lang="uk-UA" sz="1200" dirty="0" err="1"/>
              <a:t>аутосомно-рецесивні</a:t>
            </a:r>
            <a:r>
              <a:rPr lang="uk-UA" sz="1200" dirty="0"/>
              <a:t>.</a:t>
            </a:r>
            <a:endParaRPr lang="ru-RU" sz="1200" dirty="0"/>
          </a:p>
          <a:p>
            <a:pPr algn="just"/>
            <a:r>
              <a:rPr lang="uk-UA" sz="1200" dirty="0"/>
              <a:t>Підвищення показників спостерігається при: антигенному подразненні внаслідок бактеріального запалення (продромальний період, </a:t>
            </a:r>
            <a:r>
              <a:rPr lang="uk-UA" sz="1200" dirty="0" err="1"/>
              <a:t>період</a:t>
            </a:r>
            <a:r>
              <a:rPr lang="uk-UA" sz="1200" dirty="0"/>
              <a:t> гострого прояву інфекції) при нормальній активності фагоцитозу; хронічному </a:t>
            </a:r>
            <a:r>
              <a:rPr lang="uk-UA" sz="1200" dirty="0" err="1"/>
              <a:t>гранулематозі</a:t>
            </a:r>
            <a:r>
              <a:rPr lang="uk-UA" sz="1200" dirty="0"/>
              <a:t>; лейкоцитозі; алергічних реакціях; автоімунних захворюваннях; посиленні </a:t>
            </a:r>
            <a:r>
              <a:rPr lang="uk-UA" sz="1200" dirty="0" err="1"/>
              <a:t>антитілозалежної</a:t>
            </a:r>
            <a:r>
              <a:rPr lang="uk-UA" sz="1200" dirty="0"/>
              <a:t> </a:t>
            </a:r>
            <a:r>
              <a:rPr lang="uk-UA" sz="1200" dirty="0" err="1"/>
              <a:t>цитотоксичності</a:t>
            </a:r>
            <a:r>
              <a:rPr lang="uk-UA" sz="1200" dirty="0"/>
              <a:t>.</a:t>
            </a:r>
            <a:endParaRPr lang="ru-RU" sz="1200" dirty="0"/>
          </a:p>
          <a:p>
            <a:r>
              <a:rPr lang="uk-UA" sz="1200" dirty="0"/>
              <a:t>Зниження показників спостерігається при: хронічних запальних захворюваннях бактеріальної та вірусної природи; </a:t>
            </a:r>
            <a:r>
              <a:rPr lang="uk-UA" sz="1200" dirty="0" err="1"/>
              <a:t>хронізації</a:t>
            </a:r>
            <a:r>
              <a:rPr lang="uk-UA" sz="1200" dirty="0"/>
              <a:t> гострого запального процесу, вроджених дефектах фагоцитарної системи, синдромі </a:t>
            </a:r>
            <a:r>
              <a:rPr lang="uk-UA" sz="1200" dirty="0" err="1"/>
              <a:t>Чедіака-Хігасі</a:t>
            </a:r>
            <a:r>
              <a:rPr lang="uk-UA" sz="1200" dirty="0"/>
              <a:t>, хворобі </a:t>
            </a:r>
            <a:r>
              <a:rPr lang="uk-UA" sz="1200" dirty="0" err="1"/>
              <a:t>Дауна</a:t>
            </a:r>
            <a:r>
              <a:rPr lang="uk-UA" sz="1200" dirty="0"/>
              <a:t>, СЧВ, </a:t>
            </a:r>
            <a:r>
              <a:rPr lang="uk-UA" sz="1200" dirty="0" err="1"/>
              <a:t>колагенозах</a:t>
            </a:r>
            <a:r>
              <a:rPr lang="uk-UA" sz="1200" dirty="0"/>
              <a:t>, хворобах імунних комплексів, дефіциті імуноглобулінів, комплементу; лікуванні </a:t>
            </a:r>
            <a:r>
              <a:rPr lang="uk-UA" sz="1200" dirty="0" err="1"/>
              <a:t>цитостатиками</a:t>
            </a:r>
            <a:r>
              <a:rPr lang="uk-UA" sz="1200" dirty="0"/>
              <a:t>, </a:t>
            </a:r>
            <a:r>
              <a:rPr lang="uk-UA" sz="1200" dirty="0" err="1"/>
              <a:t>імунодепресантами</a:t>
            </a:r>
            <a:r>
              <a:rPr lang="uk-UA" sz="1200" dirty="0"/>
              <a:t>, опроміненням іонізуючою радіацією; вторинних та первинних імунодефіцитах, злоякісних </a:t>
            </a:r>
            <a:r>
              <a:rPr lang="uk-UA" sz="1200" dirty="0" err="1"/>
              <a:t>новоутворен-</a:t>
            </a:r>
            <a:r>
              <a:rPr lang="uk-UA" sz="1200" dirty="0"/>
              <a:t> </a:t>
            </a:r>
            <a:r>
              <a:rPr lang="uk-UA" sz="1200" dirty="0" err="1"/>
              <a:t>нях</a:t>
            </a:r>
            <a:r>
              <a:rPr lang="uk-UA" sz="1200" dirty="0"/>
              <a:t>, тяжких опіках, травмах, стресах; недостатності фагоцитозу.</a:t>
            </a:r>
            <a:endParaRPr lang="ru-RU" sz="1200" dirty="0"/>
          </a:p>
          <a:p>
            <a:r>
              <a:rPr lang="uk-UA" sz="1200" i="1" dirty="0"/>
              <a:t>Індукований </a:t>
            </a:r>
            <a:r>
              <a:rPr lang="uk-UA" sz="1200" i="1" dirty="0" err="1"/>
              <a:t>НСТ–тест</a:t>
            </a:r>
            <a:r>
              <a:rPr lang="uk-UA" sz="1200" i="1" dirty="0"/>
              <a:t> </a:t>
            </a:r>
            <a:r>
              <a:rPr lang="uk-UA" sz="1200" dirty="0"/>
              <a:t>дозволяє оцінити функціональний резерв </a:t>
            </a:r>
            <a:r>
              <a:rPr lang="uk-UA" sz="1200" dirty="0" err="1"/>
              <a:t>кисеньзалежного</a:t>
            </a:r>
            <a:r>
              <a:rPr lang="uk-UA" sz="1200" dirty="0"/>
              <a:t> механізму бактерицидності фагоцитів. Тест </a:t>
            </a:r>
            <a:r>
              <a:rPr lang="uk-UA" sz="1200" dirty="0" err="1"/>
              <a:t>використо</a:t>
            </a:r>
            <a:r>
              <a:rPr lang="uk-UA" sz="1200" dirty="0"/>
              <a:t> </a:t>
            </a:r>
            <a:r>
              <a:rPr lang="uk-UA" sz="1200" dirty="0" err="1"/>
              <a:t>вують</a:t>
            </a:r>
            <a:r>
              <a:rPr lang="uk-UA" sz="1200" dirty="0"/>
              <a:t> для виявлення резервних можливостей внутрішньоклітинних систем фагоцитів. При збереженій внутрішньоклітинній антибактеріальній активності у фагоцитах різко зростає кількість </a:t>
            </a:r>
            <a:r>
              <a:rPr lang="uk-UA" sz="1200" dirty="0" err="1"/>
              <a:t>формазан-позитивних</a:t>
            </a:r>
            <a:r>
              <a:rPr lang="uk-UA" sz="1200" dirty="0"/>
              <a:t> </a:t>
            </a:r>
            <a:r>
              <a:rPr lang="uk-UA" sz="1200" dirty="0" err="1"/>
              <a:t>нейтрофілів</a:t>
            </a:r>
            <a:r>
              <a:rPr lang="uk-UA" sz="1200" dirty="0"/>
              <a:t> після їх стимуляції латексом. Зниження показників </a:t>
            </a:r>
            <a:r>
              <a:rPr lang="uk-UA" sz="1200" dirty="0" err="1"/>
              <a:t>стимуль-</a:t>
            </a:r>
            <a:r>
              <a:rPr lang="uk-UA" sz="1200" dirty="0"/>
              <a:t> </a:t>
            </a:r>
            <a:r>
              <a:rPr lang="uk-UA" sz="1200" dirty="0" err="1"/>
              <a:t>ованого</a:t>
            </a:r>
            <a:r>
              <a:rPr lang="uk-UA" sz="1200" dirty="0"/>
              <a:t> </a:t>
            </a:r>
            <a:r>
              <a:rPr lang="uk-UA" sz="1200" dirty="0" err="1"/>
              <a:t>НСТ–тесту</a:t>
            </a:r>
            <a:r>
              <a:rPr lang="uk-UA" sz="1200" dirty="0"/>
              <a:t> </a:t>
            </a:r>
            <a:r>
              <a:rPr lang="uk-UA" sz="1200" dirty="0" err="1"/>
              <a:t>нейтрофілів</a:t>
            </a:r>
            <a:r>
              <a:rPr lang="uk-UA" sz="1200" dirty="0"/>
              <a:t> нижче за 40 % та моноцитів нижче за 87 % свідчать про недостатність фагоцитозу. Величина стимульованого </a:t>
            </a:r>
            <a:r>
              <a:rPr lang="uk-UA" sz="1200" dirty="0" err="1"/>
              <a:t>НСТ–тесту</a:t>
            </a:r>
            <a:r>
              <a:rPr lang="uk-UA" sz="1200" dirty="0"/>
              <a:t> в нормі складає 20 -40 %.</a:t>
            </a:r>
            <a:endParaRPr lang="ru-RU"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754326"/>
          </a:xfrm>
          <a:prstGeom prst="rect">
            <a:avLst/>
          </a:prstGeom>
        </p:spPr>
        <p:txBody>
          <a:bodyPr wrap="square">
            <a:spAutoFit/>
          </a:bodyPr>
          <a:lstStyle/>
          <a:p>
            <a:r>
              <a:rPr lang="uk-UA" b="1" i="1" dirty="0"/>
              <a:t>Визначення імуноглобулінів </a:t>
            </a:r>
            <a:r>
              <a:rPr lang="uk-UA" b="1" i="1" dirty="0" err="1"/>
              <a:t>IgA</a:t>
            </a:r>
            <a:r>
              <a:rPr lang="uk-UA" b="1" i="1" dirty="0"/>
              <a:t>, </a:t>
            </a:r>
            <a:r>
              <a:rPr lang="uk-UA" b="1" i="1" dirty="0" err="1"/>
              <a:t>IgM</a:t>
            </a:r>
            <a:r>
              <a:rPr lang="uk-UA" b="1" i="1" dirty="0"/>
              <a:t>, </a:t>
            </a:r>
            <a:r>
              <a:rPr lang="uk-UA" b="1" i="1" dirty="0" err="1"/>
              <a:t>IgG</a:t>
            </a:r>
            <a:r>
              <a:rPr lang="uk-UA" b="1" i="1" dirty="0"/>
              <a:t> </a:t>
            </a:r>
            <a:r>
              <a:rPr lang="uk-UA" b="1" i="1" dirty="0" err="1"/>
              <a:t>імуноферментним</a:t>
            </a:r>
            <a:r>
              <a:rPr lang="uk-UA" b="1" i="1" dirty="0"/>
              <a:t> методом. </a:t>
            </a:r>
            <a:r>
              <a:rPr lang="uk-UA" i="1" dirty="0"/>
              <a:t>Принцип методу </a:t>
            </a:r>
            <a:r>
              <a:rPr lang="uk-UA" dirty="0"/>
              <a:t>оснований на виявлені в сироватці крові імуноглобулінів A, M, G за допомогою специфічних </a:t>
            </a:r>
            <a:r>
              <a:rPr lang="uk-UA" dirty="0" err="1"/>
              <a:t>антиглобулінових</a:t>
            </a:r>
            <a:r>
              <a:rPr lang="uk-UA" dirty="0"/>
              <a:t> кон’югатів (анти-A, анти-M, анти-G). Компоненти, що не зв’язалися, від </a:t>
            </a:r>
            <a:r>
              <a:rPr lang="uk-UA" dirty="0" err="1"/>
              <a:t>миваються</a:t>
            </a:r>
            <a:r>
              <a:rPr lang="uk-UA" dirty="0"/>
              <a:t>, активність ферменту в складі імунних комплексів визначають за допомогою </a:t>
            </a:r>
            <a:r>
              <a:rPr lang="uk-UA" dirty="0" err="1"/>
              <a:t>субстрат–хромогенної</a:t>
            </a:r>
            <a:r>
              <a:rPr lang="uk-UA" dirty="0"/>
              <a:t> суміші. Інтенсивність </a:t>
            </a:r>
            <a:r>
              <a:rPr lang="uk-UA" dirty="0" err="1"/>
              <a:t>зафарбову-</a:t>
            </a:r>
            <a:r>
              <a:rPr lang="uk-UA" dirty="0"/>
              <a:t> </a:t>
            </a:r>
            <a:r>
              <a:rPr lang="uk-UA" dirty="0" err="1"/>
              <a:t>вання</a:t>
            </a:r>
            <a:r>
              <a:rPr lang="uk-UA" dirty="0"/>
              <a:t> хромогену зворотно-пропорційна кількості антитіл в зразку.</a:t>
            </a:r>
            <a:endParaRPr lang="ru-RU" dirty="0"/>
          </a:p>
        </p:txBody>
      </p:sp>
      <p:sp>
        <p:nvSpPr>
          <p:cNvPr id="3" name="Прямоугольник 2"/>
          <p:cNvSpPr/>
          <p:nvPr/>
        </p:nvSpPr>
        <p:spPr>
          <a:xfrm>
            <a:off x="0" y="1844824"/>
            <a:ext cx="9144000" cy="2308324"/>
          </a:xfrm>
          <a:prstGeom prst="rect">
            <a:avLst/>
          </a:prstGeom>
        </p:spPr>
        <p:txBody>
          <a:bodyPr wrap="square">
            <a:spAutoFit/>
          </a:bodyPr>
          <a:lstStyle/>
          <a:p>
            <a:r>
              <a:rPr lang="uk-UA" b="1" i="1" dirty="0"/>
              <a:t>Кількісне визначення імуноглобулінів методом радіальної </a:t>
            </a:r>
            <a:r>
              <a:rPr lang="uk-UA" b="1" i="1" dirty="0" err="1"/>
              <a:t>імунодифузії</a:t>
            </a:r>
            <a:r>
              <a:rPr lang="uk-UA" b="1" i="1" dirty="0"/>
              <a:t> по </a:t>
            </a:r>
            <a:r>
              <a:rPr lang="uk-UA" b="1" i="1" dirty="0" err="1"/>
              <a:t>Манчіні</a:t>
            </a:r>
            <a:r>
              <a:rPr lang="uk-UA" b="1" i="1" dirty="0"/>
              <a:t>. </a:t>
            </a:r>
            <a:r>
              <a:rPr lang="uk-UA" i="1" dirty="0"/>
              <a:t>Принцип методу. </a:t>
            </a:r>
            <a:r>
              <a:rPr lang="uk-UA" dirty="0"/>
              <a:t>Визначення </a:t>
            </a:r>
            <a:r>
              <a:rPr lang="uk-UA" dirty="0" err="1"/>
              <a:t>IgA</a:t>
            </a:r>
            <a:r>
              <a:rPr lang="uk-UA" dirty="0"/>
              <a:t>, </a:t>
            </a:r>
            <a:r>
              <a:rPr lang="uk-UA" dirty="0" err="1"/>
              <a:t>IgM</a:t>
            </a:r>
            <a:r>
              <a:rPr lang="uk-UA" dirty="0"/>
              <a:t>, </a:t>
            </a:r>
            <a:r>
              <a:rPr lang="uk-UA" dirty="0" err="1"/>
              <a:t>IgG</a:t>
            </a:r>
            <a:r>
              <a:rPr lang="uk-UA" dirty="0"/>
              <a:t> методом радіальної </a:t>
            </a:r>
            <a:r>
              <a:rPr lang="uk-UA" dirty="0" err="1"/>
              <a:t>імунодифузії</a:t>
            </a:r>
            <a:r>
              <a:rPr lang="uk-UA" dirty="0"/>
              <a:t> в гелі </a:t>
            </a:r>
            <a:r>
              <a:rPr lang="uk-UA" dirty="0" err="1"/>
              <a:t>агарози</a:t>
            </a:r>
            <a:r>
              <a:rPr lang="uk-UA" dirty="0"/>
              <a:t> по </a:t>
            </a:r>
            <a:r>
              <a:rPr lang="uk-UA" dirty="0" err="1"/>
              <a:t>Mancini</a:t>
            </a:r>
            <a:r>
              <a:rPr lang="uk-UA" dirty="0"/>
              <a:t> </a:t>
            </a:r>
            <a:r>
              <a:rPr lang="uk-UA" dirty="0" err="1"/>
              <a:t>et</a:t>
            </a:r>
            <a:r>
              <a:rPr lang="uk-UA" dirty="0"/>
              <a:t> </a:t>
            </a:r>
            <a:r>
              <a:rPr lang="uk-UA" dirty="0" err="1"/>
              <a:t>al</a:t>
            </a:r>
            <a:r>
              <a:rPr lang="uk-UA" dirty="0"/>
              <a:t> засновано на тому, що зразки досліджуваних сироваток вміщують у лунки агару, який містить антитіла до </a:t>
            </a:r>
            <a:r>
              <a:rPr lang="uk-UA" dirty="0" err="1"/>
              <a:t>Ig</a:t>
            </a:r>
            <a:r>
              <a:rPr lang="uk-UA" dirty="0"/>
              <a:t> одного з класів </a:t>
            </a:r>
            <a:r>
              <a:rPr lang="uk-UA" dirty="0" err="1"/>
              <a:t>IgА</a:t>
            </a:r>
            <a:r>
              <a:rPr lang="uk-UA" dirty="0"/>
              <a:t>, </a:t>
            </a:r>
            <a:r>
              <a:rPr lang="uk-UA" dirty="0" err="1"/>
              <a:t>IgМ</a:t>
            </a:r>
            <a:r>
              <a:rPr lang="uk-UA" dirty="0"/>
              <a:t>, </a:t>
            </a:r>
            <a:r>
              <a:rPr lang="uk-UA" dirty="0" err="1"/>
              <a:t>IgG</a:t>
            </a:r>
            <a:r>
              <a:rPr lang="uk-UA" dirty="0"/>
              <a:t> у відомій концентрації. Імуноглобуліни, дифундуючи з лунок в агар, при взаємодії з відповідними антитілами будуть утворювати кільця преципітації, розмір яких знаходиться в тісній залежності від вмісту в сироватці обстежуваного </a:t>
            </a:r>
            <a:r>
              <a:rPr lang="uk-UA" dirty="0" err="1"/>
              <a:t>Ig</a:t>
            </a:r>
            <a:r>
              <a:rPr lang="uk-UA" dirty="0"/>
              <a:t> того чи іншого класу.</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04664"/>
            <a:ext cx="9144000" cy="5632311"/>
          </a:xfrm>
          <a:prstGeom prst="rect">
            <a:avLst/>
          </a:prstGeom>
        </p:spPr>
        <p:txBody>
          <a:bodyPr wrap="square">
            <a:spAutoFit/>
          </a:bodyPr>
          <a:lstStyle/>
          <a:p>
            <a:r>
              <a:rPr lang="uk-UA" sz="1200" i="1" dirty="0"/>
              <a:t>Клінічне значення. </a:t>
            </a:r>
            <a:r>
              <a:rPr lang="uk-UA" sz="1200" dirty="0"/>
              <a:t>Імуноглобуліни є продуктами секреції В-клітин на кінцевій стадії їх диференціювання, тобто плазматичних клітин. Рівень сироваткових </a:t>
            </a:r>
            <a:r>
              <a:rPr lang="uk-UA" sz="1200" dirty="0" err="1"/>
              <a:t>Ig</a:t>
            </a:r>
            <a:r>
              <a:rPr lang="uk-UA" sz="1200" dirty="0"/>
              <a:t> відображує функціональний стан В-клітинної ланки імунної системи у відповідь на стимуляцію організму антигенними подразниками. Підвищення рівня характерне для гострих та хронічних запальних процесів, </a:t>
            </a:r>
            <a:r>
              <a:rPr lang="uk-UA" sz="1200" dirty="0" err="1"/>
              <a:t>аутоімунних</a:t>
            </a:r>
            <a:r>
              <a:rPr lang="uk-UA" sz="1200" dirty="0"/>
              <a:t> захворюваннях та ін. Дефекти, пов’язані з порушенням метаболізму імуноглобулінів, спостерігаються при багатьох захворюваннях. Зниження рівня імуноглобулінів свідчить про недостатність гуморальної ланки імунітету, порушення їх синтезу або посилення катаболізму, адсорбція на імунних комплексах.</a:t>
            </a:r>
            <a:endParaRPr lang="ru-RU" sz="1200" dirty="0"/>
          </a:p>
          <a:p>
            <a:r>
              <a:rPr lang="uk-UA" sz="1200" dirty="0"/>
              <a:t>Підвищення концентрації </a:t>
            </a:r>
            <a:r>
              <a:rPr lang="uk-UA" sz="1200" dirty="0" err="1"/>
              <a:t>IgА</a:t>
            </a:r>
            <a:r>
              <a:rPr lang="uk-UA" sz="1200" dirty="0"/>
              <a:t> спостерігається при: гострій та хронічній бактеріальній, грибковій, паразитарній інфекції, хронічних захворюваннях печінки, цирозі, </a:t>
            </a:r>
            <a:r>
              <a:rPr lang="uk-UA" sz="1200" dirty="0" err="1"/>
              <a:t>ревматоїдному</a:t>
            </a:r>
            <a:r>
              <a:rPr lang="uk-UA" sz="1200" dirty="0"/>
              <a:t> артриті, СЧВ, хронічному </a:t>
            </a:r>
            <a:r>
              <a:rPr lang="uk-UA" sz="1200" dirty="0" err="1"/>
              <a:t>лімфолейкозі</a:t>
            </a:r>
            <a:r>
              <a:rPr lang="uk-UA" sz="1200" dirty="0"/>
              <a:t>, мієломній хворобі, </a:t>
            </a:r>
            <a:r>
              <a:rPr lang="uk-UA" sz="1200" dirty="0" err="1"/>
              <a:t>моноклональній</a:t>
            </a:r>
            <a:r>
              <a:rPr lang="uk-UA" sz="1200" dirty="0"/>
              <a:t> </a:t>
            </a:r>
            <a:r>
              <a:rPr lang="uk-UA" sz="1200" dirty="0" err="1"/>
              <a:t>гамапатії</a:t>
            </a:r>
            <a:r>
              <a:rPr lang="uk-UA" sz="1200" dirty="0"/>
              <a:t>, хворобі </a:t>
            </a:r>
            <a:r>
              <a:rPr lang="uk-UA" sz="1200" dirty="0" err="1"/>
              <a:t>Вальден-</a:t>
            </a:r>
            <a:r>
              <a:rPr lang="uk-UA" sz="1200" dirty="0"/>
              <a:t> </a:t>
            </a:r>
            <a:r>
              <a:rPr lang="uk-UA" sz="1200" dirty="0" err="1"/>
              <a:t>стрема</a:t>
            </a:r>
            <a:r>
              <a:rPr lang="uk-UA" sz="1200" dirty="0"/>
              <a:t>, </a:t>
            </a:r>
            <a:r>
              <a:rPr lang="uk-UA" sz="1200" dirty="0" err="1"/>
              <a:t>ендотеліомі</a:t>
            </a:r>
            <a:r>
              <a:rPr lang="uk-UA" sz="1200" dirty="0"/>
              <a:t>, остеосаркомі, </a:t>
            </a:r>
            <a:r>
              <a:rPr lang="uk-UA" sz="1200" dirty="0" err="1"/>
              <a:t>кандидозі</a:t>
            </a:r>
            <a:r>
              <a:rPr lang="uk-UA" sz="1200" dirty="0"/>
              <a:t>, </a:t>
            </a:r>
            <a:r>
              <a:rPr lang="uk-UA" sz="1200" dirty="0" err="1"/>
              <a:t>муковісцидозі</a:t>
            </a:r>
            <a:r>
              <a:rPr lang="uk-UA" sz="1200" dirty="0"/>
              <a:t>, </a:t>
            </a:r>
            <a:r>
              <a:rPr lang="uk-UA" sz="1200" dirty="0" err="1"/>
              <a:t>захворю-</a:t>
            </a:r>
            <a:r>
              <a:rPr lang="uk-UA" sz="1200" dirty="0"/>
              <a:t> </a:t>
            </a:r>
            <a:r>
              <a:rPr lang="uk-UA" sz="1200" dirty="0" err="1"/>
              <a:t>ваннях</a:t>
            </a:r>
            <a:r>
              <a:rPr lang="uk-UA" sz="1200" dirty="0"/>
              <a:t> дихальних шляхів.</a:t>
            </a:r>
            <a:endParaRPr lang="ru-RU" sz="1200" dirty="0"/>
          </a:p>
          <a:p>
            <a:r>
              <a:rPr lang="uk-UA" sz="1200" dirty="0"/>
              <a:t>Зменшення концентрації </a:t>
            </a:r>
            <a:r>
              <a:rPr lang="uk-UA" sz="1200" dirty="0" err="1"/>
              <a:t>IgА</a:t>
            </a:r>
            <a:r>
              <a:rPr lang="uk-UA" sz="1200" dirty="0"/>
              <a:t> спостерігається при: фізіологічній </a:t>
            </a:r>
            <a:r>
              <a:rPr lang="uk-UA" sz="1200" dirty="0" err="1"/>
              <a:t>гіпо-</a:t>
            </a:r>
            <a:r>
              <a:rPr lang="uk-UA" sz="1200" dirty="0"/>
              <a:t> </a:t>
            </a:r>
            <a:r>
              <a:rPr lang="uk-UA" sz="1200" dirty="0" err="1"/>
              <a:t>гамаглобулінемії</a:t>
            </a:r>
            <a:r>
              <a:rPr lang="uk-UA" sz="1200" dirty="0"/>
              <a:t> у дітей (у віці 3 - 5 міс.), вродженій </a:t>
            </a:r>
            <a:r>
              <a:rPr lang="uk-UA" sz="1200" dirty="0" err="1"/>
              <a:t>гіпогамаглобулінемії</a:t>
            </a:r>
            <a:r>
              <a:rPr lang="uk-UA" sz="1200" dirty="0"/>
              <a:t> або </a:t>
            </a:r>
            <a:r>
              <a:rPr lang="uk-UA" sz="1200" dirty="0" err="1"/>
              <a:t>агамаглобулінемії</a:t>
            </a:r>
            <a:r>
              <a:rPr lang="uk-UA" sz="1200" dirty="0"/>
              <a:t>, новоутвореннях імунної системи, лікуванні </a:t>
            </a:r>
            <a:r>
              <a:rPr lang="uk-UA" sz="1200" dirty="0" err="1"/>
              <a:t>цитостатиками</a:t>
            </a:r>
            <a:r>
              <a:rPr lang="uk-UA" sz="1200" dirty="0"/>
              <a:t> і </a:t>
            </a:r>
            <a:r>
              <a:rPr lang="uk-UA" sz="1200" dirty="0" err="1"/>
              <a:t>імунодепресантами</a:t>
            </a:r>
            <a:r>
              <a:rPr lang="uk-UA" sz="1200" dirty="0"/>
              <a:t>, станах після видалення селезінки, кишкових та ниркових синдромах втрати білку, гострих вірусних, хронічних бактеріальних інфекціях.</a:t>
            </a:r>
            <a:endParaRPr lang="ru-RU" sz="1200" dirty="0"/>
          </a:p>
          <a:p>
            <a:r>
              <a:rPr lang="uk-UA" sz="1200" dirty="0"/>
              <a:t>Підвищення концентрації </a:t>
            </a:r>
            <a:r>
              <a:rPr lang="uk-UA" sz="1200" dirty="0" err="1"/>
              <a:t>IgM</a:t>
            </a:r>
            <a:r>
              <a:rPr lang="uk-UA" sz="1200" dirty="0"/>
              <a:t> спостерігається при: гострих та хронічних бактеріальних, грибкових, паразитарних інфекціях, гострих вірусних гепатитах, цирозі, </a:t>
            </a:r>
            <a:r>
              <a:rPr lang="uk-UA" sz="1200" dirty="0" err="1"/>
              <a:t>ревматоїдному</a:t>
            </a:r>
            <a:r>
              <a:rPr lang="uk-UA" sz="1200" dirty="0"/>
              <a:t> артриті, СЧВ, гострому та хронічному </a:t>
            </a:r>
            <a:r>
              <a:rPr lang="uk-UA" sz="1200" dirty="0" err="1"/>
              <a:t>лімфолейкозі</a:t>
            </a:r>
            <a:r>
              <a:rPr lang="uk-UA" sz="1200" dirty="0"/>
              <a:t>, мієломній хворобі, </a:t>
            </a:r>
            <a:r>
              <a:rPr lang="uk-UA" sz="1200" dirty="0" err="1"/>
              <a:t>макроглобулінемії</a:t>
            </a:r>
            <a:r>
              <a:rPr lang="uk-UA" sz="1200" dirty="0"/>
              <a:t> </a:t>
            </a:r>
            <a:r>
              <a:rPr lang="uk-UA" sz="1200" dirty="0" err="1"/>
              <a:t>Вальденстрема</a:t>
            </a:r>
            <a:r>
              <a:rPr lang="uk-UA" sz="1200" dirty="0"/>
              <a:t>, </a:t>
            </a:r>
            <a:r>
              <a:rPr lang="uk-UA" sz="1200" dirty="0" err="1"/>
              <a:t>ендотеліомі</a:t>
            </a:r>
            <a:r>
              <a:rPr lang="uk-UA" sz="1200" dirty="0"/>
              <a:t>, остеосаркомі, </a:t>
            </a:r>
            <a:r>
              <a:rPr lang="uk-UA" sz="1200" dirty="0" err="1"/>
              <a:t>кандидозі</a:t>
            </a:r>
            <a:r>
              <a:rPr lang="uk-UA" sz="1200" dirty="0"/>
              <a:t>, </a:t>
            </a:r>
            <a:r>
              <a:rPr lang="uk-UA" sz="1200" dirty="0" err="1"/>
              <a:t>муковісцидозі</a:t>
            </a:r>
            <a:r>
              <a:rPr lang="uk-UA" sz="1200" dirty="0"/>
              <a:t>, захворюваннях дихальних шляхів.</a:t>
            </a:r>
            <a:endParaRPr lang="ru-RU" sz="1200" dirty="0"/>
          </a:p>
          <a:p>
            <a:r>
              <a:rPr lang="uk-UA" sz="1200" dirty="0"/>
              <a:t>Зменшення концентрації </a:t>
            </a:r>
            <a:r>
              <a:rPr lang="uk-UA" sz="1200" dirty="0" err="1"/>
              <a:t>IgM</a:t>
            </a:r>
            <a:r>
              <a:rPr lang="uk-UA" sz="1200" dirty="0"/>
              <a:t> спостерігається при: фізіологічній </a:t>
            </a:r>
            <a:r>
              <a:rPr lang="uk-UA" sz="1200" dirty="0" err="1"/>
              <a:t>гіпогамаглобулінемії</a:t>
            </a:r>
            <a:r>
              <a:rPr lang="uk-UA" sz="1200" dirty="0"/>
              <a:t> у дітей (у віці 3 - 5 міс.), вродженій </a:t>
            </a:r>
            <a:r>
              <a:rPr lang="uk-UA" sz="1200" dirty="0" err="1"/>
              <a:t>гіпогамаглобулінемії</a:t>
            </a:r>
            <a:r>
              <a:rPr lang="uk-UA" sz="1200" dirty="0"/>
              <a:t> або </a:t>
            </a:r>
            <a:r>
              <a:rPr lang="uk-UA" sz="1200" dirty="0" err="1"/>
              <a:t>агамаглобулінемії</a:t>
            </a:r>
            <a:r>
              <a:rPr lang="uk-UA" sz="1200" dirty="0"/>
              <a:t>, новоутвореннях імунної системи, лікуванні </a:t>
            </a:r>
            <a:r>
              <a:rPr lang="uk-UA" sz="1200" dirty="0" err="1"/>
              <a:t>цитостатиками</a:t>
            </a:r>
            <a:r>
              <a:rPr lang="uk-UA" sz="1200" dirty="0"/>
              <a:t> і </a:t>
            </a:r>
            <a:r>
              <a:rPr lang="uk-UA" sz="1200" dirty="0" err="1"/>
              <a:t>імунодепресантами</a:t>
            </a:r>
            <a:r>
              <a:rPr lang="uk-UA" sz="1200" dirty="0"/>
              <a:t>, опроміненні іонізуючою радіацією, станах після видалення селезінки, кишкових та ниркових синдромах втрати білку, хронічній вірусній інфекції, недостатності гуморальної ланки імунітету.</a:t>
            </a:r>
            <a:endParaRPr lang="ru-RU" sz="1200" dirty="0"/>
          </a:p>
          <a:p>
            <a:r>
              <a:rPr lang="uk-UA" sz="1200" dirty="0"/>
              <a:t>Підвищення концентрації </a:t>
            </a:r>
            <a:r>
              <a:rPr lang="uk-UA" sz="1200" dirty="0" err="1"/>
              <a:t>IgG</a:t>
            </a:r>
            <a:r>
              <a:rPr lang="uk-UA" sz="1200" dirty="0"/>
              <a:t> спостерігається при: гострих та хронічних бактеріальних, грибкових, паразитарних інфекціях, гострих та хронічних захворювання печінки, цирозі, вірусному гепатиті, автоімунних захворюваннях, </a:t>
            </a:r>
            <a:r>
              <a:rPr lang="uk-UA" sz="1200" dirty="0" err="1"/>
              <a:t>ревматоїдному</a:t>
            </a:r>
            <a:r>
              <a:rPr lang="uk-UA" sz="1200" dirty="0"/>
              <a:t> артриті, СЧВ, </a:t>
            </a:r>
            <a:r>
              <a:rPr lang="uk-UA" sz="1200" dirty="0" err="1"/>
              <a:t>саркоїдозі</a:t>
            </a:r>
            <a:r>
              <a:rPr lang="uk-UA" sz="1200" dirty="0"/>
              <a:t>, </a:t>
            </a:r>
            <a:r>
              <a:rPr lang="uk-UA" sz="1200" dirty="0" err="1"/>
              <a:t>муковісцидозі</a:t>
            </a:r>
            <a:r>
              <a:rPr lang="uk-UA" sz="1200" dirty="0"/>
              <a:t>, хронічному </a:t>
            </a:r>
            <a:r>
              <a:rPr lang="uk-UA" sz="1200" dirty="0" err="1"/>
              <a:t>лімфолейкозі</a:t>
            </a:r>
            <a:r>
              <a:rPr lang="uk-UA" sz="1200" dirty="0"/>
              <a:t>, мієломній хворобі, інфекційному мононуклеозі, </a:t>
            </a:r>
            <a:r>
              <a:rPr lang="uk-UA" sz="1200" dirty="0" err="1"/>
              <a:t>моноклональній</a:t>
            </a:r>
            <a:r>
              <a:rPr lang="uk-UA" sz="1200" dirty="0"/>
              <a:t> </a:t>
            </a:r>
            <a:r>
              <a:rPr lang="uk-UA" sz="1200" dirty="0" err="1"/>
              <a:t>гамапатії</a:t>
            </a:r>
            <a:r>
              <a:rPr lang="uk-UA" sz="1200" dirty="0"/>
              <a:t>, хворобі </a:t>
            </a:r>
            <a:r>
              <a:rPr lang="uk-UA" sz="1200" dirty="0" err="1"/>
              <a:t>Вальденстрема</a:t>
            </a:r>
            <a:r>
              <a:rPr lang="uk-UA" sz="1200" dirty="0"/>
              <a:t>, </a:t>
            </a:r>
            <a:r>
              <a:rPr lang="uk-UA" sz="1200" dirty="0" err="1"/>
              <a:t>рекон-</a:t>
            </a:r>
            <a:r>
              <a:rPr lang="uk-UA" sz="1200" dirty="0"/>
              <a:t> </a:t>
            </a:r>
            <a:r>
              <a:rPr lang="uk-UA" sz="1200" dirty="0" err="1"/>
              <a:t>валесценції</a:t>
            </a:r>
            <a:r>
              <a:rPr lang="uk-UA" sz="1200" dirty="0"/>
              <a:t> первинної бактеріальної інфекції, при гострому періоді повторної інфекції, СНІД.</a:t>
            </a:r>
            <a:endParaRPr lang="ru-RU" sz="1200" dirty="0"/>
          </a:p>
          <a:p>
            <a:r>
              <a:rPr lang="uk-UA" sz="1200" dirty="0"/>
              <a:t>Зменшення концентрації </a:t>
            </a:r>
            <a:r>
              <a:rPr lang="uk-UA" sz="1200" dirty="0" err="1"/>
              <a:t>IgG</a:t>
            </a:r>
            <a:r>
              <a:rPr lang="uk-UA" sz="1200" dirty="0"/>
              <a:t> спостерігається при: фізіологічній </a:t>
            </a:r>
            <a:r>
              <a:rPr lang="uk-UA" sz="1200" dirty="0" err="1"/>
              <a:t>гіпо-</a:t>
            </a:r>
            <a:r>
              <a:rPr lang="uk-UA" sz="1200" dirty="0"/>
              <a:t> </a:t>
            </a:r>
            <a:r>
              <a:rPr lang="uk-UA" sz="1200" dirty="0" err="1"/>
              <a:t>гамаглобулінемії</a:t>
            </a:r>
            <a:r>
              <a:rPr lang="uk-UA" sz="1200" dirty="0"/>
              <a:t> у дітей (у віці 3 - 5 міс.), вродженій </a:t>
            </a:r>
            <a:r>
              <a:rPr lang="uk-UA" sz="1200" dirty="0" err="1"/>
              <a:t>гіпогамаглобулінемії</a:t>
            </a:r>
            <a:r>
              <a:rPr lang="uk-UA" sz="1200" dirty="0"/>
              <a:t> або </a:t>
            </a:r>
            <a:r>
              <a:rPr lang="uk-UA" sz="1200" dirty="0" err="1"/>
              <a:t>агамаглобулінемії</a:t>
            </a:r>
            <a:r>
              <a:rPr lang="uk-UA" sz="1200" dirty="0"/>
              <a:t>, новоутворенні імунної системи, лікуванні </a:t>
            </a:r>
            <a:r>
              <a:rPr lang="uk-UA" sz="1200" dirty="0" err="1"/>
              <a:t>цитостатиками</a:t>
            </a:r>
            <a:r>
              <a:rPr lang="uk-UA" sz="1200" dirty="0"/>
              <a:t> і </a:t>
            </a:r>
            <a:r>
              <a:rPr lang="uk-UA" sz="1200" dirty="0" err="1"/>
              <a:t>імунодепресантами</a:t>
            </a:r>
            <a:r>
              <a:rPr lang="uk-UA" sz="1200" dirty="0"/>
              <a:t>, станах після видалення селезінки, кишкових та ниркових синдромах втрати білку, при хронічній вірусній інфекції, </a:t>
            </a:r>
            <a:r>
              <a:rPr lang="uk-UA" sz="1200" dirty="0" err="1"/>
              <a:t>гемоглобінопатії</a:t>
            </a:r>
            <a:r>
              <a:rPr lang="uk-UA" sz="1200" dirty="0"/>
              <a:t>. </a:t>
            </a:r>
            <a:endParaRPr lang="ru-RU"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862322"/>
          </a:xfrm>
          <a:prstGeom prst="rect">
            <a:avLst/>
          </a:prstGeom>
        </p:spPr>
        <p:txBody>
          <a:bodyPr wrap="square">
            <a:spAutoFit/>
          </a:bodyPr>
          <a:lstStyle/>
          <a:p>
            <a:r>
              <a:rPr lang="uk-UA" b="1" i="1" dirty="0"/>
              <a:t>Визначення загального </a:t>
            </a:r>
            <a:r>
              <a:rPr lang="uk-UA" b="1" i="1" dirty="0" err="1"/>
              <a:t>IgE</a:t>
            </a:r>
            <a:r>
              <a:rPr lang="uk-UA" b="1" i="1" dirty="0"/>
              <a:t> в </a:t>
            </a:r>
            <a:r>
              <a:rPr lang="uk-UA" b="1" i="1" dirty="0" err="1"/>
              <a:t>сироватцi</a:t>
            </a:r>
            <a:r>
              <a:rPr lang="uk-UA" b="1" i="1" dirty="0"/>
              <a:t> </a:t>
            </a:r>
            <a:r>
              <a:rPr lang="uk-UA" b="1" i="1" dirty="0" err="1"/>
              <a:t>кровi</a:t>
            </a:r>
            <a:r>
              <a:rPr lang="uk-UA" b="1" i="1" dirty="0"/>
              <a:t> </a:t>
            </a:r>
            <a:r>
              <a:rPr lang="uk-UA" b="1" i="1" dirty="0" err="1"/>
              <a:t>імуноферментним</a:t>
            </a:r>
            <a:r>
              <a:rPr lang="uk-UA" b="1" i="1" dirty="0"/>
              <a:t> методом. </a:t>
            </a:r>
            <a:r>
              <a:rPr lang="uk-UA" i="1" dirty="0"/>
              <a:t>Принцип визначення. </a:t>
            </a:r>
            <a:r>
              <a:rPr lang="uk-UA" dirty="0"/>
              <a:t>У </a:t>
            </a:r>
            <a:r>
              <a:rPr lang="uk-UA" dirty="0" err="1"/>
              <a:t>наданiй</a:t>
            </a:r>
            <a:r>
              <a:rPr lang="uk-UA" dirty="0"/>
              <a:t> </a:t>
            </a:r>
            <a:r>
              <a:rPr lang="uk-UA" dirty="0" err="1"/>
              <a:t>тест-системi</a:t>
            </a:r>
            <a:r>
              <a:rPr lang="uk-UA" dirty="0"/>
              <a:t> використовується принцип </a:t>
            </a:r>
            <a:r>
              <a:rPr lang="uk-UA" dirty="0" err="1"/>
              <a:t>двосайтового</a:t>
            </a:r>
            <a:r>
              <a:rPr lang="uk-UA" dirty="0"/>
              <a:t> (</a:t>
            </a:r>
            <a:r>
              <a:rPr lang="uk-UA" dirty="0" err="1"/>
              <a:t>сендвiч</a:t>
            </a:r>
            <a:r>
              <a:rPr lang="uk-UA" dirty="0"/>
              <a:t>) </a:t>
            </a:r>
            <a:r>
              <a:rPr lang="uk-UA" dirty="0" err="1"/>
              <a:t>iмуноферментного</a:t>
            </a:r>
            <a:r>
              <a:rPr lang="uk-UA" dirty="0"/>
              <a:t> </a:t>
            </a:r>
            <a:r>
              <a:rPr lang="uk-UA" dirty="0" err="1"/>
              <a:t>аналiзу</a:t>
            </a:r>
            <a:r>
              <a:rPr lang="uk-UA" dirty="0"/>
              <a:t>. У лунки </a:t>
            </a:r>
            <a:r>
              <a:rPr lang="uk-UA" dirty="0" err="1" smtClean="0"/>
              <a:t>мiкропланшета</a:t>
            </a:r>
            <a:r>
              <a:rPr lang="uk-UA" dirty="0"/>
              <a:t>, на </a:t>
            </a:r>
            <a:r>
              <a:rPr lang="uk-UA" dirty="0" err="1"/>
              <a:t>поверхнi</a:t>
            </a:r>
            <a:r>
              <a:rPr lang="uk-UA" dirty="0"/>
              <a:t> якого </a:t>
            </a:r>
            <a:r>
              <a:rPr lang="uk-UA" dirty="0" err="1"/>
              <a:t>адсорбованi</a:t>
            </a:r>
            <a:r>
              <a:rPr lang="uk-UA" dirty="0"/>
              <a:t> </a:t>
            </a:r>
            <a:r>
              <a:rPr lang="uk-UA" dirty="0" err="1"/>
              <a:t>специфiчнi</a:t>
            </a:r>
            <a:r>
              <a:rPr lang="uk-UA" dirty="0"/>
              <a:t> </a:t>
            </a:r>
            <a:r>
              <a:rPr lang="uk-UA" dirty="0" err="1"/>
              <a:t>анти-IgЕ-епсiлон-</a:t>
            </a:r>
            <a:r>
              <a:rPr lang="uk-UA" dirty="0"/>
              <a:t> </a:t>
            </a:r>
            <a:r>
              <a:rPr lang="uk-UA" dirty="0" err="1"/>
              <a:t>антитiла</a:t>
            </a:r>
            <a:r>
              <a:rPr lang="uk-UA" dirty="0"/>
              <a:t>, вносять </a:t>
            </a:r>
            <a:r>
              <a:rPr lang="uk-UA" dirty="0" err="1"/>
              <a:t>дослiджуваний</a:t>
            </a:r>
            <a:r>
              <a:rPr lang="uk-UA" dirty="0"/>
              <a:t> зразок. Антиген з зразка зв'язується з </a:t>
            </a:r>
            <a:r>
              <a:rPr lang="uk-UA" dirty="0" err="1"/>
              <a:t>антитiлами</a:t>
            </a:r>
            <a:r>
              <a:rPr lang="uk-UA" dirty="0"/>
              <a:t> на </a:t>
            </a:r>
            <a:r>
              <a:rPr lang="uk-UA" dirty="0" err="1"/>
              <a:t>поверхнi</a:t>
            </a:r>
            <a:r>
              <a:rPr lang="uk-UA" dirty="0"/>
              <a:t> лунки. Незв'язаний </a:t>
            </a:r>
            <a:r>
              <a:rPr lang="uk-UA" dirty="0" err="1"/>
              <a:t>матерiал</a:t>
            </a:r>
            <a:r>
              <a:rPr lang="uk-UA" dirty="0"/>
              <a:t> видаляється </a:t>
            </a:r>
            <a:r>
              <a:rPr lang="uk-UA" dirty="0" err="1"/>
              <a:t>вiдмивкою</a:t>
            </a:r>
            <a:r>
              <a:rPr lang="uk-UA" dirty="0"/>
              <a:t>. У лунку вносять інші </a:t>
            </a:r>
            <a:r>
              <a:rPr lang="uk-UA" dirty="0" err="1"/>
              <a:t>антитiла</a:t>
            </a:r>
            <a:r>
              <a:rPr lang="uk-UA" dirty="0"/>
              <a:t> проти </a:t>
            </a:r>
            <a:r>
              <a:rPr lang="uk-UA" dirty="0" err="1"/>
              <a:t>iншого</a:t>
            </a:r>
            <a:r>
              <a:rPr lang="uk-UA" dirty="0"/>
              <a:t> </a:t>
            </a:r>
            <a:r>
              <a:rPr lang="uk-UA" dirty="0" err="1"/>
              <a:t>епiтопу</a:t>
            </a:r>
            <a:r>
              <a:rPr lang="uk-UA" dirty="0"/>
              <a:t> </a:t>
            </a:r>
            <a:r>
              <a:rPr lang="uk-UA" dirty="0" err="1"/>
              <a:t>IgЕ</a:t>
            </a:r>
            <a:r>
              <a:rPr lang="uk-UA" dirty="0"/>
              <a:t>, </a:t>
            </a:r>
            <a:r>
              <a:rPr lang="uk-UA" dirty="0" err="1"/>
              <a:t>мiченi</a:t>
            </a:r>
            <a:r>
              <a:rPr lang="uk-UA" dirty="0"/>
              <a:t> </a:t>
            </a:r>
            <a:r>
              <a:rPr lang="uk-UA" dirty="0" err="1" smtClean="0"/>
              <a:t>пероксидазою</a:t>
            </a:r>
            <a:r>
              <a:rPr lang="uk-UA" dirty="0"/>
              <a:t>. </a:t>
            </a:r>
            <a:r>
              <a:rPr lang="uk-UA" dirty="0" err="1"/>
              <a:t>Пiсля</a:t>
            </a:r>
            <a:r>
              <a:rPr lang="uk-UA" dirty="0"/>
              <a:t> повторної </a:t>
            </a:r>
            <a:r>
              <a:rPr lang="uk-UA" dirty="0" err="1"/>
              <a:t>вiдмивки</a:t>
            </a:r>
            <a:r>
              <a:rPr lang="uk-UA" dirty="0"/>
              <a:t> </a:t>
            </a:r>
            <a:r>
              <a:rPr lang="uk-UA" dirty="0" err="1"/>
              <a:t>активнiсть</a:t>
            </a:r>
            <a:r>
              <a:rPr lang="uk-UA" dirty="0"/>
              <a:t> ферменту, зв'язаного на </a:t>
            </a:r>
            <a:r>
              <a:rPr lang="uk-UA" dirty="0" err="1"/>
              <a:t>поверхнi</a:t>
            </a:r>
            <a:r>
              <a:rPr lang="uk-UA" dirty="0"/>
              <a:t> лунки </a:t>
            </a:r>
            <a:r>
              <a:rPr lang="uk-UA" dirty="0" err="1"/>
              <a:t>мiкропланшету</a:t>
            </a:r>
            <a:r>
              <a:rPr lang="uk-UA" dirty="0"/>
              <a:t>, проявляється	i </a:t>
            </a:r>
            <a:r>
              <a:rPr lang="uk-UA" dirty="0" err="1"/>
              <a:t>вимiрюється</a:t>
            </a:r>
            <a:r>
              <a:rPr lang="uk-UA" dirty="0"/>
              <a:t> додаванням </a:t>
            </a:r>
            <a:r>
              <a:rPr lang="uk-UA" dirty="0" err="1"/>
              <a:t>хромоген-субстратної</a:t>
            </a:r>
            <a:r>
              <a:rPr lang="uk-UA" dirty="0"/>
              <a:t> </a:t>
            </a:r>
            <a:r>
              <a:rPr lang="uk-UA" dirty="0" err="1"/>
              <a:t>cумiшi</a:t>
            </a:r>
            <a:r>
              <a:rPr lang="uk-UA" dirty="0"/>
              <a:t>, стоп-розчину та </a:t>
            </a:r>
            <a:r>
              <a:rPr lang="uk-UA" dirty="0" err="1"/>
              <a:t>фотометрiєю</a:t>
            </a:r>
            <a:r>
              <a:rPr lang="uk-UA" dirty="0"/>
              <a:t> при 450 </a:t>
            </a:r>
            <a:r>
              <a:rPr lang="uk-UA" dirty="0" err="1"/>
              <a:t>нм</a:t>
            </a:r>
            <a:r>
              <a:rPr lang="uk-UA" dirty="0"/>
              <a:t>. </a:t>
            </a:r>
            <a:r>
              <a:rPr lang="uk-UA" dirty="0" err="1"/>
              <a:t>Iнтенсивнiсть</a:t>
            </a:r>
            <a:r>
              <a:rPr lang="uk-UA" dirty="0"/>
              <a:t> кольорової реакції прямо </a:t>
            </a:r>
            <a:r>
              <a:rPr lang="uk-UA" dirty="0" err="1"/>
              <a:t>пропорцiйна</a:t>
            </a:r>
            <a:r>
              <a:rPr lang="uk-UA" dirty="0"/>
              <a:t> </a:t>
            </a:r>
            <a:r>
              <a:rPr lang="uk-UA" dirty="0" err="1"/>
              <a:t>кiлькостi</a:t>
            </a:r>
            <a:r>
              <a:rPr lang="uk-UA" dirty="0"/>
              <a:t> антигену у зразку.</a:t>
            </a:r>
            <a:endParaRPr lang="ru-RU" dirty="0"/>
          </a:p>
        </p:txBody>
      </p:sp>
      <p:sp>
        <p:nvSpPr>
          <p:cNvPr id="3" name="Прямоугольник 2"/>
          <p:cNvSpPr/>
          <p:nvPr/>
        </p:nvSpPr>
        <p:spPr>
          <a:xfrm>
            <a:off x="0" y="2887682"/>
            <a:ext cx="9144000" cy="3970318"/>
          </a:xfrm>
          <a:prstGeom prst="rect">
            <a:avLst/>
          </a:prstGeom>
        </p:spPr>
        <p:txBody>
          <a:bodyPr wrap="square">
            <a:spAutoFit/>
          </a:bodyPr>
          <a:lstStyle/>
          <a:p>
            <a:r>
              <a:rPr lang="uk-UA" i="1" dirty="0"/>
              <a:t>Клінічне значення. </a:t>
            </a:r>
            <a:r>
              <a:rPr lang="uk-UA" dirty="0"/>
              <a:t>Основна біологічна роль </a:t>
            </a:r>
            <a:r>
              <a:rPr lang="uk-UA" dirty="0" err="1"/>
              <a:t>IgЕ</a:t>
            </a:r>
            <a:r>
              <a:rPr lang="uk-UA" dirty="0"/>
              <a:t> - здатність зв'язуватися з поверхнею тучних клітин і базофілів людини. </a:t>
            </a:r>
            <a:r>
              <a:rPr lang="uk-UA" dirty="0" err="1"/>
              <a:t>IgЕ</a:t>
            </a:r>
            <a:r>
              <a:rPr lang="uk-UA" dirty="0"/>
              <a:t> бере участь в алергійних реакціях I (негайного) типу та у захисному </a:t>
            </a:r>
            <a:r>
              <a:rPr lang="uk-UA" dirty="0" err="1"/>
              <a:t>протигельмінтному</a:t>
            </a:r>
            <a:r>
              <a:rPr lang="uk-UA" dirty="0"/>
              <a:t> імунітеті, що обумовлено існуванням перехресного зв'язування між </a:t>
            </a:r>
            <a:r>
              <a:rPr lang="uk-UA" dirty="0" err="1"/>
              <a:t>IgE</a:t>
            </a:r>
            <a:r>
              <a:rPr lang="uk-UA" dirty="0"/>
              <a:t> і антигеном гельмінтів. Останній проникає через мембрану слизової і розміщується на тучних клітинах, викликаючи їх </a:t>
            </a:r>
            <a:r>
              <a:rPr lang="uk-UA" dirty="0" err="1"/>
              <a:t>дегрануляцію</a:t>
            </a:r>
            <a:r>
              <a:rPr lang="uk-UA" dirty="0"/>
              <a:t>. Медіатори запалення підвищують проникність капілярів і слизистої, у результаті чого </a:t>
            </a:r>
            <a:r>
              <a:rPr lang="uk-UA" dirty="0" err="1"/>
              <a:t>IgE</a:t>
            </a:r>
            <a:r>
              <a:rPr lang="uk-UA" dirty="0"/>
              <a:t> і лейкоцити виходять із </a:t>
            </a:r>
            <a:r>
              <a:rPr lang="uk-UA" dirty="0" err="1"/>
              <a:t>кровотоку</a:t>
            </a:r>
            <a:r>
              <a:rPr lang="uk-UA" dirty="0"/>
              <a:t>. До гельмінтів покритим </a:t>
            </a:r>
            <a:r>
              <a:rPr lang="uk-UA" dirty="0" err="1"/>
              <a:t>IgE</a:t>
            </a:r>
            <a:r>
              <a:rPr lang="uk-UA" dirty="0"/>
              <a:t> приєднуються еозинофіли, що викидають зміст своїх гранул і таким засобом вбивають гельмінти. Показання до визначення загального </a:t>
            </a:r>
            <a:r>
              <a:rPr lang="uk-UA" dirty="0" err="1"/>
              <a:t>IgE</a:t>
            </a:r>
            <a:r>
              <a:rPr lang="uk-UA" dirty="0"/>
              <a:t>: </a:t>
            </a:r>
            <a:r>
              <a:rPr lang="uk-UA" dirty="0" err="1"/>
              <a:t>атопічні</a:t>
            </a:r>
            <a:r>
              <a:rPr lang="uk-UA" dirty="0"/>
              <a:t> хвороби, алергійний риніт, </a:t>
            </a:r>
            <a:r>
              <a:rPr lang="uk-UA" dirty="0" err="1"/>
              <a:t>атопічна</a:t>
            </a:r>
            <a:r>
              <a:rPr lang="uk-UA" dirty="0"/>
              <a:t> бронхіальна астма, </a:t>
            </a:r>
            <a:r>
              <a:rPr lang="uk-UA" dirty="0" err="1"/>
              <a:t>атопічний</a:t>
            </a:r>
            <a:r>
              <a:rPr lang="uk-UA" dirty="0"/>
              <a:t> дерматит, алергійна </a:t>
            </a:r>
            <a:r>
              <a:rPr lang="uk-UA" dirty="0" err="1"/>
              <a:t>гастроентеропатія</a:t>
            </a:r>
            <a:r>
              <a:rPr lang="uk-UA" dirty="0"/>
              <a:t>, анафілактичні хвороби, системна анафілаксія, кропивниця - </a:t>
            </a:r>
            <a:r>
              <a:rPr lang="uk-UA" dirty="0" err="1"/>
              <a:t>ангіоневротичний</a:t>
            </a:r>
            <a:r>
              <a:rPr lang="uk-UA" dirty="0"/>
              <a:t> набряк, алергійний </a:t>
            </a:r>
            <a:r>
              <a:rPr lang="uk-UA" dirty="0" err="1"/>
              <a:t>бронхопульмональний</a:t>
            </a:r>
            <a:r>
              <a:rPr lang="uk-UA" dirty="0"/>
              <a:t> </a:t>
            </a:r>
            <a:r>
              <a:rPr lang="uk-UA" dirty="0" err="1"/>
              <a:t>аспергільоз</a:t>
            </a:r>
            <a:r>
              <a:rPr lang="uk-UA" dirty="0"/>
              <a:t>, гельмінтози, </a:t>
            </a:r>
            <a:r>
              <a:rPr lang="uk-UA" dirty="0" err="1"/>
              <a:t>гіпер-IgE</a:t>
            </a:r>
            <a:r>
              <a:rPr lang="uk-UA" dirty="0"/>
              <a:t> синдром (</a:t>
            </a:r>
            <a:r>
              <a:rPr lang="uk-UA" dirty="0" err="1"/>
              <a:t>синдром</a:t>
            </a:r>
            <a:r>
              <a:rPr lang="uk-UA" dirty="0"/>
              <a:t> </a:t>
            </a:r>
            <a:r>
              <a:rPr lang="uk-UA" dirty="0" err="1"/>
              <a:t>Джоба</a:t>
            </a:r>
            <a:r>
              <a:rPr lang="uk-UA" dirty="0"/>
              <a:t>), селективний </a:t>
            </a:r>
            <a:r>
              <a:rPr lang="uk-UA" dirty="0" err="1"/>
              <a:t>IgE</a:t>
            </a:r>
            <a:r>
              <a:rPr lang="uk-UA" dirty="0"/>
              <a:t> дефіцит, </a:t>
            </a:r>
            <a:r>
              <a:rPr lang="uk-UA" dirty="0" err="1"/>
              <a:t>тимусна</a:t>
            </a:r>
            <a:r>
              <a:rPr lang="uk-UA" dirty="0"/>
              <a:t> аплазія (синдром </a:t>
            </a:r>
            <a:r>
              <a:rPr lang="uk-UA" dirty="0" err="1"/>
              <a:t>Ді-Джорджи</a:t>
            </a:r>
            <a:r>
              <a:rPr lang="uk-UA" dirty="0"/>
              <a:t>), </a:t>
            </a:r>
            <a:r>
              <a:rPr lang="uk-UA" dirty="0" err="1"/>
              <a:t>IgE–мієлома</a:t>
            </a:r>
            <a:r>
              <a:rPr lang="uk-UA" dirty="0"/>
              <a:t>, реакція "трансплантат проти хазяїна" і ін.</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uk-UA" sz="1600" b="1" i="1" u="none" strike="noStrike" cap="none" normalizeH="0" baseline="0" dirty="0" smtClean="0">
                <a:ln>
                  <a:noFill/>
                </a:ln>
                <a:effectLst/>
                <a:latin typeface="Times New Roman" pitchFamily="18" charset="0"/>
                <a:ea typeface="Calibri" pitchFamily="34" charset="0"/>
                <a:cs typeface="Times New Roman" pitchFamily="18" charset="0"/>
              </a:rPr>
              <a:t>Визначення рівня циркулюючих імунних комплексів (ЦІК) в сироватці крові. </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Процеси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аутосенсибілізації</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супроводжуються накопиченням циркулюючих імунних комплексів (ЦІК), у зв'язку з чим визначення їх змісту є важливим етапом оцінки імунного статусу.</a:t>
            </a:r>
            <a:endParaRPr kumimoji="0" lang="uk-UA" sz="1600" b="0" i="0" u="none" strike="noStrike" cap="none" normalizeH="0" baseline="0" dirty="0" smtClean="0">
              <a:ln>
                <a:noFill/>
              </a:ln>
              <a:effectLst/>
              <a:latin typeface="Arial" pitchFamily="34" charset="0"/>
              <a:cs typeface="Arial" pitchFamily="34" charset="0"/>
            </a:endParaRPr>
          </a:p>
        </p:txBody>
      </p:sp>
      <p:sp>
        <p:nvSpPr>
          <p:cNvPr id="3074" name="Rectangle 2"/>
          <p:cNvSpPr>
            <a:spLocks noChangeArrowheads="1"/>
          </p:cNvSpPr>
          <p:nvPr/>
        </p:nvSpPr>
        <p:spPr bwMode="auto">
          <a:xfrm>
            <a:off x="0" y="1145937"/>
            <a:ext cx="91440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tab pos="847725" algn="l"/>
              </a:tabLst>
            </a:pPr>
            <a:r>
              <a:rPr kumimoji="0" lang="uk-UA" sz="1600" b="0" i="1" u="none" strike="noStrike" cap="none" normalizeH="0" baseline="0" dirty="0" smtClean="0">
                <a:ln>
                  <a:noFill/>
                </a:ln>
                <a:effectLst/>
                <a:latin typeface="Arial" pitchFamily="34" charset="0"/>
                <a:ea typeface="Times New Roman" pitchFamily="18" charset="0"/>
                <a:cs typeface="Arial" pitchFamily="34" charset="0"/>
              </a:rPr>
              <a:t>Клінічне значення. </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ЦІК - комплекси, що складаються з антигену, антитіл і пов'язаних з ними компонентів комплементу С3, С4,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Clq</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У нормі імунні комплекси, що утворилися в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кровотоці</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фагоцитуються</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і руйнуються як фагоцитами, так і печінкою. Однак при збільшенні їх розміру (при надлишку антигену і наявності в їх структурі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IgM</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Clq-компонента комплементу) комплекси можуть відкладатися в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периваскулярному</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просторі і кірковому шарі нирок, викликаючи активацію комплементу і запальних процесів. Патологічні реакції на імунні комплекси можуть бути обумовлені підвищенням швидкості їх утворення над швидкістю елімінації, дефіцитом одного або декількох компонентів комплементу або функціональними дефектами фагоцитарної системи. Визначення рівня імунних комплексів в сироватці крові має важливе значення в діагностиці гострих запальних процесів і алергічних реакцій 3-го типу, при яких рівень ЦІК підвищується, а також в оцінці ефективності проведеного лікування. Підвищення рівня ЦІК в крові характерно для:</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847725" algn="l"/>
              </a:tabLst>
            </a:pP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гострих бактеріальних, грибкових, паразитарних і вірусних інфекцій;</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847725" algn="l"/>
              </a:tabLst>
            </a:pP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аутоімунного</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захворювання,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колагенозів</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ревматизму,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гломерулонеф</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риту, алергічних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альвеолітів</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васкулітів, феномена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Артюса</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847725" algn="l"/>
              </a:tabLst>
            </a:pP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імунокомплексних</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захворювань, сироваткової хвороби;</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847725" algn="l"/>
              </a:tabLst>
            </a:pP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алергічних реакцій 3-го типу.</a:t>
            </a:r>
            <a:endParaRPr kumimoji="0" lang="uk-UA" sz="16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54868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uk-UA" sz="1600" b="1" i="1" u="none" strike="noStrike" cap="none" normalizeH="0" baseline="0" dirty="0" smtClean="0">
                <a:ln>
                  <a:noFill/>
                </a:ln>
                <a:effectLst/>
                <a:latin typeface="Times New Roman" pitchFamily="18" charset="0"/>
                <a:ea typeface="Calibri" pitchFamily="34" charset="0"/>
                <a:cs typeface="Times New Roman" pitchFamily="18" charset="0"/>
              </a:rPr>
              <a:t>Визначення гемолітичної активності комплементу. </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Уніфікований метод визначення гемолітичної активності комплементу по 50% гемолізу.</a:t>
            </a:r>
            <a:r>
              <a:rPr kumimoji="0" lang="uk-UA" sz="1600" b="0" i="0" u="none" strike="noStrike" cap="none" normalizeH="0" baseline="0" dirty="0" smtClean="0">
                <a:ln>
                  <a:noFill/>
                </a:ln>
                <a:effectLst/>
                <a:latin typeface="Calibri" pitchFamily="34" charset="0"/>
                <a:ea typeface="Calibri" pitchFamily="34" charset="0"/>
                <a:cs typeface="Times New Roman" pitchFamily="18" charset="0"/>
              </a:rPr>
              <a:t> </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600" b="0" i="1" u="none" strike="noStrike" cap="none" normalizeH="0" baseline="0" dirty="0" smtClean="0">
                <a:ln>
                  <a:noFill/>
                </a:ln>
                <a:effectLst/>
                <a:latin typeface="Arial" pitchFamily="34" charset="0"/>
                <a:ea typeface="Times New Roman" pitchFamily="18" charset="0"/>
                <a:cs typeface="Arial" pitchFamily="34" charset="0"/>
              </a:rPr>
              <a:t>Принцип методу. </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Активність системи комплементу - гемолітична здатність сироватки крові людини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лізувати</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еритроцити тварин. Комплемент, що міститься в досліджуваній сироватці, викликає гемоліз сенсибілізованих еритроцитів барана в присутності сироватки кролика, імунізованого баранячими еритроцитами (гемолітична сироватка).</a:t>
            </a:r>
            <a:endParaRPr kumimoji="0" lang="uk-UA" sz="1600" b="0" i="0" u="none" strike="noStrike" cap="none" normalizeH="0" baseline="0" dirty="0" smtClean="0">
              <a:ln>
                <a:noFill/>
              </a:ln>
              <a:effectLst/>
              <a:latin typeface="Arial" pitchFamily="34" charset="0"/>
              <a:cs typeface="Arial" pitchFamily="34" charset="0"/>
            </a:endParaRPr>
          </a:p>
        </p:txBody>
      </p:sp>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2" name="Rectangle 4"/>
          <p:cNvSpPr>
            <a:spLocks noChangeArrowheads="1"/>
          </p:cNvSpPr>
          <p:nvPr/>
        </p:nvSpPr>
        <p:spPr bwMode="auto">
          <a:xfrm>
            <a:off x="0" y="3072348"/>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Збільшення загальної кількості комплементу відбувається при: обструктивній жовтяниці,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тиреоїдиті</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Хашимото</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гострій ревматичній лихоманці, вузликовому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поліартеріїті</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дерматоміозиті</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гострому інфаркті міокарду, виразковому коліті, тифозній лихоманці, цукровому діабеті І типу, синдромі Рейтера, подагрі.</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Зменшення загальної кількості комплементу відбувається при: СЧВ з ураженням нирок, гострому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гломерулонефриті</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сироватковій хворобі,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імунокомплексних</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захворюваннях, цирозі печінки, комбінованих імунодефіцитах, септичному ендокардиті з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гломерулонефритом</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рецидивуючих</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ангіоневротичних</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набряках, пароксизмальній холодовій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гемоглобінурії</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міастенії Гравіс, вірусному гепатиті з ураженням суглобів, змішаній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кріоглобулінемії</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лімфомі.</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Крім загальної гемолітичної активності комплементу, за допомогою радіальної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імунодифузії</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по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Манчіні</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визначають концентрацію окремих компонентів комплементу (частіше С3 та С4 ). Визначення C3 і C4 дозволяє встановити переважаючий шлях активації комплементу. C4 витрачається лише при активації за класичним шляхом. C3 бере участь як у класичному, так і в альтернативному шляху активації, проте при активації за альтернативним шляхом рівень C3 знижується значніше.</a:t>
            </a:r>
            <a:endParaRPr kumimoji="0" lang="uk-UA" sz="16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308324"/>
          </a:xfrm>
          <a:prstGeom prst="rect">
            <a:avLst/>
          </a:prstGeom>
        </p:spPr>
        <p:txBody>
          <a:bodyPr wrap="square">
            <a:spAutoFit/>
          </a:bodyPr>
          <a:lstStyle/>
          <a:p>
            <a:r>
              <a:rPr lang="uk-UA" b="1" dirty="0" err="1"/>
              <a:t>Імуноцитохімія</a:t>
            </a:r>
            <a:r>
              <a:rPr lang="uk-UA" b="1" dirty="0"/>
              <a:t>. </a:t>
            </a:r>
            <a:r>
              <a:rPr lang="uk-UA" dirty="0"/>
              <a:t>Ідея локалізації антигенів в тканинах за допомогою антитіл вперше була реалізована на початку 40-х років. Згодом </a:t>
            </a:r>
            <a:r>
              <a:rPr lang="uk-UA" dirty="0" err="1"/>
              <a:t>імуноцитохімічні</a:t>
            </a:r>
            <a:r>
              <a:rPr lang="uk-UA" dirty="0"/>
              <a:t> методи стали широко застосовуватися в молекулярній клінічній діагностиці, а з середини 70-х рр.., після відкриття </a:t>
            </a:r>
            <a:r>
              <a:rPr lang="uk-UA" dirty="0" err="1"/>
              <a:t>моноклональних</a:t>
            </a:r>
            <a:r>
              <a:rPr lang="uk-UA" dirty="0"/>
              <a:t> антитіл, їх роль ще більше зросла.</a:t>
            </a:r>
            <a:endParaRPr lang="ru-RU" dirty="0"/>
          </a:p>
          <a:p>
            <a:r>
              <a:rPr lang="uk-UA" dirty="0" err="1"/>
              <a:t>Імуноцитохімічні</a:t>
            </a:r>
            <a:r>
              <a:rPr lang="uk-UA" dirty="0"/>
              <a:t> (ІЦХ) методи дозволяють локалізувати та ідентифікувати клітинні компоненти (в нашому випадку </a:t>
            </a:r>
            <a:r>
              <a:rPr lang="uk-UA" dirty="0" err="1"/>
              <a:t>цитокіни</a:t>
            </a:r>
            <a:r>
              <a:rPr lang="uk-UA" dirty="0"/>
              <a:t>), </a:t>
            </a:r>
            <a:r>
              <a:rPr lang="uk-UA" dirty="0" err="1"/>
              <a:t>грунтуючись</a:t>
            </a:r>
            <a:r>
              <a:rPr lang="uk-UA" dirty="0"/>
              <a:t> на їх зв'язуванні з антитілами. Місце зв'язування визначають за допомогою мічених антитіл або методом вторинного мічення.</a:t>
            </a:r>
            <a:endParaRPr lang="ru-RU" dirty="0"/>
          </a:p>
        </p:txBody>
      </p:sp>
      <p:sp>
        <p:nvSpPr>
          <p:cNvPr id="3" name="Прямоугольник 2"/>
          <p:cNvSpPr/>
          <p:nvPr/>
        </p:nvSpPr>
        <p:spPr>
          <a:xfrm>
            <a:off x="0" y="2636912"/>
            <a:ext cx="9144000" cy="2308324"/>
          </a:xfrm>
          <a:prstGeom prst="rect">
            <a:avLst/>
          </a:prstGeom>
        </p:spPr>
        <p:txBody>
          <a:bodyPr wrap="square">
            <a:spAutoFit/>
          </a:bodyPr>
          <a:lstStyle/>
          <a:p>
            <a:r>
              <a:rPr lang="uk-UA" b="1" dirty="0" err="1"/>
              <a:t>Цитофлюориметрія</a:t>
            </a:r>
            <a:r>
              <a:rPr lang="uk-UA" b="1" dirty="0"/>
              <a:t>. </a:t>
            </a:r>
            <a:r>
              <a:rPr lang="uk-UA" dirty="0"/>
              <a:t>Це провідний метод у клінічній імунології. Він може бути використаний для оцінки внутрішньоклітинної продукції </a:t>
            </a:r>
            <a:r>
              <a:rPr lang="uk-UA" dirty="0" err="1"/>
              <a:t>цитокінів</a:t>
            </a:r>
            <a:r>
              <a:rPr lang="uk-UA" dirty="0"/>
              <a:t> різними клітинними популяціями.</a:t>
            </a:r>
            <a:endParaRPr lang="ru-RU" dirty="0"/>
          </a:p>
          <a:p>
            <a:r>
              <a:rPr lang="ru-RU" dirty="0" err="1"/>
              <a:t>Цитофлюориметрія</a:t>
            </a:r>
            <a:r>
              <a:rPr lang="ru-RU" dirty="0"/>
              <a:t> </a:t>
            </a:r>
            <a:r>
              <a:rPr lang="ru-RU" dirty="0" err="1"/>
              <a:t>дозволяє</a:t>
            </a:r>
            <a:r>
              <a:rPr lang="ru-RU" dirty="0"/>
              <a:t> </a:t>
            </a:r>
            <a:r>
              <a:rPr lang="ru-RU" dirty="0" err="1"/>
              <a:t>оцінити</a:t>
            </a:r>
            <a:r>
              <a:rPr lang="ru-RU" dirty="0"/>
              <a:t> </a:t>
            </a:r>
            <a:r>
              <a:rPr lang="ru-RU" dirty="0" err="1"/>
              <a:t>продукцію</a:t>
            </a:r>
            <a:r>
              <a:rPr lang="ru-RU" dirty="0"/>
              <a:t> </a:t>
            </a:r>
            <a:r>
              <a:rPr lang="ru-RU" dirty="0" err="1"/>
              <a:t>цитокіну</a:t>
            </a:r>
            <a:r>
              <a:rPr lang="ru-RU" dirty="0"/>
              <a:t> на </a:t>
            </a:r>
            <a:r>
              <a:rPr lang="ru-RU" dirty="0" err="1"/>
              <a:t>рівні</a:t>
            </a:r>
            <a:r>
              <a:rPr lang="ru-RU" dirty="0"/>
              <a:t> </a:t>
            </a:r>
            <a:r>
              <a:rPr lang="ru-RU" dirty="0" err="1"/>
              <a:t>однієї</a:t>
            </a:r>
            <a:r>
              <a:rPr lang="ru-RU" dirty="0"/>
              <a:t> </a:t>
            </a:r>
            <a:r>
              <a:rPr lang="ru-RU" dirty="0" err="1"/>
              <a:t>клітини</a:t>
            </a:r>
            <a:r>
              <a:rPr lang="ru-RU" dirty="0"/>
              <a:t> за </a:t>
            </a:r>
            <a:r>
              <a:rPr lang="ru-RU" dirty="0" err="1"/>
              <a:t>допомогою</a:t>
            </a:r>
            <a:r>
              <a:rPr lang="ru-RU" dirty="0"/>
              <a:t> </a:t>
            </a:r>
            <a:r>
              <a:rPr lang="ru-RU" dirty="0" err="1"/>
              <a:t>внутрішньоклітинного</a:t>
            </a:r>
            <a:r>
              <a:rPr lang="ru-RU" dirty="0"/>
              <a:t> </a:t>
            </a:r>
            <a:r>
              <a:rPr lang="ru-RU" dirty="0" err="1"/>
              <a:t>фарбування</a:t>
            </a:r>
            <a:r>
              <a:rPr lang="ru-RU" dirty="0"/>
              <a:t>. </a:t>
            </a:r>
            <a:r>
              <a:rPr lang="ru-RU" dirty="0" err="1"/>
              <a:t>Комбінація</a:t>
            </a:r>
            <a:r>
              <a:rPr lang="ru-RU" dirty="0"/>
              <a:t> </a:t>
            </a:r>
            <a:r>
              <a:rPr lang="ru-RU" dirty="0" err="1"/>
              <a:t>внутрішньоклітинного</a:t>
            </a:r>
            <a:r>
              <a:rPr lang="ru-RU" dirty="0"/>
              <a:t> та </a:t>
            </a:r>
            <a:r>
              <a:rPr lang="ru-RU" dirty="0" err="1"/>
              <a:t>поверхневого</a:t>
            </a:r>
            <a:r>
              <a:rPr lang="ru-RU" dirty="0"/>
              <a:t> </a:t>
            </a:r>
            <a:r>
              <a:rPr lang="ru-RU" dirty="0" err="1"/>
              <a:t>фарбування</a:t>
            </a:r>
            <a:r>
              <a:rPr lang="ru-RU" dirty="0"/>
              <a:t> </a:t>
            </a:r>
            <a:r>
              <a:rPr lang="ru-RU" dirty="0" err="1"/>
              <a:t>дає</a:t>
            </a:r>
            <a:r>
              <a:rPr lang="ru-RU" dirty="0"/>
              <a:t> </a:t>
            </a:r>
            <a:r>
              <a:rPr lang="ru-RU" dirty="0" err="1"/>
              <a:t>можливість</a:t>
            </a:r>
            <a:r>
              <a:rPr lang="ru-RU" dirty="0"/>
              <a:t> максимально </a:t>
            </a:r>
            <a:r>
              <a:rPr lang="ru-RU" dirty="0" err="1"/>
              <a:t>деталізувати</a:t>
            </a:r>
            <a:r>
              <a:rPr lang="ru-RU" dirty="0"/>
              <a:t> </a:t>
            </a:r>
            <a:r>
              <a:rPr lang="ru-RU" dirty="0" err="1"/>
              <a:t>інформацію</a:t>
            </a:r>
            <a:r>
              <a:rPr lang="ru-RU" dirty="0"/>
              <a:t> про </a:t>
            </a:r>
            <a:r>
              <a:rPr lang="ru-RU" dirty="0" err="1"/>
              <a:t>клітину-продуцента</a:t>
            </a:r>
            <a:r>
              <a:rPr lang="ru-RU" dirty="0"/>
              <a:t> - </a:t>
            </a:r>
            <a:r>
              <a:rPr lang="ru-RU" dirty="0" err="1"/>
              <a:t>приналежність</a:t>
            </a:r>
            <a:r>
              <a:rPr lang="ru-RU" dirty="0"/>
              <a:t> до </a:t>
            </a:r>
            <a:r>
              <a:rPr lang="ru-RU" dirty="0" err="1"/>
              <a:t>класу</a:t>
            </a:r>
            <a:r>
              <a:rPr lang="ru-RU" dirty="0"/>
              <a:t>, </a:t>
            </a:r>
            <a:r>
              <a:rPr lang="ru-RU" dirty="0" err="1"/>
              <a:t>підкласу,визначити</a:t>
            </a:r>
            <a:r>
              <a:rPr lang="ru-RU" dirty="0"/>
              <a:t> </a:t>
            </a:r>
            <a:r>
              <a:rPr lang="ru-RU" dirty="0" err="1"/>
              <a:t>її</a:t>
            </a:r>
            <a:r>
              <a:rPr lang="ru-RU" dirty="0"/>
              <a:t> </a:t>
            </a:r>
            <a:r>
              <a:rPr lang="ru-RU" dirty="0" err="1"/>
              <a:t>функціональну</a:t>
            </a:r>
            <a:r>
              <a:rPr lang="ru-RU" dirty="0"/>
              <a:t> </a:t>
            </a:r>
            <a:r>
              <a:rPr lang="ru-RU" dirty="0" err="1"/>
              <a:t>активність</a:t>
            </a:r>
            <a:r>
              <a:rPr lang="ru-RU"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6916"/>
            <a:ext cx="9144000" cy="6771084"/>
          </a:xfrm>
          <a:prstGeom prst="rect">
            <a:avLst/>
          </a:prstGeom>
        </p:spPr>
        <p:txBody>
          <a:bodyPr wrap="square">
            <a:spAutoFit/>
          </a:bodyPr>
          <a:lstStyle/>
          <a:p>
            <a:r>
              <a:rPr lang="uk-UA" sz="1400" b="1" dirty="0"/>
              <a:t>Клінічне значення визначення </a:t>
            </a:r>
            <a:r>
              <a:rPr lang="uk-UA" sz="1400" b="1" dirty="0" err="1"/>
              <a:t>цитокінів</a:t>
            </a:r>
            <a:r>
              <a:rPr lang="uk-UA" sz="1400" b="1" dirty="0"/>
              <a:t>. </a:t>
            </a:r>
            <a:r>
              <a:rPr lang="uk-UA" sz="1400" dirty="0" err="1"/>
              <a:t>Цитокіни</a:t>
            </a:r>
            <a:r>
              <a:rPr lang="uk-UA" sz="1400" dirty="0"/>
              <a:t> є локальними медіаторами, тому доцільно вимірювати їх рівні у відповідних тканинах після екстракції тканинних протеїнів з </a:t>
            </a:r>
            <a:r>
              <a:rPr lang="uk-UA" sz="1400" dirty="0" err="1"/>
              <a:t>біоптатів</a:t>
            </a:r>
            <a:r>
              <a:rPr lang="uk-UA" sz="1400" dirty="0"/>
              <a:t> відповідних органів або в природних рідинах: сечі, слізної рідини, </a:t>
            </a:r>
            <a:r>
              <a:rPr lang="uk-UA" sz="1400" dirty="0" err="1"/>
              <a:t>рідини</a:t>
            </a:r>
            <a:r>
              <a:rPr lang="uk-UA" sz="1400" dirty="0"/>
              <a:t> ясенних кишень, </a:t>
            </a:r>
            <a:r>
              <a:rPr lang="uk-UA" sz="1400" dirty="0" err="1"/>
              <a:t>бронхо-альвеолярному</a:t>
            </a:r>
            <a:r>
              <a:rPr lang="uk-UA" sz="1400" dirty="0"/>
              <a:t> </a:t>
            </a:r>
            <a:r>
              <a:rPr lang="uk-UA" sz="1400" dirty="0" err="1"/>
              <a:t>лаважі</a:t>
            </a:r>
            <a:r>
              <a:rPr lang="uk-UA" sz="1400" dirty="0"/>
              <a:t>, вагінальному секреті, еякуляті, змивах з порожнин, спинномозкової або синовіальної рідини.</a:t>
            </a:r>
            <a:endParaRPr lang="ru-RU" sz="1400" dirty="0"/>
          </a:p>
          <a:p>
            <a:r>
              <a:rPr lang="uk-UA" sz="1400" dirty="0"/>
              <a:t>Додаткову інформацію про стан імунної системи організму можна отримати при вивченні здатності клітин крові до продукції </a:t>
            </a:r>
            <a:r>
              <a:rPr lang="uk-UA" sz="1400" dirty="0" err="1"/>
              <a:t>цитокінів</a:t>
            </a:r>
            <a:r>
              <a:rPr lang="uk-UA" sz="1400" dirty="0"/>
              <a:t> </a:t>
            </a:r>
            <a:r>
              <a:rPr lang="uk-UA" sz="1400" dirty="0" err="1"/>
              <a:t>in</a:t>
            </a:r>
            <a:r>
              <a:rPr lang="uk-UA" sz="1400" dirty="0"/>
              <a:t> </a:t>
            </a:r>
            <a:r>
              <a:rPr lang="uk-UA" sz="1400" dirty="0" err="1"/>
              <a:t>vitro</a:t>
            </a:r>
            <a:r>
              <a:rPr lang="uk-UA" sz="1400" dirty="0"/>
              <a:t>. Існує дві </a:t>
            </a:r>
            <a:r>
              <a:rPr lang="uk-UA" sz="1400" dirty="0" err="1"/>
              <a:t>субпопуляції</a:t>
            </a:r>
            <a:r>
              <a:rPr lang="uk-UA" sz="1400" dirty="0"/>
              <a:t> CD4 + </a:t>
            </a:r>
            <a:r>
              <a:rPr lang="uk-UA" sz="1400" dirty="0" err="1"/>
              <a:t>Т-хелперів</a:t>
            </a:r>
            <a:r>
              <a:rPr lang="uk-UA" sz="1400" dirty="0"/>
              <a:t> - </a:t>
            </a:r>
            <a:r>
              <a:rPr lang="uk-UA" sz="1400" dirty="0" err="1"/>
              <a:t>Т-хелпери</a:t>
            </a:r>
            <a:r>
              <a:rPr lang="uk-UA" sz="1400" dirty="0"/>
              <a:t> 1 і 2 типів, які не мають відмінностей з антигенною структурою: </a:t>
            </a:r>
            <a:r>
              <a:rPr lang="uk-UA" sz="1400" dirty="0" err="1"/>
              <a:t>Т-хелпери</a:t>
            </a:r>
            <a:r>
              <a:rPr lang="uk-UA" sz="1400" dirty="0"/>
              <a:t> 1 та 2 типів (Th1 та Th2) мають однакові диференційовані антигени CD3, CD4, CD29, CD45Ra. Разом з тим, </a:t>
            </a:r>
            <a:r>
              <a:rPr lang="uk-UA" sz="1400" dirty="0" err="1"/>
              <a:t>Т-хелпери</a:t>
            </a:r>
            <a:r>
              <a:rPr lang="uk-UA" sz="1400" dirty="0"/>
              <a:t> 1 і 2 типів розрізняються за набором (профілем) </a:t>
            </a:r>
            <a:r>
              <a:rPr lang="uk-UA" sz="1400" dirty="0" err="1"/>
              <a:t>цитокінів</a:t>
            </a:r>
            <a:r>
              <a:rPr lang="uk-UA" sz="1400" dirty="0"/>
              <a:t>, які вони здатні синтезувати у відповідь на </a:t>
            </a:r>
            <a:r>
              <a:rPr lang="uk-UA" sz="1400" dirty="0" err="1"/>
              <a:t>анти-</a:t>
            </a:r>
            <a:r>
              <a:rPr lang="uk-UA" sz="1400" dirty="0"/>
              <a:t> генну стимуляцію, і від цього профілю залежить, який з двох основних типів імунної відповіді буде реалізований (клітинній або гуморальний). </a:t>
            </a:r>
            <a:r>
              <a:rPr lang="uk-UA" sz="1400" dirty="0" err="1"/>
              <a:t>Т-хелпери</a:t>
            </a:r>
            <a:r>
              <a:rPr lang="uk-UA" sz="1400" dirty="0"/>
              <a:t> 1 типу продукують інтерлейкіни-2, 3, 12, ІФН-γ і ФНП-β, ГМ-КСФ; вони викликають активацію клітинного імунітету, вироблення цитотоксичних Т-лімфоцитів, натуральних </a:t>
            </a:r>
            <a:r>
              <a:rPr lang="uk-UA" sz="1400" dirty="0" err="1"/>
              <a:t>кілерів</a:t>
            </a:r>
            <a:r>
              <a:rPr lang="uk-UA" sz="1400" dirty="0"/>
              <a:t>, макрофагів та </a:t>
            </a:r>
            <a:r>
              <a:rPr lang="uk-UA" sz="1400" dirty="0" err="1"/>
              <a:t>Т-ефекторів</a:t>
            </a:r>
            <a:r>
              <a:rPr lang="uk-UA" sz="1400" dirty="0"/>
              <a:t> </a:t>
            </a:r>
            <a:r>
              <a:rPr lang="uk-UA" sz="1400" dirty="0" err="1"/>
              <a:t>гіперчутливості</a:t>
            </a:r>
            <a:r>
              <a:rPr lang="uk-UA" sz="1400" dirty="0"/>
              <a:t> уповільненого типу. </a:t>
            </a:r>
            <a:r>
              <a:rPr lang="uk-UA" sz="1400" dirty="0" err="1"/>
              <a:t>Thl</a:t>
            </a:r>
            <a:r>
              <a:rPr lang="uk-UA" sz="1400" dirty="0"/>
              <a:t> забезпечуються імунітет проти вірусів, внутрішньоклітинних бактерій і онкогенних клітин.</a:t>
            </a:r>
            <a:endParaRPr lang="ru-RU" sz="1400" dirty="0"/>
          </a:p>
          <a:p>
            <a:r>
              <a:rPr lang="uk-UA" sz="1400" dirty="0"/>
              <a:t>Активність Th1 подавляє інтерлейкін-10.</a:t>
            </a:r>
            <a:endParaRPr lang="ru-RU" sz="1400" dirty="0"/>
          </a:p>
          <a:p>
            <a:r>
              <a:rPr lang="uk-UA" sz="1400" dirty="0" err="1"/>
              <a:t>Т-хелпери</a:t>
            </a:r>
            <a:r>
              <a:rPr lang="uk-UA" sz="1400" dirty="0"/>
              <a:t> 2 типу продукують </a:t>
            </a:r>
            <a:r>
              <a:rPr lang="uk-UA" sz="1400" dirty="0" err="1"/>
              <a:t>інтерлейкіни</a:t>
            </a:r>
            <a:r>
              <a:rPr lang="uk-UA" sz="1400" dirty="0"/>
              <a:t> 4, 5, 6, 10 та 13, які активують гуморальну імунну відповідь, В-лімфоцити і алергічне запалення. Стимулюючи продукцію плазматичними клітинами імуноглобулінів </a:t>
            </a:r>
            <a:r>
              <a:rPr lang="uk-UA" sz="1400" dirty="0" err="1"/>
              <a:t>IgM</a:t>
            </a:r>
            <a:r>
              <a:rPr lang="uk-UA" sz="1400" dirty="0"/>
              <a:t>, IgG4 та </a:t>
            </a:r>
            <a:r>
              <a:rPr lang="uk-UA" sz="1400" dirty="0" err="1"/>
              <a:t>IgA</a:t>
            </a:r>
            <a:r>
              <a:rPr lang="uk-UA" sz="1400" dirty="0"/>
              <a:t>, Th2, забезпечується імунітет проти звичайних (позаклітинних) бактерій і їх токсинів. Активація еозинофілів, тучних клітин і стимуляція синтезу імуноглобуліну Е (</a:t>
            </a:r>
            <a:r>
              <a:rPr lang="uk-UA" sz="1400" dirty="0" err="1"/>
              <a:t>IgE</a:t>
            </a:r>
            <a:r>
              <a:rPr lang="uk-UA" sz="1400" dirty="0"/>
              <a:t>) веде до розвитку алергії. Активність Th2 подавляє ІФН-γ.</a:t>
            </a:r>
            <a:endParaRPr lang="ru-RU" sz="1400" dirty="0"/>
          </a:p>
          <a:p>
            <a:r>
              <a:rPr lang="uk-UA" sz="1400" dirty="0"/>
              <a:t>Рівні вмісту </a:t>
            </a:r>
            <a:r>
              <a:rPr lang="uk-UA" sz="1400" dirty="0" err="1"/>
              <a:t>цитокінів</a:t>
            </a:r>
            <a:r>
              <a:rPr lang="uk-UA" sz="1400" dirty="0"/>
              <a:t> в плазмі відображають поточний стан імунної системи і розвиток захисних реакцій </a:t>
            </a:r>
            <a:r>
              <a:rPr lang="uk-UA" sz="1400" dirty="0" err="1"/>
              <a:t>in</a:t>
            </a:r>
            <a:r>
              <a:rPr lang="uk-UA" sz="1400" dirty="0"/>
              <a:t> </a:t>
            </a:r>
            <a:r>
              <a:rPr lang="uk-UA" sz="1400" dirty="0" err="1"/>
              <a:t>vivo</a:t>
            </a:r>
            <a:r>
              <a:rPr lang="uk-UA" sz="1400" dirty="0"/>
              <a:t>. Спонтанна продукція </a:t>
            </a:r>
            <a:r>
              <a:rPr lang="uk-UA" sz="1400" dirty="0" err="1"/>
              <a:t>цитокінів</a:t>
            </a:r>
            <a:r>
              <a:rPr lang="uk-UA" sz="1400" dirty="0"/>
              <a:t> культурою </a:t>
            </a:r>
            <a:r>
              <a:rPr lang="uk-UA" sz="1400" dirty="0" err="1"/>
              <a:t>мононуклеарів</a:t>
            </a:r>
            <a:r>
              <a:rPr lang="uk-UA" sz="1400" dirty="0"/>
              <a:t> периферичної крові дозволяє оцінити стан активності відповідних клітин. Підвищена спонтанна продукція </a:t>
            </a:r>
            <a:r>
              <a:rPr lang="uk-UA" sz="1400" dirty="0" err="1"/>
              <a:t>цитокінів</a:t>
            </a:r>
            <a:r>
              <a:rPr lang="uk-UA" sz="1400" dirty="0"/>
              <a:t> свідчить про те, що клітини вже активовані антигеном </a:t>
            </a:r>
            <a:r>
              <a:rPr lang="uk-UA" sz="1400" dirty="0" err="1"/>
              <a:t>in</a:t>
            </a:r>
            <a:r>
              <a:rPr lang="uk-UA" sz="1400" dirty="0"/>
              <a:t> </a:t>
            </a:r>
            <a:r>
              <a:rPr lang="uk-UA" sz="1400" dirty="0" err="1"/>
              <a:t>vivo</a:t>
            </a:r>
            <a:r>
              <a:rPr lang="uk-UA" sz="1400" dirty="0"/>
              <a:t>.</a:t>
            </a:r>
            <a:endParaRPr lang="ru-RU" sz="1400" dirty="0"/>
          </a:p>
          <a:p>
            <a:r>
              <a:rPr lang="uk-UA" sz="1400" dirty="0"/>
              <a:t>Індукована продукція </a:t>
            </a:r>
            <a:r>
              <a:rPr lang="uk-UA" sz="1400" dirty="0" err="1"/>
              <a:t>цитокінів</a:t>
            </a:r>
            <a:r>
              <a:rPr lang="uk-UA" sz="1400" dirty="0"/>
              <a:t> дозволяє оцінити потенційну здатність певних клітин відповідати на антигенну стимуляцію. Знижена індукція </a:t>
            </a:r>
            <a:r>
              <a:rPr lang="uk-UA" sz="1400" dirty="0" err="1"/>
              <a:t>цитокінів</a:t>
            </a:r>
            <a:r>
              <a:rPr lang="uk-UA" sz="1400" dirty="0"/>
              <a:t> </a:t>
            </a:r>
            <a:r>
              <a:rPr lang="uk-UA" sz="1400" dirty="0" err="1"/>
              <a:t>in</a:t>
            </a:r>
            <a:r>
              <a:rPr lang="uk-UA" sz="1400" dirty="0"/>
              <a:t> </a:t>
            </a:r>
            <a:r>
              <a:rPr lang="uk-UA" sz="1400" dirty="0" err="1"/>
              <a:t>vitro</a:t>
            </a:r>
            <a:r>
              <a:rPr lang="uk-UA" sz="1400" dirty="0"/>
              <a:t>, наприклад, може служити одним з ознак </a:t>
            </a:r>
            <a:r>
              <a:rPr lang="uk-UA" sz="1400" dirty="0" err="1"/>
              <a:t>імунодефіцитного</a:t>
            </a:r>
            <a:r>
              <a:rPr lang="uk-UA" sz="1400" dirty="0"/>
              <a:t> стану. Тому обидва варіанти вивчення рівнів </a:t>
            </a:r>
            <a:r>
              <a:rPr lang="uk-UA" sz="1400" dirty="0" err="1"/>
              <a:t>цитокінів</a:t>
            </a:r>
            <a:r>
              <a:rPr lang="uk-UA" sz="1400" dirty="0"/>
              <a:t> як в циркулюючій крові, так і при їх продукції культурами клітин є важливими з точки зору характеристики </a:t>
            </a:r>
            <a:r>
              <a:rPr lang="uk-UA" sz="1400" dirty="0" err="1"/>
              <a:t>імунореактивності</a:t>
            </a:r>
            <a:r>
              <a:rPr lang="uk-UA" sz="1400" dirty="0"/>
              <a:t> всього організму і функції окремих ланок імунної системи. Причому для оцінки тяжкості та прогнозування перебігу захворювання доцільно визначати концентрацію як </a:t>
            </a:r>
            <a:r>
              <a:rPr lang="uk-UA" sz="1400" dirty="0" err="1"/>
              <a:t>проти-</a:t>
            </a:r>
            <a:r>
              <a:rPr lang="uk-UA" sz="1400" dirty="0"/>
              <a:t>, так і </a:t>
            </a:r>
            <a:r>
              <a:rPr lang="uk-UA" sz="1400" dirty="0" err="1"/>
              <a:t>прозапальних</a:t>
            </a:r>
            <a:r>
              <a:rPr lang="uk-UA" sz="1400" dirty="0"/>
              <a:t> </a:t>
            </a:r>
            <a:r>
              <a:rPr lang="uk-UA" sz="1400" dirty="0" err="1"/>
              <a:t>цитокінів</a:t>
            </a:r>
            <a:r>
              <a:rPr lang="uk-UA" sz="1400" dirty="0"/>
              <a:t> у динаміці розвитку патології.</a:t>
            </a:r>
            <a:endParaRPr lang="ru-RU"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79512" y="202086"/>
            <a:ext cx="896448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effectLst/>
                <a:ea typeface="TimesNewRomanPSMT"/>
                <a:cs typeface="Times New Roman" pitchFamily="18" charset="0"/>
              </a:rPr>
              <a:t>Імунологічні методи досліджень</a:t>
            </a:r>
            <a:r>
              <a:rPr kumimoji="0" lang="uk-UA" sz="2000" b="0" i="0" u="none" strike="noStrike" cap="none" normalizeH="0" baseline="0" dirty="0" smtClean="0">
                <a:ln>
                  <a:noFill/>
                </a:ln>
                <a:effectLst/>
                <a:ea typeface="Calibri" pitchFamily="34" charset="0"/>
                <a:cs typeface="Times New Roman" pitchFamily="18" charset="0"/>
              </a:rPr>
              <a:t>.</a:t>
            </a:r>
            <a:r>
              <a:rPr kumimoji="0" lang="uk-UA" sz="2000" b="0" i="0" u="none" strike="noStrike" cap="none" normalizeH="0" baseline="0" dirty="0" smtClean="0">
                <a:ln>
                  <a:noFill/>
                </a:ln>
                <a:effectLst/>
                <a:ea typeface="TimesNewRomanPSMT"/>
                <a:cs typeface="Times New Roman" pitchFamily="18" charset="0"/>
              </a:rPr>
              <a:t> Поняття про імунний статус та </a:t>
            </a:r>
            <a:r>
              <a:rPr kumimoji="0" lang="uk-UA" sz="2000" b="0" i="0" u="none" strike="noStrike" cap="none" normalizeH="0" baseline="0" dirty="0" err="1" smtClean="0">
                <a:ln>
                  <a:noFill/>
                </a:ln>
                <a:effectLst/>
                <a:ea typeface="TimesNewRomanPSMT"/>
                <a:cs typeface="Times New Roman" pitchFamily="18" charset="0"/>
              </a:rPr>
              <a:t>імунограму</a:t>
            </a:r>
            <a:r>
              <a:rPr kumimoji="0" lang="uk-UA" sz="2000" b="0" i="0" u="none" strike="noStrike" cap="none" normalizeH="0" baseline="0" dirty="0" smtClean="0">
                <a:ln>
                  <a:noFill/>
                </a:ln>
                <a:effectLst/>
                <a:ea typeface="TimesNewRomanPSMT"/>
                <a:cs typeface="Times New Roman" pitchFamily="18" charset="0"/>
              </a:rPr>
              <a:t>. Інтерпретація </a:t>
            </a:r>
            <a:r>
              <a:rPr kumimoji="0" lang="uk-UA" sz="2000" b="0" i="0" u="none" strike="noStrike" cap="none" normalizeH="0" baseline="0" dirty="0" err="1" smtClean="0">
                <a:ln>
                  <a:noFill/>
                </a:ln>
                <a:effectLst/>
                <a:ea typeface="TimesNewRomanPSMT"/>
                <a:cs typeface="Times New Roman" pitchFamily="18" charset="0"/>
              </a:rPr>
              <a:t>імунограм</a:t>
            </a:r>
            <a:r>
              <a:rPr kumimoji="0" lang="uk-UA" sz="2000" b="0" i="0" u="none" strike="noStrike" cap="none" normalizeH="0" baseline="0" dirty="0" smtClean="0">
                <a:ln>
                  <a:noFill/>
                </a:ln>
                <a:effectLst/>
                <a:ea typeface="Calibri" pitchFamily="34" charset="0"/>
                <a:cs typeface="Times New Roman" pitchFamily="18" charset="0"/>
              </a:rPr>
              <a:t>.</a:t>
            </a:r>
            <a:endParaRPr kumimoji="0" lang="uk-UA" sz="2000" b="0" i="0" u="none" strike="noStrike" cap="none" normalizeH="0" baseline="0" dirty="0" smtClean="0">
              <a:ln>
                <a:noFill/>
              </a:ln>
              <a:effectLst/>
              <a:cs typeface="Arial" pitchFamily="34" charset="0"/>
            </a:endParaRPr>
          </a:p>
        </p:txBody>
      </p:sp>
      <p:sp>
        <p:nvSpPr>
          <p:cNvPr id="16386" name="Rectangle 2"/>
          <p:cNvSpPr>
            <a:spLocks noChangeArrowheads="1"/>
          </p:cNvSpPr>
          <p:nvPr/>
        </p:nvSpPr>
        <p:spPr bwMode="auto">
          <a:xfrm>
            <a:off x="0" y="1100352"/>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tab pos="701675" algn="l"/>
              </a:tabLst>
            </a:pPr>
            <a:r>
              <a:rPr kumimoji="0" lang="uk-UA" b="1" i="0" u="none" strike="noStrike" cap="none" normalizeH="0" baseline="0" dirty="0" smtClean="0">
                <a:ln>
                  <a:noFill/>
                </a:ln>
                <a:effectLst/>
                <a:ea typeface="Calibri" pitchFamily="34" charset="0"/>
                <a:cs typeface="Times New Roman" pitchFamily="18" charset="0"/>
              </a:rPr>
              <a:t>Поняття про імунний статус та </a:t>
            </a:r>
            <a:r>
              <a:rPr kumimoji="0" lang="uk-UA" b="1" i="0" u="none" strike="noStrike" cap="none" normalizeH="0" baseline="0" dirty="0" err="1" smtClean="0">
                <a:ln>
                  <a:noFill/>
                </a:ln>
                <a:effectLst/>
                <a:ea typeface="Calibri" pitchFamily="34" charset="0"/>
                <a:cs typeface="Times New Roman" pitchFamily="18" charset="0"/>
              </a:rPr>
              <a:t>імунограму</a:t>
            </a:r>
            <a:endParaRPr kumimoji="0" lang="uk-UA" b="1" i="0" u="none" strike="noStrike" cap="none" normalizeH="0" baseline="0" dirty="0" smtClean="0">
              <a:ln>
                <a:noFill/>
              </a:ln>
              <a:effectLst/>
              <a:ea typeface="Calibri" pitchFamily="34" charset="0"/>
              <a:cs typeface="Times New Roman" pitchFamily="18" charset="0"/>
            </a:endParaRPr>
          </a:p>
          <a:p>
            <a:pPr marL="0" marR="0" lvl="0" indent="215900" algn="just" defTabSz="914400" rtl="0" eaLnBrk="1" fontAlgn="base" latinLnBrk="0" hangingPunct="1">
              <a:lnSpc>
                <a:spcPct val="100000"/>
              </a:lnSpc>
              <a:spcBef>
                <a:spcPct val="0"/>
              </a:spcBef>
              <a:spcAft>
                <a:spcPct val="0"/>
              </a:spcAft>
              <a:buClrTx/>
              <a:buSzTx/>
              <a:buFontTx/>
              <a:buNone/>
              <a:tabLst>
                <a:tab pos="701675" algn="l"/>
              </a:tabLst>
            </a:pPr>
            <a:endParaRPr kumimoji="0" lang="ru-RU"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701675" algn="l"/>
              </a:tabLst>
            </a:pPr>
            <a:r>
              <a:rPr kumimoji="0" lang="uk-UA" b="0" i="0" u="none" strike="noStrike" cap="none" normalizeH="0" baseline="0" dirty="0" smtClean="0">
                <a:ln>
                  <a:noFill/>
                </a:ln>
                <a:effectLst/>
                <a:ea typeface="Times New Roman" pitchFamily="18" charset="0"/>
                <a:cs typeface="Arial" pitchFamily="34" charset="0"/>
              </a:rPr>
              <a:t>Актуальність вивчення методів дослідження, які застосовуються в клінічній імунології обумовлена тим, що знання цих методів, правильна інтерпретація результатів дослідження, дозволяє виявляти дефектність тієї або іншої ланки імунної системи (природжені і набуті імунодефіцити); діагностувати </a:t>
            </a:r>
            <a:r>
              <a:rPr kumimoji="0" lang="uk-UA" b="0" i="0" u="none" strike="noStrike" cap="none" normalizeH="0" baseline="0" dirty="0" err="1" smtClean="0">
                <a:ln>
                  <a:noFill/>
                </a:ln>
                <a:effectLst/>
                <a:ea typeface="Times New Roman" pitchFamily="18" charset="0"/>
                <a:cs typeface="Arial" pitchFamily="34" charset="0"/>
              </a:rPr>
              <a:t>аутоагресію</a:t>
            </a:r>
            <a:r>
              <a:rPr kumimoji="0" lang="uk-UA" b="0" i="0" u="none" strike="noStrike" cap="none" normalizeH="0" baseline="0" dirty="0" smtClean="0">
                <a:ln>
                  <a:noFill/>
                </a:ln>
                <a:effectLst/>
                <a:ea typeface="Times New Roman" pitchFamily="18" charset="0"/>
                <a:cs typeface="Arial" pitchFamily="34" charset="0"/>
              </a:rPr>
              <a:t> проти власних речовин організму (ауто імунні захворювання) і надмірне накопичення імунних комплексів (</a:t>
            </a:r>
            <a:r>
              <a:rPr kumimoji="0" lang="uk-UA" b="0" i="0" u="none" strike="noStrike" cap="none" normalizeH="0" baseline="0" dirty="0" err="1" smtClean="0">
                <a:ln>
                  <a:noFill/>
                </a:ln>
                <a:effectLst/>
                <a:ea typeface="Times New Roman" pitchFamily="18" charset="0"/>
                <a:cs typeface="Arial" pitchFamily="34" charset="0"/>
              </a:rPr>
              <a:t>аутоімунні</a:t>
            </a:r>
            <a:r>
              <a:rPr kumimoji="0" lang="uk-UA" b="0" i="0" u="none" strike="noStrike" cap="none" normalizeH="0" baseline="0" dirty="0" smtClean="0">
                <a:ln>
                  <a:noFill/>
                </a:ln>
                <a:effectLst/>
                <a:ea typeface="Times New Roman" pitchFamily="18" charset="0"/>
                <a:cs typeface="Arial" pitchFamily="34" charset="0"/>
              </a:rPr>
              <a:t> захворювання); виявляти </a:t>
            </a:r>
            <a:r>
              <a:rPr kumimoji="0" lang="uk-UA" b="0" i="0" u="none" strike="noStrike" cap="none" normalizeH="0" baseline="0" dirty="0" err="1" smtClean="0">
                <a:ln>
                  <a:noFill/>
                </a:ln>
                <a:effectLst/>
                <a:ea typeface="Times New Roman" pitchFamily="18" charset="0"/>
                <a:cs typeface="Arial" pitchFamily="34" charset="0"/>
              </a:rPr>
              <a:t>дисфункції</a:t>
            </a:r>
            <a:r>
              <a:rPr kumimoji="0" lang="uk-UA" b="0" i="0" u="none" strike="noStrike" cap="none" normalizeH="0" baseline="0" dirty="0" smtClean="0">
                <a:ln>
                  <a:noFill/>
                </a:ln>
                <a:effectLst/>
                <a:ea typeface="Times New Roman" pitchFamily="18" charset="0"/>
                <a:cs typeface="Arial" pitchFamily="34" charset="0"/>
              </a:rPr>
              <a:t>, при яких в тій або іншій ланці імунітету розвиваються ознаки гіперфункції в збиток функціонуванню інших ланок (</a:t>
            </a:r>
            <a:r>
              <a:rPr kumimoji="0" lang="uk-UA" b="0" i="0" u="none" strike="noStrike" cap="none" normalizeH="0" baseline="0" dirty="0" err="1" smtClean="0">
                <a:ln>
                  <a:noFill/>
                </a:ln>
                <a:effectLst/>
                <a:ea typeface="Times New Roman" pitchFamily="18" charset="0"/>
                <a:cs typeface="Arial" pitchFamily="34" charset="0"/>
              </a:rPr>
              <a:t>гіпергамаглобулінемія</a:t>
            </a:r>
            <a:r>
              <a:rPr kumimoji="0" lang="uk-UA" b="0" i="0" u="none" strike="noStrike" cap="none" normalizeH="0" baseline="0" dirty="0" smtClean="0">
                <a:ln>
                  <a:noFill/>
                </a:ln>
                <a:effectLst/>
                <a:ea typeface="Times New Roman" pitchFamily="18" charset="0"/>
                <a:cs typeface="Arial" pitchFamily="34" charset="0"/>
              </a:rPr>
              <a:t>, хвороба важких ланцюгів, мієлома і ін.); здійснювати контроль за ефективністю імунодепресивної або </a:t>
            </a:r>
            <a:r>
              <a:rPr kumimoji="0" lang="uk-UA" b="0" i="0" u="none" strike="noStrike" cap="none" normalizeH="0" baseline="0" dirty="0" err="1" smtClean="0">
                <a:ln>
                  <a:noFill/>
                </a:ln>
                <a:effectLst/>
                <a:ea typeface="Times New Roman" pitchFamily="18" charset="0"/>
                <a:cs typeface="Arial" pitchFamily="34" charset="0"/>
              </a:rPr>
              <a:t>імуностимулюючої</a:t>
            </a:r>
            <a:r>
              <a:rPr kumimoji="0" lang="uk-UA" b="0" i="0" u="none" strike="noStrike" cap="none" normalizeH="0" baseline="0" dirty="0" smtClean="0">
                <a:ln>
                  <a:noFill/>
                </a:ln>
                <a:effectLst/>
                <a:ea typeface="Times New Roman" pitchFamily="18" charset="0"/>
                <a:cs typeface="Arial" pitchFamily="34" charset="0"/>
              </a:rPr>
              <a:t> терапії; проводити </a:t>
            </a:r>
            <a:r>
              <a:rPr kumimoji="0" lang="uk-UA" b="0" i="0" u="none" strike="noStrike" cap="none" normalizeH="0" baseline="0" dirty="0" err="1" smtClean="0">
                <a:ln>
                  <a:noFill/>
                </a:ln>
                <a:effectLst/>
                <a:ea typeface="Times New Roman" pitchFamily="18" charset="0"/>
                <a:cs typeface="Arial" pitchFamily="34" charset="0"/>
              </a:rPr>
              <a:t>типування</a:t>
            </a:r>
            <a:r>
              <a:rPr kumimoji="0" lang="uk-UA" b="0" i="0" u="none" strike="noStrike" cap="none" normalizeH="0" baseline="0" dirty="0" smtClean="0">
                <a:ln>
                  <a:noFill/>
                </a:ln>
                <a:effectLst/>
                <a:ea typeface="Times New Roman" pitchFamily="18" charset="0"/>
                <a:cs typeface="Arial" pitchFamily="34" charset="0"/>
              </a:rPr>
              <a:t> і підбір донорів при пересадці органів і здійснювати контроль за проведенням імунодепресивної терапії при трансплантаціях; проводити </a:t>
            </a:r>
            <a:r>
              <a:rPr kumimoji="0" lang="uk-UA" b="0" i="0" u="none" strike="noStrike" cap="none" normalizeH="0" baseline="0" dirty="0" err="1" smtClean="0">
                <a:ln>
                  <a:noFill/>
                </a:ln>
                <a:effectLst/>
                <a:ea typeface="Times New Roman" pitchFamily="18" charset="0"/>
                <a:cs typeface="Arial" pitchFamily="34" charset="0"/>
              </a:rPr>
              <a:t>фенотипування</a:t>
            </a:r>
            <a:r>
              <a:rPr kumimoji="0" lang="uk-UA" b="0" i="0" u="none" strike="noStrike" cap="none" normalizeH="0" baseline="0" dirty="0" smtClean="0">
                <a:ln>
                  <a:noFill/>
                </a:ln>
                <a:effectLst/>
                <a:ea typeface="Times New Roman" pitchFamily="18" charset="0"/>
                <a:cs typeface="Arial" pitchFamily="34" charset="0"/>
              </a:rPr>
              <a:t> </a:t>
            </a:r>
            <a:r>
              <a:rPr kumimoji="0" lang="uk-UA" b="0" i="0" u="none" strike="noStrike" cap="none" normalizeH="0" baseline="0" dirty="0" err="1" smtClean="0">
                <a:ln>
                  <a:noFill/>
                </a:ln>
                <a:effectLst/>
                <a:ea typeface="Times New Roman" pitchFamily="18" charset="0"/>
                <a:cs typeface="Arial" pitchFamily="34" charset="0"/>
              </a:rPr>
              <a:t>гемобластозів</a:t>
            </a:r>
            <a:r>
              <a:rPr kumimoji="0" lang="uk-UA" b="0" i="0" u="none" strike="noStrike" cap="none" normalizeH="0" baseline="0" dirty="0" smtClean="0">
                <a:ln>
                  <a:noFill/>
                </a:ln>
                <a:effectLst/>
                <a:ea typeface="Times New Roman" pitchFamily="18" charset="0"/>
                <a:cs typeface="Arial" pitchFamily="34" charset="0"/>
              </a:rPr>
              <a:t>; діагностувати генетичну схильність до захворювань.</a:t>
            </a:r>
            <a:endParaRPr kumimoji="0" lang="ru-RU"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701675" algn="l"/>
              </a:tabLst>
            </a:pPr>
            <a:r>
              <a:rPr kumimoji="0" lang="uk-UA" b="0" i="0" u="none" strike="noStrike" cap="none" normalizeH="0" baseline="0" dirty="0" smtClean="0">
                <a:ln>
                  <a:noFill/>
                </a:ln>
                <a:effectLst/>
                <a:ea typeface="Times New Roman" pitchFamily="18" charset="0"/>
                <a:cs typeface="Arial" pitchFamily="34" charset="0"/>
              </a:rPr>
              <a:t>Діагностика імунних порушень включає: 1) імунологічний анамнез;</a:t>
            </a:r>
            <a:endParaRPr kumimoji="0" lang="ru-RU"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701675" algn="l"/>
              </a:tabLst>
            </a:pPr>
            <a:r>
              <a:rPr kumimoji="0" lang="uk-UA" b="0" i="0" u="none" strike="noStrike" cap="none" normalizeH="0" baseline="0" dirty="0" smtClean="0">
                <a:ln>
                  <a:noFill/>
                </a:ln>
                <a:effectLst/>
                <a:ea typeface="Calibri" pitchFamily="34" charset="0"/>
                <a:cs typeface="Times New Roman" pitchFamily="18" charset="0"/>
              </a:rPr>
              <a:t>клінічне обстеження; 3) лабораторні методи досліджень (імунологічні тести).</a:t>
            </a:r>
            <a:endParaRPr kumimoji="0" lang="uk-UA" b="0" i="0" u="none" strike="noStrike" cap="none" normalizeH="0" baseline="0" dirty="0" smtClean="0">
              <a:ln>
                <a:noFill/>
              </a:ln>
              <a:effectLst/>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HLA-</a:t>
            </a:r>
            <a:r>
              <a:rPr kumimoji="0" lang="uk-UA" sz="1200" b="1" i="0" u="none" strike="noStrike" cap="none" normalizeH="0" baseline="0" dirty="0" err="1" smtClean="0">
                <a:ln>
                  <a:noFill/>
                </a:ln>
                <a:effectLst/>
                <a:latin typeface="Arial" pitchFamily="34" charset="0"/>
                <a:ea typeface="Times New Roman" pitchFamily="18" charset="0"/>
                <a:cs typeface="Arial" pitchFamily="34" charset="0"/>
              </a:rPr>
              <a:t>типування</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На поверхні практично всіх клітин організму представлені молекули (білки), які носять назву антигенів головного комплексу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гістосумісності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(HLA - антигени). HLA -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human</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leucocyte</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antigens</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антигени тканинної сумісності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cінонім</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MHC -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major</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histocompatibility</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complex</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головний комплекс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гістосумісності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Кожна людина володіє індивідуальним набором HLA - антигенів.</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Молекули HLA виконують роль своєрідних "антен" на поверхні клітин, що дозволяють організму розпізнавати власні і чужі клітини (бактерії, віруси, ракові клітини і т.д.) і при необхідності запускати імунну відповідь, що забезпечує вироблення специфічних антитіл і видалення чужорідного агента з організму.</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Склад кожного антигену HLA кодується відповідним HLA-геном 6-ї хромосоми. Інакше кажучи, індивідуальне поєднання HLA-антигенів у конкретної людини визначається індивідуальним поєднанням HLA-генів. Поєднання HLA генів, що отримуються від батьків, настільки ж індивідуально, як і відбитки пальців. HLA-гени успадковуються по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кодомінантному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типу, тобто одну хромосому дитина успадковує від матері, а іншу - від батька. Таким чином, у людини два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гаплотипи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і кожна клітина організму несе на собі диплоїдний набір антигенів, один з яких успадковується від матері, а інший - від батька. Виняток становлять статеві клітини (яйцеклітина і сперматозоїд), кожна з яких містить в своєму ядрі тільки по одному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гаплотипу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Антигени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гістосумісності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що виявляються на клітинах конкретної людини, складають HLA-фенотип цієї людини. Для його визначення необхідно провести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фенотипування</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клітин індивіда. Як правило,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типуються</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лімфоцити периферичної крові. Щоб встановити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гаплотипи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обстежуваного і, відповідно, його генотип - послідовність розташування генів у хромосомі, необхідно провести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типування</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батьків.</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Гени, що кодують HLA розташовані в 7-ми областях (локусах) 6-ої хромосоми: HLA-A, B, C, D (фактично, складається з 4 локусів: власне HLA-D і HLA-DP), DQ, DR.</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Кожен з генів може мати багато десятків варіантів (алелей) - їх різноманітні поєднання і формують безліч комбінацій генів. Саме алелі, виявлені при дослідженні, вказуються в бланку результатів HLA-</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типування</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Виділяють 2 класи антигенів HLA. До класу I відносяться антигени локусів A, B і C, а до класу II - антигени локусів DR, DP і DQ. Антигени класу I присутні на поверхні всіх клітин (а також - тромбоцитів),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анти-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гени класу II - на поверхні клітин, що беруть участь в імунологічних реакціях (B-лімфоцитів, активованих T-лімфоцитів, моноцитів, макрофагів і дендритних клітин).</a:t>
            </a:r>
            <a:endParaRPr kumimoji="0" lang="uk-UA"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9144000" cy="5755422"/>
          </a:xfrm>
          <a:prstGeom prst="rect">
            <a:avLst/>
          </a:prstGeom>
        </p:spPr>
        <p:txBody>
          <a:bodyPr wrap="square">
            <a:spAutoFit/>
          </a:bodyPr>
          <a:lstStyle/>
          <a:p>
            <a:r>
              <a:rPr lang="uk-UA" sz="1600" dirty="0"/>
              <a:t>Гени HLA позначаються тими ж літерами, що і закодовані ними антигени HLA. Назви генів і антигенів HLA складаються з однієї або декількох літер і цифр, наприклад A3, B45, DR15, DQ4. Буква позначає ген (область і локус), а цифри - алель цього гену, при цьому цифрові позначення присвоюються в міру відкриття нових алелей.</a:t>
            </a:r>
            <a:endParaRPr lang="ru-RU" sz="1600" dirty="0"/>
          </a:p>
          <a:p>
            <a:r>
              <a:rPr lang="uk-UA" sz="1600" dirty="0"/>
              <a:t>Поза вагітністю імунні клітини, що циркулюють в організмі, вистежують на поверхні клітин білковий код - білки тканинної сумісності. І якщо виявляються клітини зі зміненою структурою (це занесені мікроби або змінені клітини самого організму), організм негайно видає імунну відповідь - атипові клітини знищуються.</a:t>
            </a:r>
            <a:endParaRPr lang="ru-RU" sz="1600" dirty="0"/>
          </a:p>
          <a:p>
            <a:r>
              <a:rPr lang="uk-UA" sz="1600" dirty="0"/>
              <a:t>При спадкуванні антигенів тканинної сумісності дитина отримує по одному гену кожного локусу від обох батьків, тобто половина антигенів тканинної сумісності успадковується від матері і половина від батька. Таким чином, дитина є наполовину чужорідним для організму матері. Невідповідність подружжя за HLA-антигенів і відміну клітин плоду від материнського організму є нормальним фізіологічним явищем, необхідним для збереження і виношування вагітності. Ця "</a:t>
            </a:r>
            <a:r>
              <a:rPr lang="uk-UA" sz="1600" dirty="0" err="1"/>
              <a:t>чужорідність</a:t>
            </a:r>
            <a:r>
              <a:rPr lang="uk-UA" sz="1600" dirty="0"/>
              <a:t>" запускає імунологічні реакції, спрямовані на збереження вагітності.</a:t>
            </a:r>
            <a:endParaRPr lang="ru-RU" sz="1600" dirty="0"/>
          </a:p>
          <a:p>
            <a:r>
              <a:rPr lang="uk-UA" sz="1600" dirty="0"/>
              <a:t>При настанні вагітності з лімфоцитів </a:t>
            </a:r>
            <a:r>
              <a:rPr lang="uk-UA" sz="1600" dirty="0" err="1"/>
              <a:t>ендометрію</a:t>
            </a:r>
            <a:r>
              <a:rPr lang="uk-UA" sz="1600" dirty="0"/>
              <a:t> формується клон імунних клітин, що виробляє спеціальні "захисні" (</a:t>
            </a:r>
            <a:r>
              <a:rPr lang="uk-UA" sz="1600" dirty="0" err="1"/>
              <a:t>блокуючі</a:t>
            </a:r>
            <a:r>
              <a:rPr lang="uk-UA" sz="1600" dirty="0"/>
              <a:t>) антитіла, проти батьківських HLA-антигенів. Ці антитіла блокують HLA-антигени батька від </a:t>
            </a:r>
            <a:r>
              <a:rPr lang="uk-UA" sz="1600" dirty="0" err="1"/>
              <a:t>ефекторних</a:t>
            </a:r>
            <a:r>
              <a:rPr lang="uk-UA" sz="1600" dirty="0"/>
              <a:t> клітин імунної системи матері, вони захищають плід від материнських природних </a:t>
            </a:r>
            <a:r>
              <a:rPr lang="uk-UA" sz="1600" dirty="0" err="1"/>
              <a:t>кілерів</a:t>
            </a:r>
            <a:r>
              <a:rPr lang="uk-UA" sz="1600" dirty="0"/>
              <a:t>, що сприяють відторгненню ембріона. "</a:t>
            </a:r>
            <a:r>
              <a:rPr lang="uk-UA" sz="1600" dirty="0" err="1"/>
              <a:t>Блокуючі</a:t>
            </a:r>
            <a:r>
              <a:rPr lang="uk-UA" sz="1600" dirty="0"/>
              <a:t>" антитіла до батьківських HLA-антигенів (вони називаються APLA - </a:t>
            </a:r>
            <a:r>
              <a:rPr lang="uk-UA" sz="1600" dirty="0" err="1"/>
              <a:t>anti</a:t>
            </a:r>
            <a:r>
              <a:rPr lang="uk-UA" sz="1600" dirty="0"/>
              <a:t> </a:t>
            </a:r>
            <a:r>
              <a:rPr lang="uk-UA" sz="1600" dirty="0" err="1"/>
              <a:t>pater</a:t>
            </a:r>
            <a:r>
              <a:rPr lang="uk-UA" sz="1600" dirty="0"/>
              <a:t> </a:t>
            </a:r>
            <a:r>
              <a:rPr lang="uk-UA" sz="1600" dirty="0" err="1"/>
              <a:t>leukocytes</a:t>
            </a:r>
            <a:r>
              <a:rPr lang="uk-UA" sz="1600" dirty="0"/>
              <a:t> </a:t>
            </a:r>
            <a:r>
              <a:rPr lang="uk-UA" sz="1600" dirty="0" err="1"/>
              <a:t>antibody</a:t>
            </a:r>
            <a:r>
              <a:rPr lang="uk-UA" sz="1600" dirty="0"/>
              <a:t>), </a:t>
            </a:r>
            <a:r>
              <a:rPr lang="uk-UA" sz="1600" dirty="0" err="1"/>
              <a:t>експресуються</a:t>
            </a:r>
            <a:r>
              <a:rPr lang="uk-UA" sz="1600" dirty="0"/>
              <a:t> </a:t>
            </a:r>
            <a:r>
              <a:rPr lang="uk-UA" sz="1600" dirty="0" err="1"/>
              <a:t>лімфо-</a:t>
            </a:r>
            <a:r>
              <a:rPr lang="uk-UA" sz="1600" dirty="0"/>
              <a:t> </a:t>
            </a:r>
            <a:r>
              <a:rPr lang="uk-UA" sz="1600" dirty="0" err="1"/>
              <a:t>цитами</a:t>
            </a:r>
            <a:r>
              <a:rPr lang="uk-UA" sz="1600" dirty="0"/>
              <a:t> </a:t>
            </a:r>
            <a:r>
              <a:rPr lang="uk-UA" sz="1600" dirty="0" err="1"/>
              <a:t>ендометрію</a:t>
            </a:r>
            <a:r>
              <a:rPr lang="uk-UA" sz="1600" dirty="0"/>
              <a:t>. APLA виявляють уже на 5-му тижні вагітності. APLA-антитіла виробляються при антигенних відмінностях подружжя за HLA-системі II класу. Тому під час вагітності плід і його клітинні структури невиразні для імунної системи материнського організму.</a:t>
            </a:r>
            <a:endParaRPr lang="ru-RU"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0"/>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l" defTabSz="914400" rtl="0" eaLnBrk="1" fontAlgn="base" latinLnBrk="0" hangingPunct="1">
              <a:lnSpc>
                <a:spcPct val="100000"/>
              </a:lnSpc>
              <a:spcBef>
                <a:spcPct val="0"/>
              </a:spcBef>
              <a:spcAft>
                <a:spcPct val="0"/>
              </a:spcAft>
              <a:buClrTx/>
              <a:buSzTx/>
              <a:buFontTx/>
              <a:buNone/>
              <a:tabLst>
                <a:tab pos="663575" algn="l"/>
              </a:tabLst>
            </a:pPr>
            <a:r>
              <a:rPr kumimoji="0" lang="uk-UA" sz="1600" b="1" i="0" u="none" strike="noStrike" cap="none" normalizeH="0" baseline="0" dirty="0" smtClean="0">
                <a:ln>
                  <a:noFill/>
                </a:ln>
                <a:effectLst/>
                <a:latin typeface="Arial" pitchFamily="34" charset="0"/>
                <a:ea typeface="Times New Roman" pitchFamily="18" charset="0"/>
                <a:cs typeface="Arial" pitchFamily="34" charset="0"/>
              </a:rPr>
              <a:t>К</a:t>
            </a:r>
            <a:r>
              <a:rPr kumimoji="0" lang="uk-UA" sz="1600" b="1" i="0" u="none" strike="noStrike" cap="none" normalizeH="0" baseline="0" dirty="0" smtClean="0" bmk="">
                <a:ln>
                  <a:noFill/>
                </a:ln>
                <a:effectLst/>
                <a:latin typeface="Arial" pitchFamily="34" charset="0"/>
                <a:ea typeface="Times New Roman" pitchFamily="18" charset="0"/>
                <a:cs typeface="Arial" pitchFamily="34" charset="0"/>
              </a:rPr>
              <a:t>лінічне значення HLA-</a:t>
            </a:r>
            <a:r>
              <a:rPr kumimoji="0" lang="uk-UA" sz="1600" b="1" i="0" u="none" strike="noStrike" cap="none" normalizeH="0" baseline="0" dirty="0" err="1" smtClean="0" bmk="">
                <a:ln>
                  <a:noFill/>
                </a:ln>
                <a:effectLst/>
                <a:latin typeface="Arial" pitchFamily="34" charset="0"/>
                <a:ea typeface="Times New Roman" pitchFamily="18" charset="0"/>
                <a:cs typeface="Arial" pitchFamily="34" charset="0"/>
              </a:rPr>
              <a:t>типування</a:t>
            </a:r>
            <a:r>
              <a:rPr kumimoji="0" lang="uk-UA" sz="1600" b="1" i="0" u="none" strike="noStrike" cap="none" normalizeH="0" baseline="0" dirty="0" smtClean="0" bmk="">
                <a:ln>
                  <a:noFill/>
                </a:ln>
                <a:effectLst/>
                <a:latin typeface="Arial" pitchFamily="34" charset="0"/>
                <a:ea typeface="Times New Roman" pitchFamily="18" charset="0"/>
                <a:cs typeface="Arial" pitchFamily="34" charset="0"/>
              </a:rPr>
              <a:t> та </a:t>
            </a:r>
            <a:r>
              <a:rPr kumimoji="0" lang="uk-UA" sz="1600" b="1" i="0" u="none" strike="noStrike" cap="none" normalizeH="0" baseline="0" dirty="0" err="1" smtClean="0">
                <a:ln>
                  <a:noFill/>
                </a:ln>
                <a:effectLst/>
                <a:latin typeface="Arial" pitchFamily="34" charset="0"/>
                <a:ea typeface="Times New Roman" pitchFamily="18" charset="0"/>
                <a:cs typeface="Arial" pitchFamily="34" charset="0"/>
              </a:rPr>
              <a:t>генотипування</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tab pos="663575" algn="l"/>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Послідовність етапів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генотипування</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із застосуванням різних технологій при підборі донора для трансплантації повинна виглядати таким чином:</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Char char="•"/>
              <a:tabLst>
                <a:tab pos="663575" algn="l"/>
              </a:tabLst>
            </a:pP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генотипування</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великої кількості зразків за технологією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rSSO</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зі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середньовисоким</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рівнем для звуження кола можливих донорів;</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Char char="•"/>
              <a:tabLst>
                <a:tab pos="663575" algn="l"/>
              </a:tabLst>
            </a:pP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генотипування</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за технологією SSP для розрішення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неоднозачностей</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отриманих при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генотипуванні</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методом SSO;</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Char char="•"/>
              <a:tabLst>
                <a:tab pos="663575" algn="l"/>
              </a:tabLst>
            </a:pP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генотипування</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з високим розрішенням реципієнта і донора з застосуванням наборів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LABType</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SSO HD і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LABType</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SSO HLA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Exon</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4-7 Sup-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plement</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для отримання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алельного</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рівня (аналогічний рівень досягається при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секвенування</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Char char="•"/>
              <a:tabLst>
                <a:tab pos="663575" algn="l"/>
              </a:tabLst>
            </a:pP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визначення рівня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серопозитивності</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донорів та реципієнта; Моніторинг рівня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посттрансплантаційних</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антитіл і профілю специ</a:t>
            </a:r>
            <a:r>
              <a:rPr kumimoji="0" lang="uk-UA" sz="1600" b="0" i="0" u="none" strike="noStrike" cap="none" normalizeH="0" baseline="0" dirty="0" smtClean="0">
                <a:ln>
                  <a:noFill/>
                </a:ln>
                <a:effectLst/>
                <a:latin typeface="Calibri" pitchFamily="34" charset="0"/>
                <a:ea typeface="Calibri" pitchFamily="34" charset="0"/>
                <a:cs typeface="Times New Roman" pitchFamily="18" charset="0"/>
              </a:rPr>
              <a:t>фічності антитіл до антигенів HLA.</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tab pos="663575" algn="l"/>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Необхідно застосовувати всі технології HLA-</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типування</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Технології SSO і SSP не конкурують, а доповнюють один одного.</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tab pos="663575" algn="l"/>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Показання до призначення аналізу:</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Char char="•"/>
              <a:tabLst>
                <a:tab pos="663575" algn="l"/>
              </a:tabLst>
            </a:pP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Типування</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генів HLA II класу застосовується для діагностики деяких форм безпліддя і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невиношування</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вагітності, які можуть бути наслідком високої гомології генів HLA II класу в подружній парі при повній фертильності партнерів.</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Char char="•"/>
              <a:tabLst>
                <a:tab pos="663575" algn="l"/>
              </a:tabLst>
            </a:pP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Типування</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генів HLA II класу є обов'язковим дослідженням для підбору донора при трансплантації органів.</a:t>
            </a:r>
          </a:p>
          <a:p>
            <a:pPr marL="0" marR="0" lvl="0" indent="215900" algn="l" defTabSz="914400" rtl="0" eaLnBrk="0" fontAlgn="base" latinLnBrk="0" hangingPunct="0">
              <a:lnSpc>
                <a:spcPct val="100000"/>
              </a:lnSpc>
              <a:spcBef>
                <a:spcPct val="0"/>
              </a:spcBef>
              <a:spcAft>
                <a:spcPct val="0"/>
              </a:spcAft>
              <a:buClrTx/>
              <a:buSzTx/>
              <a:buFontTx/>
              <a:buNone/>
              <a:tabLst>
                <a:tab pos="663575" algn="l"/>
              </a:tabLst>
            </a:pP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Деякі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алельні</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варіанти генів HLA II класу асоційовані з підвищеним ризиком захворювань: цукровий діабет I типу,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ревматоїдні</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захворювання,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аутоімунний</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тиреоїдит</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сприйнятливість до інфекційних захворювань та ін.</a:t>
            </a:r>
            <a:r>
              <a:rPr kumimoji="0" lang="ru-RU" sz="1600" b="0" i="0" u="none" strike="noStrike" cap="none" normalizeH="0" baseline="0" dirty="0" smtClean="0">
                <a:ln>
                  <a:noFill/>
                </a:ln>
                <a:effectLst/>
                <a:latin typeface="Arial" pitchFamily="34" charset="0"/>
                <a:cs typeface="Arial"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0"/>
            <a:ext cx="91440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Char char="•"/>
              <a:tabLst>
                <a:tab pos="673100" algn="l"/>
              </a:tabLst>
            </a:pPr>
            <a:r>
              <a:rPr kumimoji="0" lang="uk-UA" sz="1200" b="1" i="0" u="none" strike="noStrike" cap="none" normalizeH="0" baseline="0" dirty="0" smtClean="0">
                <a:ln>
                  <a:noFill/>
                </a:ln>
                <a:effectLst/>
                <a:latin typeface="Times New Roman" pitchFamily="18" charset="0"/>
                <a:ea typeface="Calibri" pitchFamily="34" charset="0"/>
                <a:cs typeface="Times New Roman" pitchFamily="18" charset="0"/>
              </a:rPr>
              <a:t>Показання для HLA-</a:t>
            </a:r>
            <a:r>
              <a:rPr kumimoji="0" lang="uk-UA" sz="1200" b="1" i="0" u="none" strike="noStrike" cap="none" normalizeH="0" baseline="0" dirty="0" err="1" smtClean="0">
                <a:ln>
                  <a:noFill/>
                </a:ln>
                <a:effectLst/>
                <a:latin typeface="Times New Roman" pitchFamily="18" charset="0"/>
                <a:ea typeface="Calibri" pitchFamily="34" charset="0"/>
                <a:cs typeface="Times New Roman" pitchFamily="18" charset="0"/>
              </a:rPr>
              <a:t>типування</a:t>
            </a:r>
            <a:r>
              <a:rPr kumimoji="0" lang="uk-UA" sz="1200" b="1" i="0" u="none" strike="noStrike" cap="none" normalizeH="0" baseline="0" dirty="0" smtClean="0">
                <a:ln>
                  <a:noFill/>
                </a:ln>
                <a:effectLst/>
                <a:latin typeface="Times New Roman" pitchFamily="18" charset="0"/>
                <a:ea typeface="Calibri" pitchFamily="34" charset="0"/>
                <a:cs typeface="Times New Roman" pitchFamily="18" charset="0"/>
              </a:rPr>
              <a:t> та </a:t>
            </a:r>
            <a:r>
              <a:rPr kumimoji="0" lang="uk-UA" sz="1200" b="1" i="0" u="none" strike="noStrike" cap="none" normalizeH="0" baseline="0" dirty="0" err="1" smtClean="0">
                <a:ln>
                  <a:noFill/>
                </a:ln>
                <a:effectLst/>
                <a:latin typeface="Times New Roman" pitchFamily="18" charset="0"/>
                <a:ea typeface="Calibri" pitchFamily="34" charset="0"/>
                <a:cs typeface="Times New Roman" pitchFamily="18" charset="0"/>
              </a:rPr>
              <a:t>генотипування</a:t>
            </a:r>
            <a:r>
              <a:rPr kumimoji="0" lang="uk-UA" sz="1200" b="1" i="0" u="none" strike="noStrike" cap="none" normalizeH="0" baseline="0" dirty="0" smtClean="0">
                <a:ln>
                  <a:noFill/>
                </a:ln>
                <a:effectLst/>
                <a:latin typeface="Times New Roman" pitchFamily="18" charset="0"/>
                <a:ea typeface="Calibri" pitchFamily="34" charset="0"/>
                <a:cs typeface="Times New Roman" pitchFamily="18" charset="0"/>
              </a:rPr>
              <a:t> при вагітності. </a:t>
            </a:r>
            <a:r>
              <a:rPr kumimoji="0" lang="uk-UA" sz="1200" b="0" i="0" u="none" strike="noStrike" cap="none" normalizeH="0" baseline="0" dirty="0" smtClean="0">
                <a:ln>
                  <a:noFill/>
                </a:ln>
                <a:effectLst/>
                <a:latin typeface="Times New Roman" pitchFamily="18" charset="0"/>
                <a:ea typeface="Calibri" pitchFamily="34" charset="0"/>
                <a:cs typeface="Times New Roman" pitchFamily="18" charset="0"/>
              </a:rPr>
              <a:t>Кожен з генів може мати тисячі варіантів - </a:t>
            </a:r>
            <a:r>
              <a:rPr kumimoji="0" lang="uk-UA" sz="1200" b="0" i="0" u="none" strike="noStrike" cap="none" normalizeH="0" baseline="0" dirty="0" err="1" smtClean="0">
                <a:ln>
                  <a:noFill/>
                </a:ln>
                <a:effectLst/>
                <a:latin typeface="Times New Roman" pitchFamily="18" charset="0"/>
                <a:ea typeface="Calibri" pitchFamily="34" charset="0"/>
                <a:cs typeface="Times New Roman" pitchFamily="18" charset="0"/>
              </a:rPr>
              <a:t>алелів</a:t>
            </a:r>
            <a:r>
              <a:rPr kumimoji="0" lang="uk-UA" sz="1200" b="0" i="0" u="none" strike="noStrike" cap="none" normalizeH="0" baseline="0" dirty="0" smtClean="0">
                <a:ln>
                  <a:noFill/>
                </a:ln>
                <a:effectLst/>
                <a:latin typeface="Times New Roman" pitchFamily="18" charset="0"/>
                <a:ea typeface="Calibri" pitchFamily="34" charset="0"/>
                <a:cs typeface="Times New Roman" pitchFamily="18" charset="0"/>
              </a:rPr>
              <a:t>. Різноманітні поєднання алелей і забезпечують багатоваріантність комбінацій генів. Саме збіг </a:t>
            </a:r>
            <a:r>
              <a:rPr kumimoji="0" lang="uk-UA" sz="1200" b="0" i="0" u="none" strike="noStrike" cap="none" normalizeH="0" baseline="0" dirty="0" err="1" smtClean="0">
                <a:ln>
                  <a:noFill/>
                </a:ln>
                <a:effectLst/>
                <a:latin typeface="Times New Roman" pitchFamily="18" charset="0"/>
                <a:ea typeface="Calibri" pitchFamily="34" charset="0"/>
                <a:cs typeface="Times New Roman" pitchFamily="18" charset="0"/>
              </a:rPr>
              <a:t>але-</a:t>
            </a:r>
            <a:r>
              <a:rPr kumimoji="0" lang="uk-UA" sz="1200" b="0" i="0" u="none" strike="noStrike" cap="none" normalizeH="0" baseline="0" dirty="0" smtClean="0">
                <a:ln>
                  <a:noFill/>
                </a:ln>
                <a:effectLst/>
                <a:latin typeface="Times New Roman" pitchFamily="18" charset="0"/>
                <a:ea typeface="Calibri" pitchFamily="34" charset="0"/>
                <a:cs typeface="Times New Roman" pitchFamily="18" charset="0"/>
              </a:rPr>
              <a:t> лей і говорить про генетичну сумісність чи несумісність двох людей. Ди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тина отримує по одному гену від матері й від батька.</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673100" algn="l"/>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Невідповідність подружжя за HLA-антигенами і відмінність зародка від материнського організму є важливим моментом, необхідним для збереження і виношування вагітності. Якщо є сумісність подружжя за HLA- антигенами II класу, то антитіла до них не виробляються і не захищають плід від материнських природних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кілерів</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Наявність більш ніж 3 загальних генів HLA у чоловіка і дружини є однією з причин звичних викиднів.</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673100" algn="l"/>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Подібність подружжя за антигенами тканинної сумісності призводить до "схожості" зародка на організм матері, що стає причиною недостатньої антигенної стимуляції імунної системи жінки, і необхідні для зачаття або збереження вагітності реакції не запускаються. Велике число співпадаючих антигенів головного комплексу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гістосумісності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(HLA) у подружжя призводить до того, що зародок не розпізнається організмом матері як плід, а сприймається як змінена клітина власного організму, проти якої починає працювати система знищення. Як наслідок імунітет матері пригнічує імплантацію ембріона. У кожному третьому випадку безпліддя або звичне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невиношування</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вагітності обумовлюються генетичними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особ</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ливостями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пари.</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673100" algn="l"/>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Важливе значення для діагностики імунних форм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невиношування</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вагітності має визначення генотипу подружжя за HLA-антигенами II класу. Бажано проведення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фенотипування</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по HLA-DR і HLA-DQ антигенам, особливо по HLA-DR, так як ці антигени представлені на клітині в незрівнянно більшій кількості і є найбільш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імуногенно</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активними. Імунологічна несумісність партнерів може бути констатована, коли є три збіги між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алельними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варіантами генів DRB1, DQA1, DQB1 у обстежуваного подружжя.</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673100" algn="l"/>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Проблема раннього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невиношування</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вагітності при відсутності аномалій каріотипу найчастіше має імунологічну природу. В даний час все більше дослідників приходять до висновку про тісний взаємозв'язок 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взаєморегуляцію</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між ендокринною та імунною системами, що реалізується в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ендометрії</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на ранніх етапах імплантації. Сенсибілізація вагітних до батьківських HLA-антигенів плоду, схожість подружжя за HLA, присутність в HLA-фенотипі батьків певних антигенів призводить до спонтанних викиднів, важкому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гестозу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вагітності, вроджених вад розвитку плоду, зниження опірності потомства до несприятливих факторів навколишнього середовища.</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673100" algn="l"/>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Для подолання проблеми схожості подружжя за HLA-антигенами існує кілька видів терапії: імунізації матері концентрованою культурою лімфоцитів чоловіка, таким чином, що антигенне навантаження збільшується в 10000 разів порівняно з нормою; імунотерапія препаратами імуноглобулінів людини, фармакологічна дія при цьому: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імуномодулююча</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імуностимулююча</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a:t>
            </a:r>
            <a:endParaRPr kumimoji="0" lang="uk-UA"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862322"/>
          </a:xfrm>
          <a:prstGeom prst="rect">
            <a:avLst/>
          </a:prstGeom>
        </p:spPr>
        <p:txBody>
          <a:bodyPr wrap="square">
            <a:spAutoFit/>
          </a:bodyPr>
          <a:lstStyle/>
          <a:p>
            <a:r>
              <a:rPr lang="uk-UA" b="1" dirty="0"/>
              <a:t>Значення HLA-</a:t>
            </a:r>
            <a:r>
              <a:rPr lang="uk-UA" b="1" dirty="0" err="1"/>
              <a:t>типування</a:t>
            </a:r>
            <a:r>
              <a:rPr lang="uk-UA" b="1" dirty="0"/>
              <a:t> та </a:t>
            </a:r>
            <a:r>
              <a:rPr lang="uk-UA" b="1" dirty="0" err="1"/>
              <a:t>генотипування</a:t>
            </a:r>
            <a:r>
              <a:rPr lang="uk-UA" b="1" dirty="0"/>
              <a:t> в </a:t>
            </a:r>
            <a:r>
              <a:rPr lang="uk-UA" b="1" dirty="0" err="1"/>
              <a:t>трансплантології</a:t>
            </a:r>
            <a:r>
              <a:rPr lang="uk-UA" b="1" dirty="0"/>
              <a:t>. </a:t>
            </a:r>
            <a:r>
              <a:rPr lang="uk-UA" dirty="0"/>
              <a:t>В даний час селекція донора і реципієнта по HLA-антигенам з </a:t>
            </a:r>
            <a:r>
              <a:rPr lang="uk-UA" dirty="0" err="1"/>
              <a:t>викори-</a:t>
            </a:r>
            <a:r>
              <a:rPr lang="uk-UA" dirty="0"/>
              <a:t> </a:t>
            </a:r>
            <a:r>
              <a:rPr lang="uk-UA" dirty="0" err="1"/>
              <a:t>станням</a:t>
            </a:r>
            <a:r>
              <a:rPr lang="uk-UA" dirty="0"/>
              <a:t> </a:t>
            </a:r>
            <a:r>
              <a:rPr lang="uk-UA" dirty="0" err="1"/>
              <a:t>ДНК-типування</a:t>
            </a:r>
            <a:r>
              <a:rPr lang="uk-UA" dirty="0"/>
              <a:t> стала рутинним методом у імунологічних лабораторіях трансплантаційних центрів. Дані останніх років свідчать, що виживаність трупного ниркового алотрансплантату протягом 1 року при підборі пари донор-реципієнт за допомогою </a:t>
            </a:r>
            <a:r>
              <a:rPr lang="uk-UA" dirty="0" err="1"/>
              <a:t>ДНК-типування</a:t>
            </a:r>
            <a:r>
              <a:rPr lang="uk-UA" dirty="0"/>
              <a:t> склала 90%. У той же час при підборі пари за допомогою серологічного </a:t>
            </a:r>
            <a:r>
              <a:rPr lang="uk-UA" dirty="0" err="1" smtClean="0"/>
              <a:t>типування</a:t>
            </a:r>
            <a:r>
              <a:rPr lang="uk-UA" dirty="0" smtClean="0"/>
              <a:t> </a:t>
            </a:r>
            <a:r>
              <a:rPr lang="uk-UA" dirty="0"/>
              <a:t>ця ж цифра дорівнювала 68%.</a:t>
            </a:r>
            <a:endParaRPr lang="ru-RU" dirty="0"/>
          </a:p>
          <a:p>
            <a:r>
              <a:rPr lang="ru-RU" dirty="0" err="1"/>
              <a:t>Взаємозв'язок</a:t>
            </a:r>
            <a:r>
              <a:rPr lang="ru-RU" dirty="0"/>
              <a:t> </a:t>
            </a:r>
            <a:r>
              <a:rPr lang="ru-RU" dirty="0" err="1"/>
              <a:t>антигенів</a:t>
            </a:r>
            <a:r>
              <a:rPr lang="ru-RU" dirty="0"/>
              <a:t> </a:t>
            </a:r>
            <a:r>
              <a:rPr lang="ru-RU" dirty="0" err="1"/>
              <a:t>системи</a:t>
            </a:r>
            <a:r>
              <a:rPr lang="ru-RU" dirty="0"/>
              <a:t> HLA </a:t>
            </a:r>
            <a:r>
              <a:rPr lang="ru-RU" dirty="0" err="1"/>
              <a:t>зі</a:t>
            </a:r>
            <a:r>
              <a:rPr lang="ru-RU" dirty="0"/>
              <a:t> </a:t>
            </a:r>
            <a:r>
              <a:rPr lang="ru-RU" dirty="0" err="1"/>
              <a:t>схильністю</a:t>
            </a:r>
            <a:r>
              <a:rPr lang="ru-RU" dirty="0"/>
              <a:t> до </a:t>
            </a:r>
            <a:r>
              <a:rPr lang="ru-RU" dirty="0" err="1"/>
              <a:t>захворювань</a:t>
            </a:r>
            <a:r>
              <a:rPr lang="ru-RU" dirty="0"/>
              <a:t>. </a:t>
            </a:r>
            <a:r>
              <a:rPr lang="ru-RU" dirty="0" err="1"/>
              <a:t>Вивчення</a:t>
            </a:r>
            <a:r>
              <a:rPr lang="ru-RU" dirty="0"/>
              <a:t> </a:t>
            </a:r>
            <a:r>
              <a:rPr lang="ru-RU" dirty="0" err="1"/>
              <a:t>зв'язків</a:t>
            </a:r>
            <a:r>
              <a:rPr lang="ru-RU" dirty="0"/>
              <a:t> </a:t>
            </a:r>
            <a:r>
              <a:rPr lang="ru-RU" dirty="0" err="1"/>
              <a:t>HLA-системи</a:t>
            </a:r>
            <a:r>
              <a:rPr lang="ru-RU" dirty="0"/>
              <a:t> </a:t>
            </a:r>
            <a:r>
              <a:rPr lang="ru-RU" dirty="0" err="1"/>
              <a:t>з</a:t>
            </a:r>
            <a:r>
              <a:rPr lang="ru-RU" dirty="0"/>
              <a:t> </a:t>
            </a:r>
            <a:r>
              <a:rPr lang="ru-RU" dirty="0" err="1"/>
              <a:t>деякими</a:t>
            </a:r>
            <a:r>
              <a:rPr lang="ru-RU" dirty="0"/>
              <a:t> </a:t>
            </a:r>
            <a:r>
              <a:rPr lang="ru-RU" dirty="0" err="1"/>
              <a:t>захворюваннями</a:t>
            </a:r>
            <a:r>
              <a:rPr lang="ru-RU" dirty="0"/>
              <a:t> </a:t>
            </a:r>
            <a:r>
              <a:rPr lang="ru-RU" dirty="0" err="1"/>
              <a:t>має</a:t>
            </a:r>
            <a:r>
              <a:rPr lang="ru-RU" dirty="0"/>
              <a:t> </a:t>
            </a:r>
            <a:r>
              <a:rPr lang="ru-RU" dirty="0" err="1"/>
              <a:t>важливе</a:t>
            </a:r>
            <a:r>
              <a:rPr lang="ru-RU" dirty="0"/>
              <a:t> </a:t>
            </a:r>
            <a:r>
              <a:rPr lang="ru-RU" dirty="0" err="1"/>
              <a:t>значення</a:t>
            </a:r>
            <a:r>
              <a:rPr lang="ru-RU" dirty="0"/>
              <a:t> для </a:t>
            </a:r>
            <a:r>
              <a:rPr lang="ru-RU" dirty="0" err="1"/>
              <a:t>епідеміології</a:t>
            </a:r>
            <a:r>
              <a:rPr lang="ru-RU" dirty="0"/>
              <a:t>, </a:t>
            </a:r>
            <a:r>
              <a:rPr lang="ru-RU" dirty="0" err="1"/>
              <a:t>нозології</a:t>
            </a:r>
            <a:r>
              <a:rPr lang="ru-RU" dirty="0"/>
              <a:t>, </a:t>
            </a:r>
            <a:r>
              <a:rPr lang="ru-RU" dirty="0" err="1"/>
              <a:t>діагностики</a:t>
            </a:r>
            <a:r>
              <a:rPr lang="ru-RU" dirty="0"/>
              <a:t>, прогнозу та </a:t>
            </a:r>
            <a:r>
              <a:rPr lang="ru-RU" dirty="0" err="1"/>
              <a:t>лікування</a:t>
            </a:r>
            <a:r>
              <a:rPr lang="ru-RU"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188640"/>
            <a:ext cx="9144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tab pos="858838" algn="l"/>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І</a:t>
            </a:r>
            <a:r>
              <a:rPr kumimoji="0" lang="uk-UA" sz="1200" b="1" i="0" u="none" strike="noStrike" cap="none" normalizeH="0" baseline="0" dirty="0" smtClean="0" bmk="">
                <a:ln>
                  <a:noFill/>
                </a:ln>
                <a:effectLst/>
                <a:latin typeface="Arial" pitchFamily="34" charset="0"/>
                <a:ea typeface="Times New Roman" pitchFamily="18" charset="0"/>
                <a:cs typeface="Arial" pitchFamily="34" charset="0"/>
              </a:rPr>
              <a:t>мунологічні (серологічні) методи дослідження інфекційних </a:t>
            </a: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хвороб</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858838" algn="l"/>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Серологічні реакції застосовують в двох напрямах:</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858838" algn="l"/>
              </a:tabLst>
            </a:pPr>
            <a:r>
              <a:rPr kumimoji="0" lang="uk-UA" sz="1200" b="0" i="0" u="none" strike="noStrike" cap="none" normalizeH="0" baseline="0" dirty="0" smtClean="0">
                <a:ln>
                  <a:noFill/>
                </a:ln>
                <a:effectLst/>
                <a:latin typeface="Times New Roman" pitchFamily="18" charset="0"/>
                <a:ea typeface="Calibri" pitchFamily="34" charset="0"/>
                <a:cs typeface="Times New Roman" pitchFamily="18" charset="0"/>
              </a:rPr>
              <a:t>Виявлення з діагностичною метою антитіл в сироватці крові обстежуваного за наявністю набору відомих антигенів. Як антигени застосовують суспензії мікроорганізмів, </a:t>
            </a:r>
            <a:r>
              <a:rPr kumimoji="0" lang="uk-UA" sz="1200" b="0" i="0" u="none" strike="noStrike" cap="none" normalizeH="0" baseline="0" dirty="0" err="1" smtClean="0">
                <a:ln>
                  <a:noFill/>
                </a:ln>
                <a:effectLst/>
                <a:latin typeface="Times New Roman" pitchFamily="18" charset="0"/>
                <a:ea typeface="Calibri" pitchFamily="34" charset="0"/>
                <a:cs typeface="Times New Roman" pitchFamily="18" charset="0"/>
              </a:rPr>
              <a:t>інактивовані</a:t>
            </a:r>
            <a:r>
              <a:rPr kumimoji="0" lang="uk-UA" sz="1200" b="0" i="0" u="none" strike="noStrike" cap="none" normalizeH="0" baseline="0" dirty="0" smtClean="0">
                <a:ln>
                  <a:noFill/>
                </a:ln>
                <a:effectLst/>
                <a:latin typeface="Times New Roman" pitchFamily="18" charset="0"/>
                <a:ea typeface="Calibri" pitchFamily="34" charset="0"/>
                <a:cs typeface="Times New Roman" pitchFamily="18" charset="0"/>
              </a:rPr>
              <a:t> хімічними або фізичними методами, або використовують діагностикуми, що представляють фракції мікроорганізму. Як правило, результати серологічної діагностики отримують при дослідженні парних сироваток крові хворих, узятих в перші дні хвороби і через певні проміжки часу від початку захворювання.</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858838" algn="l"/>
              </a:tabLst>
            </a:pPr>
            <a:r>
              <a:rPr kumimoji="0" lang="uk-UA" sz="1200" b="0" i="0" u="none" strike="noStrike" cap="none" normalizeH="0" baseline="0" dirty="0" smtClean="0">
                <a:ln>
                  <a:noFill/>
                </a:ln>
                <a:effectLst/>
                <a:latin typeface="Times New Roman" pitchFamily="18" charset="0"/>
                <a:ea typeface="Calibri" pitchFamily="34" charset="0"/>
                <a:cs typeface="Times New Roman" pitchFamily="18" charset="0"/>
              </a:rPr>
              <a:t>Визначення родової, видової і типової приналежності </a:t>
            </a:r>
            <a:r>
              <a:rPr kumimoji="0" lang="uk-UA" sz="1200" b="0" i="0" u="none" strike="noStrike" cap="none" normalizeH="0" baseline="0" dirty="0" err="1" smtClean="0">
                <a:ln>
                  <a:noFill/>
                </a:ln>
                <a:effectLst/>
                <a:latin typeface="Times New Roman" pitchFamily="18" charset="0"/>
                <a:ea typeface="Calibri" pitchFamily="34" charset="0"/>
                <a:cs typeface="Times New Roman" pitchFamily="18" charset="0"/>
              </a:rPr>
              <a:t>мікроорга-</a:t>
            </a:r>
            <a:r>
              <a:rPr kumimoji="0" lang="uk-UA"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200" b="0" i="0" u="none" strike="noStrike" cap="none" normalizeH="0" baseline="0" dirty="0" err="1" smtClean="0">
                <a:ln>
                  <a:noFill/>
                </a:ln>
                <a:effectLst/>
                <a:latin typeface="Times New Roman" pitchFamily="18" charset="0"/>
                <a:ea typeface="Calibri" pitchFamily="34" charset="0"/>
                <a:cs typeface="Times New Roman" pitchFamily="18" charset="0"/>
              </a:rPr>
              <a:t>нізму</a:t>
            </a:r>
            <a:r>
              <a:rPr kumimoji="0" lang="uk-UA" sz="1200" b="0" i="0" u="none" strike="noStrike" cap="none" normalizeH="0" baseline="0" dirty="0" smtClean="0">
                <a:ln>
                  <a:noFill/>
                </a:ln>
                <a:effectLst/>
                <a:latin typeface="Times New Roman" pitchFamily="18" charset="0"/>
                <a:ea typeface="Calibri" pitchFamily="34" charset="0"/>
                <a:cs typeface="Times New Roman" pitchFamily="18" charset="0"/>
              </a:rPr>
              <a:t> або його антигенів з відомими імунними сироватками. Імунні сироватки повинні містити антитіла у високому титрі і бути строго специфічними. У лабораторній практиці застосовують серологічні реакції, засновані на прямій взаємодії антигену з антитілом (аглютинація, преципітація) і опосередковані реакції (реакція непрямої гемаглютинації, реакція скріплення комплементу), а також реакції з використанням мічених антитіл або антигенів (</a:t>
            </a:r>
            <a:r>
              <a:rPr kumimoji="0" lang="uk-UA" sz="1200" b="0" i="0" u="none" strike="noStrike" cap="none" normalizeH="0" baseline="0" dirty="0" err="1" smtClean="0">
                <a:ln>
                  <a:noFill/>
                </a:ln>
                <a:effectLst/>
                <a:latin typeface="Times New Roman" pitchFamily="18" charset="0"/>
                <a:ea typeface="Calibri" pitchFamily="34" charset="0"/>
                <a:cs typeface="Times New Roman" pitchFamily="18" charset="0"/>
              </a:rPr>
              <a:t>імуноферментний</a:t>
            </a:r>
            <a:r>
              <a:rPr kumimoji="0" lang="uk-UA"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200" b="0" i="0" u="none" strike="noStrike" cap="none" normalizeH="0" baseline="0" dirty="0" err="1" smtClean="0">
                <a:ln>
                  <a:noFill/>
                </a:ln>
                <a:effectLst/>
                <a:latin typeface="Times New Roman" pitchFamily="18" charset="0"/>
                <a:ea typeface="Calibri" pitchFamily="34" charset="0"/>
                <a:cs typeface="Times New Roman" pitchFamily="18" charset="0"/>
              </a:rPr>
              <a:t>радіоімунний</a:t>
            </a:r>
            <a:r>
              <a:rPr kumimoji="0" lang="uk-UA" sz="1200" b="0" i="0" u="none" strike="noStrike" cap="none" normalizeH="0" baseline="0" dirty="0" smtClean="0">
                <a:ln>
                  <a:noFill/>
                </a:ln>
                <a:effectLst/>
                <a:latin typeface="Times New Roman" pitchFamily="18" charset="0"/>
                <a:ea typeface="Calibri" pitchFamily="34" charset="0"/>
                <a:cs typeface="Times New Roman" pitchFamily="18" charset="0"/>
              </a:rPr>
              <a:t> аналіз, метод </a:t>
            </a:r>
            <a:r>
              <a:rPr kumimoji="0" lang="uk-UA" sz="1200" b="0" i="0" u="none" strike="noStrike" cap="none" normalizeH="0" baseline="0" dirty="0" err="1" smtClean="0">
                <a:ln>
                  <a:noFill/>
                </a:ln>
                <a:effectLst/>
                <a:latin typeface="Times New Roman" pitchFamily="18" charset="0"/>
                <a:ea typeface="Calibri" pitchFamily="34" charset="0"/>
                <a:cs typeface="Times New Roman" pitchFamily="18" charset="0"/>
              </a:rPr>
              <a:t>флюоресцуючих</a:t>
            </a:r>
            <a:r>
              <a:rPr kumimoji="0" lang="uk-UA" sz="1200" b="0" i="0" u="none" strike="noStrike" cap="none" normalizeH="0" baseline="0" dirty="0" smtClean="0">
                <a:ln>
                  <a:noFill/>
                </a:ln>
                <a:effectLst/>
                <a:latin typeface="Times New Roman" pitchFamily="18" charset="0"/>
                <a:ea typeface="Calibri" pitchFamily="34" charset="0"/>
                <a:cs typeface="Times New Roman" pitchFamily="18" charset="0"/>
              </a:rPr>
              <a:t> антитіл).</a:t>
            </a:r>
            <a:endParaRPr kumimoji="0" lang="uk-UA" sz="1800" b="0" i="0" u="none" strike="noStrike" cap="none" normalizeH="0" baseline="0" dirty="0" smtClean="0">
              <a:ln>
                <a:noFill/>
              </a:ln>
              <a:effectLst/>
              <a:latin typeface="Arial" pitchFamily="34" charset="0"/>
              <a:cs typeface="Arial" pitchFamily="34" charset="0"/>
            </a:endParaRPr>
          </a:p>
        </p:txBody>
      </p:sp>
      <p:sp>
        <p:nvSpPr>
          <p:cNvPr id="4" name="Прямоугольник 3"/>
          <p:cNvSpPr/>
          <p:nvPr/>
        </p:nvSpPr>
        <p:spPr>
          <a:xfrm>
            <a:off x="0" y="2333685"/>
            <a:ext cx="9144000" cy="4524315"/>
          </a:xfrm>
          <a:prstGeom prst="rect">
            <a:avLst/>
          </a:prstGeom>
        </p:spPr>
        <p:txBody>
          <a:bodyPr wrap="square">
            <a:spAutoFit/>
          </a:bodyPr>
          <a:lstStyle/>
          <a:p>
            <a:r>
              <a:rPr lang="uk-UA" sz="1200" b="1" i="1" dirty="0"/>
              <a:t>Реакція аглютинації </a:t>
            </a:r>
            <a:r>
              <a:rPr lang="uk-UA" sz="1200" dirty="0"/>
              <a:t>застосовується в лабораторній практиці для ідентифікації виділених мікроорганізмів або для виявлення специфічних антитіл в сироватці крові. Механізм реакції заснований на взаємодії детермінантних груп антигену з активними центрами імуноглобуліну в електролітному середовищі.</a:t>
            </a:r>
            <a:endParaRPr lang="ru-RU" sz="1200" dirty="0"/>
          </a:p>
          <a:p>
            <a:r>
              <a:rPr lang="uk-UA" sz="1200" b="1" i="1" dirty="0"/>
              <a:t>Реакція преципітації. </a:t>
            </a:r>
            <a:r>
              <a:rPr lang="uk-UA" sz="1200" dirty="0"/>
              <a:t>Феномен преципітації полягає у взаємодії дрібнодисперсних антигенів (</a:t>
            </a:r>
            <a:r>
              <a:rPr lang="uk-UA" sz="1200" dirty="0" err="1"/>
              <a:t>преципітиногенів</a:t>
            </a:r>
            <a:r>
              <a:rPr lang="uk-UA" sz="1200" dirty="0"/>
              <a:t>) з відповідними </a:t>
            </a:r>
            <a:r>
              <a:rPr lang="uk-UA" sz="1200" dirty="0" err="1"/>
              <a:t>антиті-</a:t>
            </a:r>
            <a:r>
              <a:rPr lang="uk-UA" sz="1200" dirty="0"/>
              <a:t> лами (преципітинами) і утворенням преципітату. Постановку реакції преципітації здійснюють двома методами: у рідкому середовищі - за типом реакції флокуляції, </a:t>
            </a:r>
            <a:r>
              <a:rPr lang="uk-UA" sz="1200" dirty="0" err="1"/>
              <a:t>кільцепреципітації</a:t>
            </a:r>
            <a:r>
              <a:rPr lang="uk-UA" sz="1200" dirty="0"/>
              <a:t> або в щільному середовищі в агарі (гелі). Реакцію преципітації застосовують в двох цілях: виявлення антигенів по відомій імунній сироватці, або антитіл з використанням відомих антигенів. Існує багато варіантів постановок реакції, але найчастіше використовують наступні методики: реакція преципітації в гелі по </a:t>
            </a:r>
            <a:r>
              <a:rPr lang="uk-UA" sz="1200" dirty="0" err="1"/>
              <a:t>Оухтерлоні</a:t>
            </a:r>
            <a:r>
              <a:rPr lang="uk-UA" sz="1200" dirty="0"/>
              <a:t>, радіальна </a:t>
            </a:r>
            <a:r>
              <a:rPr lang="uk-UA" sz="1200" dirty="0" err="1"/>
              <a:t>імунодифузія</a:t>
            </a:r>
            <a:r>
              <a:rPr lang="uk-UA" sz="1200" dirty="0"/>
              <a:t> по </a:t>
            </a:r>
            <a:r>
              <a:rPr lang="uk-UA" sz="1200" dirty="0" err="1"/>
              <a:t>Манчині</a:t>
            </a:r>
            <a:r>
              <a:rPr lang="uk-UA" sz="1200" dirty="0"/>
              <a:t>, реакція </a:t>
            </a:r>
            <a:r>
              <a:rPr lang="uk-UA" sz="1200" dirty="0" err="1" smtClean="0"/>
              <a:t>імуноелектрофорезу</a:t>
            </a:r>
            <a:r>
              <a:rPr lang="uk-UA" sz="1200" dirty="0"/>
              <a:t>, реакція флокуляції, </a:t>
            </a:r>
            <a:r>
              <a:rPr lang="uk-UA" sz="1200" dirty="0" err="1"/>
              <a:t>кільцепреципітації</a:t>
            </a:r>
            <a:r>
              <a:rPr lang="uk-UA" sz="1200" dirty="0"/>
              <a:t>.</a:t>
            </a:r>
            <a:endParaRPr lang="ru-RU" sz="1200" dirty="0"/>
          </a:p>
          <a:p>
            <a:r>
              <a:rPr lang="uk-UA" sz="1200" b="1" i="1" dirty="0"/>
              <a:t>Реакція скріплення комплементу (РСК) </a:t>
            </a:r>
            <a:r>
              <a:rPr lang="uk-UA" sz="1200" dirty="0"/>
              <a:t>використовується для лабораторної діагностики венеричних захворювань, </a:t>
            </a:r>
            <a:r>
              <a:rPr lang="uk-UA" sz="1200" dirty="0" err="1"/>
              <a:t>рикетсіозів</a:t>
            </a:r>
            <a:r>
              <a:rPr lang="uk-UA" sz="1200" dirty="0"/>
              <a:t>, вірусних інфекцій (грип, кір, кліщовий енцефаліт та ін.) і ґрунтується на здатності комплементу зв'язуватися з комплексом </a:t>
            </a:r>
            <a:r>
              <a:rPr lang="uk-UA" sz="1200" dirty="0" err="1"/>
              <a:t>антиген+антитіло</a:t>
            </a:r>
            <a:r>
              <a:rPr lang="uk-UA" sz="1200" dirty="0"/>
              <a:t>. Комплемент адсорбується на Fc-фрагменті імуноглобулінів G і М. Реакція протікає в дві фази. Перша фаза - взаємодія антигену і антитіла. Як матеріал, що містить антитіла, використовується досліджувана сироватка, до якої додається відомий антиген. До цієї системи додають стандартний комплемент і інкубують при 37 °С протягом однієї години.</a:t>
            </a:r>
            <a:endParaRPr lang="ru-RU" sz="1200" dirty="0"/>
          </a:p>
          <a:p>
            <a:r>
              <a:rPr lang="uk-UA" sz="1200" dirty="0"/>
              <a:t>Друга фаза - виявлення результатів реакції за допомогою індикаторної гемолітичної системи (еритроцити барана і гемолітична сироватка кролика, що містить </a:t>
            </a:r>
            <a:r>
              <a:rPr lang="uk-UA" sz="1200" dirty="0" err="1"/>
              <a:t>гемолізини</a:t>
            </a:r>
            <a:r>
              <a:rPr lang="uk-UA" sz="1200" dirty="0"/>
              <a:t> до еритроцитів барана). До суміші антиген + антитіло + комплемент (1-а фаза) додають індикаторну систему і знов інкубують при 37°С протягом 30 - 60 хв., після чого оцінюють результати реакції. Руйнування еритроцитів відбувається у разі приєднання до гемолітичної системи комплементу.</a:t>
            </a:r>
            <a:endParaRPr lang="ru-RU" sz="1200" dirty="0"/>
          </a:p>
          <a:p>
            <a:r>
              <a:rPr lang="uk-UA" sz="1200" b="1" i="1" dirty="0"/>
              <a:t>Реакція непрямої гемаглютинації (РНГА). </a:t>
            </a:r>
            <a:r>
              <a:rPr lang="uk-UA" sz="1200" dirty="0"/>
              <a:t>РНГА застосовують в двох варіантах: з відомим антигеном для виявлення антитіл або з </a:t>
            </a:r>
            <a:r>
              <a:rPr lang="uk-UA" sz="1200" dirty="0" smtClean="0"/>
              <a:t>відомими </a:t>
            </a:r>
            <a:r>
              <a:rPr lang="uk-UA" sz="1200" dirty="0"/>
              <a:t>антитілами для виявлення антигену. Ця реакція специфічна і застосовують її для діагностики захворювань, що викликані бактеріями і рикетсіями. Для постановки РНГА використовують </a:t>
            </a:r>
            <a:r>
              <a:rPr lang="uk-UA" sz="1200" dirty="0" err="1"/>
              <a:t>еритроцитарні</a:t>
            </a:r>
            <a:r>
              <a:rPr lang="uk-UA" sz="1200" dirty="0"/>
              <a:t> діагностикуми, приготовані шляхом адсорбції на еритроцитах антигенів або антитіл залежно від мети дослідження. У позитивних випадках ступінь аглютинації еритроцитів відзначають плюсами.</a:t>
            </a:r>
            <a:endParaRPr lang="ru-RU"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3686009" cy="369332"/>
          </a:xfrm>
          <a:prstGeom prst="rect">
            <a:avLst/>
          </a:prstGeom>
        </p:spPr>
        <p:txBody>
          <a:bodyPr wrap="none">
            <a:spAutoFit/>
          </a:bodyPr>
          <a:lstStyle/>
          <a:p>
            <a:r>
              <a:rPr lang="ru-RU" dirty="0" err="1" smtClean="0"/>
              <a:t>Реакція</a:t>
            </a:r>
            <a:r>
              <a:rPr lang="ru-RU" dirty="0" smtClean="0"/>
              <a:t> </a:t>
            </a:r>
            <a:r>
              <a:rPr lang="ru-RU" dirty="0" err="1" smtClean="0"/>
              <a:t>непрямої</a:t>
            </a:r>
            <a:r>
              <a:rPr lang="ru-RU" dirty="0" smtClean="0"/>
              <a:t> </a:t>
            </a:r>
            <a:r>
              <a:rPr lang="ru-RU" dirty="0" err="1" smtClean="0"/>
              <a:t>гемаглютинації</a:t>
            </a:r>
            <a:endParaRPr lang="ru-RU" dirty="0"/>
          </a:p>
        </p:txBody>
      </p:sp>
      <p:pic>
        <p:nvPicPr>
          <p:cNvPr id="45058" name="Picture 2"/>
          <p:cNvPicPr>
            <a:picLocks noChangeAspect="1" noChangeArrowheads="1"/>
          </p:cNvPicPr>
          <p:nvPr/>
        </p:nvPicPr>
        <p:blipFill>
          <a:blip r:embed="rId2" cstate="print"/>
          <a:srcRect/>
          <a:stretch>
            <a:fillRect/>
          </a:stretch>
        </p:blipFill>
        <p:spPr bwMode="auto">
          <a:xfrm>
            <a:off x="0" y="548680"/>
            <a:ext cx="5553075" cy="752475"/>
          </a:xfrm>
          <a:prstGeom prst="rect">
            <a:avLst/>
          </a:prstGeom>
          <a:noFill/>
          <a:ln w="9525">
            <a:noFill/>
            <a:miter lim="800000"/>
            <a:headEnd/>
            <a:tailEnd/>
          </a:ln>
          <a:effectLst/>
        </p:spPr>
      </p:pic>
      <p:pic>
        <p:nvPicPr>
          <p:cNvPr id="45060" name="Picture 4"/>
          <p:cNvPicPr>
            <a:picLocks noChangeAspect="1" noChangeArrowheads="1"/>
          </p:cNvPicPr>
          <p:nvPr/>
        </p:nvPicPr>
        <p:blipFill>
          <a:blip r:embed="rId3" cstate="print"/>
          <a:srcRect/>
          <a:stretch>
            <a:fillRect/>
          </a:stretch>
        </p:blipFill>
        <p:spPr bwMode="auto">
          <a:xfrm>
            <a:off x="0" y="2420888"/>
            <a:ext cx="2581275" cy="1552575"/>
          </a:xfrm>
          <a:prstGeom prst="rect">
            <a:avLst/>
          </a:prstGeom>
          <a:noFill/>
          <a:ln w="9525">
            <a:noFill/>
            <a:miter lim="800000"/>
            <a:headEnd/>
            <a:tailEnd/>
          </a:ln>
          <a:effectLst/>
        </p:spPr>
      </p:pic>
      <p:sp>
        <p:nvSpPr>
          <p:cNvPr id="6" name="Прямоугольник 5"/>
          <p:cNvSpPr/>
          <p:nvPr/>
        </p:nvSpPr>
        <p:spPr>
          <a:xfrm>
            <a:off x="0" y="1844824"/>
            <a:ext cx="2576346" cy="369332"/>
          </a:xfrm>
          <a:prstGeom prst="rect">
            <a:avLst/>
          </a:prstGeom>
        </p:spPr>
        <p:txBody>
          <a:bodyPr wrap="none">
            <a:spAutoFit/>
          </a:bodyPr>
          <a:lstStyle/>
          <a:p>
            <a:r>
              <a:rPr lang="ru-RU" b="1" dirty="0" err="1" smtClean="0"/>
              <a:t>Реакція</a:t>
            </a:r>
            <a:r>
              <a:rPr lang="ru-RU" b="1" dirty="0" smtClean="0"/>
              <a:t> </a:t>
            </a:r>
            <a:r>
              <a:rPr lang="ru-RU" b="1" dirty="0" err="1" smtClean="0"/>
              <a:t>аглютинації</a:t>
            </a:r>
            <a:r>
              <a:rPr lang="ru-RU" b="1" dirty="0" smtClean="0"/>
              <a:t>.</a:t>
            </a:r>
            <a:endParaRPr lang="ru-RU" dirty="0"/>
          </a:p>
        </p:txBody>
      </p:sp>
      <p:sp>
        <p:nvSpPr>
          <p:cNvPr id="7" name="Прямоугольник 6"/>
          <p:cNvSpPr/>
          <p:nvPr/>
        </p:nvSpPr>
        <p:spPr>
          <a:xfrm>
            <a:off x="0" y="4293096"/>
            <a:ext cx="4572000" cy="646331"/>
          </a:xfrm>
          <a:prstGeom prst="rect">
            <a:avLst/>
          </a:prstGeom>
        </p:spPr>
        <p:txBody>
          <a:bodyPr>
            <a:spAutoFit/>
          </a:bodyPr>
          <a:lstStyle/>
          <a:p>
            <a:r>
              <a:rPr lang="ru-RU" b="1" dirty="0" smtClean="0"/>
              <a:t>Схема </a:t>
            </a:r>
            <a:r>
              <a:rPr lang="ru-RU" b="1" dirty="0" err="1" smtClean="0"/>
              <a:t>реакції</a:t>
            </a:r>
            <a:r>
              <a:rPr lang="ru-RU" b="1" dirty="0" smtClean="0"/>
              <a:t> </a:t>
            </a:r>
            <a:r>
              <a:rPr lang="ru-RU" b="1" dirty="0" err="1" smtClean="0"/>
              <a:t>гальмування</a:t>
            </a:r>
            <a:r>
              <a:rPr lang="ru-RU" b="1" dirty="0" smtClean="0"/>
              <a:t> </a:t>
            </a:r>
            <a:r>
              <a:rPr lang="ru-RU" b="1" dirty="0" err="1" smtClean="0"/>
              <a:t>гемаглютинації</a:t>
            </a:r>
            <a:r>
              <a:rPr lang="ru-RU" b="1" dirty="0" smtClean="0"/>
              <a:t>.</a:t>
            </a:r>
            <a:endParaRPr lang="ru-RU" dirty="0"/>
          </a:p>
        </p:txBody>
      </p:sp>
      <p:pic>
        <p:nvPicPr>
          <p:cNvPr id="45061" name="Picture 5"/>
          <p:cNvPicPr>
            <a:picLocks noChangeAspect="1" noChangeArrowheads="1"/>
          </p:cNvPicPr>
          <p:nvPr/>
        </p:nvPicPr>
        <p:blipFill>
          <a:blip r:embed="rId4" cstate="print"/>
          <a:srcRect/>
          <a:stretch>
            <a:fillRect/>
          </a:stretch>
        </p:blipFill>
        <p:spPr bwMode="auto">
          <a:xfrm>
            <a:off x="0" y="5157192"/>
            <a:ext cx="3848100" cy="952500"/>
          </a:xfrm>
          <a:prstGeom prst="rect">
            <a:avLst/>
          </a:prstGeom>
          <a:noFill/>
          <a:ln w="9525">
            <a:noFill/>
            <a:miter lim="800000"/>
            <a:headEnd/>
            <a:tailEnd/>
          </a:ln>
          <a:effectLst/>
        </p:spPr>
      </p:pic>
      <p:pic>
        <p:nvPicPr>
          <p:cNvPr id="45062" name="Picture 6"/>
          <p:cNvPicPr>
            <a:picLocks noChangeAspect="1" noChangeArrowheads="1"/>
          </p:cNvPicPr>
          <p:nvPr/>
        </p:nvPicPr>
        <p:blipFill>
          <a:blip r:embed="rId5" cstate="print"/>
          <a:srcRect/>
          <a:stretch>
            <a:fillRect/>
          </a:stretch>
        </p:blipFill>
        <p:spPr bwMode="auto">
          <a:xfrm>
            <a:off x="5004048" y="1556792"/>
            <a:ext cx="3236310" cy="2448272"/>
          </a:xfrm>
          <a:prstGeom prst="rect">
            <a:avLst/>
          </a:prstGeom>
          <a:noFill/>
          <a:ln w="9525">
            <a:noFill/>
            <a:miter lim="800000"/>
            <a:headEnd/>
            <a:tailEnd/>
          </a:ln>
          <a:effectLst/>
        </p:spPr>
      </p:pic>
      <p:pic>
        <p:nvPicPr>
          <p:cNvPr id="45063" name="Picture 7"/>
          <p:cNvPicPr>
            <a:picLocks noChangeAspect="1" noChangeArrowheads="1"/>
          </p:cNvPicPr>
          <p:nvPr/>
        </p:nvPicPr>
        <p:blipFill>
          <a:blip r:embed="rId6" cstate="print"/>
          <a:srcRect/>
          <a:stretch>
            <a:fillRect/>
          </a:stretch>
        </p:blipFill>
        <p:spPr bwMode="auto">
          <a:xfrm>
            <a:off x="5810002" y="4077072"/>
            <a:ext cx="3333998" cy="278092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280946"/>
            <a:ext cx="9144000" cy="6727196"/>
          </a:xfrm>
          <a:prstGeom prst="rect">
            <a:avLst/>
          </a:prstGeom>
          <a:noFill/>
          <a:ln w="9525">
            <a:noFill/>
            <a:miter lim="800000"/>
            <a:headEnd/>
            <a:tailEnd/>
          </a:ln>
          <a:effectLst/>
        </p:spPr>
        <p:txBody>
          <a:bodyPr vert="horz" wrap="square" lIns="177744" tIns="723672" rIns="177744" bIns="177744"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uk-UA" sz="1400" b="1" i="1" u="none" strike="noStrike" cap="none" normalizeH="0" baseline="0" dirty="0" smtClean="0">
                <a:ln>
                  <a:noFill/>
                </a:ln>
                <a:effectLst/>
                <a:latin typeface="Arial" pitchFamily="34" charset="0"/>
                <a:ea typeface="Times New Roman" pitchFamily="18" charset="0"/>
                <a:cs typeface="Arial" pitchFamily="34" charset="0"/>
              </a:rPr>
              <a:t>Реакція гемаглютинації (РГА) і реакція гальмування гемаглютинації (РГГА).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В основі РГА лежить здатність еритроцитів склеюватися при адсорбції на них певних антигенів. Як досліджуваний матеріал при гемаглютинації використовують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алантоїсну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амніотичну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рідину, суспензію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хоріоналантоїсних</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оболонок курячих ембріонів, суспензії і екстракти з культур або органів тварин, заражених вірусами,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нативний</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інфекційний матеріал. РГА не є серологічною, оскільки відбувається без участі імунної сироватки і використовується для вибору робочого розведення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анти-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гену для постановки РГГА або наявність антигену (вірусу) в</a:t>
            </a:r>
            <a:r>
              <a:rPr lang="uk-UA" sz="1400" dirty="0">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досліджуваному матеріалі (наприклад, при грипі). У реакції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використо-</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вуються</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еритроцити тварин, птахів, людини I (0) групи крові. При позитивному результаті РГА дослідження продовжують, визначаючи тип виділеного вірусу за допомогою реакції гальмування гемаглютинації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типоспецифічними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сироватками.</a:t>
            </a:r>
            <a:endParaRPr kumimoji="0" lang="ru-RU" sz="14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РТГА заснована на властивості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антисироватки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пригнічувати вірусну гемаглютинацію, оскільки нейтралізований специфічними антитілами вірус втрачає здатність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аглютинувати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еритроцити.</a:t>
            </a:r>
            <a:endParaRPr kumimoji="0" lang="ru-RU" sz="14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400" b="1" i="1" u="none" strike="noStrike" cap="none" normalizeH="0" baseline="0" dirty="0" smtClean="0">
                <a:ln>
                  <a:noFill/>
                </a:ln>
                <a:effectLst/>
                <a:latin typeface="Arial" pitchFamily="34" charset="0"/>
                <a:ea typeface="Times New Roman" pitchFamily="18" charset="0"/>
                <a:cs typeface="Arial" pitchFamily="34" charset="0"/>
              </a:rPr>
              <a:t>Реакція </a:t>
            </a:r>
            <a:r>
              <a:rPr kumimoji="0" lang="uk-UA" sz="1400" b="1" i="1" u="none" strike="noStrike" cap="none" normalizeH="0" baseline="0" dirty="0" err="1" smtClean="0">
                <a:ln>
                  <a:noFill/>
                </a:ln>
                <a:effectLst/>
                <a:latin typeface="Arial" pitchFamily="34" charset="0"/>
                <a:ea typeface="Times New Roman" pitchFamily="18" charset="0"/>
                <a:cs typeface="Arial" pitchFamily="34" charset="0"/>
              </a:rPr>
              <a:t>імунофлуоресценції</a:t>
            </a:r>
            <a:r>
              <a:rPr kumimoji="0" lang="uk-UA" sz="1400" b="1" i="1"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1" i="1" u="none" strike="noStrike" cap="none" normalizeH="0" baseline="0" dirty="0" err="1" smtClean="0">
                <a:ln>
                  <a:noFill/>
                </a:ln>
                <a:effectLst/>
                <a:latin typeface="Arial" pitchFamily="34" charset="0"/>
                <a:ea typeface="Times New Roman" pitchFamily="18" charset="0"/>
                <a:cs typeface="Arial" pitchFamily="34" charset="0"/>
              </a:rPr>
              <a:t>РІФ</a:t>
            </a:r>
            <a:r>
              <a:rPr kumimoji="0" lang="uk-UA" sz="1400" b="1" i="1"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РІФ</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заснована на з'єднанні антигенів бактерій, рикетсій і вірусів із специфічними антитілами, міченими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флюоресцуючими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фарбниками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флуоресцеїнізотіоцианат</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родамін</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ізотіцианіт</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лісатинродамін</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В-200,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сульфохлорид</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та ін.), що мають реакційно-здатні групи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сульфохлорид</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ізотіоцианит</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та ін.). Ці групи з'єднуються з вільними аміногрупами молекул антитіл, які не втрачають при обробці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флуорохромом</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специфічної спорідненості до відповідного антигену. Комплекси антиген-антитіло, що утворилися, стають добре видимими структурами, що яскраво світяться, під люмінесцентним мікроскопом. З допомогою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РІФ</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можна виявляти невеликі кількості бактерійних і вірусних антигенів.</a:t>
            </a:r>
            <a:endParaRPr kumimoji="0" lang="ru-RU" sz="14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400" b="1" i="1" u="none" strike="noStrike" cap="none" normalizeH="0" baseline="0" dirty="0" err="1" smtClean="0">
                <a:ln>
                  <a:noFill/>
                </a:ln>
                <a:effectLst/>
                <a:latin typeface="Arial" pitchFamily="34" charset="0"/>
                <a:ea typeface="Times New Roman" pitchFamily="18" charset="0"/>
                <a:cs typeface="Arial" pitchFamily="34" charset="0"/>
              </a:rPr>
              <a:t>Імуноферментний</a:t>
            </a:r>
            <a:r>
              <a:rPr kumimoji="0" lang="uk-UA" sz="1400" b="1" i="1" u="none" strike="noStrike" cap="none" normalizeH="0" baseline="0" dirty="0" smtClean="0">
                <a:ln>
                  <a:noFill/>
                </a:ln>
                <a:effectLst/>
                <a:latin typeface="Arial" pitchFamily="34" charset="0"/>
                <a:ea typeface="Times New Roman" pitchFamily="18" charset="0"/>
                <a:cs typeface="Arial" pitchFamily="34" charset="0"/>
              </a:rPr>
              <a:t> аналіз (ІФА)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використовується для виявлення антигенів за допомогою відповідних ним антитіл,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кон’югованих</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 ферментом-міткою. Після з'єднання антигену з міченою ферментом імунною сироваткою в суміш додають субстрат і хромоген. Субстрат розщеплюється ферментом, а його продукти деградації викликають хімічну модифікацію хромогену. При цьому хромоген міняє свій колір - інтенсивність забарвлення прямо пропорційна кількості молекул антигену і антитіл, що зв'язалися. ІФА застосовують для діагностики захворювань, викликаних вірусними і бактерійними збудниками.</a:t>
            </a:r>
            <a:endParaRPr kumimoji="0" lang="uk-UA" sz="14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323528" y="620688"/>
            <a:ext cx="3971925" cy="2228850"/>
          </a:xfrm>
          <a:prstGeom prst="rect">
            <a:avLst/>
          </a:prstGeom>
          <a:noFill/>
          <a:ln w="9525">
            <a:noFill/>
            <a:miter lim="800000"/>
            <a:headEnd/>
            <a:tailEnd/>
          </a:ln>
          <a:effectLst/>
        </p:spPr>
      </p:pic>
      <p:sp>
        <p:nvSpPr>
          <p:cNvPr id="3" name="Прямоугольник 2"/>
          <p:cNvSpPr/>
          <p:nvPr/>
        </p:nvSpPr>
        <p:spPr>
          <a:xfrm>
            <a:off x="4283968" y="620688"/>
            <a:ext cx="4572000" cy="2092881"/>
          </a:xfrm>
          <a:prstGeom prst="rect">
            <a:avLst/>
          </a:prstGeom>
        </p:spPr>
        <p:txBody>
          <a:bodyPr>
            <a:spAutoFit/>
          </a:bodyPr>
          <a:lstStyle/>
          <a:p>
            <a:r>
              <a:rPr lang="ru-RU" dirty="0" smtClean="0"/>
              <a:t> </a:t>
            </a:r>
            <a:r>
              <a:rPr lang="ru-RU" sz="1400" dirty="0" smtClean="0"/>
              <a:t>Схема прямого </a:t>
            </a:r>
            <a:r>
              <a:rPr lang="ru-RU" sz="1400" dirty="0" err="1" smtClean="0"/>
              <a:t>імуноферментного</a:t>
            </a:r>
            <a:r>
              <a:rPr lang="ru-RU" sz="1400" dirty="0" smtClean="0"/>
              <a:t> </a:t>
            </a:r>
            <a:r>
              <a:rPr lang="ru-RU" sz="1400" dirty="0" err="1" smtClean="0"/>
              <a:t>аналізу</a:t>
            </a:r>
            <a:r>
              <a:rPr lang="ru-RU" sz="1400" dirty="0" smtClean="0"/>
              <a:t>: а – </a:t>
            </a:r>
            <a:r>
              <a:rPr lang="ru-RU" sz="1400" dirty="0" err="1" smtClean="0"/>
              <a:t>адсорбовані</a:t>
            </a:r>
            <a:r>
              <a:rPr lang="ru-RU" sz="1400" dirty="0" smtClean="0"/>
              <a:t>  на </a:t>
            </a:r>
            <a:r>
              <a:rPr lang="ru-RU" sz="1400" dirty="0" err="1" smtClean="0"/>
              <a:t>поверхні</a:t>
            </a:r>
            <a:r>
              <a:rPr lang="ru-RU" sz="1400" dirty="0" smtClean="0"/>
              <a:t> лунки </a:t>
            </a:r>
            <a:r>
              <a:rPr lang="ru-RU" sz="1400" dirty="0" err="1" smtClean="0"/>
              <a:t>молекули</a:t>
            </a:r>
            <a:r>
              <a:rPr lang="ru-RU" sz="1400" dirty="0" smtClean="0"/>
              <a:t> </a:t>
            </a:r>
            <a:r>
              <a:rPr lang="ru-RU" sz="1400" dirty="0" err="1" smtClean="0"/>
              <a:t>антитіл</a:t>
            </a:r>
            <a:r>
              <a:rPr lang="ru-RU" sz="1400" dirty="0" smtClean="0"/>
              <a:t>; б – </a:t>
            </a:r>
            <a:r>
              <a:rPr lang="ru-RU" sz="1400" dirty="0" err="1" smtClean="0"/>
              <a:t>додавання</a:t>
            </a:r>
            <a:r>
              <a:rPr lang="ru-RU" sz="1400" dirty="0" smtClean="0"/>
              <a:t> </a:t>
            </a:r>
            <a:r>
              <a:rPr lang="ru-RU" sz="1400" dirty="0" err="1" smtClean="0"/>
              <a:t>тест-антигену</a:t>
            </a:r>
            <a:r>
              <a:rPr lang="ru-RU" sz="1400" dirty="0" smtClean="0"/>
              <a:t>  (</a:t>
            </a:r>
            <a:r>
              <a:rPr lang="ru-RU" sz="1400" dirty="0" err="1" smtClean="0"/>
              <a:t>якщо</a:t>
            </a:r>
            <a:r>
              <a:rPr lang="ru-RU" sz="1400" dirty="0" smtClean="0"/>
              <a:t> </a:t>
            </a:r>
            <a:r>
              <a:rPr lang="ru-RU" sz="1400" dirty="0" err="1" smtClean="0"/>
              <a:t>він</a:t>
            </a:r>
            <a:r>
              <a:rPr lang="ru-RU" sz="1400" dirty="0" smtClean="0"/>
              <a:t> </a:t>
            </a:r>
            <a:r>
              <a:rPr lang="ru-RU" sz="1400" dirty="0" err="1" smtClean="0"/>
              <a:t>є</a:t>
            </a:r>
            <a:r>
              <a:rPr lang="ru-RU" sz="1400" dirty="0" smtClean="0"/>
              <a:t> </a:t>
            </a:r>
            <a:r>
              <a:rPr lang="ru-RU" sz="1400" dirty="0" err="1" smtClean="0"/>
              <a:t>комплементарним</a:t>
            </a:r>
            <a:r>
              <a:rPr lang="ru-RU" sz="1400" dirty="0" smtClean="0"/>
              <a:t>, антиген </a:t>
            </a:r>
            <a:r>
              <a:rPr lang="ru-RU" sz="1400" dirty="0" err="1" smtClean="0"/>
              <a:t>зв’язується</a:t>
            </a:r>
            <a:r>
              <a:rPr lang="ru-RU" sz="1400" dirty="0" smtClean="0"/>
              <a:t> </a:t>
            </a:r>
            <a:r>
              <a:rPr lang="ru-RU" sz="1400" dirty="0" err="1" smtClean="0"/>
              <a:t>з</a:t>
            </a:r>
            <a:r>
              <a:rPr lang="ru-RU" sz="1400" dirty="0" smtClean="0"/>
              <a:t> </a:t>
            </a:r>
            <a:r>
              <a:rPr lang="ru-RU" sz="1400" dirty="0" err="1" smtClean="0"/>
              <a:t>антитілом</a:t>
            </a:r>
            <a:r>
              <a:rPr lang="ru-RU" sz="1400" dirty="0" smtClean="0"/>
              <a:t>);  в – </a:t>
            </a:r>
            <a:r>
              <a:rPr lang="ru-RU" sz="1400" dirty="0" err="1" smtClean="0"/>
              <a:t>додавання</a:t>
            </a:r>
            <a:r>
              <a:rPr lang="ru-RU" sz="1400" dirty="0" smtClean="0"/>
              <a:t> </a:t>
            </a:r>
            <a:r>
              <a:rPr lang="ru-RU" sz="1400" dirty="0" err="1" smtClean="0"/>
              <a:t>специфічних</a:t>
            </a:r>
            <a:r>
              <a:rPr lang="ru-RU" sz="1400" dirty="0" smtClean="0"/>
              <a:t> </a:t>
            </a:r>
            <a:r>
              <a:rPr lang="ru-RU" sz="1400" dirty="0" err="1" smtClean="0"/>
              <a:t>антитіл</a:t>
            </a:r>
            <a:r>
              <a:rPr lang="ru-RU" sz="1400" dirty="0" smtClean="0"/>
              <a:t>, </a:t>
            </a:r>
            <a:r>
              <a:rPr lang="ru-RU" sz="1400" dirty="0" err="1" smtClean="0"/>
              <a:t>мічених</a:t>
            </a:r>
            <a:r>
              <a:rPr lang="ru-RU" sz="1400" dirty="0" smtClean="0"/>
              <a:t> ферментом, </a:t>
            </a:r>
            <a:r>
              <a:rPr lang="ru-RU" sz="1400" dirty="0" err="1" smtClean="0"/>
              <a:t>що</a:t>
            </a:r>
            <a:r>
              <a:rPr lang="ru-RU" sz="1400" dirty="0" smtClean="0"/>
              <a:t>  </a:t>
            </a:r>
            <a:r>
              <a:rPr lang="ru-RU" sz="1400" dirty="0" err="1" smtClean="0"/>
              <a:t>зв’язуються</a:t>
            </a:r>
            <a:r>
              <a:rPr lang="ru-RU" sz="1400" dirty="0" smtClean="0"/>
              <a:t> </a:t>
            </a:r>
            <a:r>
              <a:rPr lang="ru-RU" sz="1400" dirty="0" err="1" smtClean="0"/>
              <a:t>з</a:t>
            </a:r>
            <a:r>
              <a:rPr lang="ru-RU" sz="1400" dirty="0" smtClean="0"/>
              <a:t> антигеном; г – </a:t>
            </a:r>
            <a:r>
              <a:rPr lang="ru-RU" sz="1400" dirty="0" err="1" smtClean="0"/>
              <a:t>додавання</a:t>
            </a:r>
            <a:r>
              <a:rPr lang="ru-RU" sz="1400" dirty="0" smtClean="0"/>
              <a:t> </a:t>
            </a:r>
            <a:r>
              <a:rPr lang="ru-RU" sz="1400" dirty="0" err="1" smtClean="0"/>
              <a:t>фермент-специфічного</a:t>
            </a:r>
            <a:r>
              <a:rPr lang="ru-RU" sz="1400" dirty="0" smtClean="0"/>
              <a:t>  субстрату (за </a:t>
            </a:r>
            <a:r>
              <a:rPr lang="ru-RU" sz="1400" dirty="0" err="1" smtClean="0"/>
              <a:t>інтенсивністю</a:t>
            </a:r>
            <a:r>
              <a:rPr lang="ru-RU" sz="1400" dirty="0" smtClean="0"/>
              <a:t> </a:t>
            </a:r>
            <a:r>
              <a:rPr lang="ru-RU" sz="1400" dirty="0" err="1" smtClean="0"/>
              <a:t>кольору</a:t>
            </a:r>
            <a:r>
              <a:rPr lang="ru-RU" sz="1400" dirty="0" smtClean="0"/>
              <a:t> </a:t>
            </a:r>
            <a:r>
              <a:rPr lang="ru-RU" sz="1400" dirty="0" err="1" smtClean="0"/>
              <a:t>реакції</a:t>
            </a:r>
            <a:r>
              <a:rPr lang="ru-RU" sz="1400" dirty="0" smtClean="0"/>
              <a:t> </a:t>
            </a:r>
            <a:r>
              <a:rPr lang="ru-RU" sz="1400" dirty="0" err="1" smtClean="0"/>
              <a:t>кількісно</a:t>
            </a:r>
            <a:r>
              <a:rPr lang="ru-RU" sz="1400" dirty="0" smtClean="0"/>
              <a:t>  </a:t>
            </a:r>
            <a:r>
              <a:rPr lang="ru-RU" sz="1400" dirty="0" err="1" smtClean="0"/>
              <a:t>визначається</a:t>
            </a:r>
            <a:r>
              <a:rPr lang="ru-RU" sz="1400" dirty="0" smtClean="0"/>
              <a:t> тест-антиген) </a:t>
            </a:r>
            <a:endParaRPr lang="ru-RU" sz="1400" dirty="0"/>
          </a:p>
        </p:txBody>
      </p:sp>
      <p:pic>
        <p:nvPicPr>
          <p:cNvPr id="46083" name="Picture 3"/>
          <p:cNvPicPr>
            <a:picLocks noChangeAspect="1" noChangeArrowheads="1"/>
          </p:cNvPicPr>
          <p:nvPr/>
        </p:nvPicPr>
        <p:blipFill>
          <a:blip r:embed="rId3" cstate="print"/>
          <a:srcRect/>
          <a:stretch>
            <a:fillRect/>
          </a:stretch>
        </p:blipFill>
        <p:spPr bwMode="auto">
          <a:xfrm>
            <a:off x="395536" y="3717032"/>
            <a:ext cx="3876675" cy="2257425"/>
          </a:xfrm>
          <a:prstGeom prst="rect">
            <a:avLst/>
          </a:prstGeom>
          <a:noFill/>
          <a:ln w="9525">
            <a:noFill/>
            <a:miter lim="800000"/>
            <a:headEnd/>
            <a:tailEnd/>
          </a:ln>
          <a:effectLst/>
        </p:spPr>
      </p:pic>
      <p:sp>
        <p:nvSpPr>
          <p:cNvPr id="5" name="Прямоугольник 4"/>
          <p:cNvSpPr/>
          <p:nvPr/>
        </p:nvSpPr>
        <p:spPr>
          <a:xfrm>
            <a:off x="4427984" y="3933056"/>
            <a:ext cx="4572000" cy="1815882"/>
          </a:xfrm>
          <a:prstGeom prst="rect">
            <a:avLst/>
          </a:prstGeom>
        </p:spPr>
        <p:txBody>
          <a:bodyPr>
            <a:spAutoFit/>
          </a:bodyPr>
          <a:lstStyle/>
          <a:p>
            <a:r>
              <a:rPr lang="ru-RU" sz="1400" dirty="0" smtClean="0"/>
              <a:t>Схема непрямого </a:t>
            </a:r>
            <a:r>
              <a:rPr lang="ru-RU" sz="1400" dirty="0" err="1" smtClean="0"/>
              <a:t>імуноферментного</a:t>
            </a:r>
            <a:r>
              <a:rPr lang="ru-RU" sz="1400" dirty="0" smtClean="0"/>
              <a:t> </a:t>
            </a:r>
            <a:r>
              <a:rPr lang="ru-RU" sz="1400" dirty="0" err="1" smtClean="0"/>
              <a:t>аналізу</a:t>
            </a:r>
            <a:r>
              <a:rPr lang="ru-RU" sz="1400" dirty="0" smtClean="0"/>
              <a:t>: а – </a:t>
            </a:r>
            <a:r>
              <a:rPr lang="ru-RU" sz="1400" dirty="0" err="1" smtClean="0"/>
              <a:t>адсорбований</a:t>
            </a:r>
            <a:r>
              <a:rPr lang="ru-RU" sz="1400" dirty="0" smtClean="0"/>
              <a:t>  на </a:t>
            </a:r>
            <a:r>
              <a:rPr lang="ru-RU" sz="1400" dirty="0" err="1" smtClean="0"/>
              <a:t>поверхні</a:t>
            </a:r>
            <a:r>
              <a:rPr lang="ru-RU" sz="1400" dirty="0" smtClean="0"/>
              <a:t> лунки антиген; б – </a:t>
            </a:r>
            <a:r>
              <a:rPr lang="ru-RU" sz="1400" dirty="0" err="1" smtClean="0"/>
              <a:t>додавання</a:t>
            </a:r>
            <a:r>
              <a:rPr lang="ru-RU" sz="1400" dirty="0" smtClean="0"/>
              <a:t> </a:t>
            </a:r>
            <a:r>
              <a:rPr lang="ru-RU" sz="1400" dirty="0" err="1" smtClean="0"/>
              <a:t>тест-антисироватки</a:t>
            </a:r>
            <a:r>
              <a:rPr lang="ru-RU" sz="1400" dirty="0" smtClean="0"/>
              <a:t>  (</a:t>
            </a:r>
            <a:r>
              <a:rPr lang="ru-RU" sz="1400" dirty="0" err="1" smtClean="0"/>
              <a:t>якщо</a:t>
            </a:r>
            <a:r>
              <a:rPr lang="ru-RU" sz="1400" dirty="0" smtClean="0"/>
              <a:t> </a:t>
            </a:r>
            <a:r>
              <a:rPr lang="ru-RU" sz="1400" dirty="0" err="1" smtClean="0"/>
              <a:t>антитіла</a:t>
            </a:r>
            <a:r>
              <a:rPr lang="ru-RU" sz="1400" dirty="0" smtClean="0"/>
              <a:t> </a:t>
            </a:r>
            <a:r>
              <a:rPr lang="ru-RU" sz="1400" dirty="0" err="1" smtClean="0"/>
              <a:t>є</a:t>
            </a:r>
            <a:r>
              <a:rPr lang="ru-RU" sz="1400" dirty="0" smtClean="0"/>
              <a:t> </a:t>
            </a:r>
            <a:r>
              <a:rPr lang="ru-RU" sz="1400" dirty="0" err="1" smtClean="0"/>
              <a:t>комплементарними</a:t>
            </a:r>
            <a:r>
              <a:rPr lang="ru-RU" sz="1400" dirty="0" smtClean="0"/>
              <a:t>, вони </a:t>
            </a:r>
            <a:r>
              <a:rPr lang="ru-RU" sz="1400" dirty="0" err="1" smtClean="0"/>
              <a:t>зв’язується</a:t>
            </a:r>
            <a:r>
              <a:rPr lang="ru-RU" sz="1400" dirty="0" smtClean="0"/>
              <a:t> </a:t>
            </a:r>
            <a:r>
              <a:rPr lang="ru-RU" sz="1400" dirty="0" err="1" smtClean="0"/>
              <a:t>з</a:t>
            </a:r>
            <a:r>
              <a:rPr lang="ru-RU" sz="1400" dirty="0" smtClean="0"/>
              <a:t> антигеном);  в – </a:t>
            </a:r>
            <a:r>
              <a:rPr lang="ru-RU" sz="1400" dirty="0" err="1" smtClean="0"/>
              <a:t>додавання</a:t>
            </a:r>
            <a:r>
              <a:rPr lang="ru-RU" sz="1400" dirty="0" smtClean="0"/>
              <a:t> </a:t>
            </a:r>
            <a:r>
              <a:rPr lang="ru-RU" sz="1400" dirty="0" err="1" smtClean="0"/>
              <a:t>специфічних</a:t>
            </a:r>
            <a:r>
              <a:rPr lang="ru-RU" sz="1400" dirty="0" smtClean="0"/>
              <a:t> </a:t>
            </a:r>
            <a:r>
              <a:rPr lang="ru-RU" sz="1400" dirty="0" err="1" smtClean="0"/>
              <a:t>анти-антитіл</a:t>
            </a:r>
            <a:r>
              <a:rPr lang="ru-RU" sz="1400" dirty="0" smtClean="0"/>
              <a:t>, </a:t>
            </a:r>
            <a:r>
              <a:rPr lang="ru-RU" sz="1400" dirty="0" err="1" smtClean="0"/>
              <a:t>мічених</a:t>
            </a:r>
            <a:r>
              <a:rPr lang="ru-RU" sz="1400" dirty="0" smtClean="0"/>
              <a:t> ферментом;  г – </a:t>
            </a:r>
            <a:r>
              <a:rPr lang="ru-RU" sz="1400" dirty="0" err="1" smtClean="0"/>
              <a:t>додавання</a:t>
            </a:r>
            <a:r>
              <a:rPr lang="ru-RU" sz="1400" dirty="0" smtClean="0"/>
              <a:t> </a:t>
            </a:r>
            <a:r>
              <a:rPr lang="ru-RU" sz="1400" dirty="0" err="1" smtClean="0"/>
              <a:t>фермент-специфічного</a:t>
            </a:r>
            <a:r>
              <a:rPr lang="ru-RU" sz="1400" dirty="0" smtClean="0"/>
              <a:t> субстрату (за </a:t>
            </a:r>
            <a:r>
              <a:rPr lang="ru-RU" sz="1400" dirty="0" err="1" smtClean="0"/>
              <a:t>інтенсивністю</a:t>
            </a:r>
            <a:r>
              <a:rPr lang="ru-RU" sz="1400" dirty="0" smtClean="0"/>
              <a:t>  </a:t>
            </a:r>
            <a:r>
              <a:rPr lang="ru-RU" sz="1400" dirty="0" err="1" smtClean="0"/>
              <a:t>кольору</a:t>
            </a:r>
            <a:r>
              <a:rPr lang="ru-RU" sz="1400" dirty="0" smtClean="0"/>
              <a:t> </a:t>
            </a:r>
            <a:r>
              <a:rPr lang="ru-RU" sz="1400" dirty="0" err="1" smtClean="0"/>
              <a:t>реакції</a:t>
            </a:r>
            <a:r>
              <a:rPr lang="ru-RU" sz="1400" dirty="0" smtClean="0"/>
              <a:t> </a:t>
            </a:r>
            <a:r>
              <a:rPr lang="ru-RU" sz="1400" dirty="0" err="1" smtClean="0"/>
              <a:t>кількісно</a:t>
            </a:r>
            <a:r>
              <a:rPr lang="ru-RU" sz="1400" dirty="0" smtClean="0"/>
              <a:t> </a:t>
            </a:r>
            <a:r>
              <a:rPr lang="ru-RU" sz="1400" dirty="0" err="1" smtClean="0"/>
              <a:t>визначаються</a:t>
            </a:r>
            <a:r>
              <a:rPr lang="ru-RU" sz="1400" dirty="0" smtClean="0"/>
              <a:t> </a:t>
            </a:r>
            <a:r>
              <a:rPr lang="ru-RU" sz="1400" dirty="0" err="1" smtClean="0"/>
              <a:t>тест-антитіла</a:t>
            </a:r>
            <a:r>
              <a:rPr lang="ru-RU" sz="1400" dirty="0" smtClean="0"/>
              <a:t>) </a:t>
            </a:r>
            <a:endParaRPr lang="ru-RU"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0"/>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ПОНЯТТЯ ПРО ІМУННИЙ СТАТУС ТА ІМУНОГРАМУ. ІНТЕРПРЕТАЦІЯ ІМУНОГРАМ</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Згідно сучасним уявленням імунна система - це система, що забезпечує структурний гомеостаз організму, захист від бактерій, вірусів, паразитів, відторгнення чужих тканин, токсинів, протипухлинний захист, толерантність до своїх тканин. Структурний гомеостаз полягає в забезпеченні пошуку, розпізнавання, зв'язування і руйнування чужорідного. У разі специфічного імунного реагування - запам'ятовуванні чужого.</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Це досягається шляхом розпізнавання та нейтралізації носіїв чужорідної генетичної інформації або своїх клітин, що змінили свою антигенну структуру і стали чужими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ефекторними</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і регуляторними факторами.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Ефекторні</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ті</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що безпосередньо знищують чуже або своє, яке набуло антигенні властивості, «стало чужим».</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Фактори природного імунітету:</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а) клітинні - клітини загальної запальної реакції і натуральні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кілери</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б) гуморальні - система комплементу, інтерферони, білки гострої фази</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запального процесу.</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Фактори адаптивного імунітету:</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а) клітинні - цитотоксичні Т-лімфоцити; б) гуморальні - специфічні антитіла.</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Регуляторні - ті, які регулюють специфічність і силу імунної відповіді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Т-хелпери</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цитокіни</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Імунодіагностика є найважливішою методичною основою клінічної імунології, за допомогою якої вдається характеризувати окремі ланки імунної системи та їх функціональний стан.</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Для об'єктивної оцінки стану імунної системи введено поняття про імунний статус.</a:t>
            </a:r>
            <a:endParaRPr kumimoji="0" lang="uk-UA" sz="16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91440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tab pos="819150" algn="l"/>
              </a:tabLst>
            </a:pPr>
            <a:r>
              <a:rPr kumimoji="0" lang="uk-UA" sz="1200" b="1" i="0" u="none" strike="noStrike" cap="none" normalizeH="0" baseline="0" dirty="0" smtClean="0">
                <a:ln>
                  <a:noFill/>
                </a:ln>
                <a:effectLst/>
                <a:ea typeface="Calibri" pitchFamily="34" charset="0"/>
                <a:cs typeface="Times New Roman" pitchFamily="18" charset="0"/>
              </a:rPr>
              <a:t>Імунологічний анамнез. </a:t>
            </a:r>
            <a:r>
              <a:rPr kumimoji="0" lang="uk-UA" sz="1200" b="0" i="0" u="none" strike="noStrike" cap="none" normalizeH="0" baseline="0" dirty="0" smtClean="0">
                <a:ln>
                  <a:noFill/>
                </a:ln>
                <a:effectLst/>
                <a:ea typeface="Calibri" pitchFamily="34" charset="0"/>
                <a:cs typeface="Times New Roman" pitchFamily="18" charset="0"/>
              </a:rPr>
              <a:t>При зборі імунологічного анамнезу повинні встановлюватися такі дані:</a:t>
            </a:r>
            <a:endParaRPr kumimoji="0" lang="ru-RU" sz="800" b="0" i="0" u="none" strike="noStrike" cap="none" normalizeH="0" baseline="0" dirty="0" smtClean="0">
              <a:ln>
                <a:noFill/>
              </a:ln>
              <a:effectLst/>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AutoNum type="arabicParenR"/>
              <a:tabLst>
                <a:tab pos="819150" algn="l"/>
              </a:tabLst>
            </a:pPr>
            <a:r>
              <a:rPr kumimoji="0" lang="uk-UA" sz="1200" b="1" i="1" u="none" strike="noStrike" cap="none" normalizeH="0" baseline="0" dirty="0" smtClean="0">
                <a:ln>
                  <a:noFill/>
                </a:ln>
                <a:effectLst/>
                <a:ea typeface="Calibri" pitchFamily="34" charset="0"/>
                <a:cs typeface="Times New Roman" pitchFamily="18" charset="0"/>
              </a:rPr>
              <a:t>спадкова обтяженість: </a:t>
            </a:r>
            <a:r>
              <a:rPr kumimoji="0" lang="uk-UA" sz="1200" b="0" i="0" u="none" strike="noStrike" cap="none" normalizeH="0" baseline="0" dirty="0" smtClean="0">
                <a:ln>
                  <a:noFill/>
                </a:ln>
                <a:effectLst/>
                <a:ea typeface="Calibri" pitchFamily="34" charset="0"/>
                <a:cs typeface="Times New Roman" pitchFamily="18" charset="0"/>
              </a:rPr>
              <a:t>наявність в одного чи в обох батьків алергічних, онкологічних, хронічних запальних, ендокринних чи </a:t>
            </a:r>
            <a:r>
              <a:rPr kumimoji="0" lang="uk-UA" sz="1200" b="0" i="0" u="none" strike="noStrike" cap="none" normalizeH="0" baseline="0" dirty="0" err="1" smtClean="0">
                <a:ln>
                  <a:noFill/>
                </a:ln>
                <a:effectLst/>
                <a:ea typeface="Calibri" pitchFamily="34" charset="0"/>
                <a:cs typeface="Times New Roman" pitchFamily="18" charset="0"/>
              </a:rPr>
              <a:t>імунопроліферативних</a:t>
            </a:r>
            <a:r>
              <a:rPr kumimoji="0" lang="uk-UA" sz="1200" b="0" i="0" u="none" strike="noStrike" cap="none" normalizeH="0" baseline="0" dirty="0" smtClean="0">
                <a:ln>
                  <a:noFill/>
                </a:ln>
                <a:effectLst/>
                <a:ea typeface="Calibri" pitchFamily="34" charset="0"/>
                <a:cs typeface="Times New Roman" pitchFamily="18" charset="0"/>
              </a:rPr>
              <a:t> захворювань, повторення патології у генеалогічному дереві;</a:t>
            </a:r>
            <a:endParaRPr kumimoji="0" lang="ru-RU" sz="800" b="0" i="0" u="none" strike="noStrike" cap="none" normalizeH="0" baseline="0" dirty="0" smtClean="0">
              <a:ln>
                <a:noFill/>
              </a:ln>
              <a:effectLst/>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AutoNum type="arabicParenR"/>
              <a:tabLst>
                <a:tab pos="819150" algn="l"/>
              </a:tabLst>
            </a:pPr>
            <a:r>
              <a:rPr kumimoji="0" lang="uk-UA" sz="1200" b="1" i="1" u="none" strike="noStrike" cap="none" normalizeH="0" baseline="0" dirty="0" smtClean="0">
                <a:ln>
                  <a:noFill/>
                </a:ln>
                <a:effectLst/>
                <a:ea typeface="Calibri" pitchFamily="34" charset="0"/>
                <a:cs typeface="Times New Roman" pitchFamily="18" charset="0"/>
              </a:rPr>
              <a:t>патології розвитку і формування: </a:t>
            </a:r>
            <a:r>
              <a:rPr kumimoji="0" lang="uk-UA" sz="1200" b="0" i="0" u="none" strike="noStrike" cap="none" normalizeH="0" baseline="0" dirty="0" smtClean="0">
                <a:ln>
                  <a:noFill/>
                </a:ln>
                <a:effectLst/>
                <a:ea typeface="Calibri" pitchFamily="34" charset="0"/>
                <a:cs typeface="Times New Roman" pitchFamily="18" charset="0"/>
              </a:rPr>
              <a:t>патології пологів, вроджені аномалії, діатези, рахіт, штучне вигодовування, інфекції та інші патології раннього дитячого віку;</a:t>
            </a:r>
            <a:endParaRPr kumimoji="0" lang="ru-RU" sz="800" b="0" i="0" u="none" strike="noStrike" cap="none" normalizeH="0" baseline="0" dirty="0" smtClean="0">
              <a:ln>
                <a:noFill/>
              </a:ln>
              <a:effectLst/>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AutoNum type="arabicParenR"/>
              <a:tabLst>
                <a:tab pos="819150" algn="l"/>
              </a:tabLst>
            </a:pPr>
            <a:r>
              <a:rPr kumimoji="0" lang="uk-UA" sz="1200" b="1" i="1" u="none" strike="noStrike" cap="none" normalizeH="0" baseline="0" dirty="0" smtClean="0">
                <a:ln>
                  <a:noFill/>
                </a:ln>
                <a:effectLst/>
                <a:ea typeface="Calibri" pitchFamily="34" charset="0"/>
                <a:cs typeface="Times New Roman" pitchFamily="18" charset="0"/>
              </a:rPr>
              <a:t>шкідливі екологічні фактори: </a:t>
            </a:r>
            <a:r>
              <a:rPr kumimoji="0" lang="uk-UA" sz="1200" b="0" i="0" u="none" strike="noStrike" cap="none" normalizeH="0" baseline="0" dirty="0" smtClean="0">
                <a:ln>
                  <a:noFill/>
                </a:ln>
                <a:effectLst/>
                <a:ea typeface="Calibri" pitchFamily="34" charset="0"/>
                <a:cs typeface="Times New Roman" pitchFamily="18" charset="0"/>
              </a:rPr>
              <a:t>контакт з фізичними, в тому числі радіаційними, хімічними, біологічними факторами (проживання, виробничі умови), ліками, біологічними препаратами, вплив магнітного поля, високих чи низьких температур, постійні стресові ситуації;</a:t>
            </a:r>
            <a:endParaRPr kumimoji="0" lang="ru-RU" sz="800" b="0" i="0" u="none" strike="noStrike" cap="none" normalizeH="0" baseline="0" dirty="0" smtClean="0">
              <a:ln>
                <a:noFill/>
              </a:ln>
              <a:effectLst/>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AutoNum type="arabicParenR"/>
              <a:tabLst>
                <a:tab pos="819150" algn="l"/>
              </a:tabLst>
            </a:pPr>
            <a:r>
              <a:rPr kumimoji="0" lang="uk-UA" sz="1200" b="1" i="1" u="none" strike="noStrike" cap="none" normalizeH="0" baseline="0" dirty="0" smtClean="0">
                <a:ln>
                  <a:noFill/>
                </a:ln>
                <a:effectLst/>
                <a:ea typeface="Calibri" pitchFamily="34" charset="0"/>
                <a:cs typeface="Times New Roman" pitchFamily="18" charset="0"/>
              </a:rPr>
              <a:t>перенесені травми, захворювання: </a:t>
            </a:r>
            <a:r>
              <a:rPr kumimoji="0" lang="uk-UA" sz="1200" b="0" i="0" u="none" strike="noStrike" cap="none" normalizeH="0" baseline="0" dirty="0" smtClean="0">
                <a:ln>
                  <a:noFill/>
                </a:ln>
                <a:effectLst/>
                <a:ea typeface="Calibri" pitchFamily="34" charset="0"/>
                <a:cs typeface="Times New Roman" pitchFamily="18" charset="0"/>
              </a:rPr>
              <a:t>тяжкі або ускладнені травми, опіки і відмороження; хронічні запальні процеси, інтоксикації, септичні стани;</a:t>
            </a:r>
            <a:endParaRPr kumimoji="0" lang="ru-RU" sz="8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819150" algn="l"/>
              </a:tabLst>
            </a:pPr>
            <a:r>
              <a:rPr kumimoji="0" lang="uk-UA" sz="1200" b="1" i="1" u="none" strike="noStrike" cap="none" normalizeH="0" baseline="0" dirty="0" err="1" smtClean="0">
                <a:ln>
                  <a:noFill/>
                </a:ln>
                <a:effectLst/>
                <a:ea typeface="Calibri" pitchFamily="34" charset="0"/>
                <a:cs typeface="Times New Roman" pitchFamily="18" charset="0"/>
              </a:rPr>
              <a:t>хронізація</a:t>
            </a:r>
            <a:r>
              <a:rPr kumimoji="0" lang="uk-UA" sz="1200" b="1" i="1" u="none" strike="noStrike" cap="none" normalizeH="0" baseline="0" dirty="0" smtClean="0">
                <a:ln>
                  <a:noFill/>
                </a:ln>
                <a:effectLst/>
                <a:ea typeface="Calibri" pitchFamily="34" charset="0"/>
                <a:cs typeface="Times New Roman" pitchFamily="18" charset="0"/>
              </a:rPr>
              <a:t> соматичного захворювання</a:t>
            </a:r>
            <a:r>
              <a:rPr kumimoji="0" lang="uk-UA" sz="1200" b="0" i="0" u="none" strike="noStrike" cap="none" normalizeH="0" baseline="0" dirty="0" smtClean="0">
                <a:ln>
                  <a:noFill/>
                </a:ln>
                <a:effectLst/>
                <a:ea typeface="Calibri" pitchFamily="34" charset="0"/>
                <a:cs typeface="Times New Roman" pitchFamily="18" charset="0"/>
              </a:rPr>
              <a:t>, лихоманка нез’ясованої етіології, нез’ясована втрата ваги тіла, тривала діарея;</a:t>
            </a:r>
            <a:endParaRPr kumimoji="0" lang="ru-RU" sz="8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819150" algn="l"/>
              </a:tabLst>
            </a:pPr>
            <a:r>
              <a:rPr kumimoji="0" lang="uk-UA" sz="1200" b="1" i="1" u="none" strike="noStrike" cap="none" normalizeH="0" baseline="0" dirty="0" smtClean="0">
                <a:ln>
                  <a:noFill/>
                </a:ln>
                <a:effectLst/>
                <a:ea typeface="Calibri" pitchFamily="34" charset="0"/>
                <a:cs typeface="Times New Roman" pitchFamily="18" charset="0"/>
              </a:rPr>
              <a:t>епізоди алергічних реакцій </a:t>
            </a:r>
            <a:r>
              <a:rPr kumimoji="0" lang="uk-UA" sz="1200" b="0" i="0" u="none" strike="noStrike" cap="none" normalizeH="0" baseline="0" dirty="0" smtClean="0">
                <a:ln>
                  <a:noFill/>
                </a:ln>
                <a:effectLst/>
                <a:ea typeface="Calibri" pitchFamily="34" charset="0"/>
                <a:cs typeface="Times New Roman" pitchFamily="18" charset="0"/>
              </a:rPr>
              <a:t>(сезонність, вік, </a:t>
            </a:r>
            <a:r>
              <a:rPr kumimoji="0" lang="uk-UA" sz="1200" b="0" i="0" u="none" strike="noStrike" cap="none" normalizeH="0" baseline="0" dirty="0" err="1" smtClean="0">
                <a:ln>
                  <a:noFill/>
                </a:ln>
                <a:effectLst/>
                <a:ea typeface="Calibri" pitchFamily="34" charset="0"/>
                <a:cs typeface="Times New Roman" pitchFamily="18" charset="0"/>
              </a:rPr>
              <a:t>алергізуючий</a:t>
            </a:r>
            <a:r>
              <a:rPr kumimoji="0" lang="uk-UA" sz="1200" b="0" i="0" u="none" strike="noStrike" cap="none" normalizeH="0" baseline="0" dirty="0" smtClean="0">
                <a:ln>
                  <a:noFill/>
                </a:ln>
                <a:effectLst/>
                <a:ea typeface="Calibri" pitchFamily="34" charset="0"/>
                <a:cs typeface="Times New Roman" pitchFamily="18" charset="0"/>
              </a:rPr>
              <a:t> фактор);</a:t>
            </a:r>
            <a:endParaRPr kumimoji="0" lang="ru-RU" sz="8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819150" algn="l"/>
              </a:tabLst>
            </a:pPr>
            <a:r>
              <a:rPr kumimoji="0" lang="uk-UA" sz="1200" b="1" i="1" u="none" strike="noStrike" cap="none" normalizeH="0" baseline="0" dirty="0" smtClean="0">
                <a:ln>
                  <a:noFill/>
                </a:ln>
                <a:effectLst/>
                <a:ea typeface="Times New Roman" pitchFamily="18" charset="0"/>
                <a:cs typeface="Arial" pitchFamily="34" charset="0"/>
              </a:rPr>
              <a:t>реакції на переливання крові та її продуктів</a:t>
            </a:r>
            <a:r>
              <a:rPr kumimoji="0" lang="uk-UA" sz="1200" b="0" i="0" u="none" strike="noStrike" cap="none" normalizeH="0" baseline="0" dirty="0" smtClean="0">
                <a:ln>
                  <a:noFill/>
                </a:ln>
                <a:effectLst/>
                <a:ea typeface="Times New Roman" pitchFamily="18" charset="0"/>
                <a:cs typeface="Arial" pitchFamily="34" charset="0"/>
              </a:rPr>
              <a:t>;</a:t>
            </a:r>
            <a:endParaRPr kumimoji="0" lang="ru-RU" sz="8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819150" algn="l"/>
              </a:tabLst>
            </a:pPr>
            <a:r>
              <a:rPr kumimoji="0" lang="uk-UA" sz="1200" b="1" i="1" u="none" strike="noStrike" cap="none" normalizeH="0" baseline="0" dirty="0" smtClean="0">
                <a:ln>
                  <a:noFill/>
                </a:ln>
                <a:effectLst/>
                <a:ea typeface="Calibri" pitchFamily="34" charset="0"/>
                <a:cs typeface="Times New Roman" pitchFamily="18" charset="0"/>
              </a:rPr>
              <a:t>ятрогенні впливи: </a:t>
            </a:r>
            <a:r>
              <a:rPr kumimoji="0" lang="uk-UA" sz="1200" b="0" i="0" u="none" strike="noStrike" cap="none" normalizeH="0" baseline="0" dirty="0" smtClean="0">
                <a:ln>
                  <a:noFill/>
                </a:ln>
                <a:effectLst/>
                <a:ea typeface="Calibri" pitchFamily="34" charset="0"/>
                <a:cs typeface="Times New Roman" pitchFamily="18" charset="0"/>
              </a:rPr>
              <a:t>оперативні втручання (</a:t>
            </a:r>
            <a:r>
              <a:rPr kumimoji="0" lang="uk-UA" sz="1200" b="0" i="0" u="none" strike="noStrike" cap="none" normalizeH="0" baseline="0" dirty="0" err="1" smtClean="0">
                <a:ln>
                  <a:noFill/>
                </a:ln>
                <a:effectLst/>
                <a:ea typeface="Calibri" pitchFamily="34" charset="0"/>
                <a:cs typeface="Times New Roman" pitchFamily="18" charset="0"/>
              </a:rPr>
              <a:t>апендектомія</a:t>
            </a:r>
            <a:r>
              <a:rPr kumimoji="0" lang="uk-UA" sz="1200" b="0" i="0" u="none" strike="noStrike" cap="none" normalizeH="0" baseline="0" dirty="0" smtClean="0">
                <a:ln>
                  <a:noFill/>
                </a:ln>
                <a:effectLst/>
                <a:ea typeface="Calibri" pitchFamily="34" charset="0"/>
                <a:cs typeface="Times New Roman" pitchFamily="18" charset="0"/>
              </a:rPr>
              <a:t>, </a:t>
            </a:r>
            <a:r>
              <a:rPr kumimoji="0" lang="uk-UA" sz="1200" b="0" i="0" u="none" strike="noStrike" cap="none" normalizeH="0" baseline="0" dirty="0" err="1" smtClean="0">
                <a:ln>
                  <a:noFill/>
                </a:ln>
                <a:effectLst/>
                <a:ea typeface="Calibri" pitchFamily="34" charset="0"/>
                <a:cs typeface="Times New Roman" pitchFamily="18" charset="0"/>
              </a:rPr>
              <a:t>тонзилектомія</a:t>
            </a:r>
            <a:r>
              <a:rPr kumimoji="0" lang="uk-UA" sz="1200" b="0" i="0" u="none" strike="noStrike" cap="none" normalizeH="0" baseline="0" dirty="0" smtClean="0">
                <a:ln>
                  <a:noFill/>
                </a:ln>
                <a:effectLst/>
                <a:ea typeface="Calibri" pitchFamily="34" charset="0"/>
                <a:cs typeface="Times New Roman" pitchFamily="18" charset="0"/>
              </a:rPr>
              <a:t>, </a:t>
            </a:r>
            <a:r>
              <a:rPr kumimoji="0" lang="uk-UA" sz="1200" b="0" i="0" u="none" strike="noStrike" cap="none" normalizeH="0" baseline="0" dirty="0" err="1" smtClean="0">
                <a:ln>
                  <a:noFill/>
                </a:ln>
                <a:effectLst/>
                <a:ea typeface="Calibri" pitchFamily="34" charset="0"/>
                <a:cs typeface="Times New Roman" pitchFamily="18" charset="0"/>
              </a:rPr>
              <a:t>тимектомія</a:t>
            </a:r>
            <a:r>
              <a:rPr kumimoji="0" lang="uk-UA" sz="1200" b="0" i="0" u="none" strike="noStrike" cap="none" normalizeH="0" baseline="0" dirty="0" smtClean="0">
                <a:ln>
                  <a:noFill/>
                </a:ln>
                <a:effectLst/>
                <a:ea typeface="Calibri" pitchFamily="34" charset="0"/>
                <a:cs typeface="Times New Roman" pitchFamily="18" charset="0"/>
              </a:rPr>
              <a:t> при втручаннях на серці та </a:t>
            </a:r>
            <a:r>
              <a:rPr kumimoji="0" lang="uk-UA" sz="1200" b="0" i="0" u="none" strike="noStrike" cap="none" normalizeH="0" baseline="0" dirty="0" err="1" smtClean="0">
                <a:ln>
                  <a:noFill/>
                </a:ln>
                <a:effectLst/>
                <a:ea typeface="Calibri" pitchFamily="34" charset="0"/>
                <a:cs typeface="Times New Roman" pitchFamily="18" charset="0"/>
              </a:rPr>
              <a:t>інш</a:t>
            </a:r>
            <a:r>
              <a:rPr kumimoji="0" lang="uk-UA" sz="1200" b="0" i="0" u="none" strike="noStrike" cap="none" normalizeH="0" baseline="0" dirty="0" smtClean="0">
                <a:ln>
                  <a:noFill/>
                </a:ln>
                <a:effectLst/>
                <a:ea typeface="Calibri" pitchFamily="34" charset="0"/>
                <a:cs typeface="Times New Roman" pitchFamily="18" charset="0"/>
              </a:rPr>
              <a:t>.), променева і хіміотерапія при </a:t>
            </a:r>
            <a:r>
              <a:rPr kumimoji="0" lang="uk-UA" sz="1200" b="0" i="0" u="none" strike="noStrike" cap="none" normalizeH="0" baseline="0" dirty="0" err="1" smtClean="0">
                <a:ln>
                  <a:noFill/>
                </a:ln>
                <a:effectLst/>
                <a:ea typeface="Calibri" pitchFamily="34" charset="0"/>
                <a:cs typeface="Times New Roman" pitchFamily="18" charset="0"/>
              </a:rPr>
              <a:t>онкопатології</a:t>
            </a:r>
            <a:r>
              <a:rPr kumimoji="0" lang="uk-UA" sz="1200" b="0" i="0" u="none" strike="noStrike" cap="none" normalizeH="0" baseline="0" dirty="0" smtClean="0">
                <a:ln>
                  <a:noFill/>
                </a:ln>
                <a:effectLst/>
                <a:ea typeface="Calibri" pitchFamily="34" charset="0"/>
                <a:cs typeface="Times New Roman" pitchFamily="18" charset="0"/>
              </a:rPr>
              <a:t>, прийом </a:t>
            </a:r>
            <a:r>
              <a:rPr kumimoji="0" lang="uk-UA" sz="1200" b="0" i="0" u="none" strike="noStrike" cap="none" normalizeH="0" baseline="0" dirty="0" err="1" smtClean="0">
                <a:ln>
                  <a:noFill/>
                </a:ln>
                <a:effectLst/>
                <a:ea typeface="Calibri" pitchFamily="34" charset="0"/>
                <a:cs typeface="Times New Roman" pitchFamily="18" charset="0"/>
              </a:rPr>
              <a:t>глюкокортикоїдів</a:t>
            </a:r>
            <a:r>
              <a:rPr kumimoji="0" lang="uk-UA" sz="1200" b="0" i="0" u="none" strike="noStrike" cap="none" normalizeH="0" baseline="0" dirty="0" smtClean="0">
                <a:ln>
                  <a:noFill/>
                </a:ln>
                <a:effectLst/>
                <a:ea typeface="Calibri" pitchFamily="34" charset="0"/>
                <a:cs typeface="Times New Roman" pitchFamily="18" charset="0"/>
              </a:rPr>
              <a:t> та інших гормональних засобів, пероральних контрацептивів, </a:t>
            </a:r>
            <a:r>
              <a:rPr kumimoji="0" lang="uk-UA" sz="1200" b="0" i="0" u="none" strike="noStrike" cap="none" normalizeH="0" baseline="0" dirty="0" err="1" smtClean="0">
                <a:ln>
                  <a:noFill/>
                </a:ln>
                <a:effectLst/>
                <a:ea typeface="Calibri" pitchFamily="34" charset="0"/>
                <a:cs typeface="Times New Roman" pitchFamily="18" charset="0"/>
              </a:rPr>
              <a:t>цитостатиків</a:t>
            </a:r>
            <a:r>
              <a:rPr kumimoji="0" lang="uk-UA" sz="1200" b="0" i="0" u="none" strike="noStrike" cap="none" normalizeH="0" baseline="0" dirty="0" smtClean="0">
                <a:ln>
                  <a:noFill/>
                </a:ln>
                <a:effectLst/>
                <a:ea typeface="Calibri" pitchFamily="34" charset="0"/>
                <a:cs typeface="Times New Roman" pitchFamily="18" charset="0"/>
              </a:rPr>
              <a:t>, протизапальних засобів (дози, тривалість прийому);</a:t>
            </a:r>
            <a:endParaRPr kumimoji="0" lang="ru-RU" sz="8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819150" algn="l"/>
              </a:tabLst>
            </a:pPr>
            <a:r>
              <a:rPr kumimoji="0" lang="uk-UA" sz="1200" b="1" i="1" u="none" strike="noStrike" cap="none" normalizeH="0" baseline="0" dirty="0" smtClean="0">
                <a:ln>
                  <a:noFill/>
                </a:ln>
                <a:effectLst/>
                <a:ea typeface="Calibri" pitchFamily="34" charset="0"/>
                <a:cs typeface="Times New Roman" pitchFamily="18" charset="0"/>
              </a:rPr>
              <a:t>шкідливі звички й особливості способу життя: </a:t>
            </a:r>
            <a:r>
              <a:rPr kumimoji="0" lang="uk-UA" sz="1200" b="0" i="0" u="none" strike="noStrike" cap="none" normalizeH="0" baseline="0" dirty="0" smtClean="0">
                <a:ln>
                  <a:noFill/>
                </a:ln>
                <a:effectLst/>
                <a:ea typeface="Calibri" pitchFamily="34" charset="0"/>
                <a:cs typeface="Times New Roman" pitchFamily="18" charset="0"/>
              </a:rPr>
              <a:t>паління, зловживання наркотиками та алкогольними напоями, гіподинамія і сидячий спосіб життя і роботи, </a:t>
            </a:r>
            <a:r>
              <a:rPr kumimoji="0" lang="uk-UA" sz="1200" b="0" i="0" u="none" strike="noStrike" cap="none" normalizeH="0" baseline="0" dirty="0" err="1" smtClean="0">
                <a:ln>
                  <a:noFill/>
                </a:ln>
                <a:effectLst/>
                <a:ea typeface="Calibri" pitchFamily="34" charset="0"/>
                <a:cs typeface="Times New Roman" pitchFamily="18" charset="0"/>
              </a:rPr>
              <a:t>гіперінсоляція</a:t>
            </a:r>
            <a:r>
              <a:rPr kumimoji="0" lang="uk-UA" sz="1200" b="0" i="0" u="none" strike="noStrike" cap="none" normalizeH="0" baseline="0" dirty="0" smtClean="0">
                <a:ln>
                  <a:noFill/>
                </a:ln>
                <a:effectLst/>
                <a:ea typeface="Calibri" pitchFamily="34" charset="0"/>
                <a:cs typeface="Times New Roman" pitchFamily="18" charset="0"/>
              </a:rPr>
              <a:t>, нераціональне харчування, стреси.</a:t>
            </a:r>
            <a:endParaRPr kumimoji="0" lang="ru-RU" sz="8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819150" algn="l"/>
              </a:tabLst>
            </a:pPr>
            <a:r>
              <a:rPr kumimoji="0" lang="uk-UA" sz="1200" b="1" i="1" u="none" strike="noStrike" cap="none" normalizeH="0" baseline="0" dirty="0" smtClean="0">
                <a:ln>
                  <a:noFill/>
                </a:ln>
                <a:effectLst/>
                <a:ea typeface="Calibri" pitchFamily="34" charset="0"/>
                <a:cs typeface="Times New Roman" pitchFamily="18" charset="0"/>
              </a:rPr>
              <a:t>патологія вагітності </a:t>
            </a:r>
            <a:r>
              <a:rPr kumimoji="0" lang="uk-UA" sz="1200" b="0" i="0" u="none" strike="noStrike" cap="none" normalizeH="0" baseline="0" dirty="0" smtClean="0">
                <a:ln>
                  <a:noFill/>
                </a:ln>
                <a:effectLst/>
                <a:ea typeface="Calibri" pitchFamily="34" charset="0"/>
                <a:cs typeface="Times New Roman" pitchFamily="18" charset="0"/>
              </a:rPr>
              <a:t>(безпліддя, викидень). Дані клінічного обстеження:</a:t>
            </a:r>
            <a:endParaRPr kumimoji="0" lang="ru-RU" sz="8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819150" algn="l"/>
              </a:tabLst>
            </a:pPr>
            <a:r>
              <a:rPr kumimoji="0" lang="uk-UA" sz="1200" b="0" i="0" u="none" strike="noStrike" cap="none" normalizeH="0" baseline="0" dirty="0" smtClean="0">
                <a:ln>
                  <a:noFill/>
                </a:ln>
                <a:effectLst/>
                <a:ea typeface="Calibri" pitchFamily="34" charset="0"/>
                <a:cs typeface="Times New Roman" pitchFamily="18" charset="0"/>
              </a:rPr>
              <a:t>фізичне обстеження органів і тканин імунної системи: лімфатичних вузлів, селезінки, мигдалин (</a:t>
            </a:r>
            <a:r>
              <a:rPr kumimoji="0" lang="uk-UA" sz="1200" b="0" i="0" u="none" strike="noStrike" cap="none" normalizeH="0" baseline="0" dirty="0" err="1" smtClean="0">
                <a:ln>
                  <a:noFill/>
                </a:ln>
                <a:effectLst/>
                <a:ea typeface="Calibri" pitchFamily="34" charset="0"/>
                <a:cs typeface="Times New Roman" pitchFamily="18" charset="0"/>
              </a:rPr>
              <a:t>лімфоаденопатія</a:t>
            </a:r>
            <a:r>
              <a:rPr kumimoji="0" lang="uk-UA" sz="1200" b="0" i="0" u="none" strike="noStrike" cap="none" normalizeH="0" baseline="0" dirty="0" smtClean="0">
                <a:ln>
                  <a:noFill/>
                </a:ln>
                <a:effectLst/>
                <a:ea typeface="Calibri" pitchFamily="34" charset="0"/>
                <a:cs typeface="Times New Roman" pitchFamily="18" charset="0"/>
              </a:rPr>
              <a:t>, </a:t>
            </a:r>
            <a:r>
              <a:rPr kumimoji="0" lang="uk-UA" sz="1200" b="0" i="0" u="none" strike="noStrike" cap="none" normalizeH="0" baseline="0" dirty="0" err="1" smtClean="0">
                <a:ln>
                  <a:noFill/>
                </a:ln>
                <a:effectLst/>
                <a:ea typeface="Calibri" pitchFamily="34" charset="0"/>
                <a:cs typeface="Times New Roman" pitchFamily="18" charset="0"/>
              </a:rPr>
              <a:t>спленомегалія</a:t>
            </a:r>
            <a:r>
              <a:rPr kumimoji="0" lang="uk-UA" sz="1200" b="0" i="0" u="none" strike="noStrike" cap="none" normalizeH="0" baseline="0" dirty="0" smtClean="0">
                <a:ln>
                  <a:noFill/>
                </a:ln>
                <a:effectLst/>
                <a:ea typeface="Calibri" pitchFamily="34" charset="0"/>
                <a:cs typeface="Times New Roman" pitchFamily="18" charset="0"/>
              </a:rPr>
              <a:t>. </a:t>
            </a:r>
            <a:r>
              <a:rPr kumimoji="0" lang="uk-UA" sz="1200" b="0" i="0" u="none" strike="noStrike" cap="none" normalizeH="0" baseline="0" dirty="0" err="1" smtClean="0">
                <a:ln>
                  <a:noFill/>
                </a:ln>
                <a:effectLst/>
                <a:ea typeface="Calibri" pitchFamily="34" charset="0"/>
                <a:cs typeface="Times New Roman" pitchFamily="18" charset="0"/>
              </a:rPr>
              <a:t>тимомегалія</a:t>
            </a:r>
            <a:r>
              <a:rPr kumimoji="0" lang="uk-UA" sz="1200" b="0" i="0" u="none" strike="noStrike" cap="none" normalizeH="0" baseline="0" dirty="0" smtClean="0">
                <a:ln>
                  <a:noFill/>
                </a:ln>
                <a:effectLst/>
                <a:ea typeface="Calibri" pitchFamily="34" charset="0"/>
                <a:cs typeface="Times New Roman" pitchFamily="18" charset="0"/>
              </a:rPr>
              <a:t>, локальна або </a:t>
            </a:r>
            <a:r>
              <a:rPr kumimoji="0" lang="uk-UA" sz="1200" b="0" i="0" u="none" strike="noStrike" cap="none" normalizeH="0" baseline="0" dirty="0" err="1" smtClean="0">
                <a:ln>
                  <a:noFill/>
                </a:ln>
                <a:effectLst/>
                <a:ea typeface="Calibri" pitchFamily="34" charset="0"/>
                <a:cs typeface="Times New Roman" pitchFamily="18" charset="0"/>
              </a:rPr>
              <a:t>генералізована</a:t>
            </a:r>
            <a:r>
              <a:rPr kumimoji="0" lang="uk-UA" sz="1200" b="0" i="0" u="none" strike="noStrike" cap="none" normalizeH="0" baseline="0" dirty="0" smtClean="0">
                <a:ln>
                  <a:noFill/>
                </a:ln>
                <a:effectLst/>
                <a:ea typeface="Calibri" pitchFamily="34" charset="0"/>
                <a:cs typeface="Times New Roman" pitchFamily="18" charset="0"/>
              </a:rPr>
              <a:t> </a:t>
            </a:r>
            <a:r>
              <a:rPr kumimoji="0" lang="uk-UA" sz="1200" b="0" i="0" u="none" strike="noStrike" cap="none" normalizeH="0" baseline="0" dirty="0" err="1" smtClean="0">
                <a:ln>
                  <a:noFill/>
                </a:ln>
                <a:effectLst/>
                <a:ea typeface="Calibri" pitchFamily="34" charset="0"/>
                <a:cs typeface="Times New Roman" pitchFamily="18" charset="0"/>
              </a:rPr>
              <a:t>гіпер-</a:t>
            </a:r>
            <a:r>
              <a:rPr kumimoji="0" lang="uk-UA" sz="1200" b="0" i="0" u="none" strike="noStrike" cap="none" normalizeH="0" baseline="0" dirty="0" smtClean="0">
                <a:ln>
                  <a:noFill/>
                </a:ln>
                <a:effectLst/>
                <a:ea typeface="Calibri" pitchFamily="34" charset="0"/>
                <a:cs typeface="Times New Roman" pitchFamily="18" charset="0"/>
              </a:rPr>
              <a:t> або аплазія лімфатичних вузлів, мигдалин);</a:t>
            </a:r>
            <a:endParaRPr kumimoji="0" lang="ru-RU" sz="8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819150" algn="l"/>
              </a:tabLst>
            </a:pPr>
            <a:r>
              <a:rPr kumimoji="0" lang="uk-UA" sz="1200" b="0" i="0" u="none" strike="noStrike" cap="none" normalizeH="0" baseline="0" dirty="0" smtClean="0">
                <a:ln>
                  <a:noFill/>
                </a:ln>
                <a:effectLst/>
                <a:ea typeface="Calibri" pitchFamily="34" charset="0"/>
                <a:cs typeface="Times New Roman" pitchFamily="18" charset="0"/>
              </a:rPr>
              <a:t>шкірні покриви (тургор, </a:t>
            </a:r>
            <a:r>
              <a:rPr kumimoji="0" lang="uk-UA" sz="1200" b="0" i="0" u="none" strike="noStrike" cap="none" normalizeH="0" baseline="0" dirty="0" err="1" smtClean="0">
                <a:ln>
                  <a:noFill/>
                </a:ln>
                <a:effectLst/>
                <a:ea typeface="Calibri" pitchFamily="34" charset="0"/>
                <a:cs typeface="Times New Roman" pitchFamily="18" charset="0"/>
              </a:rPr>
              <a:t>пустулярні</a:t>
            </a:r>
            <a:r>
              <a:rPr kumimoji="0" lang="uk-UA" sz="1200" b="0" i="0" u="none" strike="noStrike" cap="none" normalizeH="0" baseline="0" dirty="0" smtClean="0">
                <a:ln>
                  <a:noFill/>
                </a:ln>
                <a:effectLst/>
                <a:ea typeface="Calibri" pitchFamily="34" charset="0"/>
                <a:cs typeface="Times New Roman" pitchFamily="18" charset="0"/>
              </a:rPr>
              <a:t> висипання, екзема, дерматит, новоутворення, </a:t>
            </a:r>
            <a:r>
              <a:rPr kumimoji="0" lang="uk-UA" sz="1200" b="0" i="0" u="none" strike="noStrike" cap="none" normalizeH="0" baseline="0" dirty="0" err="1" smtClean="0">
                <a:ln>
                  <a:noFill/>
                </a:ln>
                <a:effectLst/>
                <a:ea typeface="Calibri" pitchFamily="34" charset="0"/>
                <a:cs typeface="Times New Roman" pitchFamily="18" charset="0"/>
              </a:rPr>
              <a:t>геморагічна</a:t>
            </a:r>
            <a:r>
              <a:rPr kumimoji="0" lang="uk-UA" sz="1200" b="0" i="0" u="none" strike="noStrike" cap="none" normalizeH="0" baseline="0" dirty="0" smtClean="0">
                <a:ln>
                  <a:noFill/>
                </a:ln>
                <a:effectLst/>
                <a:ea typeface="Calibri" pitchFamily="34" charset="0"/>
                <a:cs typeface="Times New Roman" pitchFamily="18" charset="0"/>
              </a:rPr>
              <a:t> пурпура, </a:t>
            </a:r>
            <a:r>
              <a:rPr kumimoji="0" lang="uk-UA" sz="1200" b="0" i="0" u="none" strike="noStrike" cap="none" normalizeH="0" baseline="0" dirty="0" err="1" smtClean="0">
                <a:ln>
                  <a:noFill/>
                </a:ln>
                <a:effectLst/>
                <a:ea typeface="Calibri" pitchFamily="34" charset="0"/>
                <a:cs typeface="Times New Roman" pitchFamily="18" charset="0"/>
              </a:rPr>
              <a:t>петехіальний</a:t>
            </a:r>
            <a:r>
              <a:rPr kumimoji="0" lang="uk-UA" sz="1200" b="0" i="0" u="none" strike="noStrike" cap="none" normalizeH="0" baseline="0" dirty="0" smtClean="0">
                <a:ln>
                  <a:noFill/>
                </a:ln>
                <a:effectLst/>
                <a:ea typeface="Calibri" pitchFamily="34" charset="0"/>
                <a:cs typeface="Times New Roman" pitchFamily="18" charset="0"/>
              </a:rPr>
              <a:t> висип);</a:t>
            </a:r>
            <a:endParaRPr kumimoji="0" lang="ru-RU" sz="8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819150" algn="l"/>
              </a:tabLst>
            </a:pPr>
            <a:r>
              <a:rPr kumimoji="0" lang="uk-UA" sz="1200" b="0" i="0" u="none" strike="noStrike" cap="none" normalizeH="0" baseline="0" dirty="0" smtClean="0">
                <a:ln>
                  <a:noFill/>
                </a:ln>
                <a:effectLst/>
                <a:ea typeface="Calibri" pitchFamily="34" charset="0"/>
                <a:cs typeface="Times New Roman" pitchFamily="18" charset="0"/>
              </a:rPr>
              <a:t>слизові оболонки і пазухи (</a:t>
            </a:r>
            <a:r>
              <a:rPr kumimoji="0" lang="uk-UA" sz="1200" b="0" i="0" u="none" strike="noStrike" cap="none" normalizeH="0" baseline="0" dirty="0" err="1" smtClean="0">
                <a:ln>
                  <a:noFill/>
                </a:ln>
                <a:effectLst/>
                <a:ea typeface="Calibri" pitchFamily="34" charset="0"/>
                <a:cs typeface="Times New Roman" pitchFamily="18" charset="0"/>
              </a:rPr>
              <a:t>кандидоз</a:t>
            </a:r>
            <a:r>
              <a:rPr kumimoji="0" lang="uk-UA" sz="1200" b="0" i="0" u="none" strike="noStrike" cap="none" normalizeH="0" baseline="0" dirty="0" smtClean="0">
                <a:ln>
                  <a:noFill/>
                </a:ln>
                <a:effectLst/>
                <a:ea typeface="Calibri" pitchFamily="34" charset="0"/>
                <a:cs typeface="Times New Roman" pitchFamily="18" charset="0"/>
              </a:rPr>
              <a:t>, виразки, сухість, запалення, гінгівіт, гайморит, </a:t>
            </a:r>
            <a:r>
              <a:rPr kumimoji="0" lang="uk-UA" sz="1200" b="0" i="0" u="none" strike="noStrike" cap="none" normalizeH="0" baseline="0" dirty="0" err="1" smtClean="0">
                <a:ln>
                  <a:noFill/>
                </a:ln>
                <a:effectLst/>
                <a:ea typeface="Calibri" pitchFamily="34" charset="0"/>
                <a:cs typeface="Times New Roman" pitchFamily="18" charset="0"/>
              </a:rPr>
              <a:t>цианотичні</a:t>
            </a:r>
            <a:r>
              <a:rPr kumimoji="0" lang="uk-UA" sz="1200" b="0" i="0" u="none" strike="noStrike" cap="none" normalizeH="0" baseline="0" dirty="0" smtClean="0">
                <a:ln>
                  <a:noFill/>
                </a:ln>
                <a:effectLst/>
                <a:ea typeface="Calibri" pitchFamily="34" charset="0"/>
                <a:cs typeface="Times New Roman" pitchFamily="18" charset="0"/>
              </a:rPr>
              <a:t> </a:t>
            </a:r>
            <a:r>
              <a:rPr kumimoji="0" lang="uk-UA" sz="1200" b="0" i="0" u="none" strike="noStrike" cap="none" normalizeH="0" baseline="0" dirty="0" err="1" smtClean="0">
                <a:ln>
                  <a:noFill/>
                </a:ln>
                <a:effectLst/>
                <a:ea typeface="Calibri" pitchFamily="34" charset="0"/>
                <a:cs typeface="Times New Roman" pitchFamily="18" charset="0"/>
              </a:rPr>
              <a:t>макули</a:t>
            </a:r>
            <a:r>
              <a:rPr kumimoji="0" lang="uk-UA" sz="1200" b="0" i="0" u="none" strike="noStrike" cap="none" normalizeH="0" baseline="0" dirty="0" smtClean="0">
                <a:ln>
                  <a:noFill/>
                </a:ln>
                <a:effectLst/>
                <a:ea typeface="Calibri" pitchFamily="34" charset="0"/>
                <a:cs typeface="Times New Roman" pitchFamily="18" charset="0"/>
              </a:rPr>
              <a:t> або папули);</a:t>
            </a:r>
            <a:endParaRPr kumimoji="0" lang="ru-RU" sz="8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819150" algn="l"/>
              </a:tabLst>
            </a:pPr>
            <a:r>
              <a:rPr kumimoji="0" lang="uk-UA" sz="1200" b="0" i="0" u="none" strike="noStrike" cap="none" normalizeH="0" baseline="0" dirty="0" err="1" smtClean="0">
                <a:ln>
                  <a:noFill/>
                </a:ln>
                <a:effectLst/>
                <a:ea typeface="Calibri" pitchFamily="34" charset="0"/>
                <a:cs typeface="Times New Roman" pitchFamily="18" charset="0"/>
              </a:rPr>
              <a:t>бронхолегенева</a:t>
            </a:r>
            <a:r>
              <a:rPr kumimoji="0" lang="uk-UA" sz="1200" b="0" i="0" u="none" strike="noStrike" cap="none" normalizeH="0" baseline="0" dirty="0" smtClean="0">
                <a:ln>
                  <a:noFill/>
                </a:ln>
                <a:effectLst/>
                <a:ea typeface="Calibri" pitchFamily="34" charset="0"/>
                <a:cs typeface="Times New Roman" pitchFamily="18" charset="0"/>
              </a:rPr>
              <a:t> система (запальні, обструктивні процеси, </a:t>
            </a:r>
            <a:r>
              <a:rPr kumimoji="0" lang="uk-UA" sz="1200" b="0" i="0" u="none" strike="noStrike" cap="none" normalizeH="0" baseline="0" dirty="0" err="1" smtClean="0">
                <a:ln>
                  <a:noFill/>
                </a:ln>
                <a:effectLst/>
                <a:ea typeface="Calibri" pitchFamily="34" charset="0"/>
                <a:cs typeface="Times New Roman" pitchFamily="18" charset="0"/>
              </a:rPr>
              <a:t>бронхоектази</a:t>
            </a:r>
            <a:r>
              <a:rPr kumimoji="0" lang="uk-UA" sz="1200" b="0" i="0" u="none" strike="noStrike" cap="none" normalizeH="0" baseline="0" dirty="0" smtClean="0">
                <a:ln>
                  <a:noFill/>
                </a:ln>
                <a:effectLst/>
                <a:ea typeface="Calibri" pitchFamily="34" charset="0"/>
                <a:cs typeface="Times New Roman" pitchFamily="18" charset="0"/>
              </a:rPr>
              <a:t>, фіброз);</a:t>
            </a:r>
            <a:endParaRPr kumimoji="0" lang="ru-RU" sz="8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819150" algn="l"/>
              </a:tabLst>
            </a:pPr>
            <a:r>
              <a:rPr kumimoji="0" lang="uk-UA" sz="1200" b="0" i="0" u="none" strike="noStrike" cap="none" normalizeH="0" baseline="0" dirty="0" smtClean="0">
                <a:ln>
                  <a:noFill/>
                </a:ln>
                <a:effectLst/>
                <a:ea typeface="Calibri" pitchFamily="34" charset="0"/>
                <a:cs typeface="Times New Roman" pitchFamily="18" charset="0"/>
              </a:rPr>
              <a:t>травна і видільна системи (запальні процеси, </a:t>
            </a:r>
            <a:r>
              <a:rPr kumimoji="0" lang="uk-UA" sz="1200" b="0" i="0" u="none" strike="noStrike" cap="none" normalizeH="0" baseline="0" dirty="0" err="1" smtClean="0">
                <a:ln>
                  <a:noFill/>
                </a:ln>
                <a:effectLst/>
                <a:ea typeface="Calibri" pitchFamily="34" charset="0"/>
                <a:cs typeface="Times New Roman" pitchFamily="18" charset="0"/>
              </a:rPr>
              <a:t>дискінезія</a:t>
            </a:r>
            <a:r>
              <a:rPr kumimoji="0" lang="uk-UA" sz="1200" b="0" i="0" u="none" strike="noStrike" cap="none" normalizeH="0" baseline="0" dirty="0" smtClean="0">
                <a:ln>
                  <a:noFill/>
                </a:ln>
                <a:effectLst/>
                <a:ea typeface="Calibri" pitchFamily="34" charset="0"/>
                <a:cs typeface="Times New Roman" pitchFamily="18" charset="0"/>
              </a:rPr>
              <a:t>. </a:t>
            </a:r>
            <a:r>
              <a:rPr kumimoji="0" lang="uk-UA" sz="1200" b="0" i="0" u="none" strike="noStrike" cap="none" normalizeH="0" baseline="0" dirty="0" err="1" smtClean="0">
                <a:ln>
                  <a:noFill/>
                </a:ln>
                <a:effectLst/>
                <a:ea typeface="Calibri" pitchFamily="34" charset="0"/>
                <a:cs typeface="Times New Roman" pitchFamily="18" charset="0"/>
              </a:rPr>
              <a:t>гепатомегалія</a:t>
            </a:r>
            <a:r>
              <a:rPr kumimoji="0" lang="uk-UA" sz="1200" b="0" i="0" u="none" strike="noStrike" cap="none" normalizeH="0" baseline="0" dirty="0" smtClean="0">
                <a:ln>
                  <a:noFill/>
                </a:ln>
                <a:effectLst/>
                <a:ea typeface="Calibri" pitchFamily="34" charset="0"/>
                <a:cs typeface="Times New Roman" pitchFamily="18" charset="0"/>
              </a:rPr>
              <a:t>, патологія жовчних, сечостатевих шляхів);</a:t>
            </a:r>
            <a:endParaRPr kumimoji="0" lang="ru-RU" sz="8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819150" algn="l"/>
              </a:tabLst>
            </a:pPr>
            <a:r>
              <a:rPr kumimoji="0" lang="uk-UA" sz="1200" b="0" i="0" u="none" strike="noStrike" cap="none" normalizeH="0" baseline="0" dirty="0" smtClean="0">
                <a:ln>
                  <a:noFill/>
                </a:ln>
                <a:effectLst/>
                <a:ea typeface="Calibri" pitchFamily="34" charset="0"/>
                <a:cs typeface="Times New Roman" pitchFamily="18" charset="0"/>
              </a:rPr>
              <a:t>нейроендокринна система (запальні процеси центральної і периферичної нервової системи, ендокринопатії, вади розвитку);</a:t>
            </a:r>
            <a:endParaRPr kumimoji="0" lang="ru-RU" sz="8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819150" algn="l"/>
              </a:tabLst>
            </a:pPr>
            <a:r>
              <a:rPr kumimoji="0" lang="uk-UA" sz="1200" b="0" i="0" u="none" strike="noStrike" cap="none" normalizeH="0" baseline="0" dirty="0" smtClean="0">
                <a:ln>
                  <a:noFill/>
                </a:ln>
                <a:effectLst/>
                <a:ea typeface="Calibri" pitchFamily="34" charset="0"/>
                <a:cs typeface="Times New Roman" pitchFamily="18" charset="0"/>
              </a:rPr>
              <a:t>апарат руху і опори (запальні ураження суглобів і кісток, деструкції, порушення рухової функції);</a:t>
            </a:r>
            <a:endParaRPr kumimoji="0" lang="ru-RU" sz="8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819150" algn="l"/>
              </a:tabLst>
            </a:pPr>
            <a:r>
              <a:rPr kumimoji="0" lang="uk-UA" sz="1200" b="0" i="0" u="none" strike="noStrike" cap="none" normalizeH="0" baseline="0" dirty="0" smtClean="0">
                <a:ln>
                  <a:noFill/>
                </a:ln>
                <a:effectLst/>
                <a:ea typeface="Calibri" pitchFamily="34" charset="0"/>
                <a:cs typeface="Times New Roman" pitchFamily="18" charset="0"/>
              </a:rPr>
              <a:t>серцево-судинна система (кровоточивість, запальні процеси, атеросклероз, тромбоз);</a:t>
            </a:r>
            <a:endParaRPr kumimoji="0" lang="ru-RU" sz="8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819150" algn="l"/>
              </a:tabLst>
            </a:pPr>
            <a:r>
              <a:rPr kumimoji="0" lang="uk-UA" sz="1200" b="0" i="0" u="none" strike="noStrike" cap="none" normalizeH="0" baseline="0" dirty="0" smtClean="0">
                <a:ln>
                  <a:noFill/>
                </a:ln>
                <a:effectLst/>
                <a:ea typeface="Calibri" pitchFamily="34" charset="0"/>
                <a:cs typeface="Times New Roman" pitchFamily="18" charset="0"/>
              </a:rPr>
              <a:t>злоякісні новоутворення;</a:t>
            </a:r>
            <a:endParaRPr kumimoji="0" lang="ru-RU" sz="8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819150" algn="l"/>
              </a:tabLst>
            </a:pPr>
            <a:r>
              <a:rPr kumimoji="0" lang="uk-UA" sz="1200" b="0" i="0" u="none" strike="noStrike" cap="none" normalizeH="0" baseline="0" dirty="0" smtClean="0">
                <a:ln>
                  <a:noFill/>
                </a:ln>
                <a:effectLst/>
                <a:ea typeface="Calibri" pitchFamily="34" charset="0"/>
                <a:cs typeface="Times New Roman" pitchFamily="18" charset="0"/>
              </a:rPr>
              <a:t>наявність хронічних захворювань.</a:t>
            </a:r>
            <a:endParaRPr kumimoji="0" lang="ru-RU" sz="8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819150" algn="l"/>
              </a:tabLst>
            </a:pPr>
            <a:r>
              <a:rPr kumimoji="0" lang="uk-UA" sz="1200" b="0" i="0" u="none" strike="noStrike" cap="none" normalizeH="0" baseline="0" dirty="0" smtClean="0">
                <a:ln>
                  <a:noFill/>
                </a:ln>
                <a:effectLst/>
                <a:ea typeface="Calibri" pitchFamily="34" charset="0"/>
                <a:cs typeface="Times New Roman" pitchFamily="18" charset="0"/>
              </a:rPr>
              <a:t>особливості перебігу інфекційних процесів і специфіка мікрофлори.</a:t>
            </a:r>
            <a:endParaRPr kumimoji="0" lang="uk-UA" sz="1800" b="0" i="0" u="none" strike="noStrike" cap="none" normalizeH="0" baseline="0" dirty="0" smtClean="0">
              <a:ln>
                <a:noFill/>
              </a:ln>
              <a:effectLst/>
              <a:cs typeface="Arial" pitchFamily="34" charset="0"/>
            </a:endParaRPr>
          </a:p>
        </p:txBody>
      </p:sp>
      <p:sp>
        <p:nvSpPr>
          <p:cNvPr id="15362" name="Rectangle 2"/>
          <p:cNvSpPr>
            <a:spLocks noChangeArrowheads="1"/>
          </p:cNvSpPr>
          <p:nvPr/>
        </p:nvSpPr>
        <p:spPr bwMode="auto">
          <a:xfrm>
            <a:off x="0" y="5842139"/>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effectLst/>
                <a:ea typeface="TimesNewRomanPSMT" charset="-128"/>
                <a:cs typeface="Times New Roman" pitchFamily="18" charset="0"/>
              </a:rPr>
              <a:t>В результаті опитування та проведення клінічного обстеження слід</a:t>
            </a:r>
            <a:r>
              <a:rPr lang="ru-RU" sz="800" dirty="0">
                <a:cs typeface="Arial" pitchFamily="34" charset="0"/>
              </a:rPr>
              <a:t> </a:t>
            </a:r>
            <a:r>
              <a:rPr kumimoji="0" lang="uk-UA" sz="1200" b="0" i="0" u="none" strike="noStrike" cap="none" normalizeH="0" baseline="0" dirty="0" smtClean="0">
                <a:ln>
                  <a:noFill/>
                </a:ln>
                <a:effectLst/>
                <a:ea typeface="TimesNewRomanPSMT" charset="-128"/>
                <a:cs typeface="Times New Roman" pitchFamily="18" charset="0"/>
              </a:rPr>
              <a:t>визначити типові клінічні прояви </a:t>
            </a:r>
            <a:r>
              <a:rPr kumimoji="0" lang="uk-UA" sz="1200" b="0" i="0" u="none" strike="noStrike" cap="none" normalizeH="0" baseline="0" dirty="0" err="1" smtClean="0">
                <a:ln>
                  <a:noFill/>
                </a:ln>
                <a:effectLst/>
                <a:ea typeface="TimesNewRomanPSMT" charset="-128"/>
                <a:cs typeface="Times New Roman" pitchFamily="18" charset="0"/>
              </a:rPr>
              <a:t>імунопатологічних</a:t>
            </a:r>
            <a:r>
              <a:rPr kumimoji="0" lang="uk-UA" sz="1200" b="0" i="0" u="none" strike="noStrike" cap="none" normalizeH="0" baseline="0" dirty="0" smtClean="0">
                <a:ln>
                  <a:noFill/>
                </a:ln>
                <a:effectLst/>
                <a:ea typeface="TimesNewRomanPSMT" charset="-128"/>
                <a:cs typeface="Times New Roman" pitchFamily="18" charset="0"/>
              </a:rPr>
              <a:t> синдромів, </a:t>
            </a:r>
            <a:r>
              <a:rPr kumimoji="0" lang="uk-UA" sz="1200" b="0" i="0" u="none" strike="noStrike" cap="none" normalizeH="0" baseline="0" dirty="0" smtClean="0">
                <a:ln>
                  <a:noFill/>
                </a:ln>
                <a:effectLst/>
                <a:ea typeface="TimesNewRomanPSMT" charset="-128"/>
                <a:cs typeface="Times New Roman" pitchFamily="18" charset="0"/>
              </a:rPr>
              <a:t>таких</a:t>
            </a:r>
            <a:r>
              <a:rPr lang="ru-RU" sz="800" dirty="0" smtClean="0">
                <a:cs typeface="Arial" pitchFamily="34" charset="0"/>
              </a:rPr>
              <a:t> </a:t>
            </a:r>
            <a:r>
              <a:rPr kumimoji="0" lang="uk-UA" sz="1200" b="0" i="0" u="none" strike="noStrike" cap="none" normalizeH="0" baseline="0" dirty="0" smtClean="0">
                <a:ln>
                  <a:noFill/>
                </a:ln>
                <a:effectLst/>
                <a:ea typeface="TimesNewRomanPSMT" charset="-128"/>
                <a:cs typeface="Times New Roman" pitchFamily="18" charset="0"/>
              </a:rPr>
              <a:t>як</a:t>
            </a:r>
            <a:r>
              <a:rPr kumimoji="0" lang="uk-UA" sz="1200" b="0" i="0" u="none" strike="noStrike" cap="none" normalizeH="0" baseline="0" dirty="0" smtClean="0">
                <a:ln>
                  <a:noFill/>
                </a:ln>
                <a:effectLst/>
                <a:ea typeface="TimesNewRomanPSMT" charset="-128"/>
                <a:cs typeface="Times New Roman" pitchFamily="18" charset="0"/>
              </a:rPr>
              <a:t>: інфекційний синдром; алергічний синдром; автоімунний синдром;</a:t>
            </a:r>
            <a:r>
              <a:rPr lang="ru-RU" sz="800" dirty="0">
                <a:cs typeface="Arial" pitchFamily="34" charset="0"/>
              </a:rPr>
              <a:t> </a:t>
            </a:r>
            <a:r>
              <a:rPr kumimoji="0" lang="uk-UA" sz="1200" b="0" i="0" u="none" strike="noStrike" cap="none" normalizeH="0" baseline="0" dirty="0" smtClean="0">
                <a:ln>
                  <a:noFill/>
                </a:ln>
                <a:effectLst/>
                <a:ea typeface="Times New Roman" pitchFamily="18" charset="0"/>
                <a:cs typeface="Arial" pitchFamily="34" charset="0"/>
              </a:rPr>
              <a:t>первинний імунодефіцит (переважно у дітей); вторинний імунодефіцит; </a:t>
            </a:r>
            <a:r>
              <a:rPr kumimoji="0" lang="uk-UA" sz="1200" b="0" i="0" u="none" strike="noStrike" cap="none" normalizeH="0" baseline="0" dirty="0" err="1" smtClean="0">
                <a:ln>
                  <a:noFill/>
                </a:ln>
                <a:effectLst/>
                <a:ea typeface="Times New Roman" pitchFamily="18" charset="0"/>
                <a:cs typeface="Arial" pitchFamily="34" charset="0"/>
              </a:rPr>
              <a:t>імунопроліферативний</a:t>
            </a:r>
            <a:r>
              <a:rPr kumimoji="0" lang="uk-UA" sz="1200" b="0" i="0" u="none" strike="noStrike" cap="none" normalizeH="0" baseline="0" dirty="0" smtClean="0">
                <a:ln>
                  <a:noFill/>
                </a:ln>
                <a:effectLst/>
                <a:ea typeface="Times New Roman" pitchFamily="18" charset="0"/>
                <a:cs typeface="Arial" pitchFamily="34" charset="0"/>
              </a:rPr>
              <a:t>.</a:t>
            </a:r>
            <a:endParaRPr kumimoji="0" lang="uk-UA" sz="1800" b="0" i="0" u="none" strike="noStrike" cap="none" normalizeH="0" baseline="0" dirty="0" smtClean="0">
              <a:ln>
                <a:noFill/>
              </a:ln>
              <a:effectLst/>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Імунний статус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це сукупність кількісних і якісних характеристик, що відображають стан імунної системи людини в конкретний момент часу.</a:t>
            </a:r>
            <a:endParaRPr kumimoji="0" lang="ru-RU" sz="14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При оцінці імунної системи необхідно знати про існування індивідуальної варіабельності показників імунітету, враховувати, що зміна одного показника викликає компенсаторні реакції інших показників. Дефект частини компонентів або ланок імунної системи як природжений, генетично зумовлений, так і придбаний, може бути досить повно компенсований іншими компонентами імунної системи. Якщо адаптація такої дефектної системи відбувається в сприятливих фізіологічних умовах, то гомеостаз може достатньо повно стабілізуватися, створивши необхідний баланс наявних компонентів. Подібна збалансована система може працювати достатньо ефективно навіть в екстремальних умовах, хоча ризик її зриву все ж таки може бути значно вищий, ніж у системи, всі компоненти якої повноцінні.</a:t>
            </a:r>
            <a:endParaRPr kumimoji="0" lang="ru-RU" sz="14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Функціональна активність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імунокомпетентних</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клітин знаходиться під постійним впливом нейроендокринних чинників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нейроендокринно-</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імунна вісь). Існують вікові відмінності показників імунного статусу.</a:t>
            </a:r>
            <a:endParaRPr kumimoji="0" lang="ru-RU" sz="14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Виявлені сезонні коливання функціональної активності імунної системи. Так встановлено, що максимальне значення показників Т- і В- ланок імунітету спостерігається в зимовий час. Зниження кількості і функціональної активності Т-лімфоцитів відбувається навесні, а В- лімфоцитів – влітку. Виявлені також добові ритми зміни показників імунного статусу: максимальна кількість лімфоцитів відмічена в 24 год., найменша – при пробудженні.</a:t>
            </a:r>
            <a:endParaRPr kumimoji="0" lang="ru-RU" sz="14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Дефекти імунної системи виявляються в період її активної роботи. Таким чином, підсумовуючи можна виділити три основні типи активного функціонування імунної системи.</a:t>
            </a:r>
            <a:endParaRPr kumimoji="0" lang="ru-RU" sz="14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400" b="1" i="1" u="none" strike="noStrike" cap="none" normalizeH="0" baseline="0" dirty="0" smtClean="0">
                <a:ln>
                  <a:noFill/>
                </a:ln>
                <a:effectLst/>
                <a:latin typeface="Times New Roman" pitchFamily="18" charset="0"/>
                <a:ea typeface="Calibri" pitchFamily="34" charset="0"/>
                <a:cs typeface="Times New Roman" pitchFamily="18" charset="0"/>
              </a:rPr>
              <a:t>Перший тип </a:t>
            </a:r>
            <a:r>
              <a:rPr kumimoji="0" lang="uk-UA" sz="1400" b="0" i="1" u="none" strike="noStrike" cap="none" normalizeH="0" baseline="0" dirty="0" smtClean="0">
                <a:ln>
                  <a:noFill/>
                </a:ln>
                <a:effectLst/>
                <a:latin typeface="Times New Roman" pitchFamily="18" charset="0"/>
                <a:ea typeface="Calibri" pitchFamily="34" charset="0"/>
                <a:cs typeface="Times New Roman" pitchFamily="18" charset="0"/>
              </a:rPr>
              <a:t>- це нормальне в своїй основі функціонування, яке зустрічається у більшості захворювань (гострих, хронічних, </a:t>
            </a:r>
            <a:r>
              <a:rPr kumimoji="0" lang="uk-UA" sz="1400" b="0" i="1" u="none" strike="noStrike" cap="none" normalizeH="0" baseline="0" dirty="0" err="1" smtClean="0">
                <a:ln>
                  <a:noFill/>
                </a:ln>
                <a:effectLst/>
                <a:latin typeface="Times New Roman" pitchFamily="18" charset="0"/>
                <a:ea typeface="Calibri" pitchFamily="34" charset="0"/>
                <a:cs typeface="Times New Roman" pitchFamily="18" charset="0"/>
              </a:rPr>
              <a:t>рецидивуючих</a:t>
            </a:r>
            <a:r>
              <a:rPr kumimoji="0" lang="uk-UA" sz="1400" b="0" i="1"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effectLst/>
                <a:latin typeface="Times New Roman" pitchFamily="18" charset="0"/>
                <a:ea typeface="Calibri" pitchFamily="34" charset="0"/>
                <a:cs typeface="Times New Roman" pitchFamily="18" charset="0"/>
              </a:rPr>
              <a:t>В межах цього нормального функціонування може розвиватися недостатність роботи імунної системи, проте вона є такою, що проходить, тимчасовою і при усуненні відповідних причин система повертається в стан нормальної роботи.</a:t>
            </a:r>
            <a:endParaRPr kumimoji="0" lang="ru-RU" sz="14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400" b="1" i="1" u="none" strike="noStrike" cap="none" normalizeH="0" baseline="0" dirty="0" smtClean="0">
                <a:ln>
                  <a:noFill/>
                </a:ln>
                <a:effectLst/>
                <a:latin typeface="Times New Roman" pitchFamily="18" charset="0"/>
                <a:ea typeface="Calibri" pitchFamily="34" charset="0"/>
                <a:cs typeface="Times New Roman" pitchFamily="18" charset="0"/>
              </a:rPr>
              <a:t>Другий тип </a:t>
            </a:r>
            <a:r>
              <a:rPr kumimoji="0" lang="uk-UA" sz="1400" b="0" i="1" u="none" strike="noStrike" cap="none" normalizeH="0" baseline="0" dirty="0" smtClean="0">
                <a:ln>
                  <a:noFill/>
                </a:ln>
                <a:effectLst/>
                <a:latin typeface="Times New Roman" pitchFamily="18" charset="0"/>
                <a:ea typeface="Calibri" pitchFamily="34" charset="0"/>
                <a:cs typeface="Times New Roman" pitchFamily="18" charset="0"/>
              </a:rPr>
              <a:t>- патологічне функціонування, пов'язане з поломками якої-небудь специфічної ланки імунної системи в реакції на певний антиген. </a:t>
            </a:r>
            <a:r>
              <a:rPr kumimoji="0" lang="uk-UA" sz="1400" b="0" i="0" u="none" strike="noStrike" cap="none" normalizeH="0" baseline="0" dirty="0" smtClean="0">
                <a:ln>
                  <a:noFill/>
                </a:ln>
                <a:effectLst/>
                <a:latin typeface="Times New Roman" pitchFamily="18" charset="0"/>
                <a:ea typeface="Calibri" pitchFamily="34" charset="0"/>
                <a:cs typeface="Times New Roman" pitchFamily="18" charset="0"/>
              </a:rPr>
              <a:t>Ненормальність функціонування імунної системи в цьому випадку пов'язана з тим, що специфічна ланка невірно направляє хід імунної відповіді. Це може виявлятися як в безконтрольному посиленні імунної реакції (алергія), або зриві толерантності до свого антигену (автоімунні захворювання), так і в ослабленні відповіді на чуже (онкологічні захворювання).</a:t>
            </a:r>
            <a:endParaRPr kumimoji="0" lang="uk-UA" sz="14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123110"/>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tab pos="1012825" algn="l"/>
              </a:tabLst>
            </a:pPr>
            <a:r>
              <a:rPr kumimoji="0" lang="uk-UA" sz="1600" b="1" i="1" u="none" strike="noStrike" cap="none" normalizeH="0" baseline="0" dirty="0" smtClean="0">
                <a:ln>
                  <a:noFill/>
                </a:ln>
                <a:effectLst/>
                <a:latin typeface="Times New Roman" pitchFamily="18" charset="0"/>
                <a:ea typeface="Calibri" pitchFamily="34" charset="0"/>
                <a:cs typeface="Times New Roman" pitchFamily="18" charset="0"/>
              </a:rPr>
              <a:t>Третій тип </a:t>
            </a:r>
            <a:r>
              <a:rPr kumimoji="0" lang="uk-UA" sz="1600" b="0" i="1" u="none" strike="noStrike" cap="none" normalizeH="0" baseline="0" dirty="0" smtClean="0">
                <a:ln>
                  <a:noFill/>
                </a:ln>
                <a:effectLst/>
                <a:latin typeface="Times New Roman" pitchFamily="18" charset="0"/>
                <a:ea typeface="Calibri" pitchFamily="34" charset="0"/>
                <a:cs typeface="Times New Roman" pitchFamily="18" charset="0"/>
              </a:rPr>
              <a:t>- патологічне функціонування, пов'язане з дефектом якої-небудь ланки або компоненту імунної системи. </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Це відбувається, коли механізми компенсації через які-небудь причини (наприклад, дуже великого дефекту, несприятливих умов життя та ін.), не спрацювали, система залишилася незбалансованою і не може адекватно реагувати на чужорідне. Дефект компонентів може бути природженим (природжені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імунодефекти</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або придбаним (хвороби кровотворення, пов'язані зі злоякісним </a:t>
            </a:r>
            <a:r>
              <a:rPr kumimoji="0" lang="uk-UA" sz="1600" b="0" i="0" u="none" strike="noStrike" cap="none" normalizeH="0" baseline="0" dirty="0" smtClean="0">
                <a:ln>
                  <a:noFill/>
                </a:ln>
                <a:effectLst/>
                <a:latin typeface="Calibri" pitchFamily="34" charset="0"/>
                <a:ea typeface="Calibri" pitchFamily="34" charset="0"/>
                <a:cs typeface="Times New Roman" pitchFamily="18" charset="0"/>
              </a:rPr>
              <a:t>переродженням </a:t>
            </a:r>
            <a:r>
              <a:rPr kumimoji="0" lang="uk-UA" sz="1600" b="0" i="0" u="none" strike="noStrike" cap="none" normalizeH="0" baseline="0" dirty="0" err="1" smtClean="0">
                <a:ln>
                  <a:noFill/>
                </a:ln>
                <a:effectLst/>
                <a:latin typeface="Calibri" pitchFamily="34" charset="0"/>
                <a:ea typeface="Calibri" pitchFamily="34" charset="0"/>
                <a:cs typeface="Times New Roman" pitchFamily="18" charset="0"/>
              </a:rPr>
              <a:t>імунокомпетентних</a:t>
            </a:r>
            <a:r>
              <a:rPr kumimoji="0" lang="uk-UA" sz="1600" b="0" i="0" u="none" strike="noStrike" cap="none" normalizeH="0" baseline="0" dirty="0" smtClean="0">
                <a:ln>
                  <a:noFill/>
                </a:ln>
                <a:effectLst/>
                <a:latin typeface="Calibri" pitchFamily="34" charset="0"/>
                <a:ea typeface="Calibri" pitchFamily="34" charset="0"/>
                <a:cs typeface="Times New Roman" pitchFamily="18" charset="0"/>
              </a:rPr>
              <a:t> клітин; СНІД - з виборчим знищенням вірусом </a:t>
            </a:r>
            <a:r>
              <a:rPr kumimoji="0" lang="uk-UA" sz="1600" b="0" i="0" u="none" strike="noStrike" cap="none" normalizeH="0" baseline="0" dirty="0" err="1" smtClean="0">
                <a:ln>
                  <a:noFill/>
                </a:ln>
                <a:effectLst/>
                <a:latin typeface="Calibri" pitchFamily="34" charset="0"/>
                <a:ea typeface="Calibri" pitchFamily="34" charset="0"/>
                <a:cs typeface="Times New Roman" pitchFamily="18" charset="0"/>
              </a:rPr>
              <a:t>Т-хелперів</a:t>
            </a:r>
            <a:r>
              <a:rPr kumimoji="0" lang="uk-UA" sz="1600" b="0" i="0" u="none" strike="noStrike" cap="none" normalizeH="0" baseline="0" dirty="0" smtClean="0">
                <a:ln>
                  <a:noFill/>
                </a:ln>
                <a:effectLst/>
                <a:latin typeface="Calibri" pitchFamily="34" charset="0"/>
                <a:ea typeface="Calibri" pitchFamily="34" charset="0"/>
                <a:cs typeface="Times New Roman" pitchFamily="18" charset="0"/>
              </a:rPr>
              <a:t>).</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012825" algn="l"/>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Імунологічне обстеження потребує рішення наступних завдань:</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012825" algn="l"/>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1) повна оцінка стану здоров'я, 2) виявлення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дисфункцій</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імунної системи (первинна та вторинна імунна недостатність,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аутоімунний</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процес, алергія і т. д.), 3) визначення ступеню тяжкості порушень імунної системи,</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012825" algn="l"/>
              </a:tabLst>
            </a:pP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встановити порушену ланку імунітету; 5) визначення захворювань, у патогенезі яких можливі імунні порушення; 6) виявлення генетично опосередкованих дефектів імунної системи; 7) виконати контроль дії шкідливих факторів; 8) стан до і після вакцинації в групах ризику; 9) контроль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імуномодулюючої</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імуносупресивної</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і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цитостатичної</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терапії; 10) оцінка та прогноз ефективності імунотерапії; 11) діагностика гострих і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хроніч-</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них інфекції різної етіології, в тому числі СНІД; 12) діагностика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ауто-</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імунних,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імунокомплексних</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алергічних захворювань; 13) діагностика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лімфопроліферативних</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та інших злоякісних новоутворень; 14) обстеження реципієнтів до і після трансплантації органів.</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012825" algn="l"/>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Для постановки діагнозу імунопатології або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заключення</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про роль імунних порушень у патогенезі різних захворювань рекомендується проведення наступних етапів досліджень:</a:t>
            </a:r>
            <a:endParaRPr kumimoji="0" lang="ru-RU" sz="16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AutoNum type="arabicParenR"/>
              <a:tabLst>
                <a:tab pos="1012825" algn="l"/>
              </a:tabLst>
            </a:pPr>
            <a:r>
              <a:rPr kumimoji="0" lang="uk-UA" sz="1600" b="1" i="0" u="none" strike="noStrike" cap="none" normalizeH="0" baseline="0" dirty="0" smtClean="0">
                <a:ln>
                  <a:noFill/>
                </a:ln>
                <a:effectLst/>
                <a:latin typeface="Arial" pitchFamily="34" charset="0"/>
                <a:ea typeface="Times New Roman" pitchFamily="18" charset="0"/>
                <a:cs typeface="Arial" pitchFamily="34" charset="0"/>
              </a:rPr>
              <a:t>Аналіз анамнезу</a:t>
            </a:r>
            <a:endParaRPr kumimoji="0" lang="ru-RU" sz="16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AutoNum type="arabicParenR"/>
              <a:tabLst>
                <a:tab pos="1012825" algn="l"/>
              </a:tabLst>
            </a:pPr>
            <a:r>
              <a:rPr kumimoji="0" lang="uk-UA" sz="1600" b="1" i="0" u="none" strike="noStrike" cap="none" normalizeH="0" baseline="0" dirty="0" smtClean="0">
                <a:ln>
                  <a:noFill/>
                </a:ln>
                <a:effectLst/>
                <a:latin typeface="Times New Roman" pitchFamily="18" charset="0"/>
                <a:ea typeface="Calibri" pitchFamily="34" charset="0"/>
                <a:cs typeface="Times New Roman" pitchFamily="18" charset="0"/>
              </a:rPr>
              <a:t>Клінічне обстеження</a:t>
            </a:r>
            <a:endParaRPr kumimoji="0" lang="ru-RU" sz="16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AutoNum type="arabicParenR"/>
              <a:tabLst>
                <a:tab pos="1012825" algn="l"/>
              </a:tabLst>
            </a:pPr>
            <a:r>
              <a:rPr kumimoji="0" lang="uk-UA" sz="1600" b="1" i="0" u="none" strike="noStrike" cap="none" normalizeH="0" baseline="0" dirty="0" err="1" smtClean="0">
                <a:ln>
                  <a:noFill/>
                </a:ln>
                <a:effectLst/>
                <a:latin typeface="Arial" pitchFamily="34" charset="0"/>
                <a:ea typeface="Times New Roman" pitchFamily="18" charset="0"/>
                <a:cs typeface="Arial" pitchFamily="34" charset="0"/>
              </a:rPr>
              <a:t>Імуно-лабораторне</a:t>
            </a:r>
            <a:r>
              <a:rPr kumimoji="0" lang="uk-UA" sz="1600" b="1" i="0" u="none" strike="noStrike" cap="none" normalizeH="0" baseline="0" dirty="0" smtClean="0">
                <a:ln>
                  <a:noFill/>
                </a:ln>
                <a:effectLst/>
                <a:latin typeface="Arial" pitchFamily="34" charset="0"/>
                <a:ea typeface="Times New Roman" pitchFamily="18" charset="0"/>
                <a:cs typeface="Arial" pitchFamily="34" charset="0"/>
              </a:rPr>
              <a:t> обстеження.</a:t>
            </a:r>
            <a:endParaRPr kumimoji="0" lang="uk-UA" sz="16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302359"/>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Char char="•"/>
              <a:tabLst>
                <a:tab pos="666750" algn="l"/>
              </a:tabLst>
            </a:pPr>
            <a:r>
              <a:rPr kumimoji="0" lang="uk-UA" sz="1000" b="1" i="1" u="none" strike="noStrike" cap="none" normalizeH="0" baseline="0" dirty="0" smtClean="0">
                <a:ln>
                  <a:noFill/>
                </a:ln>
                <a:effectLst/>
                <a:latin typeface="Arial" pitchFamily="34" charset="0"/>
                <a:ea typeface="Times New Roman" pitchFamily="18" charset="0"/>
                <a:cs typeface="Arial" pitchFamily="34" charset="0"/>
              </a:rPr>
              <a:t>Загальний аналіз крові, ШОЕ, С-реактивний білок, </a:t>
            </a:r>
            <a:r>
              <a:rPr kumimoji="0" lang="uk-UA" sz="1000" b="1" i="1" u="none" strike="noStrike" cap="none" normalizeH="0" baseline="0" dirty="0" err="1" smtClean="0">
                <a:ln>
                  <a:noFill/>
                </a:ln>
                <a:effectLst/>
                <a:latin typeface="Arial" pitchFamily="34" charset="0"/>
                <a:ea typeface="Times New Roman" pitchFamily="18" charset="0"/>
                <a:cs typeface="Arial" pitchFamily="34" charset="0"/>
              </a:rPr>
              <a:t>ревматоїдний</a:t>
            </a:r>
            <a:r>
              <a:rPr kumimoji="0" lang="uk-UA" sz="1000" b="1" i="1" u="none" strike="noStrike" cap="none" normalizeH="0" baseline="0" dirty="0" smtClean="0">
                <a:ln>
                  <a:noFill/>
                </a:ln>
                <a:effectLst/>
                <a:latin typeface="Arial" pitchFamily="34" charset="0"/>
                <a:ea typeface="Times New Roman" pitchFamily="18" charset="0"/>
                <a:cs typeface="Arial" pitchFamily="34" charset="0"/>
              </a:rPr>
              <a:t> фактор.</a:t>
            </a:r>
            <a:endParaRPr kumimoji="0" lang="ru-RU" sz="10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666750" algn="l"/>
              </a:tabLst>
            </a:pPr>
            <a:r>
              <a:rPr kumimoji="0" lang="uk-UA" sz="1000" b="1" i="1" u="none" strike="noStrike" cap="none" normalizeH="0" baseline="0" dirty="0" smtClean="0">
                <a:ln>
                  <a:noFill/>
                </a:ln>
                <a:effectLst/>
                <a:latin typeface="Times New Roman" pitchFamily="18" charset="0"/>
                <a:ea typeface="Calibri" pitchFamily="34" charset="0"/>
                <a:cs typeface="Times New Roman" pitchFamily="18" charset="0"/>
              </a:rPr>
              <a:t>Оцінка клітинного (Т-ланки) імунітету:</a:t>
            </a:r>
            <a:endParaRPr kumimoji="0" lang="ru-RU" sz="10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666750" algn="l"/>
              </a:tabLst>
            </a:pPr>
            <a:r>
              <a:rPr kumimoji="0" lang="uk-UA" sz="1000" b="0" i="1" u="none" strike="noStrike" cap="none" normalizeH="0" baseline="0" dirty="0" err="1" smtClean="0">
                <a:ln>
                  <a:noFill/>
                </a:ln>
                <a:effectLst/>
                <a:latin typeface="Times New Roman" pitchFamily="18" charset="0"/>
                <a:ea typeface="Calibri" pitchFamily="34" charset="0"/>
                <a:cs typeface="Times New Roman" pitchFamily="18" charset="0"/>
              </a:rPr>
              <a:t>Скринінгові</a:t>
            </a:r>
            <a:r>
              <a:rPr kumimoji="0" lang="uk-UA" sz="1000" b="0" i="1" u="none" strike="noStrike" cap="none" normalizeH="0" baseline="0" dirty="0" smtClean="0">
                <a:ln>
                  <a:noFill/>
                </a:ln>
                <a:effectLst/>
                <a:latin typeface="Times New Roman" pitchFamily="18" charset="0"/>
                <a:ea typeface="Calibri" pitchFamily="34" charset="0"/>
                <a:cs typeface="Times New Roman" pitchFamily="18" charset="0"/>
              </a:rPr>
              <a:t> методи:</a:t>
            </a:r>
            <a:endParaRPr kumimoji="0" lang="ru-RU" sz="10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666750" algn="l"/>
              </a:tabLst>
            </a:pP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визначення загального числа лімфоцитів;</a:t>
            </a:r>
            <a:endParaRPr kumimoji="0" lang="ru-RU" sz="10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666750" algn="l"/>
              </a:tabLst>
            </a:pP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визначення відсоткового і абсолютного числа зрілих Т-лімфоцитів - CD3 (+) та двох основних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субпопуляцій</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хелперів</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CD4 (+) і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кілерів</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су-</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пресорів</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CD8 (+). При цьому необхідно звертати увагу на кількість "подвійних негативів" - CD3 (+) CD4 (-) CD8 (-) і "подвійних позитивів" - CD3 (+) CD4 (+) CD8 (+);</a:t>
            </a:r>
            <a:endParaRPr kumimoji="0" lang="ru-RU" sz="10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666750" algn="l"/>
              </a:tabLst>
            </a:pP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дослідження відповіді лімфоцитів на Т-клітинний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мітоген</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фітогемаглютинін</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(ФГА) в реакції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бластної</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трансформації (РБТЛ).</a:t>
            </a:r>
            <a:endParaRPr kumimoji="0" lang="ru-RU" sz="10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666750" algn="l"/>
              </a:tabLst>
            </a:pPr>
            <a:r>
              <a:rPr kumimoji="0" lang="uk-UA" sz="1000" b="0" i="1" u="none" strike="noStrike" cap="none" normalizeH="0" baseline="0" dirty="0" smtClean="0">
                <a:ln>
                  <a:noFill/>
                </a:ln>
                <a:effectLst/>
                <a:latin typeface="Times New Roman" pitchFamily="18" charset="0"/>
                <a:ea typeface="Calibri" pitchFamily="34" charset="0"/>
                <a:cs typeface="Times New Roman" pitchFamily="18" charset="0"/>
              </a:rPr>
              <a:t>Уточнюючі методи:</a:t>
            </a:r>
            <a:endParaRPr kumimoji="0" lang="ru-RU" sz="10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666750" algn="l"/>
              </a:tabLst>
            </a:pP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визначення "активаційних маркерів" CD25 і HLA II на Т-лімфоцитах; дослідження продукції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цитокінів</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 гама-інтерферону,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інтерлейкіну-</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2, -4, фактора некрозу пухлини-α (TNF-α), інтерлейкіну-6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in</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vivo</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і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in</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vitro</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10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Char char="-"/>
              <a:tabLst>
                <a:tab pos="666750" algn="l"/>
              </a:tabLst>
            </a:pP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вивчення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проліферативної</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відповіді в РБТЛ на специфічний антиген;</a:t>
            </a:r>
            <a:endParaRPr kumimoji="0" lang="ru-RU" sz="10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Char char="-"/>
              <a:tabLst>
                <a:tab pos="666750" algn="l"/>
              </a:tabLst>
            </a:pP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дослідження процесів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апоптозу</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Т-лімфоцитів методом визначення CD95.</a:t>
            </a:r>
            <a:endParaRPr kumimoji="0" lang="ru-RU" sz="10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666750" algn="l"/>
              </a:tabLst>
            </a:pPr>
            <a:r>
              <a:rPr kumimoji="0" lang="uk-UA" sz="1000" b="1" i="1" u="none" strike="noStrike" cap="none" normalizeH="0" baseline="0" dirty="0" smtClean="0">
                <a:ln>
                  <a:noFill/>
                </a:ln>
                <a:effectLst/>
                <a:latin typeface="Arial" pitchFamily="34" charset="0"/>
                <a:ea typeface="Times New Roman" pitchFamily="18" charset="0"/>
                <a:cs typeface="Arial" pitchFamily="34" charset="0"/>
              </a:rPr>
              <a:t>Оцінка гуморального (В-ланки) імунітету:</a:t>
            </a:r>
            <a:endParaRPr kumimoji="0" lang="ru-RU" sz="10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666750" algn="l"/>
              </a:tabLst>
            </a:pPr>
            <a:r>
              <a:rPr kumimoji="0" lang="uk-UA" sz="1000" b="0" i="1" u="none" strike="noStrike" cap="none" normalizeH="0" baseline="0" dirty="0" err="1" smtClean="0">
                <a:ln>
                  <a:noFill/>
                </a:ln>
                <a:effectLst/>
                <a:latin typeface="Times New Roman" pitchFamily="18" charset="0"/>
                <a:ea typeface="Calibri" pitchFamily="34" charset="0"/>
                <a:cs typeface="Times New Roman" pitchFamily="18" charset="0"/>
              </a:rPr>
              <a:t>Скринінгові</a:t>
            </a:r>
            <a:r>
              <a:rPr kumimoji="0" lang="uk-UA" sz="1000" b="0" i="1" u="none" strike="noStrike" cap="none" normalizeH="0" baseline="0" dirty="0" smtClean="0">
                <a:ln>
                  <a:noFill/>
                </a:ln>
                <a:effectLst/>
                <a:latin typeface="Times New Roman" pitchFamily="18" charset="0"/>
                <a:ea typeface="Calibri" pitchFamily="34" charset="0"/>
                <a:cs typeface="Times New Roman" pitchFamily="18" charset="0"/>
              </a:rPr>
              <a:t> методи:</a:t>
            </a:r>
            <a:endParaRPr kumimoji="0" lang="ru-RU" sz="10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Char char="-"/>
              <a:tabLst>
                <a:tab pos="666750" algn="l"/>
              </a:tabLst>
            </a:pP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визначення відсотка і абсолютної кількості В-лімфоцитів - CD20 (+) або CD19 (+);</a:t>
            </a:r>
            <a:endParaRPr kumimoji="0" lang="ru-RU" sz="10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666750" algn="l"/>
              </a:tabLst>
            </a:pPr>
            <a:r>
              <a:rPr kumimoji="0" lang="uk-UA" sz="1000" b="0" i="0" u="none" strike="noStrike" cap="none" normalizeH="0" baseline="0" dirty="0" smtClean="0">
                <a:ln>
                  <a:noFill/>
                </a:ln>
                <a:effectLst/>
                <a:latin typeface="Arial" pitchFamily="34" charset="0"/>
                <a:ea typeface="Times New Roman" pitchFamily="18" charset="0"/>
                <a:cs typeface="Arial" pitchFamily="34" charset="0"/>
              </a:rPr>
              <a:t>- дослідити рівні неспецифічних імуноглобулінів A, M, G, E в сироватці крові;</a:t>
            </a:r>
            <a:endParaRPr kumimoji="0" lang="ru-RU" sz="10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Char char="-"/>
              <a:tabLst>
                <a:tab pos="666750" algn="l"/>
              </a:tabLst>
            </a:pP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визначення циркулюючих в крові імунних комплексів;</a:t>
            </a:r>
            <a:endParaRPr kumimoji="0" lang="ru-RU" sz="10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Char char="-"/>
              <a:tabLst>
                <a:tab pos="666750" algn="l"/>
              </a:tabLst>
            </a:pP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дослідження відповіді лімфоцитів на В-клітинний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мітоген</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мітоген</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лаконоса (PWM) в РБТЛ.</a:t>
            </a:r>
            <a:endParaRPr kumimoji="0" lang="ru-RU" sz="10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666750" algn="l"/>
              </a:tabLst>
            </a:pPr>
            <a:r>
              <a:rPr kumimoji="0" lang="uk-UA" sz="1000" b="0" i="1" u="none" strike="noStrike" cap="none" normalizeH="0" baseline="0" dirty="0" smtClean="0">
                <a:ln>
                  <a:noFill/>
                </a:ln>
                <a:effectLst/>
                <a:latin typeface="Times New Roman" pitchFamily="18" charset="0"/>
                <a:ea typeface="Calibri" pitchFamily="34" charset="0"/>
                <a:cs typeface="Times New Roman" pitchFamily="18" charset="0"/>
              </a:rPr>
              <a:t>Уточнюючі методи:</a:t>
            </a:r>
            <a:endParaRPr kumimoji="0" lang="ru-RU" sz="10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Char char="-"/>
              <a:tabLst>
                <a:tab pos="666750" algn="l"/>
              </a:tabLst>
            </a:pP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визначення специфічних імуноглобулінів A, M, G, E в сироватці крові;</a:t>
            </a:r>
            <a:endParaRPr kumimoji="0" lang="ru-RU" sz="10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Char char="-"/>
              <a:tabLst>
                <a:tab pos="666750" algn="l"/>
              </a:tabLst>
            </a:pP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визначення продукції ІЛ-6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in</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vivo</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і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in</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vitro</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10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Char char="-"/>
              <a:tabLst>
                <a:tab pos="666750" algn="l"/>
              </a:tabLst>
            </a:pP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визначення секреторного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IgA</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10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666750" algn="l"/>
              </a:tabLst>
            </a:pPr>
            <a:r>
              <a:rPr kumimoji="0" lang="uk-UA" sz="1000" b="1" i="1" u="none" strike="noStrike" cap="none" normalizeH="0" baseline="0" dirty="0" smtClean="0">
                <a:ln>
                  <a:noFill/>
                </a:ln>
                <a:effectLst/>
                <a:latin typeface="Arial" pitchFamily="34" charset="0"/>
                <a:ea typeface="Times New Roman" pitchFamily="18" charset="0"/>
                <a:cs typeface="Arial" pitchFamily="34" charset="0"/>
              </a:rPr>
              <a:t>Оцінка системи фагоцитів (</a:t>
            </a:r>
            <a:r>
              <a:rPr kumimoji="0" lang="uk-UA" sz="1000" b="1" i="1" u="none" strike="noStrike" cap="none" normalizeH="0" baseline="0" dirty="0" err="1" smtClean="0">
                <a:ln>
                  <a:noFill/>
                </a:ln>
                <a:effectLst/>
                <a:latin typeface="Arial" pitchFamily="34" charset="0"/>
                <a:ea typeface="Times New Roman" pitchFamily="18" charset="0"/>
                <a:cs typeface="Arial" pitchFamily="34" charset="0"/>
              </a:rPr>
              <a:t>нейтрофілів</a:t>
            </a:r>
            <a:r>
              <a:rPr kumimoji="0" lang="uk-UA" sz="1000" b="1" i="1" u="none" strike="noStrike" cap="none" normalizeH="0" baseline="0" dirty="0" smtClean="0">
                <a:ln>
                  <a:noFill/>
                </a:ln>
                <a:effectLst/>
                <a:latin typeface="Arial" pitchFamily="34" charset="0"/>
                <a:ea typeface="Times New Roman" pitchFamily="18" charset="0"/>
                <a:cs typeface="Arial" pitchFamily="34" charset="0"/>
              </a:rPr>
              <a:t>):</a:t>
            </a:r>
            <a:endParaRPr kumimoji="0" lang="ru-RU" sz="10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666750" algn="l"/>
              </a:tabLst>
            </a:pPr>
            <a:r>
              <a:rPr kumimoji="0" lang="uk-UA" sz="1000" b="0" i="1" u="none" strike="noStrike" cap="none" normalizeH="0" baseline="0" dirty="0" err="1" smtClean="0">
                <a:ln>
                  <a:noFill/>
                </a:ln>
                <a:effectLst/>
                <a:latin typeface="Times New Roman" pitchFamily="18" charset="0"/>
                <a:ea typeface="Calibri" pitchFamily="34" charset="0"/>
                <a:cs typeface="Times New Roman" pitchFamily="18" charset="0"/>
              </a:rPr>
              <a:t>Скринінгові</a:t>
            </a:r>
            <a:r>
              <a:rPr kumimoji="0" lang="uk-UA" sz="1000" b="0" i="1" u="none" strike="noStrike" cap="none" normalizeH="0" baseline="0" dirty="0" smtClean="0">
                <a:ln>
                  <a:noFill/>
                </a:ln>
                <a:effectLst/>
                <a:latin typeface="Times New Roman" pitchFamily="18" charset="0"/>
                <a:ea typeface="Calibri" pitchFamily="34" charset="0"/>
                <a:cs typeface="Times New Roman" pitchFamily="18" charset="0"/>
              </a:rPr>
              <a:t> методи:</a:t>
            </a:r>
            <a:endParaRPr kumimoji="0" lang="ru-RU" sz="10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Char char="-"/>
              <a:tabLst>
                <a:tab pos="666750" algn="l"/>
              </a:tabLst>
            </a:pP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оцінка абсолютного числа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нейтрофілів</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10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Char char="-"/>
              <a:tabLst>
                <a:tab pos="666750" algn="l"/>
              </a:tabLst>
            </a:pP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дослідження інтенсивності поглинання мікробів фагоцитами (відсоток клітин-фагоцитів і середня здатність до поглинання кожного фагоцита);</a:t>
            </a:r>
            <a:endParaRPr kumimoji="0" lang="ru-RU" sz="10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Char char="-"/>
              <a:tabLst>
                <a:tab pos="666750" algn="l"/>
              </a:tabLst>
            </a:pP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оцінка стану киснево-залежного механізму бактерицидності фагоцитів по НСТ тесту.</a:t>
            </a:r>
            <a:endParaRPr kumimoji="0" lang="ru-RU" sz="10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666750" algn="l"/>
              </a:tabLst>
            </a:pPr>
            <a:r>
              <a:rPr kumimoji="0" lang="uk-UA" sz="1000" b="0" i="1" u="none" strike="noStrike" cap="none" normalizeH="0" baseline="0" dirty="0" smtClean="0">
                <a:ln>
                  <a:noFill/>
                </a:ln>
                <a:effectLst/>
                <a:latin typeface="Times New Roman" pitchFamily="18" charset="0"/>
                <a:ea typeface="Calibri" pitchFamily="34" charset="0"/>
                <a:cs typeface="Times New Roman" pitchFamily="18" charset="0"/>
              </a:rPr>
              <a:t>Уточнюючі тести:</a:t>
            </a:r>
            <a:endParaRPr kumimoji="0" lang="ru-RU" sz="10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Char char="-"/>
              <a:tabLst>
                <a:tab pos="666750" algn="l"/>
              </a:tabLst>
            </a:pP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інтенсивність хемотаксису (міграції) фагоцитів;</a:t>
            </a:r>
            <a:endParaRPr kumimoji="0" lang="ru-RU" sz="10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Char char="-"/>
              <a:tabLst>
                <a:tab pos="666750" algn="l"/>
              </a:tabLst>
            </a:pP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адгезійна</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здатність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нейтрофілів</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до пластики і оцінка числа клітин з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адгезійними</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молекулами CD11/CD18 на мембрані.</a:t>
            </a:r>
            <a:endParaRPr kumimoji="0" lang="ru-RU" sz="10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666750" algn="l"/>
              </a:tabLst>
            </a:pPr>
            <a:r>
              <a:rPr kumimoji="0" lang="uk-UA" sz="1000" b="1" i="1" u="none" strike="noStrike" cap="none" normalizeH="0" baseline="0" dirty="0" smtClean="0">
                <a:ln>
                  <a:noFill/>
                </a:ln>
                <a:effectLst/>
                <a:latin typeface="Arial" pitchFamily="34" charset="0"/>
                <a:ea typeface="Times New Roman" pitchFamily="18" charset="0"/>
                <a:cs typeface="Arial" pitchFamily="34" charset="0"/>
              </a:rPr>
              <a:t>Оцінка системи комплементу:</a:t>
            </a:r>
            <a:endParaRPr kumimoji="0" lang="ru-RU" sz="10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Char char="-"/>
              <a:tabLst>
                <a:tab pos="666750" algn="l"/>
              </a:tabLst>
            </a:pP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визначення загального комплементу по СН50;</a:t>
            </a:r>
            <a:endParaRPr kumimoji="0" lang="ru-RU" sz="10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Char char="-"/>
              <a:tabLst>
                <a:tab pos="666750" algn="l"/>
              </a:tabLst>
            </a:pP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визначення кількості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Clq</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 С3, C3a, C4, C5a, C l </a:t>
            </a:r>
            <a:r>
              <a:rPr kumimoji="0" lang="uk-UA" sz="1000" b="0" i="0" u="none" strike="noStrike" cap="none" normalizeH="0" baseline="0" dirty="0" err="1" smtClean="0">
                <a:ln>
                  <a:noFill/>
                </a:ln>
                <a:effectLst/>
                <a:latin typeface="Times New Roman" pitchFamily="18" charset="0"/>
                <a:ea typeface="Calibri" pitchFamily="34" charset="0"/>
                <a:cs typeface="Times New Roman" pitchFamily="18" charset="0"/>
              </a:rPr>
              <a:t>inh</a:t>
            </a:r>
            <a:r>
              <a:rPr kumimoji="0" lang="uk-UA" sz="10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10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666750" algn="l"/>
              </a:tabLst>
            </a:pPr>
            <a:r>
              <a:rPr kumimoji="0" lang="uk-UA" sz="1000" b="0" i="0" u="none" strike="noStrike" cap="none" normalizeH="0" baseline="0" dirty="0" smtClean="0">
                <a:ln>
                  <a:noFill/>
                </a:ln>
                <a:effectLst/>
                <a:latin typeface="Arial" pitchFamily="34" charset="0"/>
                <a:ea typeface="Times New Roman" pitchFamily="18" charset="0"/>
                <a:cs typeface="Arial" pitchFamily="34" charset="0"/>
              </a:rPr>
              <a:t>Враховуючи різноспрямованість імунологічних тестів, різну діагностичну та прогностичну значимість, ступінь складності набір уніфікованих імунологічних методик можна розділити на 2 рівня.</a:t>
            </a:r>
            <a:endParaRPr kumimoji="0" lang="ru-RU" sz="10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666750" algn="l"/>
              </a:tabLst>
            </a:pPr>
            <a:r>
              <a:rPr kumimoji="0" lang="uk-UA" sz="1000" b="1" i="0" u="none" strike="noStrike" cap="none" normalizeH="0" baseline="0" dirty="0" smtClean="0">
                <a:ln>
                  <a:noFill/>
                </a:ln>
                <a:effectLst/>
                <a:latin typeface="Arial" pitchFamily="34" charset="0"/>
                <a:ea typeface="Times New Roman" pitchFamily="18" charset="0"/>
                <a:cs typeface="Arial" pitchFamily="34" charset="0"/>
              </a:rPr>
              <a:t>Тести І рівня </a:t>
            </a:r>
            <a:r>
              <a:rPr kumimoji="0" lang="uk-UA" sz="1000" b="0" i="0" u="none" strike="noStrike" cap="none" normalizeH="0" baseline="0" dirty="0" smtClean="0">
                <a:ln>
                  <a:noFill/>
                </a:ln>
                <a:effectLst/>
                <a:latin typeface="Arial" pitchFamily="34" charset="0"/>
                <a:ea typeface="Times New Roman" pitchFamily="18" charset="0"/>
                <a:cs typeface="Arial" pitchFamily="34" charset="0"/>
              </a:rPr>
              <a:t>(орієнтовні, </a:t>
            </a:r>
            <a:r>
              <a:rPr kumimoji="0" lang="uk-UA" sz="1000" b="0" i="0" u="none" strike="noStrike" cap="none" normalizeH="0" baseline="0" dirty="0" err="1" smtClean="0">
                <a:ln>
                  <a:noFill/>
                </a:ln>
                <a:effectLst/>
                <a:latin typeface="Arial" pitchFamily="34" charset="0"/>
                <a:ea typeface="Times New Roman" pitchFamily="18" charset="0"/>
                <a:cs typeface="Arial" pitchFamily="34" charset="0"/>
              </a:rPr>
              <a:t>скринінгові</a:t>
            </a:r>
            <a:r>
              <a:rPr kumimoji="0" lang="uk-UA" sz="1000" b="0" i="0" u="none" strike="noStrike" cap="none" normalizeH="0" baseline="0" dirty="0" smtClean="0">
                <a:ln>
                  <a:noFill/>
                </a:ln>
                <a:effectLst/>
                <a:latin typeface="Arial" pitchFamily="34" charset="0"/>
                <a:ea typeface="Times New Roman" pitchFamily="18" charset="0"/>
                <a:cs typeface="Arial" pitchFamily="34" charset="0"/>
              </a:rPr>
              <a:t> тести). За допомогою тестів першого рівня можна виявити грубі дефекти в клітинному і гуморальному імунітеті, а також у системі фагоцитів. Використання цих тестів в повсякденній практиці клінічного імунолога дає можливість підтвердити або спростувати припущення про порушення функціонування імунної системи.</a:t>
            </a:r>
            <a:endParaRPr kumimoji="0" lang="ru-RU" sz="10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666750" algn="l"/>
              </a:tabLst>
            </a:pPr>
            <a:r>
              <a:rPr kumimoji="0" lang="uk-UA" sz="1000" b="1" i="0" u="none" strike="noStrike" cap="none" normalizeH="0" baseline="0" dirty="0" smtClean="0">
                <a:ln>
                  <a:noFill/>
                </a:ln>
                <a:effectLst/>
                <a:latin typeface="Arial" pitchFamily="34" charset="0"/>
                <a:ea typeface="Times New Roman" pitchFamily="18" charset="0"/>
                <a:cs typeface="Arial" pitchFamily="34" charset="0"/>
              </a:rPr>
              <a:t>Тести II рівня </a:t>
            </a:r>
            <a:r>
              <a:rPr kumimoji="0" lang="uk-UA" sz="1000" b="0" i="0" u="none" strike="noStrike" cap="none" normalizeH="0" baseline="0" dirty="0" smtClean="0">
                <a:ln>
                  <a:noFill/>
                </a:ln>
                <a:effectLst/>
                <a:latin typeface="Arial" pitchFamily="34" charset="0"/>
                <a:ea typeface="Times New Roman" pitchFamily="18" charset="0"/>
                <a:cs typeface="Arial" pitchFamily="34" charset="0"/>
              </a:rPr>
              <a:t>(аналітичні, уточнюючі). За допомогою тестів другого рівня можна виявити тонкі дефекти в клітинному і гуморального імунітету, а також у системі фагоцитів. Використання цих тестів у практиці клінічного імунолога дає можливість встановити вид імунодефіциту, точно виявити порушення, що призвели до </a:t>
            </a:r>
            <a:r>
              <a:rPr kumimoji="0" lang="uk-UA" sz="1000" b="0" i="0" u="none" strike="noStrike" cap="none" normalizeH="0" baseline="0" dirty="0" err="1" smtClean="0">
                <a:ln>
                  <a:noFill/>
                </a:ln>
                <a:effectLst/>
                <a:latin typeface="Arial" pitchFamily="34" charset="0"/>
                <a:ea typeface="Times New Roman" pitchFamily="18" charset="0"/>
                <a:cs typeface="Arial" pitchFamily="34" charset="0"/>
              </a:rPr>
              <a:t>дисфункції</a:t>
            </a:r>
            <a:r>
              <a:rPr kumimoji="0" lang="uk-UA" sz="1000" b="0" i="0" u="none" strike="noStrike" cap="none" normalizeH="0" baseline="0" dirty="0" smtClean="0">
                <a:ln>
                  <a:noFill/>
                </a:ln>
                <a:effectLst/>
                <a:latin typeface="Arial" pitchFamily="34" charset="0"/>
                <a:ea typeface="Times New Roman" pitchFamily="18" charset="0"/>
                <a:cs typeface="Arial" pitchFamily="34" charset="0"/>
              </a:rPr>
              <a:t> імунної системи. Після аналізу певних показників і зіставлення їх з клініко-анамнестичними даними лікар обґрунтовує необхідність продовжити імунологічне обстеження пацієнта або визнати його </a:t>
            </a:r>
            <a:r>
              <a:rPr kumimoji="0" lang="uk-UA" sz="1000" b="0" i="0" u="none" strike="noStrike" cap="none" normalizeH="0" baseline="0" dirty="0" err="1" smtClean="0">
                <a:ln>
                  <a:noFill/>
                </a:ln>
                <a:effectLst/>
                <a:latin typeface="Arial" pitchFamily="34" charset="0"/>
                <a:ea typeface="Times New Roman" pitchFamily="18" charset="0"/>
                <a:cs typeface="Arial" pitchFamily="34" charset="0"/>
              </a:rPr>
              <a:t>імунологічно</a:t>
            </a:r>
            <a:r>
              <a:rPr kumimoji="0" lang="uk-UA" sz="1000" b="0" i="0" u="none" strike="noStrike" cap="none" normalizeH="0" baseline="0" dirty="0" smtClean="0">
                <a:ln>
                  <a:noFill/>
                </a:ln>
                <a:effectLst/>
                <a:latin typeface="Arial" pitchFamily="34" charset="0"/>
                <a:ea typeface="Times New Roman" pitchFamily="18" charset="0"/>
                <a:cs typeface="Arial" pitchFamily="34" charset="0"/>
              </a:rPr>
              <a:t> здоровим.</a:t>
            </a:r>
            <a:endParaRPr kumimoji="0" lang="uk-UA" sz="10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843143"/>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tab pos="987425" algn="l"/>
              </a:tabLst>
            </a:pPr>
            <a:r>
              <a:rPr kumimoji="0" lang="uk-UA" sz="2000" b="0" i="0" u="none" strike="noStrike" cap="none" normalizeH="0" baseline="0" dirty="0" smtClean="0">
                <a:ln>
                  <a:noFill/>
                </a:ln>
                <a:effectLst/>
                <a:latin typeface="Arial" pitchFamily="34" charset="0"/>
                <a:ea typeface="Times New Roman" pitchFamily="18" charset="0"/>
                <a:cs typeface="Arial" pitchFamily="34" charset="0"/>
              </a:rPr>
              <a:t>Далі представлений бланк розширеної </a:t>
            </a:r>
            <a:r>
              <a:rPr kumimoji="0" lang="uk-UA" sz="2000" b="0" i="0" u="none" strike="noStrike" cap="none" normalizeH="0" baseline="0" dirty="0" err="1" smtClean="0">
                <a:ln>
                  <a:noFill/>
                </a:ln>
                <a:effectLst/>
                <a:latin typeface="Arial" pitchFamily="34" charset="0"/>
                <a:ea typeface="Times New Roman" pitchFamily="18" charset="0"/>
                <a:cs typeface="Arial" pitchFamily="34" charset="0"/>
              </a:rPr>
              <a:t>імунограми</a:t>
            </a:r>
            <a:r>
              <a:rPr kumimoji="0" lang="uk-UA" sz="2000" b="0" i="0" u="none" strike="noStrike" cap="none" normalizeH="0" baseline="0" dirty="0" smtClean="0">
                <a:ln>
                  <a:noFill/>
                </a:ln>
                <a:effectLst/>
                <a:latin typeface="Arial" pitchFamily="34" charset="0"/>
                <a:ea typeface="Times New Roman" pitchFamily="18" charset="0"/>
                <a:cs typeface="Arial" pitchFamily="34" charset="0"/>
              </a:rPr>
              <a:t>, що враховує </a:t>
            </a:r>
            <a:r>
              <a:rPr kumimoji="0" lang="uk-UA" sz="2000" b="0" i="0" u="none" strike="noStrike" cap="none" normalizeH="0" baseline="0" dirty="0" err="1" smtClean="0">
                <a:ln>
                  <a:noFill/>
                </a:ln>
                <a:effectLst/>
                <a:latin typeface="Arial" pitchFamily="34" charset="0"/>
                <a:ea typeface="Times New Roman" pitchFamily="18" charset="0"/>
                <a:cs typeface="Arial" pitchFamily="34" charset="0"/>
              </a:rPr>
              <a:t>скринінгові</a:t>
            </a:r>
            <a:r>
              <a:rPr kumimoji="0" lang="uk-UA" sz="2000" b="0" i="0" u="none" strike="noStrike" cap="none" normalizeH="0" baseline="0" dirty="0" smtClean="0">
                <a:ln>
                  <a:noFill/>
                </a:ln>
                <a:effectLst/>
                <a:latin typeface="Arial" pitchFamily="34" charset="0"/>
                <a:ea typeface="Times New Roman" pitchFamily="18" charset="0"/>
                <a:cs typeface="Arial" pitchFamily="34" charset="0"/>
              </a:rPr>
              <a:t> і уточнюючі методи дослідження імунітету. У ній представлені норми по кожному блоку досліджень .</a:t>
            </a:r>
            <a:endParaRPr kumimoji="0" lang="ru-RU"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87425" algn="l"/>
              </a:tabLst>
            </a:pPr>
            <a:r>
              <a:rPr kumimoji="0" lang="uk-UA" sz="2000" b="0" i="0" u="none" strike="noStrike" cap="none" normalizeH="0" baseline="0" dirty="0" smtClean="0">
                <a:ln>
                  <a:noFill/>
                </a:ln>
                <a:effectLst/>
                <a:latin typeface="Arial" pitchFamily="34" charset="0"/>
                <a:ea typeface="Times New Roman" pitchFamily="18" charset="0"/>
                <a:cs typeface="Arial" pitchFamily="34" charset="0"/>
              </a:rPr>
              <a:t>ІМУНОГРАМА</a:t>
            </a:r>
            <a:endParaRPr kumimoji="0" lang="ru-RU" sz="20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AutoNum type="arabicPeriod"/>
              <a:tabLst>
                <a:tab pos="987425" algn="l"/>
              </a:tabLst>
            </a:pPr>
            <a:r>
              <a:rPr kumimoji="0" lang="uk-UA" sz="2000" b="0" i="0" u="none" strike="noStrike" cap="none" normalizeH="0" baseline="0" dirty="0" smtClean="0">
                <a:ln>
                  <a:noFill/>
                </a:ln>
                <a:effectLst/>
                <a:latin typeface="Times New Roman" pitchFamily="18" charset="0"/>
                <a:ea typeface="Calibri" pitchFamily="34" charset="0"/>
                <a:cs typeface="Times New Roman" pitchFamily="18" charset="0"/>
              </a:rPr>
              <a:t>Паспортні дані</a:t>
            </a:r>
            <a:endParaRPr kumimoji="0" lang="ru-RU" sz="20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AutoNum type="arabicPeriod"/>
              <a:tabLst>
                <a:tab pos="987425" algn="l"/>
              </a:tabLst>
            </a:pPr>
            <a:r>
              <a:rPr kumimoji="0" lang="uk-UA" sz="2000" b="0" i="0" u="none" strike="noStrike" cap="none" normalizeH="0" baseline="0" dirty="0" smtClean="0">
                <a:ln>
                  <a:noFill/>
                </a:ln>
                <a:effectLst/>
                <a:latin typeface="Times New Roman" pitchFamily="18" charset="0"/>
                <a:ea typeface="Calibri" pitchFamily="34" charset="0"/>
                <a:cs typeface="Times New Roman" pitchFamily="18" charset="0"/>
              </a:rPr>
              <a:t>Діагноз</a:t>
            </a:r>
            <a:endParaRPr kumimoji="0" lang="ru-RU" sz="2000" b="0" i="0" u="none" strike="noStrike" cap="none" normalizeH="0" baseline="0" dirty="0" smtClean="0">
              <a:ln>
                <a:noFill/>
              </a:ln>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
                <a:srgbClr val="211F1F"/>
              </a:buClr>
              <a:buSzPct val="100000"/>
              <a:buFontTx/>
              <a:buAutoNum type="arabicPeriod"/>
              <a:tabLst>
                <a:tab pos="987425" algn="l"/>
              </a:tabLst>
            </a:pPr>
            <a:r>
              <a:rPr kumimoji="0" lang="uk-UA" sz="2000" b="0" i="0" u="none" strike="noStrike" cap="none" normalizeH="0" baseline="0" dirty="0" smtClean="0">
                <a:ln>
                  <a:noFill/>
                </a:ln>
                <a:effectLst/>
                <a:latin typeface="Times New Roman" pitchFamily="18" charset="0"/>
                <a:ea typeface="Calibri" pitchFamily="34" charset="0"/>
                <a:cs typeface="Times New Roman" pitchFamily="18" charset="0"/>
              </a:rPr>
              <a:t>Параметри клітинного імунітету</a:t>
            </a:r>
            <a:endParaRPr kumimoji="0" lang="uk-UA" sz="2000" b="0" i="0" u="none" strike="noStrike" cap="none" normalizeH="0" baseline="0" dirty="0" smtClean="0">
              <a:ln>
                <a:noFill/>
              </a:ln>
              <a:effectLst/>
              <a:latin typeface="Arial" pitchFamily="34" charset="0"/>
              <a:cs typeface="Arial" pitchFamily="34" charset="0"/>
            </a:endParaRPr>
          </a:p>
        </p:txBody>
      </p:sp>
      <p:sp>
        <p:nvSpPr>
          <p:cNvPr id="3" name="Прямоугольник 2"/>
          <p:cNvSpPr/>
          <p:nvPr/>
        </p:nvSpPr>
        <p:spPr>
          <a:xfrm>
            <a:off x="2940079" y="3244334"/>
            <a:ext cx="3263842" cy="369332"/>
          </a:xfrm>
          <a:prstGeom prst="rect">
            <a:avLst/>
          </a:prstGeom>
        </p:spPr>
        <p:txBody>
          <a:bodyPr wrap="none">
            <a:spAutoFit/>
          </a:bodyPr>
          <a:lstStyle/>
          <a:p>
            <a:r>
              <a:rPr lang="ru-RU" dirty="0" err="1" smtClean="0"/>
              <a:t>Імунограма</a:t>
            </a:r>
            <a:r>
              <a:rPr lang="ru-RU" dirty="0" smtClean="0"/>
              <a:t> </a:t>
            </a:r>
            <a:r>
              <a:rPr lang="ru-RU" dirty="0" err="1" smtClean="0"/>
              <a:t>чоловіка</a:t>
            </a:r>
            <a:r>
              <a:rPr lang="ru-RU" dirty="0" smtClean="0"/>
              <a:t> 60 </a:t>
            </a:r>
            <a:r>
              <a:rPr lang="ru-RU" dirty="0" err="1" smtClean="0"/>
              <a:t>років</a:t>
            </a:r>
            <a:endParaRPr lang="ru-RU" dirty="0"/>
          </a:p>
        </p:txBody>
      </p:sp>
      <p:pic>
        <p:nvPicPr>
          <p:cNvPr id="2049" name="Picture 1"/>
          <p:cNvPicPr>
            <a:picLocks noChangeAspect="1" noChangeArrowheads="1"/>
          </p:cNvPicPr>
          <p:nvPr/>
        </p:nvPicPr>
        <p:blipFill>
          <a:blip r:embed="rId2" cstate="print"/>
          <a:srcRect/>
          <a:stretch>
            <a:fillRect/>
          </a:stretch>
        </p:blipFill>
        <p:spPr bwMode="auto">
          <a:xfrm>
            <a:off x="2051720" y="3905250"/>
            <a:ext cx="5314950" cy="295275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717857"/>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tab pos="903288" algn="l"/>
              </a:tabLst>
            </a:pPr>
            <a:r>
              <a:rPr kumimoji="0" lang="uk-UA" sz="1200" b="1" i="0" u="none" strike="noStrike" cap="none" normalizeH="0" baseline="0" dirty="0" smtClean="0">
                <a:ln>
                  <a:noFill/>
                </a:ln>
                <a:effectLst/>
                <a:ea typeface="Times New Roman" pitchFamily="18" charset="0"/>
                <a:cs typeface="Arial" pitchFamily="34" charset="0"/>
              </a:rPr>
              <a:t>Рекомендації, якими необхідно керуватися при інтерпретації </a:t>
            </a:r>
            <a:r>
              <a:rPr kumimoji="0" lang="uk-UA" sz="1200" b="1" i="0" u="none" strike="noStrike" cap="none" normalizeH="0" baseline="0" dirty="0" err="1" smtClean="0">
                <a:ln>
                  <a:noFill/>
                </a:ln>
                <a:effectLst/>
                <a:ea typeface="Times New Roman" pitchFamily="18" charset="0"/>
                <a:cs typeface="Arial" pitchFamily="34" charset="0"/>
              </a:rPr>
              <a:t>імунограм</a:t>
            </a:r>
            <a:endParaRPr kumimoji="0" lang="ru-RU" sz="12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903288" algn="l"/>
              </a:tabLst>
            </a:pPr>
            <a:r>
              <a:rPr kumimoji="0" lang="uk-UA" sz="1200" b="0" i="0" u="none" strike="noStrike" cap="none" normalizeH="0" baseline="0" dirty="0" smtClean="0">
                <a:ln>
                  <a:noFill/>
                </a:ln>
                <a:effectLst/>
                <a:ea typeface="Calibri" pitchFamily="34" charset="0"/>
                <a:cs typeface="Times New Roman" pitchFamily="18" charset="0"/>
              </a:rPr>
              <a:t>Повноцінний клінічний аналіз </a:t>
            </a:r>
            <a:r>
              <a:rPr kumimoji="0" lang="uk-UA" sz="1200" b="0" i="0" u="none" strike="noStrike" cap="none" normalizeH="0" baseline="0" dirty="0" err="1" smtClean="0">
                <a:ln>
                  <a:noFill/>
                </a:ln>
                <a:effectLst/>
                <a:ea typeface="Calibri" pitchFamily="34" charset="0"/>
                <a:cs typeface="Times New Roman" pitchFamily="18" charset="0"/>
              </a:rPr>
              <a:t>імунограми</a:t>
            </a:r>
            <a:r>
              <a:rPr kumimoji="0" lang="uk-UA" sz="1200" b="0" i="0" u="none" strike="noStrike" cap="none" normalizeH="0" baseline="0" dirty="0" smtClean="0">
                <a:ln>
                  <a:noFill/>
                </a:ln>
                <a:effectLst/>
                <a:ea typeface="Calibri" pitchFamily="34" charset="0"/>
                <a:cs typeface="Times New Roman" pitchFamily="18" charset="0"/>
              </a:rPr>
              <a:t> може бути проведений тільки в комплексі з оцінкою клінічної картини захворювання у даного пацієнта і даних анамнезу. Робити клінічне висновок по одній лише </a:t>
            </a:r>
            <a:r>
              <a:rPr kumimoji="0" lang="uk-UA" sz="1200" b="0" i="0" u="none" strike="noStrike" cap="none" normalizeH="0" baseline="0" dirty="0" err="1" smtClean="0">
                <a:ln>
                  <a:noFill/>
                </a:ln>
                <a:effectLst/>
                <a:ea typeface="Calibri" pitchFamily="34" charset="0"/>
                <a:cs typeface="Times New Roman" pitchFamily="18" charset="0"/>
              </a:rPr>
              <a:t>імунограмі</a:t>
            </a:r>
            <a:r>
              <a:rPr kumimoji="0" lang="uk-UA" sz="1200" b="0" i="0" u="none" strike="noStrike" cap="none" normalizeH="0" baseline="0" dirty="0" smtClean="0">
                <a:ln>
                  <a:noFill/>
                </a:ln>
                <a:effectLst/>
                <a:ea typeface="Calibri" pitchFamily="34" charset="0"/>
                <a:cs typeface="Times New Roman" pitchFamily="18" charset="0"/>
              </a:rPr>
              <a:t> не можна, оскільки одні й ті ж зсуви показників </a:t>
            </a:r>
            <a:r>
              <a:rPr kumimoji="0" lang="uk-UA" sz="1200" b="0" i="0" u="none" strike="noStrike" cap="none" normalizeH="0" baseline="0" dirty="0" err="1" smtClean="0">
                <a:ln>
                  <a:noFill/>
                </a:ln>
                <a:effectLst/>
                <a:ea typeface="Calibri" pitchFamily="34" charset="0"/>
                <a:cs typeface="Times New Roman" pitchFamily="18" charset="0"/>
              </a:rPr>
              <a:t>імунограми</a:t>
            </a:r>
            <a:r>
              <a:rPr kumimoji="0" lang="uk-UA" sz="1200" b="0" i="0" u="none" strike="noStrike" cap="none" normalizeH="0" baseline="0" dirty="0" smtClean="0">
                <a:ln>
                  <a:noFill/>
                </a:ln>
                <a:effectLst/>
                <a:ea typeface="Calibri" pitchFamily="34" charset="0"/>
                <a:cs typeface="Times New Roman" pitchFamily="18" charset="0"/>
              </a:rPr>
              <a:t> можуть спостерігатися при різних </a:t>
            </a:r>
            <a:r>
              <a:rPr kumimoji="0" lang="uk-UA" sz="1200" b="0" i="0" u="none" strike="noStrike" cap="none" normalizeH="0" baseline="0" dirty="0" err="1" smtClean="0">
                <a:ln>
                  <a:noFill/>
                </a:ln>
                <a:effectLst/>
                <a:ea typeface="Calibri" pitchFamily="34" charset="0"/>
                <a:cs typeface="Times New Roman" pitchFamily="18" charset="0"/>
              </a:rPr>
              <a:t>патологіях</a:t>
            </a:r>
            <a:r>
              <a:rPr kumimoji="0" lang="uk-UA" sz="1200" b="0" i="0" u="none" strike="noStrike" cap="none" normalizeH="0" baseline="0" dirty="0" smtClean="0">
                <a:ln>
                  <a:noFill/>
                </a:ln>
                <a:effectLst/>
                <a:ea typeface="Calibri" pitchFamily="34" charset="0"/>
                <a:cs typeface="Times New Roman" pitchFamily="18" charset="0"/>
              </a:rPr>
              <a:t>.</a:t>
            </a:r>
            <a:endParaRPr kumimoji="0" lang="ru-RU" sz="12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903288" algn="l"/>
              </a:tabLst>
            </a:pPr>
            <a:r>
              <a:rPr kumimoji="0" lang="uk-UA" sz="1200" b="0" i="0" u="none" strike="noStrike" cap="none" normalizeH="0" baseline="0" dirty="0" smtClean="0">
                <a:ln>
                  <a:noFill/>
                </a:ln>
                <a:effectLst/>
                <a:ea typeface="Calibri" pitchFamily="34" charset="0"/>
                <a:cs typeface="Times New Roman" pitchFamily="18" charset="0"/>
              </a:rPr>
              <a:t>Комплексний аналіз </a:t>
            </a:r>
            <a:r>
              <a:rPr kumimoji="0" lang="uk-UA" sz="1200" b="0" i="0" u="none" strike="noStrike" cap="none" normalizeH="0" baseline="0" dirty="0" err="1" smtClean="0">
                <a:ln>
                  <a:noFill/>
                </a:ln>
                <a:effectLst/>
                <a:ea typeface="Calibri" pitchFamily="34" charset="0"/>
                <a:cs typeface="Times New Roman" pitchFamily="18" charset="0"/>
              </a:rPr>
              <a:t>імунограми</a:t>
            </a:r>
            <a:r>
              <a:rPr kumimoji="0" lang="uk-UA" sz="1200" b="0" i="0" u="none" strike="noStrike" cap="none" normalizeH="0" baseline="0" dirty="0" smtClean="0">
                <a:ln>
                  <a:noFill/>
                </a:ln>
                <a:effectLst/>
                <a:ea typeface="Calibri" pitchFamily="34" charset="0"/>
                <a:cs typeface="Times New Roman" pitchFamily="18" charset="0"/>
              </a:rPr>
              <a:t> більш інформативний, ніж оцінка кожного показника окремо. Одне і те ж зрушення при різних фазах гострого запального процесу може розглядатися як сприятливий і </a:t>
            </a:r>
            <a:r>
              <a:rPr kumimoji="0" lang="uk-UA" sz="1200" b="0" i="0" u="none" strike="noStrike" cap="none" normalizeH="0" baseline="0" dirty="0" err="1" smtClean="0">
                <a:ln>
                  <a:noFill/>
                </a:ln>
                <a:effectLst/>
                <a:ea typeface="Calibri" pitchFamily="34" charset="0"/>
                <a:cs typeface="Times New Roman" pitchFamily="18" charset="0"/>
              </a:rPr>
              <a:t>неспри</a:t>
            </a:r>
            <a:r>
              <a:rPr kumimoji="0" lang="uk-UA" sz="1200" b="0" i="0" u="none" strike="noStrike" cap="none" normalizeH="0" baseline="0" dirty="0" smtClean="0">
                <a:ln>
                  <a:noFill/>
                </a:ln>
                <a:effectLst/>
                <a:ea typeface="Calibri" pitchFamily="34" charset="0"/>
                <a:cs typeface="Times New Roman" pitchFamily="18" charset="0"/>
              </a:rPr>
              <a:t> </a:t>
            </a:r>
            <a:r>
              <a:rPr kumimoji="0" lang="uk-UA" sz="1200" b="0" i="0" u="none" strike="noStrike" cap="none" normalizeH="0" baseline="0" dirty="0" err="1" smtClean="0">
                <a:ln>
                  <a:noFill/>
                </a:ln>
                <a:effectLst/>
                <a:ea typeface="Calibri" pitchFamily="34" charset="0"/>
                <a:cs typeface="Times New Roman" pitchFamily="18" charset="0"/>
              </a:rPr>
              <a:t>ятливий</a:t>
            </a:r>
            <a:r>
              <a:rPr kumimoji="0" lang="uk-UA" sz="1200" b="0" i="0" u="none" strike="noStrike" cap="none" normalizeH="0" baseline="0" dirty="0" smtClean="0">
                <a:ln>
                  <a:noFill/>
                </a:ln>
                <a:effectLst/>
                <a:ea typeface="Calibri" pitchFamily="34" charset="0"/>
                <a:cs typeface="Times New Roman" pitchFamily="18" charset="0"/>
              </a:rPr>
              <a:t> симптом.</a:t>
            </a:r>
            <a:endParaRPr kumimoji="0" lang="ru-RU" sz="12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903288" algn="l"/>
              </a:tabLst>
            </a:pPr>
            <a:r>
              <a:rPr kumimoji="0" lang="uk-UA" sz="1200" b="0" i="0" u="none" strike="noStrike" cap="none" normalizeH="0" baseline="0" dirty="0" smtClean="0">
                <a:ln>
                  <a:noFill/>
                </a:ln>
                <a:effectLst/>
                <a:ea typeface="Calibri" pitchFamily="34" charset="0"/>
                <a:cs typeface="Times New Roman" pitchFamily="18" charset="0"/>
              </a:rPr>
              <a:t>Реальну інформацію в </a:t>
            </a:r>
            <a:r>
              <a:rPr kumimoji="0" lang="uk-UA" sz="1200" b="0" i="0" u="none" strike="noStrike" cap="none" normalizeH="0" baseline="0" dirty="0" err="1" smtClean="0">
                <a:ln>
                  <a:noFill/>
                </a:ln>
                <a:effectLst/>
                <a:ea typeface="Calibri" pitchFamily="34" charset="0"/>
                <a:cs typeface="Times New Roman" pitchFamily="18" charset="0"/>
              </a:rPr>
              <a:t>імунограмі</a:t>
            </a:r>
            <a:r>
              <a:rPr kumimoji="0" lang="uk-UA" sz="1200" b="0" i="0" u="none" strike="noStrike" cap="none" normalizeH="0" baseline="0" dirty="0" smtClean="0">
                <a:ln>
                  <a:noFill/>
                </a:ln>
                <a:effectLst/>
                <a:ea typeface="Calibri" pitchFamily="34" charset="0"/>
                <a:cs typeface="Times New Roman" pitchFamily="18" charset="0"/>
              </a:rPr>
              <a:t> несуть тільки стійко виражені зрушення показників.</a:t>
            </a:r>
            <a:endParaRPr kumimoji="0" lang="ru-RU" sz="12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903288" algn="l"/>
              </a:tabLst>
            </a:pPr>
            <a:r>
              <a:rPr kumimoji="0" lang="uk-UA" sz="1200" b="0" i="0" u="none" strike="noStrike" cap="none" normalizeH="0" baseline="0" dirty="0" smtClean="0">
                <a:ln>
                  <a:noFill/>
                </a:ln>
                <a:effectLst/>
                <a:ea typeface="Calibri" pitchFamily="34" charset="0"/>
                <a:cs typeface="Times New Roman" pitchFamily="18" charset="0"/>
              </a:rPr>
              <a:t>Аналіз </a:t>
            </a:r>
            <a:r>
              <a:rPr kumimoji="0" lang="uk-UA" sz="1200" b="0" i="0" u="none" strike="noStrike" cap="none" normalizeH="0" baseline="0" dirty="0" err="1" smtClean="0">
                <a:ln>
                  <a:noFill/>
                </a:ln>
                <a:effectLst/>
                <a:ea typeface="Calibri" pitchFamily="34" charset="0"/>
                <a:cs typeface="Times New Roman" pitchFamily="18" charset="0"/>
              </a:rPr>
              <a:t>імунограми</a:t>
            </a:r>
            <a:r>
              <a:rPr kumimoji="0" lang="uk-UA" sz="1200" b="0" i="0" u="none" strike="noStrike" cap="none" normalizeH="0" baseline="0" dirty="0" smtClean="0">
                <a:ln>
                  <a:noFill/>
                </a:ln>
                <a:effectLst/>
                <a:ea typeface="Calibri" pitchFamily="34" charset="0"/>
                <a:cs typeface="Times New Roman" pitchFamily="18" charset="0"/>
              </a:rPr>
              <a:t> в динаміці більш інформативний як в діагностичному, так і в прогностичному відношенні, чим одноразово отримана </a:t>
            </a:r>
            <a:r>
              <a:rPr kumimoji="0" lang="uk-UA" sz="1200" b="0" i="0" u="none" strike="noStrike" cap="none" normalizeH="0" baseline="0" dirty="0" err="1" smtClean="0">
                <a:ln>
                  <a:noFill/>
                </a:ln>
                <a:effectLst/>
                <a:ea typeface="Calibri" pitchFamily="34" charset="0"/>
                <a:cs typeface="Times New Roman" pitchFamily="18" charset="0"/>
              </a:rPr>
              <a:t>імунограма</a:t>
            </a:r>
            <a:r>
              <a:rPr kumimoji="0" lang="uk-UA" sz="1200" b="0" i="0" u="none" strike="noStrike" cap="none" normalizeH="0" baseline="0" dirty="0" smtClean="0">
                <a:ln>
                  <a:noFill/>
                </a:ln>
                <a:effectLst/>
                <a:ea typeface="Calibri" pitchFamily="34" charset="0"/>
                <a:cs typeface="Times New Roman" pitchFamily="18" charset="0"/>
              </a:rPr>
              <a:t>. У переважній більшості випадків аналіз тільки однієї </a:t>
            </a:r>
            <a:r>
              <a:rPr kumimoji="0" lang="uk-UA" sz="1200" b="0" i="0" u="none" strike="noStrike" cap="none" normalizeH="0" baseline="0" dirty="0" err="1" smtClean="0">
                <a:ln>
                  <a:noFill/>
                </a:ln>
                <a:effectLst/>
                <a:ea typeface="Calibri" pitchFamily="34" charset="0"/>
                <a:cs typeface="Times New Roman" pitchFamily="18" charset="0"/>
              </a:rPr>
              <a:t>імунограми</a:t>
            </a:r>
            <a:r>
              <a:rPr kumimoji="0" lang="uk-UA" sz="1200" b="0" i="0" u="none" strike="noStrike" cap="none" normalizeH="0" baseline="0" dirty="0" smtClean="0">
                <a:ln>
                  <a:noFill/>
                </a:ln>
                <a:effectLst/>
                <a:ea typeface="Calibri" pitchFamily="34" charset="0"/>
                <a:cs typeface="Times New Roman" pitchFamily="18" charset="0"/>
              </a:rPr>
              <a:t> дає можливість зробити лише орієнтування, а не безумовні висновки діагностичного і прогностичного характеру. Тому в діагностичному і прогностичному плані необхідні як мінімум дві </a:t>
            </a:r>
            <a:r>
              <a:rPr kumimoji="0" lang="uk-UA" sz="1200" b="0" i="0" u="none" strike="noStrike" cap="none" normalizeH="0" baseline="0" dirty="0" err="1" smtClean="0">
                <a:ln>
                  <a:noFill/>
                </a:ln>
                <a:effectLst/>
                <a:ea typeface="Calibri" pitchFamily="34" charset="0"/>
                <a:cs typeface="Times New Roman" pitchFamily="18" charset="0"/>
              </a:rPr>
              <a:t>імунограми</a:t>
            </a:r>
            <a:r>
              <a:rPr kumimoji="0" lang="uk-UA" sz="1200" b="0" i="0" u="none" strike="noStrike" cap="none" normalizeH="0" baseline="0" dirty="0" smtClean="0">
                <a:ln>
                  <a:noFill/>
                </a:ln>
                <a:effectLst/>
                <a:ea typeface="Calibri" pitchFamily="34" charset="0"/>
                <a:cs typeface="Times New Roman" pitchFamily="18" charset="0"/>
              </a:rPr>
              <a:t> в динаміці процесу.</a:t>
            </a:r>
            <a:endParaRPr kumimoji="0" lang="ru-RU" sz="12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903288" algn="l"/>
              </a:tabLst>
            </a:pPr>
            <a:r>
              <a:rPr kumimoji="0" lang="uk-UA" sz="1200" b="0" i="0" u="none" strike="noStrike" cap="none" normalizeH="0" baseline="0" dirty="0" smtClean="0">
                <a:ln>
                  <a:noFill/>
                </a:ln>
                <a:effectLst/>
                <a:ea typeface="Calibri" pitchFamily="34" charset="0"/>
                <a:cs typeface="Times New Roman" pitchFamily="18" charset="0"/>
              </a:rPr>
              <a:t>У висновку, який складається на підставі клінічної картини і аналізу </a:t>
            </a:r>
            <a:r>
              <a:rPr kumimoji="0" lang="uk-UA" sz="1200" b="0" i="0" u="none" strike="noStrike" cap="none" normalizeH="0" baseline="0" dirty="0" err="1" smtClean="0">
                <a:ln>
                  <a:noFill/>
                </a:ln>
                <a:effectLst/>
                <a:ea typeface="Calibri" pitchFamily="34" charset="0"/>
                <a:cs typeface="Times New Roman" pitchFamily="18" charset="0"/>
              </a:rPr>
              <a:t>імунограми</a:t>
            </a:r>
            <a:r>
              <a:rPr kumimoji="0" lang="uk-UA" sz="1200" b="0" i="0" u="none" strike="noStrike" cap="none" normalizeH="0" baseline="0" dirty="0" smtClean="0">
                <a:ln>
                  <a:noFill/>
                </a:ln>
                <a:effectLst/>
                <a:ea typeface="Calibri" pitchFamily="34" charset="0"/>
                <a:cs typeface="Times New Roman" pitchFamily="18" charset="0"/>
              </a:rPr>
              <a:t>, провідним повинен бути клінічний діагноз. Клінічні дані відіграють важливу роль, а </a:t>
            </a:r>
            <a:r>
              <a:rPr kumimoji="0" lang="uk-UA" sz="1200" b="0" i="0" u="none" strike="noStrike" cap="none" normalizeH="0" baseline="0" dirty="0" err="1" smtClean="0">
                <a:ln>
                  <a:noFill/>
                </a:ln>
                <a:effectLst/>
                <a:ea typeface="Calibri" pitchFamily="34" charset="0"/>
                <a:cs typeface="Times New Roman" pitchFamily="18" charset="0"/>
              </a:rPr>
              <a:t>імунограма</a:t>
            </a:r>
            <a:r>
              <a:rPr kumimoji="0" lang="uk-UA" sz="1200" b="0" i="0" u="none" strike="noStrike" cap="none" normalizeH="0" baseline="0" dirty="0" smtClean="0">
                <a:ln>
                  <a:noFill/>
                </a:ln>
                <a:effectLst/>
                <a:ea typeface="Calibri" pitchFamily="34" charset="0"/>
                <a:cs typeface="Times New Roman" pitchFamily="18" charset="0"/>
              </a:rPr>
              <a:t> несе діагностичне і прогностичне значення. Відсутність зрушень в </a:t>
            </a:r>
            <a:r>
              <a:rPr kumimoji="0" lang="uk-UA" sz="1200" b="0" i="0" u="none" strike="noStrike" cap="none" normalizeH="0" baseline="0" dirty="0" err="1" smtClean="0">
                <a:ln>
                  <a:noFill/>
                </a:ln>
                <a:effectLst/>
                <a:ea typeface="Calibri" pitchFamily="34" charset="0"/>
                <a:cs typeface="Times New Roman" pitchFamily="18" charset="0"/>
              </a:rPr>
              <a:t>імунограмі</a:t>
            </a:r>
            <a:r>
              <a:rPr kumimoji="0" lang="uk-UA" sz="1200" b="0" i="0" u="none" strike="noStrike" cap="none" normalizeH="0" baseline="0" dirty="0" smtClean="0">
                <a:ln>
                  <a:noFill/>
                </a:ln>
                <a:effectLst/>
                <a:ea typeface="Calibri" pitchFamily="34" charset="0"/>
                <a:cs typeface="Times New Roman" pitchFamily="18" charset="0"/>
              </a:rPr>
              <a:t> при наявності клінічної картини патології вимагає вивчення функції показників у окремих ланках імунної системи.</a:t>
            </a:r>
            <a:endParaRPr kumimoji="0" lang="ru-RU" sz="12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903288" algn="l"/>
              </a:tabLst>
            </a:pPr>
            <a:r>
              <a:rPr kumimoji="0" lang="uk-UA" sz="1200" b="0" i="0" u="none" strike="noStrike" cap="none" normalizeH="0" baseline="0" dirty="0" smtClean="0">
                <a:ln>
                  <a:noFill/>
                </a:ln>
                <a:effectLst/>
                <a:ea typeface="Calibri" pitchFamily="34" charset="0"/>
                <a:cs typeface="Times New Roman" pitchFamily="18" charset="0"/>
              </a:rPr>
              <a:t>Для діагностичної та прогностичної оцінки </a:t>
            </a:r>
            <a:r>
              <a:rPr kumimoji="0" lang="uk-UA" sz="1200" b="0" i="0" u="none" strike="noStrike" cap="none" normalizeH="0" baseline="0" dirty="0" err="1" smtClean="0">
                <a:ln>
                  <a:noFill/>
                </a:ln>
                <a:effectLst/>
                <a:ea typeface="Calibri" pitchFamily="34" charset="0"/>
                <a:cs typeface="Times New Roman" pitchFamily="18" charset="0"/>
              </a:rPr>
              <a:t>імунограми</a:t>
            </a:r>
            <a:r>
              <a:rPr kumimoji="0" lang="uk-UA" sz="1200" b="0" i="0" u="none" strike="noStrike" cap="none" normalizeH="0" baseline="0" dirty="0" smtClean="0">
                <a:ln>
                  <a:noFill/>
                </a:ln>
                <a:effectLst/>
                <a:ea typeface="Calibri" pitchFamily="34" charset="0"/>
                <a:cs typeface="Times New Roman" pitchFamily="18" charset="0"/>
              </a:rPr>
              <a:t> важливе значення мають індивідуальні показники норми у даного хворого (особливо з урахуванням віку та наявності супутніх і хронічних захворювань, дії шкідливих факторів, лікарської терапії).</a:t>
            </a:r>
            <a:endParaRPr kumimoji="0" lang="ru-RU" sz="12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903288" algn="l"/>
              </a:tabLst>
            </a:pPr>
            <a:r>
              <a:rPr kumimoji="0" lang="uk-UA" sz="1200" b="0" i="0" u="none" strike="noStrike" cap="none" normalizeH="0" baseline="0" dirty="0" smtClean="0">
                <a:ln>
                  <a:noFill/>
                </a:ln>
                <a:effectLst/>
                <a:ea typeface="Calibri" pitchFamily="34" charset="0"/>
                <a:cs typeface="Times New Roman" pitchFamily="18" charset="0"/>
              </a:rPr>
              <a:t>Велику практичну значимість мають співвідношення популяції і </a:t>
            </a:r>
            <a:r>
              <a:rPr kumimoji="0" lang="uk-UA" sz="1200" b="0" i="0" u="none" strike="noStrike" cap="none" normalizeH="0" baseline="0" dirty="0" err="1" smtClean="0">
                <a:ln>
                  <a:noFill/>
                </a:ln>
                <a:effectLst/>
                <a:ea typeface="Calibri" pitchFamily="34" charset="0"/>
                <a:cs typeface="Times New Roman" pitchFamily="18" charset="0"/>
              </a:rPr>
              <a:t>субпопуляцій</a:t>
            </a:r>
            <a:r>
              <a:rPr kumimoji="0" lang="uk-UA" sz="1200" b="0" i="0" u="none" strike="noStrike" cap="none" normalizeH="0" baseline="0" dirty="0" smtClean="0">
                <a:ln>
                  <a:noFill/>
                </a:ln>
                <a:effectLst/>
                <a:ea typeface="Calibri" pitchFamily="34" charset="0"/>
                <a:cs typeface="Times New Roman" pitchFamily="18" charset="0"/>
              </a:rPr>
              <a:t> Т-клітин, ніж їх абсолютне значення.</a:t>
            </a:r>
            <a:endParaRPr kumimoji="0" lang="ru-RU" sz="12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903288" algn="l"/>
              </a:tabLst>
            </a:pPr>
            <a:r>
              <a:rPr kumimoji="0" lang="uk-UA" sz="1200" b="0" i="0" u="none" strike="noStrike" cap="none" normalizeH="0" baseline="0" dirty="0" smtClean="0">
                <a:ln>
                  <a:noFill/>
                </a:ln>
                <a:effectLst/>
                <a:ea typeface="Calibri" pitchFamily="34" charset="0"/>
                <a:cs typeface="Times New Roman" pitchFamily="18" charset="0"/>
              </a:rPr>
              <a:t>Невідповідність зрушень показників </a:t>
            </a:r>
            <a:r>
              <a:rPr kumimoji="0" lang="uk-UA" sz="1200" b="0" i="0" u="none" strike="noStrike" cap="none" normalizeH="0" baseline="0" dirty="0" err="1" smtClean="0">
                <a:ln>
                  <a:noFill/>
                </a:ln>
                <a:effectLst/>
                <a:ea typeface="Calibri" pitchFamily="34" charset="0"/>
                <a:cs typeface="Times New Roman" pitchFamily="18" charset="0"/>
              </a:rPr>
              <a:t>імунограми</a:t>
            </a:r>
            <a:r>
              <a:rPr kumimoji="0" lang="uk-UA" sz="1200" b="0" i="0" u="none" strike="noStrike" cap="none" normalizeH="0" baseline="0" dirty="0" smtClean="0">
                <a:ln>
                  <a:noFill/>
                </a:ln>
                <a:effectLst/>
                <a:ea typeface="Calibri" pitchFamily="34" charset="0"/>
                <a:cs typeface="Times New Roman" pitchFamily="18" charset="0"/>
              </a:rPr>
              <a:t> і клінічної картини захворювання свідчить про несприятливий розвиток процесу. Чим виражено антигенність чужорідного і більше зона його впровадження, тим яскравіше буде запальний процес. Отже, тим значніше повинні бути зрушення в </a:t>
            </a:r>
            <a:r>
              <a:rPr kumimoji="0" lang="uk-UA" sz="1200" b="0" i="0" u="none" strike="noStrike" cap="none" normalizeH="0" baseline="0" dirty="0" err="1" smtClean="0">
                <a:ln>
                  <a:noFill/>
                </a:ln>
                <a:effectLst/>
                <a:ea typeface="Calibri" pitchFamily="34" charset="0"/>
                <a:cs typeface="Times New Roman" pitchFamily="18" charset="0"/>
              </a:rPr>
              <a:t>імунограмах</a:t>
            </a:r>
            <a:r>
              <a:rPr kumimoji="0" lang="uk-UA" sz="1200" b="0" i="0" u="none" strike="noStrike" cap="none" normalizeH="0" baseline="0" dirty="0" smtClean="0">
                <a:ln>
                  <a:noFill/>
                </a:ln>
                <a:effectLst/>
                <a:ea typeface="Calibri" pitchFamily="34" charset="0"/>
                <a:cs typeface="Times New Roman" pitchFamily="18" charset="0"/>
              </a:rPr>
              <a:t>, що свідчить на </a:t>
            </a:r>
            <a:r>
              <a:rPr kumimoji="0" lang="uk-UA" sz="1200" b="0" i="0" u="none" strike="noStrike" cap="none" normalizeH="0" baseline="0" smtClean="0">
                <a:ln>
                  <a:noFill/>
                </a:ln>
                <a:effectLst/>
                <a:ea typeface="Calibri" pitchFamily="34" charset="0"/>
                <a:cs typeface="Times New Roman" pitchFamily="18" charset="0"/>
              </a:rPr>
              <a:t>користь адекватності </a:t>
            </a:r>
            <a:r>
              <a:rPr kumimoji="0" lang="uk-UA" sz="1200" b="0" i="0" u="none" strike="noStrike" cap="none" normalizeH="0" baseline="0" dirty="0" smtClean="0">
                <a:ln>
                  <a:noFill/>
                </a:ln>
                <a:effectLst/>
                <a:ea typeface="Calibri" pitchFamily="34" charset="0"/>
                <a:cs typeface="Times New Roman" pitchFamily="18" charset="0"/>
              </a:rPr>
              <a:t>реакції імунної системи.</a:t>
            </a:r>
            <a:endParaRPr kumimoji="0" lang="ru-RU" sz="1200" b="0" i="0" u="none" strike="noStrike" cap="none" normalizeH="0" baseline="0" dirty="0" smtClean="0">
              <a:ln>
                <a:noFill/>
              </a:ln>
              <a:effectLst/>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Char char="•"/>
              <a:tabLst>
                <a:tab pos="903288" algn="l"/>
              </a:tabLst>
            </a:pPr>
            <a:r>
              <a:rPr kumimoji="0" lang="uk-UA" sz="1200" b="0" i="0" u="none" strike="noStrike" cap="none" normalizeH="0" baseline="0" dirty="0" smtClean="0">
                <a:ln>
                  <a:noFill/>
                </a:ln>
                <a:effectLst/>
                <a:ea typeface="Calibri" pitchFamily="34" charset="0"/>
                <a:cs typeface="Times New Roman" pitchFamily="18" charset="0"/>
              </a:rPr>
              <a:t>Відсутність зазначених змін </a:t>
            </a:r>
            <a:r>
              <a:rPr kumimoji="0" lang="uk-UA" sz="1200" b="0" i="0" u="none" strike="noStrike" cap="none" normalizeH="0" baseline="0" dirty="0" err="1" smtClean="0">
                <a:ln>
                  <a:noFill/>
                </a:ln>
                <a:effectLst/>
                <a:ea typeface="Calibri" pitchFamily="34" charset="0"/>
                <a:cs typeface="Times New Roman" pitchFamily="18" charset="0"/>
              </a:rPr>
              <a:t>лейкограми</a:t>
            </a:r>
            <a:r>
              <a:rPr kumimoji="0" lang="uk-UA" sz="1200" b="0" i="0" u="none" strike="noStrike" cap="none" normalizeH="0" baseline="0" dirty="0" smtClean="0">
                <a:ln>
                  <a:noFill/>
                </a:ln>
                <a:effectLst/>
                <a:ea typeface="Calibri" pitchFamily="34" charset="0"/>
                <a:cs typeface="Times New Roman" pitchFamily="18" charset="0"/>
              </a:rPr>
              <a:t> і </a:t>
            </a:r>
            <a:r>
              <a:rPr kumimoji="0" lang="uk-UA" sz="1200" b="0" i="0" u="none" strike="noStrike" cap="none" normalizeH="0" baseline="0" dirty="0" err="1" smtClean="0">
                <a:ln>
                  <a:noFill/>
                </a:ln>
                <a:effectLst/>
                <a:ea typeface="Calibri" pitchFamily="34" charset="0"/>
                <a:cs typeface="Times New Roman" pitchFamily="18" charset="0"/>
              </a:rPr>
              <a:t>імунограми</a:t>
            </a:r>
            <a:r>
              <a:rPr kumimoji="0" lang="uk-UA" sz="1200" b="0" i="0" u="none" strike="noStrike" cap="none" normalizeH="0" baseline="0" dirty="0" smtClean="0">
                <a:ln>
                  <a:noFill/>
                </a:ln>
                <a:effectLst/>
                <a:ea typeface="Calibri" pitchFamily="34" charset="0"/>
                <a:cs typeface="Times New Roman" pitchFamily="18" charset="0"/>
              </a:rPr>
              <a:t> - несприятливий симптом, який свідчить про неадекватність роботи імунної системи. Відсутність зрушень </a:t>
            </a:r>
            <a:r>
              <a:rPr kumimoji="0" lang="uk-UA" sz="1200" b="0" i="0" u="none" strike="noStrike" cap="none" normalizeH="0" baseline="0" dirty="0" err="1" smtClean="0">
                <a:ln>
                  <a:noFill/>
                </a:ln>
                <a:effectLst/>
                <a:ea typeface="Calibri" pitchFamily="34" charset="0"/>
                <a:cs typeface="Times New Roman" pitchFamily="18" charset="0"/>
              </a:rPr>
              <a:t>імунограми</a:t>
            </a:r>
            <a:r>
              <a:rPr kumimoji="0" lang="uk-UA" sz="1200" b="0" i="0" u="none" strike="noStrike" cap="none" normalizeH="0" baseline="0" dirty="0" smtClean="0">
                <a:ln>
                  <a:noFill/>
                </a:ln>
                <a:effectLst/>
                <a:ea typeface="Calibri" pitchFamily="34" charset="0"/>
                <a:cs typeface="Times New Roman" pitchFamily="18" charset="0"/>
              </a:rPr>
              <a:t> при наявності клінічної картини запального процесу має трактуватися як атипова реакція імунної системи і є обтяжливою ознакою перебігу процесу. Своєчасне розпізнавання клініцистом ознак такої невідповідності є найголовнішим завданням клінічної імунології.</a:t>
            </a:r>
            <a:endParaRPr kumimoji="0" lang="ru-RU" sz="1200" b="0" i="0" u="none" strike="noStrike" cap="none" normalizeH="0" baseline="0" dirty="0" smtClean="0">
              <a:ln>
                <a:noFill/>
              </a:ln>
              <a:effectLst/>
              <a:ea typeface="Calibri" pitchFamily="34" charset="0"/>
              <a:cs typeface="Times New Roman" pitchFamily="18" charset="0"/>
            </a:endParaRPr>
          </a:p>
          <a:p>
            <a:pPr marL="0" marR="0" lvl="0" indent="215900" algn="just" defTabSz="914400" rtl="0" eaLnBrk="0" fontAlgn="base" latinLnBrk="0" hangingPunct="0">
              <a:lnSpc>
                <a:spcPct val="100000"/>
              </a:lnSpc>
              <a:spcBef>
                <a:spcPct val="0"/>
              </a:spcBef>
              <a:spcAft>
                <a:spcPct val="0"/>
              </a:spcAft>
              <a:buClrTx/>
              <a:buSzTx/>
              <a:buFontTx/>
              <a:buNone/>
              <a:tabLst>
                <a:tab pos="903288" algn="l"/>
              </a:tabLst>
            </a:pPr>
            <a:r>
              <a:rPr kumimoji="0" lang="ru-RU" sz="1200" b="0" i="0" u="none" strike="noStrike" cap="none" normalizeH="0" baseline="0" dirty="0" err="1" smtClean="0">
                <a:ln>
                  <a:noFill/>
                </a:ln>
                <a:effectLst/>
                <a:ea typeface="Calibri" pitchFamily="34" charset="0"/>
                <a:cs typeface="Times New Roman" pitchFamily="18" charset="0"/>
              </a:rPr>
              <a:t>Завдяки</a:t>
            </a:r>
            <a:r>
              <a:rPr kumimoji="0" lang="ru-RU" sz="1200" b="0" i="0" u="none" strike="noStrike" cap="none" normalizeH="0" baseline="0" dirty="0" smtClean="0">
                <a:ln>
                  <a:noFill/>
                </a:ln>
                <a:effectLst/>
                <a:ea typeface="Calibri" pitchFamily="34" charset="0"/>
                <a:cs typeface="Times New Roman" pitchFamily="18" charset="0"/>
              </a:rPr>
              <a:t> </a:t>
            </a:r>
            <a:r>
              <a:rPr kumimoji="0" lang="ru-RU" sz="1200" b="0" i="0" u="none" strike="noStrike" cap="none" normalizeH="0" baseline="0" dirty="0" err="1" smtClean="0">
                <a:ln>
                  <a:noFill/>
                </a:ln>
                <a:effectLst/>
                <a:ea typeface="Calibri" pitchFamily="34" charset="0"/>
                <a:cs typeface="Times New Roman" pitchFamily="18" charset="0"/>
              </a:rPr>
              <a:t>імунологічним</a:t>
            </a:r>
            <a:r>
              <a:rPr kumimoji="0" lang="ru-RU" sz="1200" b="0" i="0" u="none" strike="noStrike" cap="none" normalizeH="0" baseline="0" dirty="0" smtClean="0">
                <a:ln>
                  <a:noFill/>
                </a:ln>
                <a:effectLst/>
                <a:ea typeface="Calibri" pitchFamily="34" charset="0"/>
                <a:cs typeface="Times New Roman" pitchFamily="18" charset="0"/>
              </a:rPr>
              <a:t> тестам </a:t>
            </a:r>
            <a:r>
              <a:rPr kumimoji="0" lang="ru-RU" sz="1200" b="0" i="0" u="none" strike="noStrike" cap="none" normalizeH="0" baseline="0" dirty="0" err="1" smtClean="0">
                <a:ln>
                  <a:noFill/>
                </a:ln>
                <a:effectLst/>
                <a:ea typeface="Calibri" pitchFamily="34" charset="0"/>
                <a:cs typeface="Times New Roman" pitchFamily="18" charset="0"/>
              </a:rPr>
              <a:t>клінічний</a:t>
            </a:r>
            <a:r>
              <a:rPr kumimoji="0" lang="ru-RU" sz="1200" b="0" i="0" u="none" strike="noStrike" cap="none" normalizeH="0" baseline="0" dirty="0" smtClean="0">
                <a:ln>
                  <a:noFill/>
                </a:ln>
                <a:effectLst/>
                <a:ea typeface="Calibri" pitchFamily="34" charset="0"/>
                <a:cs typeface="Times New Roman" pitchFamily="18" charset="0"/>
              </a:rPr>
              <a:t> </a:t>
            </a:r>
            <a:r>
              <a:rPr kumimoji="0" lang="ru-RU" sz="1200" b="0" i="0" u="none" strike="noStrike" cap="none" normalizeH="0" baseline="0" dirty="0" err="1" smtClean="0">
                <a:ln>
                  <a:noFill/>
                </a:ln>
                <a:effectLst/>
                <a:ea typeface="Calibri" pitchFamily="34" charset="0"/>
                <a:cs typeface="Times New Roman" pitchFamily="18" charset="0"/>
              </a:rPr>
              <a:t>імунолог</a:t>
            </a:r>
            <a:r>
              <a:rPr kumimoji="0" lang="ru-RU" sz="1200" b="0" i="0" u="none" strike="noStrike" cap="none" normalizeH="0" baseline="0" dirty="0" smtClean="0">
                <a:ln>
                  <a:noFill/>
                </a:ln>
                <a:effectLst/>
                <a:ea typeface="Calibri" pitchFamily="34" charset="0"/>
                <a:cs typeface="Times New Roman" pitchFamily="18" charset="0"/>
              </a:rPr>
              <a:t> </a:t>
            </a:r>
            <a:r>
              <a:rPr kumimoji="0" lang="ru-RU" sz="1200" b="0" i="0" u="none" strike="noStrike" cap="none" normalizeH="0" baseline="0" dirty="0" err="1" smtClean="0">
                <a:ln>
                  <a:noFill/>
                </a:ln>
                <a:effectLst/>
                <a:ea typeface="Calibri" pitchFamily="34" charset="0"/>
                <a:cs typeface="Times New Roman" pitchFamily="18" charset="0"/>
              </a:rPr>
              <a:t>має</a:t>
            </a:r>
            <a:r>
              <a:rPr kumimoji="0" lang="ru-RU" sz="1200" b="0" i="0" u="none" strike="noStrike" cap="none" normalizeH="0" baseline="0" dirty="0" smtClean="0">
                <a:ln>
                  <a:noFill/>
                </a:ln>
                <a:effectLst/>
                <a:ea typeface="Calibri" pitchFamily="34" charset="0"/>
                <a:cs typeface="Times New Roman" pitchFamily="18" charset="0"/>
              </a:rPr>
              <a:t> </a:t>
            </a:r>
            <a:r>
              <a:rPr kumimoji="0" lang="ru-RU" sz="1200" b="0" i="0" u="none" strike="noStrike" cap="none" normalizeH="0" baseline="0" dirty="0" err="1" smtClean="0">
                <a:ln>
                  <a:noFill/>
                </a:ln>
                <a:effectLst/>
                <a:ea typeface="Calibri" pitchFamily="34" charset="0"/>
                <a:cs typeface="Times New Roman" pitchFamily="18" charset="0"/>
              </a:rPr>
              <a:t>можливість</a:t>
            </a:r>
            <a:r>
              <a:rPr kumimoji="0" lang="ru-RU" sz="1200" b="0" i="0" u="none" strike="noStrike" cap="none" normalizeH="0" baseline="0" dirty="0" smtClean="0">
                <a:ln>
                  <a:noFill/>
                </a:ln>
                <a:effectLst/>
                <a:ea typeface="Calibri" pitchFamily="34" charset="0"/>
                <a:cs typeface="Times New Roman" pitchFamily="18" charset="0"/>
              </a:rPr>
              <a:t> </a:t>
            </a:r>
            <a:r>
              <a:rPr kumimoji="0" lang="ru-RU" sz="1200" b="0" i="0" u="none" strike="noStrike" cap="none" normalizeH="0" baseline="0" dirty="0" err="1" smtClean="0">
                <a:ln>
                  <a:noFill/>
                </a:ln>
                <a:effectLst/>
                <a:ea typeface="Calibri" pitchFamily="34" charset="0"/>
                <a:cs typeface="Times New Roman" pitchFamily="18" charset="0"/>
              </a:rPr>
              <a:t>оцінити</a:t>
            </a:r>
            <a:r>
              <a:rPr kumimoji="0" lang="ru-RU" sz="1200" b="0" i="0" u="none" strike="noStrike" cap="none" normalizeH="0" baseline="0" dirty="0" smtClean="0">
                <a:ln>
                  <a:noFill/>
                </a:ln>
                <a:effectLst/>
                <a:ea typeface="Calibri" pitchFamily="34" charset="0"/>
                <a:cs typeface="Times New Roman" pitchFamily="18" charset="0"/>
              </a:rPr>
              <a:t> </a:t>
            </a:r>
            <a:r>
              <a:rPr kumimoji="0" lang="ru-RU" sz="1200" b="0" i="0" u="none" strike="noStrike" cap="none" normalizeH="0" baseline="0" dirty="0" err="1" smtClean="0">
                <a:ln>
                  <a:noFill/>
                </a:ln>
                <a:effectLst/>
                <a:ea typeface="Calibri" pitchFamily="34" charset="0"/>
                <a:cs typeface="Times New Roman" pitchFamily="18" charset="0"/>
              </a:rPr>
              <a:t>функціонування</a:t>
            </a:r>
            <a:r>
              <a:rPr kumimoji="0" lang="ru-RU" sz="1200" b="0" i="0" u="none" strike="noStrike" cap="none" normalizeH="0" baseline="0" dirty="0" smtClean="0">
                <a:ln>
                  <a:noFill/>
                </a:ln>
                <a:effectLst/>
                <a:ea typeface="Calibri" pitchFamily="34" charset="0"/>
                <a:cs typeface="Times New Roman" pitchFamily="18" charset="0"/>
              </a:rPr>
              <a:t> </a:t>
            </a:r>
            <a:r>
              <a:rPr kumimoji="0" lang="ru-RU" sz="1200" b="0" i="0" u="none" strike="noStrike" cap="none" normalizeH="0" baseline="0" dirty="0" err="1" smtClean="0">
                <a:ln>
                  <a:noFill/>
                </a:ln>
                <a:effectLst/>
                <a:ea typeface="Calibri" pitchFamily="34" charset="0"/>
                <a:cs typeface="Times New Roman" pitchFamily="18" charset="0"/>
              </a:rPr>
              <a:t>основних</a:t>
            </a:r>
            <a:r>
              <a:rPr kumimoji="0" lang="ru-RU" sz="1200" b="0" i="0" u="none" strike="noStrike" cap="none" normalizeH="0" baseline="0" dirty="0" smtClean="0">
                <a:ln>
                  <a:noFill/>
                </a:ln>
                <a:effectLst/>
                <a:ea typeface="Calibri" pitchFamily="34" charset="0"/>
                <a:cs typeface="Times New Roman" pitchFamily="18" charset="0"/>
              </a:rPr>
              <a:t> ланок </a:t>
            </a:r>
            <a:r>
              <a:rPr kumimoji="0" lang="ru-RU" sz="1200" b="0" i="0" u="none" strike="noStrike" cap="none" normalizeH="0" baseline="0" dirty="0" err="1" smtClean="0">
                <a:ln>
                  <a:noFill/>
                </a:ln>
                <a:effectLst/>
                <a:ea typeface="Calibri" pitchFamily="34" charset="0"/>
                <a:cs typeface="Times New Roman" pitchFamily="18" charset="0"/>
              </a:rPr>
              <a:t>імунітету</a:t>
            </a:r>
            <a:r>
              <a:rPr kumimoji="0" lang="ru-RU" sz="1200" b="0" i="0" u="none" strike="noStrike" cap="none" normalizeH="0" baseline="0" dirty="0" smtClean="0">
                <a:ln>
                  <a:noFill/>
                </a:ln>
                <a:effectLst/>
                <a:ea typeface="Calibri" pitchFamily="34" charset="0"/>
                <a:cs typeface="Times New Roman" pitchFamily="18" charset="0"/>
              </a:rPr>
              <a:t>, </a:t>
            </a:r>
            <a:r>
              <a:rPr kumimoji="0" lang="ru-RU" sz="1200" b="0" i="0" u="none" strike="noStrike" cap="none" normalizeH="0" baseline="0" dirty="0" err="1" smtClean="0">
                <a:ln>
                  <a:noFill/>
                </a:ln>
                <a:effectLst/>
                <a:ea typeface="Calibri" pitchFamily="34" charset="0"/>
                <a:cs typeface="Times New Roman" pitchFamily="18" charset="0"/>
              </a:rPr>
              <a:t>зробити</a:t>
            </a:r>
            <a:r>
              <a:rPr kumimoji="0" lang="ru-RU" sz="1200" b="0" i="0" u="none" strike="noStrike" cap="none" normalizeH="0" baseline="0" dirty="0" smtClean="0">
                <a:ln>
                  <a:noFill/>
                </a:ln>
                <a:effectLst/>
                <a:ea typeface="Calibri" pitchFamily="34" charset="0"/>
                <a:cs typeface="Times New Roman" pitchFamily="18" charset="0"/>
              </a:rPr>
              <a:t> </a:t>
            </a:r>
            <a:r>
              <a:rPr kumimoji="0" lang="ru-RU" sz="1200" b="0" i="0" u="none" strike="noStrike" cap="none" normalizeH="0" baseline="0" dirty="0" err="1" smtClean="0">
                <a:ln>
                  <a:noFill/>
                </a:ln>
                <a:effectLst/>
                <a:ea typeface="Calibri" pitchFamily="34" charset="0"/>
                <a:cs typeface="Times New Roman" pitchFamily="18" charset="0"/>
              </a:rPr>
              <a:t>висновок</a:t>
            </a:r>
            <a:r>
              <a:rPr kumimoji="0" lang="ru-RU" sz="1200" b="0" i="0" u="none" strike="noStrike" cap="none" normalizeH="0" baseline="0" dirty="0" smtClean="0">
                <a:ln>
                  <a:noFill/>
                </a:ln>
                <a:effectLst/>
                <a:ea typeface="Calibri" pitchFamily="34" charset="0"/>
                <a:cs typeface="Times New Roman" pitchFamily="18" charset="0"/>
              </a:rPr>
              <a:t> про стан </a:t>
            </a:r>
            <a:r>
              <a:rPr kumimoji="0" lang="ru-RU" sz="1200" b="0" i="0" u="none" strike="noStrike" cap="none" normalizeH="0" baseline="0" dirty="0" err="1" smtClean="0">
                <a:ln>
                  <a:noFill/>
                </a:ln>
                <a:effectLst/>
                <a:ea typeface="Calibri" pitchFamily="34" charset="0"/>
                <a:cs typeface="Times New Roman" pitchFamily="18" charset="0"/>
              </a:rPr>
              <a:t>імунного</a:t>
            </a:r>
            <a:r>
              <a:rPr kumimoji="0" lang="ru-RU" sz="1200" b="0" i="0" u="none" strike="noStrike" cap="none" normalizeH="0" baseline="0" dirty="0" smtClean="0">
                <a:ln>
                  <a:noFill/>
                </a:ln>
                <a:effectLst/>
                <a:ea typeface="Calibri" pitchFamily="34" charset="0"/>
                <a:cs typeface="Times New Roman" pitchFamily="18" charset="0"/>
              </a:rPr>
              <a:t> статусу </a:t>
            </a:r>
            <a:r>
              <a:rPr kumimoji="0" lang="ru-RU" sz="1200" b="0" i="0" u="none" strike="noStrike" cap="none" normalizeH="0" baseline="0" dirty="0" err="1" smtClean="0">
                <a:ln>
                  <a:noFill/>
                </a:ln>
                <a:effectLst/>
                <a:ea typeface="Calibri" pitchFamily="34" charset="0"/>
                <a:cs typeface="Times New Roman" pitchFamily="18" charset="0"/>
              </a:rPr>
              <a:t>пацієнта</a:t>
            </a:r>
            <a:r>
              <a:rPr kumimoji="0" lang="ru-RU" sz="1200" b="0" i="0" u="none" strike="noStrike" cap="none" normalizeH="0" baseline="0" dirty="0" smtClean="0">
                <a:ln>
                  <a:noFill/>
                </a:ln>
                <a:effectLst/>
                <a:ea typeface="Calibri" pitchFamily="34" charset="0"/>
                <a:cs typeface="Times New Roman" pitchFamily="18" charset="0"/>
              </a:rPr>
              <a:t> </a:t>
            </a:r>
            <a:r>
              <a:rPr kumimoji="0" lang="ru-RU" sz="1200" b="0" i="0" u="none" strike="noStrike" cap="none" normalizeH="0" baseline="0" dirty="0" err="1" smtClean="0">
                <a:ln>
                  <a:noFill/>
                </a:ln>
                <a:effectLst/>
                <a:ea typeface="Calibri" pitchFamily="34" charset="0"/>
                <a:cs typeface="Times New Roman" pitchFamily="18" charset="0"/>
              </a:rPr>
              <a:t>і</a:t>
            </a:r>
            <a:r>
              <a:rPr kumimoji="0" lang="ru-RU" sz="1200" b="0" i="0" u="none" strike="noStrike" cap="none" normalizeH="0" baseline="0" dirty="0" smtClean="0">
                <a:ln>
                  <a:noFill/>
                </a:ln>
                <a:effectLst/>
                <a:ea typeface="Calibri" pitchFamily="34" charset="0"/>
                <a:cs typeface="Times New Roman" pitchFamily="18" charset="0"/>
              </a:rPr>
              <a:t> </a:t>
            </a:r>
            <a:r>
              <a:rPr kumimoji="0" lang="ru-RU" sz="1200" b="0" i="0" u="none" strike="noStrike" cap="none" normalizeH="0" baseline="0" dirty="0" err="1" smtClean="0">
                <a:ln>
                  <a:noFill/>
                </a:ln>
                <a:effectLst/>
                <a:ea typeface="Calibri" pitchFamily="34" charset="0"/>
                <a:cs typeface="Times New Roman" pitchFamily="18" charset="0"/>
              </a:rPr>
              <a:t>аргументовано</a:t>
            </a:r>
            <a:r>
              <a:rPr kumimoji="0" lang="ru-RU" sz="1200" b="0" i="0" u="none" strike="noStrike" cap="none" normalizeH="0" baseline="0" dirty="0" smtClean="0">
                <a:ln>
                  <a:noFill/>
                </a:ln>
                <a:effectLst/>
                <a:ea typeface="Calibri" pitchFamily="34" charset="0"/>
                <a:cs typeface="Times New Roman" pitchFamily="18" charset="0"/>
              </a:rPr>
              <a:t> </a:t>
            </a:r>
            <a:r>
              <a:rPr kumimoji="0" lang="ru-RU" sz="1200" b="0" i="0" u="none" strike="noStrike" cap="none" normalizeH="0" baseline="0" dirty="0" err="1" smtClean="0">
                <a:ln>
                  <a:noFill/>
                </a:ln>
                <a:effectLst/>
                <a:ea typeface="Calibri" pitchFamily="34" charset="0"/>
                <a:cs typeface="Times New Roman" pitchFamily="18" charset="0"/>
              </a:rPr>
              <a:t>призначити</a:t>
            </a:r>
            <a:r>
              <a:rPr kumimoji="0" lang="ru-RU" sz="1200" b="0" i="0" u="none" strike="noStrike" cap="none" normalizeH="0" baseline="0" dirty="0" smtClean="0">
                <a:ln>
                  <a:noFill/>
                </a:ln>
                <a:effectLst/>
                <a:ea typeface="Calibri" pitchFamily="34" charset="0"/>
                <a:cs typeface="Times New Roman" pitchFamily="18" charset="0"/>
              </a:rPr>
              <a:t> </a:t>
            </a:r>
            <a:r>
              <a:rPr kumimoji="0" lang="ru-RU" sz="1200" b="0" i="0" u="none" strike="noStrike" cap="none" normalizeH="0" baseline="0" dirty="0" err="1" smtClean="0">
                <a:ln>
                  <a:noFill/>
                </a:ln>
                <a:effectLst/>
                <a:ea typeface="Calibri" pitchFamily="34" charset="0"/>
                <a:cs typeface="Times New Roman" pitchFamily="18" charset="0"/>
              </a:rPr>
              <a:t>імунокорегуючу</a:t>
            </a:r>
            <a:r>
              <a:rPr kumimoji="0" lang="ru-RU" sz="1200" b="0" i="0" u="none" strike="noStrike" cap="none" normalizeH="0" baseline="0" dirty="0" smtClean="0">
                <a:ln>
                  <a:noFill/>
                </a:ln>
                <a:effectLst/>
                <a:ea typeface="Calibri" pitchFamily="34" charset="0"/>
                <a:cs typeface="Times New Roman" pitchFamily="18" charset="0"/>
              </a:rPr>
              <a:t> </a:t>
            </a:r>
            <a:r>
              <a:rPr kumimoji="0" lang="ru-RU" sz="1200" b="0" i="0" u="none" strike="noStrike" cap="none" normalizeH="0" baseline="0" dirty="0" err="1" smtClean="0">
                <a:ln>
                  <a:noFill/>
                </a:ln>
                <a:effectLst/>
                <a:ea typeface="Calibri" pitchFamily="34" charset="0"/>
                <a:cs typeface="Times New Roman" pitchFamily="18" charset="0"/>
              </a:rPr>
              <a:t>терапію</a:t>
            </a:r>
            <a:r>
              <a:rPr kumimoji="0" lang="ru-RU" sz="1200" b="0" i="0" u="none" strike="noStrike" cap="none" normalizeH="0" baseline="0" dirty="0" smtClean="0">
                <a:ln>
                  <a:noFill/>
                </a:ln>
                <a:effectLst/>
                <a:ea typeface="Calibri" pitchFamily="34" charset="0"/>
                <a:cs typeface="Times New Roman" pitchFamily="18" charset="0"/>
              </a:rPr>
              <a:t>, а </a:t>
            </a:r>
            <a:r>
              <a:rPr kumimoji="0" lang="ru-RU" sz="1200" b="0" i="0" u="none" strike="noStrike" cap="none" normalizeH="0" baseline="0" dirty="0" err="1" smtClean="0">
                <a:ln>
                  <a:noFill/>
                </a:ln>
                <a:effectLst/>
                <a:ea typeface="Calibri" pitchFamily="34" charset="0"/>
                <a:cs typeface="Times New Roman" pitchFamily="18" charset="0"/>
              </a:rPr>
              <a:t>також</a:t>
            </a:r>
            <a:r>
              <a:rPr kumimoji="0" lang="ru-RU" sz="1200" b="0" i="0" u="none" strike="noStrike" cap="none" normalizeH="0" baseline="0" dirty="0" smtClean="0">
                <a:ln>
                  <a:noFill/>
                </a:ln>
                <a:effectLst/>
                <a:ea typeface="Calibri" pitchFamily="34" charset="0"/>
                <a:cs typeface="Times New Roman" pitchFamily="18" charset="0"/>
              </a:rPr>
              <a:t> </a:t>
            </a:r>
            <a:r>
              <a:rPr kumimoji="0" lang="ru-RU" sz="1200" b="0" i="0" u="none" strike="noStrike" cap="none" normalizeH="0" baseline="0" dirty="0" err="1" smtClean="0">
                <a:ln>
                  <a:noFill/>
                </a:ln>
                <a:effectLst/>
                <a:ea typeface="Calibri" pitchFamily="34" charset="0"/>
                <a:cs typeface="Times New Roman" pitchFamily="18" charset="0"/>
              </a:rPr>
              <a:t>проконтролювати</a:t>
            </a:r>
            <a:r>
              <a:rPr kumimoji="0" lang="ru-RU" sz="1200" b="0" i="0" u="none" strike="noStrike" cap="none" normalizeH="0" baseline="0" dirty="0" smtClean="0">
                <a:ln>
                  <a:noFill/>
                </a:ln>
                <a:effectLst/>
                <a:ea typeface="Calibri" pitchFamily="34" charset="0"/>
                <a:cs typeface="Times New Roman" pitchFamily="18" charset="0"/>
              </a:rPr>
              <a:t> </a:t>
            </a:r>
            <a:r>
              <a:rPr kumimoji="0" lang="ru-RU" sz="1200" b="0" i="0" u="none" strike="noStrike" cap="none" normalizeH="0" baseline="0" dirty="0" err="1" smtClean="0">
                <a:ln>
                  <a:noFill/>
                </a:ln>
                <a:effectLst/>
                <a:ea typeface="Calibri" pitchFamily="34" charset="0"/>
                <a:cs typeface="Times New Roman" pitchFamily="18" charset="0"/>
              </a:rPr>
              <a:t>її</a:t>
            </a:r>
            <a:r>
              <a:rPr kumimoji="0" lang="ru-RU" sz="1200" b="0" i="0" u="none" strike="noStrike" cap="none" normalizeH="0" baseline="0" dirty="0" smtClean="0">
                <a:ln>
                  <a:noFill/>
                </a:ln>
                <a:effectLst/>
                <a:ea typeface="Calibri" pitchFamily="34" charset="0"/>
                <a:cs typeface="Times New Roman" pitchFamily="18" charset="0"/>
              </a:rPr>
              <a:t> </a:t>
            </a:r>
            <a:r>
              <a:rPr kumimoji="0" lang="ru-RU" sz="1200" b="0" i="0" u="none" strike="noStrike" cap="none" normalizeH="0" baseline="0" dirty="0" err="1" smtClean="0">
                <a:ln>
                  <a:noFill/>
                </a:ln>
                <a:effectLst/>
                <a:ea typeface="Calibri" pitchFamily="34" charset="0"/>
                <a:cs typeface="Times New Roman" pitchFamily="18" charset="0"/>
              </a:rPr>
              <a:t>результати</a:t>
            </a:r>
            <a:r>
              <a:rPr kumimoji="0" lang="ru-RU" sz="1200" b="0" i="0" u="none" strike="noStrike" cap="none" normalizeH="0" baseline="0" dirty="0" smtClean="0">
                <a:ln>
                  <a:noFill/>
                </a:ln>
                <a:effectLst/>
                <a:ea typeface="Calibri" pitchFamily="34" charset="0"/>
                <a:cs typeface="Times New Roman" pitchFamily="18" charset="0"/>
              </a:rPr>
              <a:t> в </a:t>
            </a:r>
            <a:r>
              <a:rPr kumimoji="0" lang="ru-RU" sz="1200" b="0" i="0" u="none" strike="noStrike" cap="none" normalizeH="0" baseline="0" dirty="0" err="1" smtClean="0">
                <a:ln>
                  <a:noFill/>
                </a:ln>
                <a:effectLst/>
                <a:ea typeface="Calibri" pitchFamily="34" charset="0"/>
                <a:cs typeface="Times New Roman" pitchFamily="18" charset="0"/>
              </a:rPr>
              <a:t>динаміці</a:t>
            </a:r>
            <a:r>
              <a:rPr kumimoji="0" lang="ru-RU" sz="1200" b="0" i="0" u="none" strike="noStrike" cap="none" normalizeH="0" baseline="0" dirty="0" smtClean="0">
                <a:ln>
                  <a:noFill/>
                </a:ln>
                <a:effectLst/>
                <a:ea typeface="Calibri" pitchFamily="34" charset="0"/>
                <a:cs typeface="Times New Roman" pitchFamily="18" charset="0"/>
              </a:rPr>
              <a:t> </a:t>
            </a:r>
            <a:r>
              <a:rPr kumimoji="0" lang="ru-RU" sz="1200" b="0" i="0" u="none" strike="noStrike" cap="none" normalizeH="0" baseline="0" dirty="0" err="1" smtClean="0">
                <a:ln>
                  <a:noFill/>
                </a:ln>
                <a:effectLst/>
                <a:ea typeface="Calibri" pitchFamily="34" charset="0"/>
                <a:cs typeface="Times New Roman" pitchFamily="18" charset="0"/>
              </a:rPr>
              <a:t>спостереження</a:t>
            </a:r>
            <a:r>
              <a:rPr kumimoji="0" lang="ru-RU" sz="1200" b="0" i="0" u="none" strike="noStrike" cap="none" normalizeH="0" baseline="0" dirty="0" smtClean="0">
                <a:ln>
                  <a:noFill/>
                </a:ln>
                <a:effectLst/>
                <a:ea typeface="Calibri" pitchFamily="34" charset="0"/>
                <a:cs typeface="Times New Roman" pitchFamily="18" charset="0"/>
              </a:rPr>
              <a:t> за </a:t>
            </a:r>
            <a:r>
              <a:rPr kumimoji="0" lang="ru-RU" sz="1200" b="0" i="0" u="none" strike="noStrike" cap="none" normalizeH="0" baseline="0" dirty="0" err="1" smtClean="0">
                <a:ln>
                  <a:noFill/>
                </a:ln>
                <a:effectLst/>
                <a:ea typeface="Calibri" pitchFamily="34" charset="0"/>
                <a:cs typeface="Times New Roman" pitchFamily="18" charset="0"/>
              </a:rPr>
              <a:t>імунологічними</a:t>
            </a:r>
            <a:r>
              <a:rPr kumimoji="0" lang="ru-RU" sz="1200" b="0" i="0" u="none" strike="noStrike" cap="none" normalizeH="0" baseline="0" dirty="0" smtClean="0">
                <a:ln>
                  <a:noFill/>
                </a:ln>
                <a:effectLst/>
                <a:ea typeface="Calibri" pitchFamily="34" charset="0"/>
                <a:cs typeface="Times New Roman" pitchFamily="18" charset="0"/>
              </a:rPr>
              <a:t> </a:t>
            </a:r>
            <a:r>
              <a:rPr kumimoji="0" lang="ru-RU" sz="1200" b="0" i="0" u="none" strike="noStrike" cap="none" normalizeH="0" baseline="0" dirty="0" err="1" smtClean="0">
                <a:ln>
                  <a:noFill/>
                </a:ln>
                <a:effectLst/>
                <a:ea typeface="Calibri" pitchFamily="34" charset="0"/>
                <a:cs typeface="Times New Roman" pitchFamily="18" charset="0"/>
              </a:rPr>
              <a:t>показниками</a:t>
            </a:r>
            <a:r>
              <a:rPr kumimoji="0" lang="ru-RU" sz="1200" b="0" i="0" u="none" strike="noStrike" cap="none" normalizeH="0" baseline="0" dirty="0" smtClean="0">
                <a:ln>
                  <a:noFill/>
                </a:ln>
                <a:effectLst/>
                <a:ea typeface="Calibri" pitchFamily="34" charset="0"/>
                <a:cs typeface="Times New Roman" pitchFamily="18" charset="0"/>
              </a:rPr>
              <a:t>. </a:t>
            </a:r>
            <a:endParaRPr kumimoji="0" lang="ru-RU" sz="1200" b="0" i="0" u="none" strike="noStrike" cap="none" normalizeH="0" baseline="0" dirty="0" smtClean="0">
              <a:ln>
                <a:noFill/>
              </a:ln>
              <a:effectLst/>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effectLst/>
                <a:latin typeface="Arial" pitchFamily="34" charset="0"/>
                <a:ea typeface="Times New Roman" pitchFamily="18" charset="0"/>
                <a:cs typeface="Arial" pitchFamily="34" charset="0"/>
              </a:rPr>
              <a:t>І</a:t>
            </a:r>
            <a:r>
              <a:rPr kumimoji="0" lang="uk-UA" sz="1600" b="1" i="0" u="none" strike="noStrike" cap="none" normalizeH="0" baseline="0" dirty="0" smtClean="0" bmk="">
                <a:ln>
                  <a:noFill/>
                </a:ln>
                <a:effectLst/>
                <a:latin typeface="Arial" pitchFamily="34" charset="0"/>
                <a:ea typeface="Times New Roman" pitchFamily="18" charset="0"/>
                <a:cs typeface="Arial" pitchFamily="34" charset="0"/>
              </a:rPr>
              <a:t>мунологічні </a:t>
            </a:r>
            <a:r>
              <a:rPr kumimoji="0" lang="uk-UA" sz="1600" b="1" i="0" u="none" strike="noStrike" cap="none" normalizeH="0" baseline="0" dirty="0" smtClean="0">
                <a:ln>
                  <a:noFill/>
                </a:ln>
                <a:effectLst/>
                <a:latin typeface="Arial" pitchFamily="34" charset="0"/>
                <a:ea typeface="Times New Roman" pitchFamily="18" charset="0"/>
                <a:cs typeface="Arial" pitchFamily="34" charset="0"/>
              </a:rPr>
              <a:t>тести</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smtClean="0">
                <a:ln>
                  <a:noFill/>
                </a:ln>
                <a:effectLst/>
                <a:latin typeface="Times New Roman" pitchFamily="18" charset="0"/>
                <a:ea typeface="Calibri" pitchFamily="34" charset="0"/>
                <a:cs typeface="Times New Roman" pitchFamily="18" charset="0"/>
              </a:rPr>
              <a:t>Методи, основані на вивченні поверхневих маркерів лімфоцитів. </a:t>
            </a:r>
            <a:endParaRPr kumimoji="0" lang="uk-UA" sz="1600" b="1"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600" b="1" i="1" u="none" strike="noStrike" cap="none" normalizeH="0" baseline="0" dirty="0" smtClean="0">
                <a:ln>
                  <a:noFill/>
                </a:ln>
                <a:effectLst/>
                <a:latin typeface="Times New Roman" pitchFamily="18" charset="0"/>
                <a:ea typeface="Calibri" pitchFamily="34" charset="0"/>
                <a:cs typeface="Times New Roman" pitchFamily="18" charset="0"/>
              </a:rPr>
              <a:t>Виділення </a:t>
            </a:r>
            <a:r>
              <a:rPr kumimoji="0" lang="uk-UA" sz="1600" b="1" i="1" u="none" strike="noStrike" cap="none" normalizeH="0" baseline="0" dirty="0" smtClean="0">
                <a:ln>
                  <a:noFill/>
                </a:ln>
                <a:effectLst/>
                <a:latin typeface="Times New Roman" pitchFamily="18" charset="0"/>
                <a:ea typeface="Calibri" pitchFamily="34" charset="0"/>
                <a:cs typeface="Times New Roman" pitchFamily="18" charset="0"/>
              </a:rPr>
              <a:t>лімфоцитів з периферичної крові методом градієнтного центрифугування.</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Як правило, дослідження лімфоцитів в лабораторії включає етап виділення фракції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мононуклеарних</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лейкоцитів (лімфоцитів) з периферичної крові. З цією метою використовують метод виділення клітин на градієнті щільності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фіколпак</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Змішуючи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фікол</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і пак в певній пропорції, отримують розчин, що має щільність 1.077 г/див. Кров нашаровують на розчин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фіколу</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(градієнт). В результаті між плазмою і розчином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фіколу</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утворюється ступінчастий градієнт щільності. Після центрифугування еритроцити і гранулоцити проходять крізь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фікол</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і осідають на дно, а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мононуклеари</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(лімфоцити і моноцити) залишаються у вигляді кільця в інтерфазі, т.ч. вдається розділити клітини, що мають щільність нижче (лімфоцити, моноцити) і вище (еритроцити. гранулоцити) ніж 1.077 г/см. </a:t>
            </a:r>
            <a:endParaRPr kumimoji="0" lang="uk-UA" sz="1600" b="0" i="0" u="none" strike="noStrike" cap="none" normalizeH="0" baseline="0" dirty="0" smtClean="0">
              <a:ln>
                <a:noFill/>
              </a:ln>
              <a:effectLst/>
              <a:latin typeface="Arial" pitchFamily="34" charset="0"/>
              <a:cs typeface="Arial" pitchFamily="34" charset="0"/>
            </a:endParaRPr>
          </a:p>
        </p:txBody>
      </p:sp>
      <p:sp>
        <p:nvSpPr>
          <p:cNvPr id="3" name="Прямоугольник 2"/>
          <p:cNvSpPr/>
          <p:nvPr/>
        </p:nvSpPr>
        <p:spPr>
          <a:xfrm>
            <a:off x="0" y="5473005"/>
            <a:ext cx="9144000" cy="1384995"/>
          </a:xfrm>
          <a:prstGeom prst="rect">
            <a:avLst/>
          </a:prstGeom>
        </p:spPr>
        <p:txBody>
          <a:bodyPr wrap="square">
            <a:spAutoFit/>
          </a:bodyPr>
          <a:lstStyle/>
          <a:p>
            <a:pPr algn="just"/>
            <a:r>
              <a:rPr lang="uk-UA" sz="1400" b="1" dirty="0"/>
              <a:t>Метод визначення </a:t>
            </a:r>
            <a:r>
              <a:rPr lang="uk-UA" sz="1400" b="1" dirty="0" err="1"/>
              <a:t>субпопуляцій</a:t>
            </a:r>
            <a:r>
              <a:rPr lang="uk-UA" sz="1400" b="1" dirty="0"/>
              <a:t> Т- і В-лімфоцитів з використанням </a:t>
            </a:r>
            <a:r>
              <a:rPr lang="uk-UA" sz="1400" b="1" dirty="0" err="1"/>
              <a:t>еритроцитарних</a:t>
            </a:r>
            <a:r>
              <a:rPr lang="uk-UA" sz="1400" b="1" dirty="0"/>
              <a:t> діагностикумів "Анти-CD3", "Анти-CD4", "Анти-CD8", "Анти-CD22", "Анти-CD16"</a:t>
            </a:r>
            <a:endParaRPr lang="ru-RU" sz="1400" b="1" dirty="0"/>
          </a:p>
          <a:p>
            <a:pPr algn="just"/>
            <a:r>
              <a:rPr lang="uk-UA" sz="1400" dirty="0"/>
              <a:t>Принцип методу оснований на визначенні </a:t>
            </a:r>
            <a:r>
              <a:rPr lang="uk-UA" sz="1400" dirty="0" err="1"/>
              <a:t>субпопуляцій</a:t>
            </a:r>
            <a:r>
              <a:rPr lang="uk-UA" sz="1400" dirty="0"/>
              <a:t> Т- і В-лімфоцитів за допомогою реакції </a:t>
            </a:r>
            <a:r>
              <a:rPr lang="uk-UA" sz="1400" dirty="0" err="1"/>
              <a:t>розеткоутворювання</a:t>
            </a:r>
            <a:r>
              <a:rPr lang="uk-UA" sz="1400" dirty="0"/>
              <a:t> з еритроцитами, на яких адсорбовані </a:t>
            </a:r>
            <a:r>
              <a:rPr lang="uk-UA" sz="1400" dirty="0" err="1"/>
              <a:t>моноклональні</a:t>
            </a:r>
            <a:r>
              <a:rPr lang="uk-UA" sz="1400" dirty="0"/>
              <a:t> антитіла проти рецепторів CD3 (Т-лімфоцити), CD4 (</a:t>
            </a:r>
            <a:r>
              <a:rPr lang="uk-UA" sz="1400" dirty="0" err="1"/>
              <a:t>Т-хелпери</a:t>
            </a:r>
            <a:r>
              <a:rPr lang="uk-UA" sz="1400" dirty="0"/>
              <a:t>), CD8 (</a:t>
            </a:r>
            <a:r>
              <a:rPr lang="uk-UA" sz="1400" dirty="0" err="1"/>
              <a:t>Т-супресори</a:t>
            </a:r>
            <a:r>
              <a:rPr lang="uk-UA" sz="1400" dirty="0"/>
              <a:t>), CD19 або CD22 (</a:t>
            </a:r>
            <a:r>
              <a:rPr lang="uk-UA" sz="1400" dirty="0" err="1"/>
              <a:t>В-лім-</a:t>
            </a:r>
            <a:r>
              <a:rPr lang="uk-UA" sz="1400" dirty="0"/>
              <a:t> </a:t>
            </a:r>
            <a:r>
              <a:rPr lang="uk-UA" sz="1400" dirty="0" err="1"/>
              <a:t>фоцити</a:t>
            </a:r>
            <a:r>
              <a:rPr lang="uk-UA" sz="1400" dirty="0"/>
              <a:t>), CD16 (натуральні </a:t>
            </a:r>
            <a:r>
              <a:rPr lang="uk-UA" sz="1400" dirty="0" err="1"/>
              <a:t>кілери</a:t>
            </a:r>
            <a:r>
              <a:rPr lang="uk-UA" sz="1400" dirty="0"/>
              <a:t>).</a:t>
            </a:r>
            <a:endParaRPr lang="ru-RU" sz="1400" dirty="0"/>
          </a:p>
          <a:p>
            <a:pPr algn="just"/>
            <a:r>
              <a:rPr lang="uk-UA" sz="1400" dirty="0"/>
              <a:t>Облік результатів дослідження проводять у світловому мікроскопі з </a:t>
            </a:r>
            <a:r>
              <a:rPr lang="uk-UA" sz="1400" dirty="0" err="1"/>
              <a:t>імерційною</a:t>
            </a:r>
            <a:r>
              <a:rPr lang="uk-UA" sz="1400" dirty="0"/>
              <a:t> системою.</a:t>
            </a:r>
            <a:endParaRPr lang="ru-RU" sz="1400" dirty="0"/>
          </a:p>
        </p:txBody>
      </p:sp>
      <p:sp>
        <p:nvSpPr>
          <p:cNvPr id="4" name="Прямоугольник 3"/>
          <p:cNvSpPr/>
          <p:nvPr/>
        </p:nvSpPr>
        <p:spPr>
          <a:xfrm>
            <a:off x="0" y="3717032"/>
            <a:ext cx="9144000" cy="646331"/>
          </a:xfrm>
          <a:prstGeom prst="rect">
            <a:avLst/>
          </a:prstGeom>
        </p:spPr>
        <p:txBody>
          <a:bodyPr wrap="square">
            <a:spAutoFit/>
          </a:bodyPr>
          <a:lstStyle/>
          <a:p>
            <a:r>
              <a:rPr lang="ru-RU" sz="1200" dirty="0" smtClean="0"/>
              <a:t>Схема </a:t>
            </a:r>
            <a:r>
              <a:rPr lang="ru-RU" sz="1200" dirty="0" err="1" smtClean="0"/>
              <a:t>розділення</a:t>
            </a:r>
            <a:r>
              <a:rPr lang="ru-RU" sz="1200" dirty="0" smtClean="0"/>
              <a:t> </a:t>
            </a:r>
            <a:r>
              <a:rPr lang="ru-RU" sz="1200" dirty="0" err="1" smtClean="0"/>
              <a:t>форменних</a:t>
            </a:r>
            <a:r>
              <a:rPr lang="ru-RU" sz="1200" dirty="0" smtClean="0"/>
              <a:t> </a:t>
            </a:r>
            <a:r>
              <a:rPr lang="ru-RU" sz="1200" dirty="0" err="1" smtClean="0"/>
              <a:t>елементів</a:t>
            </a:r>
            <a:r>
              <a:rPr lang="ru-RU" sz="1200" dirty="0" smtClean="0"/>
              <a:t> </a:t>
            </a:r>
            <a:r>
              <a:rPr lang="ru-RU" sz="1200" dirty="0" err="1" smtClean="0"/>
              <a:t>крові</a:t>
            </a:r>
            <a:r>
              <a:rPr lang="ru-RU" sz="1200" dirty="0" smtClean="0"/>
              <a:t> на </a:t>
            </a:r>
            <a:r>
              <a:rPr lang="ru-RU" sz="1200" dirty="0" err="1" smtClean="0"/>
              <a:t>градієнті</a:t>
            </a:r>
            <a:r>
              <a:rPr lang="ru-RU" sz="1200" dirty="0" smtClean="0"/>
              <a:t> </a:t>
            </a:r>
            <a:r>
              <a:rPr lang="ru-RU" sz="1200" dirty="0" err="1" smtClean="0"/>
              <a:t>щільності</a:t>
            </a:r>
            <a:r>
              <a:rPr lang="ru-RU" sz="1200" dirty="0" smtClean="0"/>
              <a:t> </a:t>
            </a:r>
            <a:r>
              <a:rPr lang="ru-RU" sz="1200" dirty="0" err="1" smtClean="0"/>
              <a:t>фікол-верографіну</a:t>
            </a:r>
            <a:r>
              <a:rPr lang="ru-RU" sz="1200" dirty="0" smtClean="0"/>
              <a:t>. </a:t>
            </a:r>
            <a:r>
              <a:rPr lang="ru-RU" sz="1200" dirty="0" err="1" smtClean="0"/>
              <a:t>Позначення</a:t>
            </a:r>
            <a:r>
              <a:rPr lang="ru-RU" sz="1200" dirty="0" smtClean="0"/>
              <a:t>: а – до </a:t>
            </a:r>
            <a:r>
              <a:rPr lang="ru-RU" sz="1200" dirty="0" err="1" smtClean="0"/>
              <a:t>центрифугування</a:t>
            </a:r>
            <a:r>
              <a:rPr lang="ru-RU" sz="1200" dirty="0" smtClean="0"/>
              <a:t> </a:t>
            </a:r>
            <a:r>
              <a:rPr lang="ru-RU" sz="1200" dirty="0" err="1" smtClean="0"/>
              <a:t>кровіі</a:t>
            </a:r>
            <a:r>
              <a:rPr lang="ru-RU" sz="1200" dirty="0" smtClean="0"/>
              <a:t>, б – </a:t>
            </a:r>
            <a:r>
              <a:rPr lang="ru-RU" sz="1200" dirty="0" err="1" smtClean="0"/>
              <a:t>після</a:t>
            </a:r>
            <a:r>
              <a:rPr lang="ru-RU" sz="1200" dirty="0" smtClean="0"/>
              <a:t> </a:t>
            </a:r>
            <a:r>
              <a:rPr lang="ru-RU" sz="1200" dirty="0" err="1" smtClean="0"/>
              <a:t>центрифугування</a:t>
            </a:r>
            <a:r>
              <a:rPr lang="ru-RU" sz="1200" dirty="0" smtClean="0"/>
              <a:t> </a:t>
            </a:r>
            <a:r>
              <a:rPr lang="ru-RU" sz="1200" dirty="0" err="1" smtClean="0"/>
              <a:t>крові</a:t>
            </a:r>
            <a:r>
              <a:rPr lang="ru-RU" sz="1200" dirty="0" smtClean="0"/>
              <a:t>, 1 – </a:t>
            </a:r>
            <a:r>
              <a:rPr lang="ru-RU" sz="1200" dirty="0" err="1" smtClean="0"/>
              <a:t>градієнт</a:t>
            </a:r>
            <a:r>
              <a:rPr lang="ru-RU" sz="1200" dirty="0" smtClean="0"/>
              <a:t> </a:t>
            </a:r>
            <a:r>
              <a:rPr lang="ru-RU" sz="1200" dirty="0" err="1" smtClean="0"/>
              <a:t>щільності</a:t>
            </a:r>
            <a:r>
              <a:rPr lang="ru-RU" sz="1200" dirty="0" smtClean="0"/>
              <a:t> </a:t>
            </a:r>
            <a:r>
              <a:rPr lang="ru-RU" sz="1200" dirty="0" err="1" smtClean="0"/>
              <a:t>фікол-верографіну</a:t>
            </a:r>
            <a:r>
              <a:rPr lang="ru-RU" sz="1200" dirty="0" smtClean="0"/>
              <a:t>, 2 – кров,</a:t>
            </a:r>
          </a:p>
          <a:p>
            <a:r>
              <a:rPr lang="ru-RU" sz="1200" dirty="0" smtClean="0"/>
              <a:t>3 – </a:t>
            </a:r>
            <a:r>
              <a:rPr lang="ru-RU" sz="1200" dirty="0" err="1" smtClean="0"/>
              <a:t>еритроцити</a:t>
            </a:r>
            <a:r>
              <a:rPr lang="ru-RU" sz="1200" dirty="0" smtClean="0"/>
              <a:t>, 4 – </a:t>
            </a:r>
            <a:r>
              <a:rPr lang="ru-RU" sz="1200" dirty="0" err="1" smtClean="0"/>
              <a:t>лімфоцити</a:t>
            </a:r>
            <a:r>
              <a:rPr lang="ru-RU" sz="1200" dirty="0" smtClean="0"/>
              <a:t>, 5 – плазма </a:t>
            </a:r>
            <a:r>
              <a:rPr lang="ru-RU" sz="1200" dirty="0" err="1" smtClean="0"/>
              <a:t>крові</a:t>
            </a:r>
            <a:endParaRPr lang="ru-RU" sz="1200" dirty="0"/>
          </a:p>
        </p:txBody>
      </p:sp>
      <p:pic>
        <p:nvPicPr>
          <p:cNvPr id="28673" name="Picture 1"/>
          <p:cNvPicPr>
            <a:picLocks noChangeAspect="1" noChangeArrowheads="1"/>
          </p:cNvPicPr>
          <p:nvPr/>
        </p:nvPicPr>
        <p:blipFill>
          <a:blip r:embed="rId2" cstate="print"/>
          <a:srcRect/>
          <a:stretch>
            <a:fillRect/>
          </a:stretch>
        </p:blipFill>
        <p:spPr bwMode="auto">
          <a:xfrm>
            <a:off x="5940152" y="2780928"/>
            <a:ext cx="1644774" cy="882695"/>
          </a:xfrm>
          <a:prstGeom prst="rect">
            <a:avLst/>
          </a:prstGeom>
          <a:noFill/>
          <a:ln w="9525">
            <a:noFill/>
            <a:miter lim="800000"/>
            <a:headEnd/>
            <a:tailEnd/>
          </a:ln>
          <a:effectLst/>
        </p:spPr>
      </p:pic>
      <p:pic>
        <p:nvPicPr>
          <p:cNvPr id="28674" name="Picture 2"/>
          <p:cNvPicPr>
            <a:picLocks noChangeAspect="1" noChangeArrowheads="1"/>
          </p:cNvPicPr>
          <p:nvPr/>
        </p:nvPicPr>
        <p:blipFill>
          <a:blip r:embed="rId3" cstate="print"/>
          <a:srcRect/>
          <a:stretch>
            <a:fillRect/>
          </a:stretch>
        </p:blipFill>
        <p:spPr bwMode="auto">
          <a:xfrm>
            <a:off x="6084168" y="4221088"/>
            <a:ext cx="1906910" cy="122987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754326"/>
          </a:xfrm>
          <a:prstGeom prst="rect">
            <a:avLst/>
          </a:prstGeom>
        </p:spPr>
        <p:txBody>
          <a:bodyPr wrap="square">
            <a:spAutoFit/>
          </a:bodyPr>
          <a:lstStyle/>
          <a:p>
            <a:pPr algn="just"/>
            <a:r>
              <a:rPr lang="uk-UA" b="1" i="1" dirty="0" err="1"/>
              <a:t>Імуно-регуляторний</a:t>
            </a:r>
            <a:r>
              <a:rPr lang="uk-UA" b="1" i="1" dirty="0"/>
              <a:t> індекс </a:t>
            </a:r>
            <a:r>
              <a:rPr lang="uk-UA" dirty="0"/>
              <a:t>(показник CD4/CD8). Окрім визначення чисельності популяцій і </a:t>
            </a:r>
            <a:r>
              <a:rPr lang="uk-UA" dirty="0" err="1"/>
              <a:t>субпопуляцій</a:t>
            </a:r>
            <a:r>
              <a:rPr lang="uk-UA" dirty="0"/>
              <a:t>, важливе значення надається </a:t>
            </a:r>
            <a:r>
              <a:rPr lang="uk-UA" dirty="0" smtClean="0"/>
              <a:t>об</a:t>
            </a:r>
            <a:r>
              <a:rPr lang="ru-RU" dirty="0" smtClean="0"/>
              <a:t> </a:t>
            </a:r>
            <a:r>
              <a:rPr lang="ru-RU" dirty="0" err="1" smtClean="0"/>
              <a:t>численню</a:t>
            </a:r>
            <a:r>
              <a:rPr lang="ru-RU" dirty="0" smtClean="0"/>
              <a:t> </a:t>
            </a:r>
            <a:r>
              <a:rPr lang="ru-RU" dirty="0" err="1"/>
              <a:t>показника</a:t>
            </a:r>
            <a:r>
              <a:rPr lang="ru-RU" dirty="0"/>
              <a:t> CD4/CD8 - </a:t>
            </a:r>
            <a:r>
              <a:rPr lang="ru-RU" dirty="0" err="1"/>
              <a:t>імуно-регуляторного</a:t>
            </a:r>
            <a:r>
              <a:rPr lang="ru-RU" dirty="0"/>
              <a:t> </a:t>
            </a:r>
            <a:r>
              <a:rPr lang="ru-RU" dirty="0" err="1"/>
              <a:t>індексу</a:t>
            </a:r>
            <a:r>
              <a:rPr lang="ru-RU" dirty="0"/>
              <a:t> </a:t>
            </a:r>
            <a:r>
              <a:rPr lang="ru-RU" dirty="0" err="1"/>
              <a:t>або</a:t>
            </a:r>
            <a:r>
              <a:rPr lang="ru-RU" dirty="0"/>
              <a:t> </a:t>
            </a:r>
            <a:r>
              <a:rPr lang="ru-RU" dirty="0" err="1"/>
              <a:t>хелперно-супресорного</a:t>
            </a:r>
            <a:r>
              <a:rPr lang="ru-RU" dirty="0"/>
              <a:t> </a:t>
            </a:r>
            <a:r>
              <a:rPr lang="ru-RU" dirty="0" err="1"/>
              <a:t>відношення</a:t>
            </a:r>
            <a:r>
              <a:rPr lang="ru-RU" dirty="0"/>
              <a:t> (норма 1,8±0,4). </a:t>
            </a:r>
            <a:r>
              <a:rPr lang="ru-RU" dirty="0" err="1"/>
              <a:t>Зменшення</a:t>
            </a:r>
            <a:r>
              <a:rPr lang="ru-RU" dirty="0"/>
              <a:t> </a:t>
            </a:r>
            <a:r>
              <a:rPr lang="ru-RU" dirty="0" err="1" smtClean="0"/>
              <a:t>імуно-регуляторного</a:t>
            </a:r>
            <a:r>
              <a:rPr lang="ru-RU" dirty="0" smtClean="0"/>
              <a:t> </a:t>
            </a:r>
            <a:r>
              <a:rPr lang="ru-RU" dirty="0" err="1"/>
              <a:t>індексу</a:t>
            </a:r>
            <a:r>
              <a:rPr lang="ru-RU" dirty="0"/>
              <a:t> </a:t>
            </a:r>
            <a:r>
              <a:rPr lang="ru-RU" dirty="0" err="1"/>
              <a:t>спостерігається</a:t>
            </a:r>
            <a:r>
              <a:rPr lang="ru-RU" dirty="0"/>
              <a:t> при </a:t>
            </a:r>
            <a:r>
              <a:rPr lang="ru-RU" dirty="0" err="1"/>
              <a:t>вірусних</a:t>
            </a:r>
            <a:r>
              <a:rPr lang="ru-RU" dirty="0"/>
              <a:t> </a:t>
            </a:r>
            <a:r>
              <a:rPr lang="ru-RU" dirty="0" err="1"/>
              <a:t>інфекціях</a:t>
            </a:r>
            <a:r>
              <a:rPr lang="ru-RU" dirty="0"/>
              <a:t>, у </a:t>
            </a:r>
            <a:r>
              <a:rPr lang="ru-RU" dirty="0" err="1"/>
              <a:t>новонароджених</a:t>
            </a:r>
            <a:r>
              <a:rPr lang="ru-RU" dirty="0"/>
              <a:t> </a:t>
            </a:r>
            <a:r>
              <a:rPr lang="ru-RU" dirty="0" err="1"/>
              <a:t>і</a:t>
            </a:r>
            <a:r>
              <a:rPr lang="ru-RU" dirty="0"/>
              <a:t> при </a:t>
            </a:r>
            <a:r>
              <a:rPr lang="ru-RU" dirty="0" err="1"/>
              <a:t>пересадці</a:t>
            </a:r>
            <a:r>
              <a:rPr lang="ru-RU" dirty="0"/>
              <a:t> </a:t>
            </a:r>
            <a:r>
              <a:rPr lang="ru-RU" dirty="0" err="1"/>
              <a:t>кісткового</a:t>
            </a:r>
            <a:r>
              <a:rPr lang="ru-RU" dirty="0"/>
              <a:t> </a:t>
            </a:r>
            <a:r>
              <a:rPr lang="ru-RU" dirty="0" err="1"/>
              <a:t>мозку</a:t>
            </a:r>
            <a:r>
              <a:rPr lang="ru-RU" dirty="0"/>
              <a:t>, а </a:t>
            </a:r>
            <a:r>
              <a:rPr lang="ru-RU" dirty="0" err="1"/>
              <a:t>збільшення</a:t>
            </a:r>
            <a:r>
              <a:rPr lang="ru-RU" dirty="0"/>
              <a:t> - при </a:t>
            </a:r>
            <a:r>
              <a:rPr lang="ru-RU" dirty="0" err="1"/>
              <a:t>аутоімунних</a:t>
            </a:r>
            <a:r>
              <a:rPr lang="ru-RU" dirty="0"/>
              <a:t> </a:t>
            </a:r>
            <a:r>
              <a:rPr lang="ru-RU" dirty="0" err="1"/>
              <a:t>захворюваннях</a:t>
            </a:r>
            <a:r>
              <a:rPr lang="ru-RU" dirty="0"/>
              <a:t>, </a:t>
            </a:r>
            <a:r>
              <a:rPr lang="ru-RU" dirty="0" err="1"/>
              <a:t>алергії</a:t>
            </a:r>
            <a:r>
              <a:rPr lang="ru-RU" dirty="0"/>
              <a:t> </a:t>
            </a:r>
          </a:p>
        </p:txBody>
      </p:sp>
      <p:graphicFrame>
        <p:nvGraphicFramePr>
          <p:cNvPr id="3" name="Таблица 2"/>
          <p:cNvGraphicFramePr>
            <a:graphicFrameLocks noGrp="1"/>
          </p:cNvGraphicFramePr>
          <p:nvPr/>
        </p:nvGraphicFramePr>
        <p:xfrm>
          <a:off x="1475656" y="1844824"/>
          <a:ext cx="6336704" cy="3168351"/>
        </p:xfrm>
        <a:graphic>
          <a:graphicData uri="http://schemas.openxmlformats.org/drawingml/2006/table">
            <a:tbl>
              <a:tblPr/>
              <a:tblGrid>
                <a:gridCol w="3168352"/>
                <a:gridCol w="3168352"/>
              </a:tblGrid>
              <a:tr h="264029">
                <a:tc>
                  <a:txBody>
                    <a:bodyPr/>
                    <a:lstStyle/>
                    <a:p>
                      <a:pPr marL="2540" algn="just">
                        <a:spcAft>
                          <a:spcPts val="0"/>
                        </a:spcAft>
                      </a:pPr>
                      <a:r>
                        <a:rPr lang="uk-UA" sz="1200">
                          <a:solidFill>
                            <a:srgbClr val="211F1F"/>
                          </a:solidFill>
                          <a:latin typeface="Times New Roman"/>
                          <a:ea typeface="Times New Roman"/>
                          <a:cs typeface="Times New Roman"/>
                        </a:rPr>
                        <a:t>Зменшення</a:t>
                      </a:r>
                      <a:r>
                        <a:rPr lang="uk-UA" sz="1200" spc="-2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індексу</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c>
                  <a:txBody>
                    <a:bodyPr/>
                    <a:lstStyle/>
                    <a:p>
                      <a:pPr marL="2540" algn="just">
                        <a:spcAft>
                          <a:spcPts val="0"/>
                        </a:spcAft>
                      </a:pPr>
                      <a:r>
                        <a:rPr lang="uk-UA" sz="1200">
                          <a:solidFill>
                            <a:srgbClr val="211F1F"/>
                          </a:solidFill>
                          <a:latin typeface="Times New Roman"/>
                          <a:ea typeface="Times New Roman"/>
                          <a:cs typeface="Times New Roman"/>
                        </a:rPr>
                        <a:t>Підвищення</a:t>
                      </a:r>
                      <a:r>
                        <a:rPr lang="uk-UA" sz="1200" spc="-20">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індексу</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r>
              <a:tr h="264029">
                <a:tc>
                  <a:txBody>
                    <a:bodyPr/>
                    <a:lstStyle/>
                    <a:p>
                      <a:pPr marL="2540" algn="just">
                        <a:spcAft>
                          <a:spcPts val="0"/>
                        </a:spcAft>
                      </a:pPr>
                      <a:r>
                        <a:rPr lang="uk-UA" sz="1200">
                          <a:solidFill>
                            <a:srgbClr val="211F1F"/>
                          </a:solidFill>
                          <a:latin typeface="Times New Roman"/>
                          <a:ea typeface="Times New Roman"/>
                          <a:cs typeface="Times New Roman"/>
                        </a:rPr>
                        <a:t>СЧВ</a:t>
                      </a:r>
                      <a:r>
                        <a:rPr lang="uk-UA" sz="1200" spc="-1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з</a:t>
                      </a:r>
                      <a:r>
                        <a:rPr lang="uk-UA" sz="1200" spc="-10">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ураженням</a:t>
                      </a:r>
                      <a:r>
                        <a:rPr lang="uk-UA" sz="1200" spc="-1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нирок</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c>
                  <a:txBody>
                    <a:bodyPr/>
                    <a:lstStyle/>
                    <a:p>
                      <a:pPr marL="2540" algn="just">
                        <a:spcAft>
                          <a:spcPts val="0"/>
                        </a:spcAft>
                      </a:pPr>
                      <a:r>
                        <a:rPr lang="uk-UA" sz="1200">
                          <a:solidFill>
                            <a:srgbClr val="211F1F"/>
                          </a:solidFill>
                          <a:latin typeface="Times New Roman"/>
                          <a:ea typeface="Times New Roman"/>
                          <a:cs typeface="Times New Roman"/>
                        </a:rPr>
                        <a:t>СЧВ</a:t>
                      </a:r>
                      <a:r>
                        <a:rPr lang="uk-UA" sz="1200" spc="-1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без</a:t>
                      </a:r>
                      <a:r>
                        <a:rPr lang="uk-UA" sz="1200" spc="-10">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ураження</a:t>
                      </a:r>
                      <a:r>
                        <a:rPr lang="uk-UA" sz="1200" spc="-10">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нирок</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r>
              <a:tr h="264029">
                <a:tc>
                  <a:txBody>
                    <a:bodyPr/>
                    <a:lstStyle/>
                    <a:p>
                      <a:pPr marL="2540" algn="just">
                        <a:spcAft>
                          <a:spcPts val="0"/>
                        </a:spcAft>
                      </a:pPr>
                      <a:r>
                        <a:rPr lang="uk-UA" sz="1200">
                          <a:solidFill>
                            <a:srgbClr val="211F1F"/>
                          </a:solidFill>
                          <a:latin typeface="Times New Roman"/>
                          <a:ea typeface="Times New Roman"/>
                          <a:cs typeface="Times New Roman"/>
                        </a:rPr>
                        <a:t>Гостра</a:t>
                      </a:r>
                      <a:r>
                        <a:rPr lang="uk-UA" sz="1200" spc="-40">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цитомегаловірусна</a:t>
                      </a:r>
                      <a:r>
                        <a:rPr lang="uk-UA" sz="1200" spc="-3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інфекція</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c>
                  <a:txBody>
                    <a:bodyPr/>
                    <a:lstStyle/>
                    <a:p>
                      <a:pPr marL="2540" algn="just">
                        <a:spcAft>
                          <a:spcPts val="0"/>
                        </a:spcAft>
                      </a:pPr>
                      <a:r>
                        <a:rPr lang="uk-UA" sz="1200">
                          <a:solidFill>
                            <a:srgbClr val="211F1F"/>
                          </a:solidFill>
                          <a:latin typeface="Times New Roman"/>
                          <a:ea typeface="Times New Roman"/>
                          <a:cs typeface="Times New Roman"/>
                        </a:rPr>
                        <a:t>Ревматоїдний</a:t>
                      </a:r>
                      <a:r>
                        <a:rPr lang="uk-UA" sz="1200" spc="-4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артрит</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r>
              <a:tr h="264029">
                <a:tc>
                  <a:txBody>
                    <a:bodyPr/>
                    <a:lstStyle/>
                    <a:p>
                      <a:pPr marL="2540" algn="just">
                        <a:spcAft>
                          <a:spcPts val="0"/>
                        </a:spcAft>
                      </a:pPr>
                      <a:r>
                        <a:rPr lang="uk-UA" sz="1200">
                          <a:solidFill>
                            <a:srgbClr val="211F1F"/>
                          </a:solidFill>
                          <a:latin typeface="Times New Roman"/>
                          <a:ea typeface="Times New Roman"/>
                          <a:cs typeface="Times New Roman"/>
                        </a:rPr>
                        <a:t>СНІД</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c>
                  <a:txBody>
                    <a:bodyPr/>
                    <a:lstStyle/>
                    <a:p>
                      <a:pPr marL="2540" algn="just">
                        <a:spcAft>
                          <a:spcPts val="0"/>
                        </a:spcAft>
                      </a:pPr>
                      <a:r>
                        <a:rPr lang="uk-UA" sz="1200">
                          <a:solidFill>
                            <a:srgbClr val="211F1F"/>
                          </a:solidFill>
                          <a:latin typeface="Times New Roman"/>
                          <a:ea typeface="Times New Roman"/>
                          <a:cs typeface="Times New Roman"/>
                        </a:rPr>
                        <a:t>Діабет</a:t>
                      </a:r>
                      <a:r>
                        <a:rPr lang="uk-UA" sz="1200" spc="-20">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I</a:t>
                      </a:r>
                      <a:r>
                        <a:rPr lang="uk-UA" sz="1200" spc="-20">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типу</a:t>
                      </a:r>
                      <a:r>
                        <a:rPr lang="uk-UA" sz="1200" spc="-20">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(інсулінозалежний)</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r>
              <a:tr h="264029">
                <a:tc>
                  <a:txBody>
                    <a:bodyPr/>
                    <a:lstStyle/>
                    <a:p>
                      <a:pPr marL="2540" algn="just">
                        <a:spcAft>
                          <a:spcPts val="0"/>
                        </a:spcAft>
                      </a:pPr>
                      <a:r>
                        <a:rPr lang="uk-UA" sz="1200">
                          <a:solidFill>
                            <a:srgbClr val="211F1F"/>
                          </a:solidFill>
                          <a:latin typeface="Times New Roman"/>
                          <a:ea typeface="Times New Roman"/>
                          <a:cs typeface="Times New Roman"/>
                        </a:rPr>
                        <a:t>Герпес</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c>
                  <a:txBody>
                    <a:bodyPr/>
                    <a:lstStyle/>
                    <a:p>
                      <a:pPr marL="2540" algn="just">
                        <a:spcAft>
                          <a:spcPts val="0"/>
                        </a:spcAft>
                      </a:pPr>
                      <a:r>
                        <a:rPr lang="uk-UA" sz="1200">
                          <a:solidFill>
                            <a:srgbClr val="211F1F"/>
                          </a:solidFill>
                          <a:latin typeface="Times New Roman"/>
                          <a:ea typeface="Times New Roman"/>
                          <a:cs typeface="Times New Roman"/>
                        </a:rPr>
                        <a:t>Первинний</a:t>
                      </a:r>
                      <a:r>
                        <a:rPr lang="uk-UA" sz="1200" spc="-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біліарний цироз</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r>
              <a:tr h="528059">
                <a:tc>
                  <a:txBody>
                    <a:bodyPr/>
                    <a:lstStyle/>
                    <a:p>
                      <a:pPr marL="2540" algn="just">
                        <a:spcAft>
                          <a:spcPts val="0"/>
                        </a:spcAft>
                      </a:pPr>
                      <a:r>
                        <a:rPr lang="uk-UA" sz="1200">
                          <a:solidFill>
                            <a:srgbClr val="211F1F"/>
                          </a:solidFill>
                          <a:latin typeface="Times New Roman"/>
                          <a:ea typeface="Times New Roman"/>
                          <a:cs typeface="Times New Roman"/>
                        </a:rPr>
                        <a:t>Інфекція</a:t>
                      </a:r>
                      <a:r>
                        <a:rPr lang="uk-UA" sz="1200" spc="-1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вірусом</a:t>
                      </a:r>
                      <a:r>
                        <a:rPr lang="uk-UA" sz="1200" spc="-10">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Епштейн-Бар</a:t>
                      </a:r>
                      <a:r>
                        <a:rPr lang="uk-UA" sz="1200" spc="-10">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(інфекційний</a:t>
                      </a:r>
                      <a:r>
                        <a:rPr lang="uk-UA" sz="1200" spc="-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мононуклеоз)</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c>
                  <a:txBody>
                    <a:bodyPr/>
                    <a:lstStyle/>
                    <a:p>
                      <a:pPr marL="2540" algn="just">
                        <a:spcAft>
                          <a:spcPts val="0"/>
                        </a:spcAft>
                      </a:pPr>
                      <a:r>
                        <a:rPr lang="uk-UA" sz="1200">
                          <a:solidFill>
                            <a:srgbClr val="211F1F"/>
                          </a:solidFill>
                          <a:latin typeface="Times New Roman"/>
                          <a:ea typeface="Times New Roman"/>
                          <a:cs typeface="Times New Roman"/>
                        </a:rPr>
                        <a:t>Атопічний</a:t>
                      </a:r>
                      <a:r>
                        <a:rPr lang="uk-UA" sz="1200" spc="-5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дерматит</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r>
              <a:tr h="528059">
                <a:tc>
                  <a:txBody>
                    <a:bodyPr/>
                    <a:lstStyle/>
                    <a:p>
                      <a:pPr marL="2540" algn="just">
                        <a:spcAft>
                          <a:spcPts val="0"/>
                        </a:spcAft>
                      </a:pPr>
                      <a:r>
                        <a:rPr lang="uk-UA" sz="1200">
                          <a:solidFill>
                            <a:srgbClr val="211F1F"/>
                          </a:solidFill>
                          <a:latin typeface="Times New Roman"/>
                          <a:ea typeface="Times New Roman"/>
                          <a:cs typeface="Times New Roman"/>
                        </a:rPr>
                        <a:t>Інсоляція</a:t>
                      </a:r>
                      <a:r>
                        <a:rPr lang="uk-UA" sz="1200" spc="-2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або</a:t>
                      </a:r>
                      <a:r>
                        <a:rPr lang="uk-UA" sz="1200" spc="-2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тривала</a:t>
                      </a:r>
                      <a:r>
                        <a:rPr lang="uk-UA" sz="1200" spc="-2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експозиція</a:t>
                      </a:r>
                      <a:r>
                        <a:rPr lang="uk-UA" sz="1200" spc="-20">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ультрафіолетовими</a:t>
                      </a:r>
                      <a:r>
                        <a:rPr lang="uk-UA" sz="1200" spc="-30">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промінями</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c>
                  <a:txBody>
                    <a:bodyPr/>
                    <a:lstStyle/>
                    <a:p>
                      <a:pPr marL="2540" algn="just">
                        <a:spcAft>
                          <a:spcPts val="0"/>
                        </a:spcAft>
                      </a:pPr>
                      <a:r>
                        <a:rPr lang="uk-UA" sz="1200">
                          <a:solidFill>
                            <a:srgbClr val="211F1F"/>
                          </a:solidFill>
                          <a:latin typeface="Times New Roman"/>
                          <a:ea typeface="Times New Roman"/>
                          <a:cs typeface="Times New Roman"/>
                        </a:rPr>
                        <a:t>Хронічний</a:t>
                      </a:r>
                      <a:r>
                        <a:rPr lang="uk-UA" sz="1200" spc="-40">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аутоімунний</a:t>
                      </a:r>
                      <a:r>
                        <a:rPr lang="uk-UA" sz="1200" spc="-3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гепатит</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r>
              <a:tr h="264029">
                <a:tc>
                  <a:txBody>
                    <a:bodyPr/>
                    <a:lstStyle/>
                    <a:p>
                      <a:pPr marL="2540" algn="just">
                        <a:spcAft>
                          <a:spcPts val="0"/>
                        </a:spcAft>
                      </a:pPr>
                      <a:r>
                        <a:rPr lang="uk-UA" sz="1200">
                          <a:solidFill>
                            <a:srgbClr val="211F1F"/>
                          </a:solidFill>
                          <a:latin typeface="Times New Roman"/>
                          <a:ea typeface="Times New Roman"/>
                          <a:cs typeface="Times New Roman"/>
                        </a:rPr>
                        <a:t>Новонародженість</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c>
                  <a:txBody>
                    <a:bodyPr/>
                    <a:lstStyle/>
                    <a:p>
                      <a:pPr marL="2540" algn="just">
                        <a:spcAft>
                          <a:spcPts val="0"/>
                        </a:spcAft>
                      </a:pPr>
                      <a:r>
                        <a:rPr lang="uk-UA" sz="1200">
                          <a:solidFill>
                            <a:srgbClr val="211F1F"/>
                          </a:solidFill>
                          <a:latin typeface="Times New Roman"/>
                          <a:ea typeface="Times New Roman"/>
                          <a:cs typeface="Times New Roman"/>
                        </a:rPr>
                        <a:t>Псоріаз</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r>
              <a:tr h="528059">
                <a:tc>
                  <a:txBody>
                    <a:bodyPr/>
                    <a:lstStyle/>
                    <a:p>
                      <a:pPr marL="2540" algn="just">
                        <a:spcAft>
                          <a:spcPts val="0"/>
                        </a:spcAft>
                      </a:pPr>
                      <a:r>
                        <a:rPr lang="uk-UA" sz="1200">
                          <a:solidFill>
                            <a:srgbClr val="211F1F"/>
                          </a:solidFill>
                          <a:latin typeface="Times New Roman"/>
                          <a:ea typeface="Times New Roman"/>
                          <a:cs typeface="Times New Roman"/>
                        </a:rPr>
                        <a:t>Стан</a:t>
                      </a:r>
                      <a:r>
                        <a:rPr lang="uk-UA" sz="1200" spc="-1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після</a:t>
                      </a:r>
                      <a:r>
                        <a:rPr lang="uk-UA" sz="1200" spc="-1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пересадки</a:t>
                      </a:r>
                      <a:r>
                        <a:rPr lang="uk-UA" sz="1200" spc="-1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кісткового</a:t>
                      </a:r>
                      <a:r>
                        <a:rPr lang="uk-UA" sz="1200" spc="-1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мозку</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c>
                  <a:txBody>
                    <a:bodyPr/>
                    <a:lstStyle/>
                    <a:p>
                      <a:pPr marL="2540" algn="just">
                        <a:spcAft>
                          <a:spcPts val="0"/>
                        </a:spcAft>
                      </a:pPr>
                      <a:endParaRPr lang="uk-UA" sz="1200" dirty="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0"/>
            <a:ext cx="9144000" cy="3372431"/>
          </a:xfrm>
          <a:prstGeom prst="rect">
            <a:avLst/>
          </a:prstGeom>
          <a:noFill/>
          <a:ln w="9525">
            <a:noFill/>
            <a:miter lim="800000"/>
            <a:headEnd/>
            <a:tailEnd/>
          </a:ln>
          <a:effectLst/>
        </p:spPr>
        <p:txBody>
          <a:bodyPr vert="horz" wrap="square" lIns="177744" tIns="723672" rIns="177744" bIns="177744"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effectLst/>
                <a:latin typeface="Arial" pitchFamily="34" charset="0"/>
                <a:ea typeface="Times New Roman" pitchFamily="18" charset="0"/>
                <a:cs typeface="Arial" pitchFamily="34" charset="0"/>
              </a:rPr>
              <a:t>Л</a:t>
            </a:r>
            <a:r>
              <a:rPr kumimoji="0" lang="uk-UA" sz="1600" b="1" i="0" u="none" strike="noStrike" cap="none" normalizeH="0" baseline="0" dirty="0" smtClean="0" bmk="">
                <a:ln>
                  <a:noFill/>
                </a:ln>
                <a:effectLst/>
                <a:latin typeface="Arial" pitchFamily="34" charset="0"/>
                <a:ea typeface="Times New Roman" pitchFamily="18" charset="0"/>
                <a:cs typeface="Arial" pitchFamily="34" charset="0"/>
              </a:rPr>
              <a:t>азерна проточна </a:t>
            </a:r>
            <a:r>
              <a:rPr kumimoji="0" lang="uk-UA" sz="1600" b="1" i="0" u="none" strike="noStrike" cap="none" normalizeH="0" baseline="0" dirty="0" err="1" smtClean="0">
                <a:ln>
                  <a:noFill/>
                </a:ln>
                <a:effectLst/>
                <a:latin typeface="Arial" pitchFamily="34" charset="0"/>
                <a:ea typeface="Times New Roman" pitchFamily="18" charset="0"/>
                <a:cs typeface="Arial" pitchFamily="34" charset="0"/>
              </a:rPr>
              <a:t>цитофлюориметрія</a:t>
            </a:r>
            <a:endParaRPr kumimoji="0" lang="ru-RU" sz="16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Принцип методу проточної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цитометрії</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заснований на реєстрації світлорозсіювання і флюоресценції від кожної окремо взятої клітини в клітинній суспензії. На основі аналізу світорозсіювання (без застосування антитіл) в досліджуваному зразку можна визначити вміст лімфоцитів, моноцитів і гранулоцитів. Проточна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цитометрія</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проводиться з використанням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моноклональних</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антитіл, пов'язаних з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флюоресцентними</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фарбниками, якими зафарбовують клітини крові.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Моноклональні</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антитіла мають ідентичну специфічність до мембранних антигенів, тому вони згруповані і позначені відповідним номером кластера диференціювання (CD). Таким чином, використовуючи метод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імунофлюоресценції</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(прямої</a:t>
            </a:r>
            <a:r>
              <a:rPr lang="uk-UA" sz="1600" dirty="0">
                <a:latin typeface="Times New Roman" pitchFamily="18" charset="0"/>
                <a:ea typeface="Times New Roman" pitchFamily="18" charset="0"/>
                <a:cs typeface="Times New Roman" pitchFamily="18" charset="0"/>
              </a:rPr>
              <a:t> </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або непрямої), можна визначити чисельність різних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субпопуляцій</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лімфоцитів.</a:t>
            </a:r>
            <a:endParaRPr kumimoji="0" lang="uk-UA" sz="1600" b="0" i="0" u="none" strike="noStrike" cap="none" normalizeH="0" baseline="0" dirty="0" smtClean="0">
              <a:ln>
                <a:noFill/>
              </a:ln>
              <a:effectLst/>
              <a:latin typeface="Arial" pitchFamily="34" charset="0"/>
              <a:cs typeface="Arial" pitchFamily="34" charset="0"/>
            </a:endParaRPr>
          </a:p>
        </p:txBody>
      </p:sp>
      <p:pic>
        <p:nvPicPr>
          <p:cNvPr id="3" name="image4.png"/>
          <p:cNvPicPr/>
          <p:nvPr/>
        </p:nvPicPr>
        <p:blipFill>
          <a:blip r:embed="rId2" cstate="print"/>
          <a:stretch>
            <a:fillRect/>
          </a:stretch>
        </p:blipFill>
        <p:spPr>
          <a:xfrm>
            <a:off x="1979712" y="3743325"/>
            <a:ext cx="4676775" cy="31146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323439"/>
          </a:xfrm>
          <a:prstGeom prst="rect">
            <a:avLst/>
          </a:prstGeom>
        </p:spPr>
        <p:txBody>
          <a:bodyPr wrap="square">
            <a:spAutoFit/>
          </a:bodyPr>
          <a:lstStyle/>
          <a:p>
            <a:pPr algn="just"/>
            <a:r>
              <a:rPr lang="uk-UA" sz="1600" b="1" i="1" dirty="0"/>
              <a:t>Метод </a:t>
            </a:r>
            <a:r>
              <a:rPr lang="uk-UA" sz="1600" b="1" i="1" dirty="0" err="1"/>
              <a:t>розеткоутворення</a:t>
            </a:r>
            <a:r>
              <a:rPr lang="uk-UA" sz="1600" b="1" i="1" dirty="0"/>
              <a:t>. </a:t>
            </a:r>
            <a:r>
              <a:rPr lang="uk-UA" sz="1600" dirty="0"/>
              <a:t>Визначення Т-лімфоцитів методом спонтанного </a:t>
            </a:r>
            <a:r>
              <a:rPr lang="uk-UA" sz="1600" dirty="0" err="1"/>
              <a:t>розеткоутворення</a:t>
            </a:r>
            <a:r>
              <a:rPr lang="uk-UA" sz="1600" dirty="0"/>
              <a:t> з еритроцитами барана (Е-РУК). </a:t>
            </a:r>
            <a:r>
              <a:rPr lang="uk-UA" sz="1600" dirty="0" err="1"/>
              <a:t>Тимусзалежні</a:t>
            </a:r>
            <a:r>
              <a:rPr lang="uk-UA" sz="1600" dirty="0"/>
              <a:t> Т-лімфоцити мають рецептори для еритроцитів барана (Е-рецептори ідентичні CD2, що виявляється </a:t>
            </a:r>
            <a:r>
              <a:rPr lang="uk-UA" sz="1600" dirty="0" err="1"/>
              <a:t>моноклональними</a:t>
            </a:r>
            <a:r>
              <a:rPr lang="uk-UA" sz="1600" dirty="0"/>
              <a:t> антитілами), які виступають специфічним маркером для їх розпізнавання (Е-РУК: Ery- </a:t>
            </a:r>
            <a:r>
              <a:rPr lang="uk-UA" sz="1600" dirty="0" err="1"/>
              <a:t>throcyte</a:t>
            </a:r>
            <a:r>
              <a:rPr lang="uk-UA" sz="1600" dirty="0"/>
              <a:t> - </a:t>
            </a:r>
            <a:r>
              <a:rPr lang="uk-UA" sz="1600" dirty="0" err="1"/>
              <a:t>розеткоутворюючі</a:t>
            </a:r>
            <a:r>
              <a:rPr lang="uk-UA" sz="1600" dirty="0"/>
              <a:t> клітини).</a:t>
            </a:r>
            <a:endParaRPr lang="ru-RU" sz="1600" dirty="0"/>
          </a:p>
        </p:txBody>
      </p:sp>
      <p:sp>
        <p:nvSpPr>
          <p:cNvPr id="3" name="Прямоугольник 2"/>
          <p:cNvSpPr/>
          <p:nvPr/>
        </p:nvSpPr>
        <p:spPr>
          <a:xfrm>
            <a:off x="0" y="1916832"/>
            <a:ext cx="9144000" cy="1323439"/>
          </a:xfrm>
          <a:prstGeom prst="rect">
            <a:avLst/>
          </a:prstGeom>
        </p:spPr>
        <p:txBody>
          <a:bodyPr wrap="square">
            <a:spAutoFit/>
          </a:bodyPr>
          <a:lstStyle/>
          <a:p>
            <a:r>
              <a:rPr lang="uk-UA" sz="1600" b="1" i="1" dirty="0"/>
              <a:t>Визначення </a:t>
            </a:r>
            <a:r>
              <a:rPr lang="uk-UA" sz="1600" b="1" i="1" dirty="0" err="1"/>
              <a:t>теофілинчутливих</a:t>
            </a:r>
            <a:r>
              <a:rPr lang="uk-UA" sz="1600" b="1" i="1" dirty="0"/>
              <a:t> Т-клітин. </a:t>
            </a:r>
            <a:r>
              <a:rPr lang="uk-UA" sz="1600" dirty="0"/>
              <a:t>У присутності теофіліну Т-лімфоцити з </a:t>
            </a:r>
            <a:r>
              <a:rPr lang="uk-UA" sz="1600" dirty="0" err="1"/>
              <a:t>супресорною</a:t>
            </a:r>
            <a:r>
              <a:rPr lang="uk-UA" sz="1600" dirty="0"/>
              <a:t> функцією втрачають здатність до </a:t>
            </a:r>
            <a:r>
              <a:rPr lang="uk-UA" sz="1600" dirty="0" err="1"/>
              <a:t>Е-розеткоутворення</a:t>
            </a:r>
            <a:r>
              <a:rPr lang="uk-UA" sz="1600" dirty="0"/>
              <a:t>. Такі клітини дістали назву </a:t>
            </a:r>
            <a:r>
              <a:rPr lang="uk-UA" sz="1600" dirty="0" err="1"/>
              <a:t>теофілінчутливих</a:t>
            </a:r>
            <a:r>
              <a:rPr lang="uk-UA" sz="1600" dirty="0"/>
              <a:t> (ТЧ), аналог CD8 </a:t>
            </a:r>
            <a:r>
              <a:rPr lang="uk-UA" sz="1600" dirty="0" err="1"/>
              <a:t>Т-супресорів</a:t>
            </a:r>
            <a:r>
              <a:rPr lang="uk-UA" sz="1600" dirty="0"/>
              <a:t>. Так звані </a:t>
            </a:r>
            <a:r>
              <a:rPr lang="uk-UA" sz="1600" dirty="0" err="1"/>
              <a:t>теофілінрезистентні</a:t>
            </a:r>
            <a:r>
              <a:rPr lang="uk-UA" sz="1600" dirty="0"/>
              <a:t> (ТР) клітини в значному відсотку випадків містять </a:t>
            </a:r>
            <a:r>
              <a:rPr lang="uk-UA" sz="1600" dirty="0" err="1"/>
              <a:t>субпопуляцію</a:t>
            </a:r>
            <a:r>
              <a:rPr lang="uk-UA" sz="1600" dirty="0"/>
              <a:t> CD4 </a:t>
            </a:r>
            <a:r>
              <a:rPr lang="uk-UA" sz="1600" dirty="0" err="1"/>
              <a:t>Т-хелперів</a:t>
            </a:r>
            <a:r>
              <a:rPr lang="uk-UA" sz="1600" dirty="0"/>
              <a:t>. Показник ТР/ТЧ в нормі складає 2,5-3,5.</a:t>
            </a:r>
            <a:endParaRPr lang="ru-RU" sz="1600" dirty="0"/>
          </a:p>
        </p:txBody>
      </p:sp>
      <p:sp>
        <p:nvSpPr>
          <p:cNvPr id="11265" name="Rectangle 1"/>
          <p:cNvSpPr>
            <a:spLocks noChangeArrowheads="1"/>
          </p:cNvSpPr>
          <p:nvPr/>
        </p:nvSpPr>
        <p:spPr bwMode="auto">
          <a:xfrm>
            <a:off x="0" y="3172326"/>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uk-UA" sz="1600" b="1" i="1" u="none" strike="noStrike" cap="none" normalizeH="0" baseline="0" dirty="0" smtClean="0">
                <a:ln>
                  <a:noFill/>
                </a:ln>
                <a:effectLst/>
                <a:latin typeface="Times New Roman" pitchFamily="18" charset="0"/>
                <a:ea typeface="Calibri" pitchFamily="34" charset="0"/>
                <a:cs typeface="Times New Roman" pitchFamily="18" charset="0"/>
              </a:rPr>
              <a:t>Виявлення Т-лімфоцитів, що утворюють розетки з </a:t>
            </a:r>
            <a:r>
              <a:rPr kumimoji="0" lang="uk-UA" sz="1600" b="1" i="1" u="none" strike="noStrike" cap="none" normalizeH="0" baseline="0" dirty="0" err="1" smtClean="0">
                <a:ln>
                  <a:noFill/>
                </a:ln>
                <a:effectLst/>
                <a:latin typeface="Times New Roman" pitchFamily="18" charset="0"/>
                <a:ea typeface="Calibri" pitchFamily="34" charset="0"/>
                <a:cs typeface="Times New Roman" pitchFamily="18" charset="0"/>
              </a:rPr>
              <a:t>алогенними</a:t>
            </a:r>
            <a:r>
              <a:rPr kumimoji="0" lang="uk-UA" sz="1600" b="1" i="1" u="none" strike="noStrike" cap="none" normalizeH="0" baseline="0" dirty="0" smtClean="0">
                <a:ln>
                  <a:noFill/>
                </a:ln>
                <a:effectLst/>
                <a:latin typeface="Times New Roman" pitchFamily="18" charset="0"/>
                <a:ea typeface="Calibri" pitchFamily="34" charset="0"/>
                <a:cs typeface="Times New Roman" pitchFamily="18" charset="0"/>
              </a:rPr>
              <a:t> і </a:t>
            </a:r>
            <a:r>
              <a:rPr kumimoji="0" lang="uk-UA" sz="1600" b="1" i="1" u="none" strike="noStrike" cap="none" normalizeH="0" baseline="0" dirty="0" err="1" smtClean="0">
                <a:ln>
                  <a:noFill/>
                </a:ln>
                <a:effectLst/>
                <a:latin typeface="Times New Roman" pitchFamily="18" charset="0"/>
                <a:ea typeface="Calibri" pitchFamily="34" charset="0"/>
                <a:cs typeface="Times New Roman" pitchFamily="18" charset="0"/>
              </a:rPr>
              <a:t>аутологічними</a:t>
            </a:r>
            <a:r>
              <a:rPr kumimoji="0" lang="uk-UA" sz="1600" b="1" i="1" u="none" strike="noStrike" cap="none" normalizeH="0" baseline="0" dirty="0" smtClean="0">
                <a:ln>
                  <a:noFill/>
                </a:ln>
                <a:effectLst/>
                <a:latin typeface="Times New Roman" pitchFamily="18" charset="0"/>
                <a:ea typeface="Calibri" pitchFamily="34" charset="0"/>
                <a:cs typeface="Times New Roman" pitchFamily="18" charset="0"/>
              </a:rPr>
              <a:t> еритроцитами. </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Т-клітини, що утворюють розетки з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аутоеритроцитами</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як вважають, несуть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кілерну</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 функцію і грають основну роль в механізмах </a:t>
            </a:r>
            <a:r>
              <a:rPr kumimoji="0" lang="uk-UA" sz="1600" b="0" i="0" u="none" strike="noStrike" cap="none" normalizeH="0" baseline="0" dirty="0" err="1" smtClean="0">
                <a:ln>
                  <a:noFill/>
                </a:ln>
                <a:effectLst/>
                <a:latin typeface="Times New Roman" pitchFamily="18" charset="0"/>
                <a:ea typeface="Calibri" pitchFamily="34" charset="0"/>
                <a:cs typeface="Times New Roman" pitchFamily="18" charset="0"/>
              </a:rPr>
              <a:t>аутоагресії</a:t>
            </a:r>
            <a:r>
              <a:rPr kumimoji="0" lang="uk-UA" sz="16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uk-UA" sz="1600" b="0" i="0" u="none" strike="noStrike" cap="none" normalizeH="0" baseline="0" dirty="0" smtClean="0">
              <a:ln>
                <a:noFill/>
              </a:ln>
              <a:effectLst/>
              <a:latin typeface="Arial" pitchFamily="34" charset="0"/>
              <a:cs typeface="Arial" pitchFamily="34" charset="0"/>
            </a:endParaRPr>
          </a:p>
        </p:txBody>
      </p:sp>
      <p:sp>
        <p:nvSpPr>
          <p:cNvPr id="5" name="Прямоугольник 4"/>
          <p:cNvSpPr/>
          <p:nvPr/>
        </p:nvSpPr>
        <p:spPr>
          <a:xfrm>
            <a:off x="0" y="4057233"/>
            <a:ext cx="9144000" cy="2800767"/>
          </a:xfrm>
          <a:prstGeom prst="rect">
            <a:avLst/>
          </a:prstGeom>
        </p:spPr>
        <p:txBody>
          <a:bodyPr wrap="square">
            <a:spAutoFit/>
          </a:bodyPr>
          <a:lstStyle/>
          <a:p>
            <a:r>
              <a:rPr lang="uk-UA" sz="1600" b="1" i="1" dirty="0"/>
              <a:t>Визначення В-клітин методом </a:t>
            </a:r>
            <a:r>
              <a:rPr lang="uk-UA" sz="1600" b="1" i="1" dirty="0" err="1"/>
              <a:t>розеткоутворення</a:t>
            </a:r>
            <a:r>
              <a:rPr lang="uk-UA" sz="1600" b="1" i="1" dirty="0"/>
              <a:t> з еритроцитами барана в системі ЕАС.</a:t>
            </a:r>
            <a:endParaRPr lang="ru-RU" sz="1600" b="1" i="1" dirty="0"/>
          </a:p>
          <a:p>
            <a:pPr algn="just"/>
            <a:r>
              <a:rPr lang="uk-UA" sz="1600" dirty="0" err="1"/>
              <a:t>Тимуснезалежні</a:t>
            </a:r>
            <a:r>
              <a:rPr lang="uk-UA" sz="1600" dirty="0"/>
              <a:t> В-лімфоцити мають на своїй мембрані специфічні детермінанти, що дозволяють диференціювати їх від </a:t>
            </a:r>
            <a:r>
              <a:rPr lang="uk-UA" sz="1600" dirty="0" err="1"/>
              <a:t>тимусзалежних</a:t>
            </a:r>
            <a:r>
              <a:rPr lang="uk-UA" sz="1600" dirty="0"/>
              <a:t>, тобто Т-лімфоцитів. Такими детермінантами є поверхневий (мембранний) </a:t>
            </a:r>
            <a:r>
              <a:rPr lang="uk-UA" sz="1600" dirty="0" err="1"/>
              <a:t>IgМ</a:t>
            </a:r>
            <a:r>
              <a:rPr lang="uk-UA" sz="1600" dirty="0"/>
              <a:t>, рецептори для </a:t>
            </a:r>
            <a:r>
              <a:rPr lang="uk-UA" sz="1600" dirty="0" err="1"/>
              <a:t>Fc</a:t>
            </a:r>
            <a:r>
              <a:rPr lang="uk-UA" sz="1600" dirty="0"/>
              <a:t> </a:t>
            </a:r>
            <a:r>
              <a:rPr lang="uk-UA" sz="1600" dirty="0" err="1"/>
              <a:t>-фрагмента</a:t>
            </a:r>
            <a:r>
              <a:rPr lang="uk-UA" sz="1600" dirty="0"/>
              <a:t> </a:t>
            </a:r>
            <a:r>
              <a:rPr lang="uk-UA" sz="1600" dirty="0" err="1"/>
              <a:t>Ig</a:t>
            </a:r>
            <a:r>
              <a:rPr lang="uk-UA" sz="1600" dirty="0"/>
              <a:t> G, третього компонента комплементу (С3) і вірусу </a:t>
            </a:r>
            <a:r>
              <a:rPr lang="uk-UA" sz="1600" dirty="0" err="1"/>
              <a:t>Епштейна-Бара</a:t>
            </a:r>
            <a:r>
              <a:rPr lang="uk-UA" sz="1600" dirty="0"/>
              <a:t>. Число лімфоцитів, що несуть  </a:t>
            </a:r>
            <a:r>
              <a:rPr lang="uk-UA" sz="1600" dirty="0" err="1"/>
              <a:t>IgA</a:t>
            </a:r>
            <a:r>
              <a:rPr lang="uk-UA" sz="1600" dirty="0"/>
              <a:t>, G, Е або D, незначне (</a:t>
            </a:r>
            <a:r>
              <a:rPr lang="uk-UA" sz="1600" dirty="0" err="1"/>
              <a:t>IgА</a:t>
            </a:r>
            <a:r>
              <a:rPr lang="uk-UA" sz="1600" dirty="0"/>
              <a:t> - 1-5 %, </a:t>
            </a:r>
            <a:r>
              <a:rPr lang="uk-UA" sz="1600" dirty="0" err="1"/>
              <a:t>IgD</a:t>
            </a:r>
            <a:r>
              <a:rPr lang="uk-UA" sz="1600" dirty="0"/>
              <a:t> і </a:t>
            </a:r>
            <a:r>
              <a:rPr lang="uk-UA" sz="1600" dirty="0" err="1"/>
              <a:t>IgЕ</a:t>
            </a:r>
            <a:r>
              <a:rPr lang="uk-UA" sz="1600" dirty="0"/>
              <a:t> - 2-4 %). Застосовується  метод виявлення В-клітин по їх здатності утворювати розетки з баранячими еритроцитами, навантаженими антитілами в середовищі комплементу. Такі еритроцити маркірують рецептори для </a:t>
            </a:r>
            <a:r>
              <a:rPr lang="uk-UA" sz="1600" dirty="0" err="1"/>
              <a:t>Fc</a:t>
            </a:r>
            <a:r>
              <a:rPr lang="uk-UA" sz="1600" dirty="0"/>
              <a:t> і С3 В-лімфоцитів. Прилади і реактиви ті ж, що і для методу визначення Т-лімфоцитів.</a:t>
            </a:r>
            <a:endParaRPr lang="ru-RU" sz="1600" dirty="0"/>
          </a:p>
          <a:p>
            <a:r>
              <a:rPr lang="uk-UA" sz="1600" dirty="0"/>
              <a:t>Аналогічно готують і суспензію лімфоцитів.</a:t>
            </a:r>
            <a:endParaRPr lang="ru-RU" sz="1600" dirty="0"/>
          </a:p>
        </p:txBody>
      </p:sp>
      <p:pic>
        <p:nvPicPr>
          <p:cNvPr id="25601" name="Picture 1"/>
          <p:cNvPicPr>
            <a:picLocks noChangeAspect="1" noChangeArrowheads="1"/>
          </p:cNvPicPr>
          <p:nvPr/>
        </p:nvPicPr>
        <p:blipFill>
          <a:blip r:embed="rId2" cstate="print"/>
          <a:srcRect/>
          <a:stretch>
            <a:fillRect/>
          </a:stretch>
        </p:blipFill>
        <p:spPr bwMode="auto">
          <a:xfrm>
            <a:off x="5580113" y="1014230"/>
            <a:ext cx="1440160" cy="10719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1720" y="3861048"/>
            <a:ext cx="4572000" cy="646331"/>
          </a:xfrm>
          <a:prstGeom prst="rect">
            <a:avLst/>
          </a:prstGeom>
        </p:spPr>
        <p:txBody>
          <a:bodyPr>
            <a:spAutoFit/>
          </a:bodyPr>
          <a:lstStyle/>
          <a:p>
            <a:r>
              <a:rPr lang="ru-RU" dirty="0" err="1" smtClean="0"/>
              <a:t>Мікрофотографії</a:t>
            </a:r>
            <a:r>
              <a:rPr lang="ru-RU" dirty="0" smtClean="0"/>
              <a:t> </a:t>
            </a:r>
            <a:r>
              <a:rPr lang="ru-RU" dirty="0" err="1" smtClean="0"/>
              <a:t>розеткоутворення</a:t>
            </a:r>
            <a:r>
              <a:rPr lang="ru-RU" dirty="0" smtClean="0"/>
              <a:t>: а –×600; б – ×1350 </a:t>
            </a:r>
            <a:endParaRPr lang="ru-RU" dirty="0"/>
          </a:p>
        </p:txBody>
      </p:sp>
      <p:pic>
        <p:nvPicPr>
          <p:cNvPr id="47106" name="Picture 2"/>
          <p:cNvPicPr>
            <a:picLocks noChangeAspect="1" noChangeArrowheads="1"/>
          </p:cNvPicPr>
          <p:nvPr/>
        </p:nvPicPr>
        <p:blipFill>
          <a:blip r:embed="rId2" cstate="print"/>
          <a:srcRect/>
          <a:stretch>
            <a:fillRect/>
          </a:stretch>
        </p:blipFill>
        <p:spPr bwMode="auto">
          <a:xfrm>
            <a:off x="1187624" y="764704"/>
            <a:ext cx="6688201" cy="2880320"/>
          </a:xfrm>
          <a:prstGeom prst="rect">
            <a:avLst/>
          </a:prstGeom>
          <a:noFill/>
          <a:ln w="9525">
            <a:noFill/>
            <a:miter lim="800000"/>
            <a:headEnd/>
            <a:tailEnd/>
          </a:ln>
          <a:effectLst/>
        </p:spPr>
      </p:pic>
      <p:sp>
        <p:nvSpPr>
          <p:cNvPr id="4" name="Прямоугольник 3"/>
          <p:cNvSpPr/>
          <p:nvPr/>
        </p:nvSpPr>
        <p:spPr>
          <a:xfrm>
            <a:off x="0" y="5934670"/>
            <a:ext cx="9144000" cy="923330"/>
          </a:xfrm>
          <a:prstGeom prst="rect">
            <a:avLst/>
          </a:prstGeom>
        </p:spPr>
        <p:txBody>
          <a:bodyPr wrap="square">
            <a:spAutoFit/>
          </a:bodyPr>
          <a:lstStyle/>
          <a:p>
            <a:r>
              <a:rPr lang="ru-RU" dirty="0" err="1" smtClean="0"/>
              <a:t>Реакція</a:t>
            </a:r>
            <a:r>
              <a:rPr lang="ru-RU" dirty="0" smtClean="0"/>
              <a:t> </a:t>
            </a:r>
            <a:r>
              <a:rPr lang="ru-RU" dirty="0" err="1" smtClean="0"/>
              <a:t>утворення</a:t>
            </a:r>
            <a:r>
              <a:rPr lang="ru-RU" dirty="0" smtClean="0"/>
              <a:t>: а – Е-розеток;  б – </a:t>
            </a:r>
            <a:r>
              <a:rPr lang="ru-RU" dirty="0" err="1" smtClean="0"/>
              <a:t>ЕА-розеток</a:t>
            </a:r>
            <a:r>
              <a:rPr lang="ru-RU" dirty="0" smtClean="0"/>
              <a:t>;  в – </a:t>
            </a:r>
            <a:r>
              <a:rPr lang="ru-RU" dirty="0" err="1" smtClean="0"/>
              <a:t>ЕАС-розеток</a:t>
            </a:r>
            <a:r>
              <a:rPr lang="ru-RU" dirty="0" smtClean="0"/>
              <a:t>: 1 – </a:t>
            </a:r>
            <a:r>
              <a:rPr lang="ru-RU" dirty="0" err="1" smtClean="0"/>
              <a:t>лімфоцит</a:t>
            </a:r>
            <a:r>
              <a:rPr lang="ru-RU" dirty="0" smtClean="0"/>
              <a:t>; 2 – </a:t>
            </a:r>
            <a:r>
              <a:rPr lang="ru-RU" dirty="0" err="1" smtClean="0"/>
              <a:t>еритроцит</a:t>
            </a:r>
            <a:r>
              <a:rPr lang="ru-RU" dirty="0" smtClean="0"/>
              <a:t>; 3 – рецептор  до </a:t>
            </a:r>
            <a:r>
              <a:rPr lang="ru-RU" dirty="0" err="1" smtClean="0"/>
              <a:t>еритроцитів</a:t>
            </a:r>
            <a:r>
              <a:rPr lang="ru-RU" dirty="0" smtClean="0"/>
              <a:t>; 4 – </a:t>
            </a:r>
            <a:r>
              <a:rPr lang="en-US" dirty="0" err="1" smtClean="0"/>
              <a:t>Fc</a:t>
            </a:r>
            <a:r>
              <a:rPr lang="en-US" dirty="0" smtClean="0"/>
              <a:t>-</a:t>
            </a:r>
            <a:r>
              <a:rPr lang="ru-RU" dirty="0" smtClean="0"/>
              <a:t>рецептор; 5 – </a:t>
            </a:r>
            <a:r>
              <a:rPr lang="ru-RU" dirty="0" err="1" smtClean="0"/>
              <a:t>антитіла</a:t>
            </a:r>
            <a:r>
              <a:rPr lang="ru-RU" dirty="0" smtClean="0"/>
              <a:t> до </a:t>
            </a:r>
            <a:r>
              <a:rPr lang="ru-RU" dirty="0" err="1" smtClean="0"/>
              <a:t>еритроцитів</a:t>
            </a:r>
            <a:r>
              <a:rPr lang="ru-RU" dirty="0" smtClean="0"/>
              <a:t> (б)  </a:t>
            </a:r>
            <a:r>
              <a:rPr lang="ru-RU" dirty="0" err="1" smtClean="0"/>
              <a:t>і</a:t>
            </a:r>
            <a:r>
              <a:rPr lang="ru-RU" dirty="0" smtClean="0"/>
              <a:t> </a:t>
            </a:r>
            <a:r>
              <a:rPr lang="ru-RU" dirty="0" err="1" smtClean="0"/>
              <a:t>СЗ-рецептор</a:t>
            </a:r>
            <a:r>
              <a:rPr lang="ru-RU" dirty="0" smtClean="0"/>
              <a:t> (в); 6 – комплемент </a:t>
            </a:r>
            <a:endParaRPr lang="ru-RU" dirty="0"/>
          </a:p>
        </p:txBody>
      </p:sp>
      <p:pic>
        <p:nvPicPr>
          <p:cNvPr id="47107" name="Picture 3"/>
          <p:cNvPicPr>
            <a:picLocks noChangeAspect="1" noChangeArrowheads="1"/>
          </p:cNvPicPr>
          <p:nvPr/>
        </p:nvPicPr>
        <p:blipFill>
          <a:blip r:embed="rId3" cstate="print"/>
          <a:srcRect/>
          <a:stretch>
            <a:fillRect/>
          </a:stretch>
        </p:blipFill>
        <p:spPr bwMode="auto">
          <a:xfrm>
            <a:off x="2411760" y="4581128"/>
            <a:ext cx="4486275" cy="13525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0"/>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Ф</a:t>
            </a:r>
            <a:r>
              <a:rPr kumimoji="0" lang="uk-UA" sz="1200" b="1" i="0" u="none" strike="noStrike" cap="none" normalizeH="0" baseline="0" dirty="0" smtClean="0" bmk="">
                <a:ln>
                  <a:noFill/>
                </a:ln>
                <a:effectLst/>
                <a:latin typeface="Arial" pitchFamily="34" charset="0"/>
                <a:ea typeface="Times New Roman" pitchFamily="18" charset="0"/>
                <a:cs typeface="Arial" pitchFamily="34" charset="0"/>
              </a:rPr>
              <a:t>ункціональні </a:t>
            </a: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тести</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200" b="1" i="1" u="none" strike="noStrike" cap="none" normalizeH="0" baseline="0" dirty="0" smtClean="0">
                <a:ln>
                  <a:noFill/>
                </a:ln>
                <a:effectLst/>
                <a:latin typeface="Arial" pitchFamily="34" charset="0"/>
                <a:ea typeface="Times New Roman" pitchFamily="18" charset="0"/>
                <a:cs typeface="Arial" pitchFamily="34" charset="0"/>
              </a:rPr>
              <a:t>Реакція </a:t>
            </a:r>
            <a:r>
              <a:rPr kumimoji="0" lang="uk-UA" sz="1200" b="1" i="1" u="none" strike="noStrike" cap="none" normalizeH="0" baseline="0" dirty="0" err="1" smtClean="0">
                <a:ln>
                  <a:noFill/>
                </a:ln>
                <a:effectLst/>
                <a:latin typeface="Arial" pitchFamily="34" charset="0"/>
                <a:ea typeface="Times New Roman" pitchFamily="18" charset="0"/>
                <a:cs typeface="Arial" pitchFamily="34" charset="0"/>
              </a:rPr>
              <a:t>бласттрансформації</a:t>
            </a:r>
            <a:r>
              <a:rPr kumimoji="0" lang="uk-UA" sz="1200" b="1" i="1" u="none" strike="noStrike" cap="none" normalizeH="0" baseline="0" dirty="0" smtClean="0">
                <a:ln>
                  <a:noFill/>
                </a:ln>
                <a:effectLst/>
                <a:latin typeface="Arial" pitchFamily="34" charset="0"/>
                <a:ea typeface="Times New Roman" pitchFamily="18" charset="0"/>
                <a:cs typeface="Arial" pitchFamily="34" charset="0"/>
              </a:rPr>
              <a:t> лімфоцитів (РБТЛ). </a:t>
            </a:r>
            <a:r>
              <a:rPr kumimoji="0" lang="uk-UA" sz="1200" b="0" i="1" u="none" strike="noStrike" cap="none" normalizeH="0" baseline="0" dirty="0" smtClean="0">
                <a:ln>
                  <a:noFill/>
                </a:ln>
                <a:effectLst/>
                <a:latin typeface="Arial" pitchFamily="34" charset="0"/>
                <a:ea typeface="Times New Roman" pitchFamily="18" charset="0"/>
                <a:cs typeface="Arial" pitchFamily="34" charset="0"/>
              </a:rPr>
              <a:t>Принцип методу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Під впливом неспецифічних і специфічних стимулів лімфоцити перетворюються на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бласти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великі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пиронінофільні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клітини, здатні до проліферації і подальшого диференціювання, що приводить до збільшення в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лімфоїдній</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тканині кількості реагуючих клітин. Це явище називають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бласттрансформацією</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яка постійно спостерігається в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лімфоїдних</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тканинах в результаті антигенної стимуляції.</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Відомі речовини, що чинять на лімфоцити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мітогенну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дію (табл. 2). Частіше для оцінки функціонального стану Т-лімфоцитів в клінічній лабораторній практиці використовують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фітогемаглютинін</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(ФГА) - рослинний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лектин</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що отримується з насіння квасолі.</a:t>
            </a:r>
            <a:endParaRPr kumimoji="0" lang="ru-RU" sz="800" b="0" i="0" u="none" strike="noStrike" cap="none" normalizeH="0" baseline="0" dirty="0" smtClean="0">
              <a:ln>
                <a:noFill/>
              </a:ln>
              <a:effectLst/>
              <a:latin typeface="Arial" pitchFamily="34" charset="0"/>
              <a:cs typeface="Arial"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Таблиця 2. Деякі неспецифічні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мітогени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лімфоцитів</a:t>
            </a:r>
            <a:endParaRPr kumimoji="0" lang="uk-UA" sz="1800" b="0" i="0" u="none" strike="noStrike" cap="none" normalizeH="0" baseline="0" dirty="0" smtClean="0">
              <a:ln>
                <a:noFill/>
              </a:ln>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395536" y="2060848"/>
          <a:ext cx="4667250" cy="1645920"/>
        </p:xfrm>
        <a:graphic>
          <a:graphicData uri="http://schemas.openxmlformats.org/drawingml/2006/table">
            <a:tbl>
              <a:tblPr/>
              <a:tblGrid>
                <a:gridCol w="1555750"/>
                <a:gridCol w="1555750"/>
                <a:gridCol w="1555750"/>
              </a:tblGrid>
              <a:tr h="132715">
                <a:tc>
                  <a:txBody>
                    <a:bodyPr/>
                    <a:lstStyle/>
                    <a:p>
                      <a:pPr marL="2540" algn="just">
                        <a:spcAft>
                          <a:spcPts val="0"/>
                        </a:spcAft>
                      </a:pPr>
                      <a:r>
                        <a:rPr lang="uk-UA" sz="1200">
                          <a:solidFill>
                            <a:srgbClr val="211F1F"/>
                          </a:solidFill>
                          <a:latin typeface="Times New Roman"/>
                          <a:ea typeface="Times New Roman"/>
                          <a:cs typeface="Times New Roman"/>
                        </a:rPr>
                        <a:t>Мітоген</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c>
                  <a:txBody>
                    <a:bodyPr/>
                    <a:lstStyle/>
                    <a:p>
                      <a:pPr marL="2540" algn="just">
                        <a:spcAft>
                          <a:spcPts val="0"/>
                        </a:spcAft>
                      </a:pPr>
                      <a:r>
                        <a:rPr lang="uk-UA" sz="1200">
                          <a:solidFill>
                            <a:srgbClr val="211F1F"/>
                          </a:solidFill>
                          <a:latin typeface="Times New Roman"/>
                          <a:ea typeface="Times New Roman"/>
                          <a:cs typeface="Times New Roman"/>
                        </a:rPr>
                        <a:t>Походження</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c>
                  <a:txBody>
                    <a:bodyPr/>
                    <a:lstStyle/>
                    <a:p>
                      <a:pPr marL="2540" algn="just">
                        <a:spcAft>
                          <a:spcPts val="0"/>
                        </a:spcAft>
                      </a:pPr>
                      <a:r>
                        <a:rPr lang="uk-UA" sz="1200">
                          <a:solidFill>
                            <a:srgbClr val="211F1F"/>
                          </a:solidFill>
                          <a:latin typeface="Times New Roman"/>
                          <a:ea typeface="Times New Roman"/>
                          <a:cs typeface="Times New Roman"/>
                        </a:rPr>
                        <a:t>Мішень</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r>
              <a:tr h="144145">
                <a:tc>
                  <a:txBody>
                    <a:bodyPr/>
                    <a:lstStyle/>
                    <a:p>
                      <a:pPr marL="2540" algn="just">
                        <a:spcAft>
                          <a:spcPts val="0"/>
                        </a:spcAft>
                      </a:pPr>
                      <a:r>
                        <a:rPr lang="uk-UA" sz="1200">
                          <a:solidFill>
                            <a:srgbClr val="211F1F"/>
                          </a:solidFill>
                          <a:latin typeface="Times New Roman"/>
                          <a:ea typeface="Times New Roman"/>
                          <a:cs typeface="Times New Roman"/>
                        </a:rPr>
                        <a:t>ФГА</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c>
                  <a:txBody>
                    <a:bodyPr/>
                    <a:lstStyle/>
                    <a:p>
                      <a:pPr marL="2540" algn="just">
                        <a:spcAft>
                          <a:spcPts val="0"/>
                        </a:spcAft>
                      </a:pPr>
                      <a:r>
                        <a:rPr lang="uk-UA" sz="1200">
                          <a:solidFill>
                            <a:srgbClr val="211F1F"/>
                          </a:solidFill>
                          <a:latin typeface="Times New Roman"/>
                          <a:ea typeface="Times New Roman"/>
                          <a:cs typeface="Times New Roman"/>
                        </a:rPr>
                        <a:t>Phaseolus</a:t>
                      </a:r>
                      <a:r>
                        <a:rPr lang="uk-UA" sz="1200" spc="-1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vulgaris</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c>
                  <a:txBody>
                    <a:bodyPr/>
                    <a:lstStyle/>
                    <a:p>
                      <a:pPr marL="2540" algn="just">
                        <a:spcAft>
                          <a:spcPts val="0"/>
                        </a:spcAft>
                      </a:pPr>
                      <a:r>
                        <a:rPr lang="uk-UA" sz="1200">
                          <a:solidFill>
                            <a:srgbClr val="211F1F"/>
                          </a:solidFill>
                          <a:latin typeface="Times New Roman"/>
                          <a:ea typeface="Times New Roman"/>
                          <a:cs typeface="Times New Roman"/>
                        </a:rPr>
                        <a:t>Т-лімфоцити</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r>
              <a:tr h="180340">
                <a:tc>
                  <a:txBody>
                    <a:bodyPr/>
                    <a:lstStyle/>
                    <a:p>
                      <a:pPr marL="2540" algn="just">
                        <a:spcAft>
                          <a:spcPts val="0"/>
                        </a:spcAft>
                      </a:pPr>
                      <a:r>
                        <a:rPr lang="uk-UA" sz="1200">
                          <a:solidFill>
                            <a:srgbClr val="211F1F"/>
                          </a:solidFill>
                          <a:latin typeface="Times New Roman"/>
                          <a:ea typeface="Times New Roman"/>
                          <a:cs typeface="Times New Roman"/>
                        </a:rPr>
                        <a:t>Кон</a:t>
                      </a:r>
                      <a:r>
                        <a:rPr lang="uk-UA" sz="1200" spc="-2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А</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c>
                  <a:txBody>
                    <a:bodyPr/>
                    <a:lstStyle/>
                    <a:p>
                      <a:pPr marL="2540" algn="just">
                        <a:spcAft>
                          <a:spcPts val="0"/>
                        </a:spcAft>
                      </a:pPr>
                      <a:r>
                        <a:rPr lang="uk-UA" sz="1200">
                          <a:solidFill>
                            <a:srgbClr val="211F1F"/>
                          </a:solidFill>
                          <a:latin typeface="Times New Roman"/>
                          <a:ea typeface="Times New Roman"/>
                          <a:cs typeface="Times New Roman"/>
                        </a:rPr>
                        <a:t>Canavalia</a:t>
                      </a:r>
                      <a:r>
                        <a:rPr lang="uk-UA" sz="1200" spc="-10">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ensiformis</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c>
                  <a:txBody>
                    <a:bodyPr/>
                    <a:lstStyle/>
                    <a:p>
                      <a:pPr marL="2540" algn="just">
                        <a:spcAft>
                          <a:spcPts val="0"/>
                        </a:spcAft>
                      </a:pPr>
                      <a:r>
                        <a:rPr lang="uk-UA" sz="1200">
                          <a:solidFill>
                            <a:srgbClr val="211F1F"/>
                          </a:solidFill>
                          <a:latin typeface="Times New Roman"/>
                          <a:ea typeface="Times New Roman"/>
                          <a:cs typeface="Times New Roman"/>
                        </a:rPr>
                        <a:t>Т-лімфоцити</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r>
              <a:tr h="322580">
                <a:tc>
                  <a:txBody>
                    <a:bodyPr/>
                    <a:lstStyle/>
                    <a:p>
                      <a:pPr marL="2540" algn="just">
                        <a:spcAft>
                          <a:spcPts val="0"/>
                        </a:spcAft>
                      </a:pPr>
                      <a:r>
                        <a:rPr lang="uk-UA" sz="1200">
                          <a:solidFill>
                            <a:srgbClr val="211F1F"/>
                          </a:solidFill>
                          <a:latin typeface="Times New Roman"/>
                          <a:ea typeface="Times New Roman"/>
                          <a:cs typeface="Times New Roman"/>
                        </a:rPr>
                        <a:t>Мітоген</a:t>
                      </a:r>
                      <a:r>
                        <a:rPr lang="uk-UA" sz="1200" spc="-30">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лаконоса</a:t>
                      </a:r>
                      <a:endParaRPr lang="ru-RU" sz="1100">
                        <a:latin typeface="Times New Roman"/>
                        <a:ea typeface="Times New Roman"/>
                        <a:cs typeface="Times New Roman"/>
                      </a:endParaRPr>
                    </a:p>
                    <a:p>
                      <a:pPr marL="2540" algn="just">
                        <a:spcAft>
                          <a:spcPts val="0"/>
                        </a:spcAft>
                      </a:pPr>
                      <a:r>
                        <a:rPr lang="uk-UA" sz="1200">
                          <a:solidFill>
                            <a:srgbClr val="211F1F"/>
                          </a:solidFill>
                          <a:latin typeface="Times New Roman"/>
                          <a:ea typeface="Times New Roman"/>
                          <a:cs typeface="Times New Roman"/>
                        </a:rPr>
                        <a:t>MA(PWM)</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c>
                  <a:txBody>
                    <a:bodyPr/>
                    <a:lstStyle/>
                    <a:p>
                      <a:pPr marL="2540" algn="just">
                        <a:spcAft>
                          <a:spcPts val="0"/>
                        </a:spcAft>
                      </a:pPr>
                      <a:r>
                        <a:rPr lang="uk-UA" sz="1200">
                          <a:solidFill>
                            <a:srgbClr val="211F1F"/>
                          </a:solidFill>
                          <a:latin typeface="Times New Roman"/>
                          <a:ea typeface="Times New Roman"/>
                          <a:cs typeface="Times New Roman"/>
                        </a:rPr>
                        <a:t>Phytolacca</a:t>
                      </a:r>
                      <a:r>
                        <a:rPr lang="uk-UA" sz="1200" spc="-10">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americana</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c>
                  <a:txBody>
                    <a:bodyPr/>
                    <a:lstStyle/>
                    <a:p>
                      <a:pPr marL="2540" algn="just">
                        <a:spcAft>
                          <a:spcPts val="0"/>
                        </a:spcAft>
                      </a:pPr>
                      <a:r>
                        <a:rPr lang="uk-UA" sz="1200">
                          <a:solidFill>
                            <a:srgbClr val="211F1F"/>
                          </a:solidFill>
                          <a:latin typeface="Times New Roman"/>
                          <a:ea typeface="Times New Roman"/>
                          <a:cs typeface="Times New Roman"/>
                        </a:rPr>
                        <a:t>В-лімфоцити</a:t>
                      </a:r>
                      <a:r>
                        <a:rPr lang="uk-UA" sz="1200" spc="-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в</a:t>
                      </a:r>
                      <a:r>
                        <a:rPr lang="uk-UA" sz="1200" spc="-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присутні</a:t>
                      </a:r>
                      <a:r>
                        <a:rPr lang="uk-UA" sz="1200" spc="-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Т-</a:t>
                      </a:r>
                      <a:endParaRPr lang="ru-RU" sz="1100">
                        <a:latin typeface="Times New Roman"/>
                        <a:ea typeface="Times New Roman"/>
                        <a:cs typeface="Times New Roman"/>
                      </a:endParaRPr>
                    </a:p>
                    <a:p>
                      <a:pPr marL="2540" algn="just">
                        <a:spcAft>
                          <a:spcPts val="0"/>
                        </a:spcAft>
                      </a:pPr>
                      <a:r>
                        <a:rPr lang="uk-UA" sz="1200">
                          <a:solidFill>
                            <a:srgbClr val="211F1F"/>
                          </a:solidFill>
                          <a:latin typeface="Times New Roman"/>
                          <a:ea typeface="Times New Roman"/>
                          <a:cs typeface="Times New Roman"/>
                        </a:rPr>
                        <a:t>клітин</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r>
              <a:tr h="322580">
                <a:tc>
                  <a:txBody>
                    <a:bodyPr/>
                    <a:lstStyle/>
                    <a:p>
                      <a:pPr marL="2540" algn="just">
                        <a:spcAft>
                          <a:spcPts val="0"/>
                        </a:spcAft>
                      </a:pPr>
                      <a:r>
                        <a:rPr lang="uk-UA" sz="1200">
                          <a:solidFill>
                            <a:srgbClr val="211F1F"/>
                          </a:solidFill>
                          <a:latin typeface="Times New Roman"/>
                          <a:ea typeface="Times New Roman"/>
                          <a:cs typeface="Times New Roman"/>
                        </a:rPr>
                        <a:t>Ліпополісахарид</a:t>
                      </a:r>
                      <a:r>
                        <a:rPr lang="uk-UA" sz="1200" spc="-1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грампозитивних</a:t>
                      </a:r>
                      <a:r>
                        <a:rPr lang="uk-UA" sz="1200" spc="-10">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бактерії</a:t>
                      </a:r>
                      <a:r>
                        <a:rPr lang="uk-UA" sz="1200" spc="-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(ЛПС)</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c>
                  <a:txBody>
                    <a:bodyPr/>
                    <a:lstStyle/>
                    <a:p>
                      <a:pPr marL="2540" algn="just">
                        <a:spcAft>
                          <a:spcPts val="0"/>
                        </a:spcAft>
                      </a:pPr>
                      <a:r>
                        <a:rPr lang="uk-UA" sz="1200">
                          <a:solidFill>
                            <a:srgbClr val="211F1F"/>
                          </a:solidFill>
                          <a:latin typeface="Times New Roman"/>
                          <a:ea typeface="Times New Roman"/>
                          <a:cs typeface="Times New Roman"/>
                        </a:rPr>
                        <a:t>E.</a:t>
                      </a:r>
                      <a:r>
                        <a:rPr lang="uk-UA" sz="1200" spc="-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coli,</a:t>
                      </a:r>
                      <a:r>
                        <a:rPr lang="uk-UA" sz="1200" spc="-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S.</a:t>
                      </a:r>
                      <a:r>
                        <a:rPr lang="uk-UA" sz="1200" spc="-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typhi, N.</a:t>
                      </a:r>
                      <a:r>
                        <a:rPr lang="uk-UA" sz="1200" spc="-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men-ingitidis</a:t>
                      </a:r>
                      <a:r>
                        <a:rPr lang="uk-UA" sz="1200" spc="-5">
                          <a:solidFill>
                            <a:srgbClr val="211F1F"/>
                          </a:solidFill>
                          <a:latin typeface="Times New Roman"/>
                          <a:ea typeface="Times New Roman"/>
                          <a:cs typeface="Times New Roman"/>
                        </a:rPr>
                        <a:t> </a:t>
                      </a:r>
                      <a:r>
                        <a:rPr lang="uk-UA" sz="1200">
                          <a:solidFill>
                            <a:srgbClr val="211F1F"/>
                          </a:solidFill>
                          <a:latin typeface="Times New Roman"/>
                          <a:ea typeface="Times New Roman"/>
                          <a:cs typeface="Times New Roman"/>
                        </a:rPr>
                        <a:t>и др.</a:t>
                      </a:r>
                      <a:endParaRPr lang="ru-RU" sz="110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c>
                  <a:txBody>
                    <a:bodyPr/>
                    <a:lstStyle/>
                    <a:p>
                      <a:pPr marL="2540" algn="just">
                        <a:spcAft>
                          <a:spcPts val="0"/>
                        </a:spcAft>
                      </a:pPr>
                      <a:r>
                        <a:rPr lang="uk-UA" sz="1200" dirty="0">
                          <a:solidFill>
                            <a:srgbClr val="211F1F"/>
                          </a:solidFill>
                          <a:latin typeface="Times New Roman"/>
                          <a:ea typeface="Times New Roman"/>
                          <a:cs typeface="Times New Roman"/>
                        </a:rPr>
                        <a:t>В-лімфоцити</a:t>
                      </a:r>
                      <a:endParaRPr lang="ru-RU" sz="1100" dirty="0">
                        <a:latin typeface="Times New Roman"/>
                        <a:ea typeface="Times New Roman"/>
                        <a:cs typeface="Times New Roman"/>
                      </a:endParaRPr>
                    </a:p>
                  </a:txBody>
                  <a:tcPr marL="0" marR="0" marT="0" marB="0">
                    <a:lnL w="19050" cap="flat" cmpd="sng" algn="ctr">
                      <a:solidFill>
                        <a:srgbClr val="211F1F"/>
                      </a:solidFill>
                      <a:prstDash val="solid"/>
                      <a:round/>
                      <a:headEnd type="none" w="med" len="med"/>
                      <a:tailEnd type="none" w="med" len="med"/>
                    </a:lnL>
                    <a:lnR w="19050" cap="flat" cmpd="sng" algn="ctr">
                      <a:solidFill>
                        <a:srgbClr val="211F1F"/>
                      </a:solidFill>
                      <a:prstDash val="solid"/>
                      <a:round/>
                      <a:headEnd type="none" w="med" len="med"/>
                      <a:tailEnd type="none" w="med" len="med"/>
                    </a:lnR>
                    <a:lnT w="19050" cap="flat" cmpd="sng" algn="ctr">
                      <a:solidFill>
                        <a:srgbClr val="211F1F"/>
                      </a:solidFill>
                      <a:prstDash val="solid"/>
                      <a:round/>
                      <a:headEnd type="none" w="med" len="med"/>
                      <a:tailEnd type="none" w="med" len="med"/>
                    </a:lnT>
                    <a:lnB w="19050" cap="flat" cmpd="sng" algn="ctr">
                      <a:solidFill>
                        <a:srgbClr val="211F1F"/>
                      </a:solidFill>
                      <a:prstDash val="solid"/>
                      <a:round/>
                      <a:headEnd type="none" w="med" len="med"/>
                      <a:tailEnd type="none" w="med" len="med"/>
                    </a:lnB>
                  </a:tcPr>
                </a:tc>
              </a:tr>
            </a:tbl>
          </a:graphicData>
        </a:graphic>
      </p:graphicFrame>
      <p:sp>
        <p:nvSpPr>
          <p:cNvPr id="4" name="Прямоугольник 3"/>
          <p:cNvSpPr/>
          <p:nvPr/>
        </p:nvSpPr>
        <p:spPr>
          <a:xfrm>
            <a:off x="0" y="3933056"/>
            <a:ext cx="9144000" cy="646331"/>
          </a:xfrm>
          <a:prstGeom prst="rect">
            <a:avLst/>
          </a:prstGeom>
        </p:spPr>
        <p:txBody>
          <a:bodyPr wrap="square">
            <a:spAutoFit/>
          </a:bodyPr>
          <a:lstStyle/>
          <a:p>
            <a:r>
              <a:rPr lang="uk-UA" dirty="0" err="1"/>
              <a:t>Фітогемагглютинін</a:t>
            </a:r>
            <a:r>
              <a:rPr lang="uk-UA" dirty="0"/>
              <a:t> (ФГА) викликає трансформацію T-лімфоцитів, а </a:t>
            </a:r>
            <a:r>
              <a:rPr lang="uk-UA" dirty="0" err="1"/>
              <a:t>ліпополісахарид</a:t>
            </a:r>
            <a:r>
              <a:rPr lang="uk-UA" dirty="0"/>
              <a:t> (ЛПС) Е. </a:t>
            </a:r>
            <a:r>
              <a:rPr lang="uk-UA" dirty="0" err="1"/>
              <a:t>coli</a:t>
            </a:r>
            <a:r>
              <a:rPr lang="uk-UA" dirty="0"/>
              <a:t> - B-лімфоцитів в </a:t>
            </a:r>
            <a:r>
              <a:rPr lang="uk-UA" dirty="0" err="1"/>
              <a:t>бласти</a:t>
            </a:r>
            <a:r>
              <a:rPr lang="uk-UA" dirty="0"/>
              <a:t> в культурі клітин.</a:t>
            </a:r>
            <a:endParaRPr lang="ru-RU" dirty="0"/>
          </a:p>
        </p:txBody>
      </p:sp>
      <p:sp>
        <p:nvSpPr>
          <p:cNvPr id="5" name="Прямоугольник 4"/>
          <p:cNvSpPr/>
          <p:nvPr/>
        </p:nvSpPr>
        <p:spPr>
          <a:xfrm>
            <a:off x="0" y="4826675"/>
            <a:ext cx="9144000" cy="2031325"/>
          </a:xfrm>
          <a:prstGeom prst="rect">
            <a:avLst/>
          </a:prstGeom>
        </p:spPr>
        <p:txBody>
          <a:bodyPr wrap="square">
            <a:spAutoFit/>
          </a:bodyPr>
          <a:lstStyle/>
          <a:p>
            <a:r>
              <a:rPr lang="uk-UA" sz="1400" i="1" dirty="0"/>
              <a:t>Клінічне значення. </a:t>
            </a:r>
            <a:r>
              <a:rPr lang="uk-UA" sz="1400" dirty="0"/>
              <a:t>Спонтанна проліферація лімфоцитів (</a:t>
            </a:r>
            <a:r>
              <a:rPr lang="uk-UA" sz="1400" dirty="0" err="1"/>
              <a:t>бласттрансформація</a:t>
            </a:r>
            <a:r>
              <a:rPr lang="uk-UA" sz="1400" dirty="0"/>
              <a:t>) буває підвищена у хворих, що перенесли багатократні переливання крові, хворих алергічними і автоімунними захворюваннями, при бактерійних і вірусних інфекціях, а також у новонароджених.</a:t>
            </a:r>
            <a:endParaRPr lang="ru-RU" sz="1400" dirty="0"/>
          </a:p>
          <a:p>
            <a:r>
              <a:rPr lang="uk-UA" sz="1400" dirty="0"/>
              <a:t>Зниження </a:t>
            </a:r>
            <a:r>
              <a:rPr lang="uk-UA" sz="1400" dirty="0" err="1"/>
              <a:t>проліферативної</a:t>
            </a:r>
            <a:r>
              <a:rPr lang="uk-UA" sz="1400" dirty="0"/>
              <a:t> відповіді на ФГА свідчить про наявність імунодефіциту. Низька відповідь в РБТЛ може корелювати з дефіцитом Т-клітин в периферичній крові або із зміною показника CD4/CD8 на </a:t>
            </a:r>
            <a:r>
              <a:rPr lang="uk-UA" sz="1400" dirty="0" err="1"/>
              <a:t>ко</a:t>
            </a:r>
            <a:r>
              <a:rPr lang="uk-UA" sz="1400" dirty="0"/>
              <a:t> </a:t>
            </a:r>
            <a:r>
              <a:rPr lang="uk-UA" sz="1400" dirty="0" err="1"/>
              <a:t>ристь</a:t>
            </a:r>
            <a:r>
              <a:rPr lang="uk-UA" sz="1400" dirty="0"/>
              <a:t> </a:t>
            </a:r>
            <a:r>
              <a:rPr lang="uk-UA" sz="1400" dirty="0" err="1"/>
              <a:t>клітин-супресорів</a:t>
            </a:r>
            <a:r>
              <a:rPr lang="uk-UA" sz="1400" dirty="0"/>
              <a:t>. В деяких випадках (наприклад, в період </a:t>
            </a:r>
            <a:r>
              <a:rPr lang="uk-UA" sz="1400" dirty="0" err="1"/>
              <a:t>віднов-</a:t>
            </a:r>
            <a:r>
              <a:rPr lang="uk-UA" sz="1400" dirty="0"/>
              <a:t> </a:t>
            </a:r>
            <a:r>
              <a:rPr lang="uk-UA" sz="1400" dirty="0" err="1"/>
              <a:t>лення</a:t>
            </a:r>
            <a:r>
              <a:rPr lang="uk-UA" sz="1400" dirty="0"/>
              <a:t> після опромінення або інтенсивної хіміотерапії) низька відповідь на Т-клітинні </a:t>
            </a:r>
            <a:r>
              <a:rPr lang="uk-UA" sz="1400" dirty="0" err="1"/>
              <a:t>мітогени</a:t>
            </a:r>
            <a:r>
              <a:rPr lang="uk-UA" sz="1400" dirty="0"/>
              <a:t> може бути пов'язана з викидом в периферичну кров великої кількості незрілих Т-клітин. Низька відповідь в РБТЛ може бути також обумовлена порушенням продукції таких </a:t>
            </a:r>
            <a:r>
              <a:rPr lang="uk-UA" sz="1400" dirty="0" err="1"/>
              <a:t>лімфокінів</a:t>
            </a:r>
            <a:r>
              <a:rPr lang="uk-UA" sz="1400" dirty="0"/>
              <a:t> як ІЛ-1 і ІЛ-2.</a:t>
            </a:r>
            <a:endParaRPr lang="ru-RU" sz="1400" dirty="0"/>
          </a:p>
        </p:txBody>
      </p:sp>
      <p:pic>
        <p:nvPicPr>
          <p:cNvPr id="24577" name="Picture 1"/>
          <p:cNvPicPr>
            <a:picLocks noChangeAspect="1" noChangeArrowheads="1"/>
          </p:cNvPicPr>
          <p:nvPr/>
        </p:nvPicPr>
        <p:blipFill>
          <a:blip r:embed="rId2" cstate="print"/>
          <a:srcRect/>
          <a:stretch>
            <a:fillRect/>
          </a:stretch>
        </p:blipFill>
        <p:spPr bwMode="auto">
          <a:xfrm>
            <a:off x="6867525" y="1988840"/>
            <a:ext cx="2276475" cy="180975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96</TotalTime>
  <Words>8793</Words>
  <Application>Microsoft Office PowerPoint</Application>
  <PresentationFormat>Экран (4:3)</PresentationFormat>
  <Paragraphs>267</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Бумажная</vt:lpstr>
      <vt:lpstr>Лекція 4</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4</dc:title>
  <dc:creator>Руслан Аминов</dc:creator>
  <cp:lastModifiedBy>Руслан Аминов</cp:lastModifiedBy>
  <cp:revision>33</cp:revision>
  <dcterms:created xsi:type="dcterms:W3CDTF">2024-04-02T20:15:00Z</dcterms:created>
  <dcterms:modified xsi:type="dcterms:W3CDTF">2024-04-03T06:08:00Z</dcterms:modified>
</cp:coreProperties>
</file>