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5"/>
  </p:notesMasterIdLst>
  <p:sldIdLst>
    <p:sldId id="258" r:id="rId2"/>
    <p:sldId id="259" r:id="rId3"/>
    <p:sldId id="260" r:id="rId4"/>
    <p:sldId id="286" r:id="rId5"/>
    <p:sldId id="261" r:id="rId6"/>
    <p:sldId id="262" r:id="rId7"/>
    <p:sldId id="263" r:id="rId8"/>
    <p:sldId id="264" r:id="rId9"/>
    <p:sldId id="287" r:id="rId10"/>
    <p:sldId id="265" r:id="rId11"/>
    <p:sldId id="266" r:id="rId12"/>
    <p:sldId id="295"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93" r:id="rId27"/>
    <p:sldId id="281" r:id="rId28"/>
    <p:sldId id="282" r:id="rId29"/>
    <p:sldId id="283" r:id="rId30"/>
    <p:sldId id="289" r:id="rId31"/>
    <p:sldId id="284" r:id="rId32"/>
    <p:sldId id="285" r:id="rId33"/>
    <p:sldId id="288"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598" autoAdjust="0"/>
  </p:normalViewPr>
  <p:slideViewPr>
    <p:cSldViewPr>
      <p:cViewPr>
        <p:scale>
          <a:sx n="100" d="100"/>
          <a:sy n="100" d="100"/>
        </p:scale>
        <p:origin x="-300"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09.10.2023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A0E7B9-BBF7-48F4-87A6-B60852335D08}" type="slidenum">
              <a:rPr lang="uk-UA" smtClean="0"/>
              <a:t>4</a:t>
            </a:fld>
            <a:endParaRPr lang="uk-UA" dirty="0"/>
          </a:p>
        </p:txBody>
      </p:sp>
    </p:spTree>
    <p:extLst>
      <p:ext uri="{BB962C8B-B14F-4D97-AF65-F5344CB8AC3E}">
        <p14:creationId xmlns:p14="http://schemas.microsoft.com/office/powerpoint/2010/main" val="440316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09.10.2023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09.10.2023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09.10.2023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09.10.2023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09.10.2023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09.10.2023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09.10.2023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6.wmf"/><Relationship Id="rId2" Type="http://schemas.openxmlformats.org/officeDocument/2006/relationships/slideLayout" Target="../slideLayouts/slideLayout2.xml"/><Relationship Id="rId16" Type="http://schemas.openxmlformats.org/officeDocument/2006/relationships/image" Target="../media/image8.wmf"/><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5" Type="http://schemas.openxmlformats.org/officeDocument/2006/relationships/oleObject" Target="../embeddings/oleObject3.bin"/><Relationship Id="rId15" Type="http://schemas.openxmlformats.org/officeDocument/2006/relationships/oleObject" Target="../embeddings/oleObject8.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image" Target="../media/image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3.bin"/><Relationship Id="rId4" Type="http://schemas.openxmlformats.org/officeDocument/2006/relationships/image" Target="../media/image14.wmf"/></Relationships>
</file>

<file path=ppt/slides/_rels/slide25.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5.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7.bin"/></Relationships>
</file>

<file path=ppt/slides/_rels/slide26.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2.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smtClean="0">
                <a:solidFill>
                  <a:schemeClr val="bg1"/>
                </a:solidFill>
                <a:latin typeface="Arial" panose="020B0604020202020204" pitchFamily="34" charset="0"/>
                <a:cs typeface="Arial" panose="020B0604020202020204" pitchFamily="34" charset="0"/>
              </a:rPr>
              <a:t>СИСТЕМНИЙ АНАЛІЗ</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2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9"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1"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3"/>
          <p:cNvSpPr>
            <a:spLocks noChangeArrowheads="1"/>
          </p:cNvSpPr>
          <p:nvPr/>
        </p:nvSpPr>
        <p:spPr bwMode="auto">
          <a:xfrm>
            <a:off x="0" y="381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 name="Rectangle 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4" name="Rectangle 6"/>
          <p:cNvSpPr>
            <a:spLocks noChangeArrowheads="1"/>
          </p:cNvSpPr>
          <p:nvPr/>
        </p:nvSpPr>
        <p:spPr bwMode="auto">
          <a:xfrm>
            <a:off x="1524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6" name="Rectangle 8"/>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0" name="Rectangle 9"/>
          <p:cNvSpPr>
            <a:spLocks noChangeArrowheads="1"/>
          </p:cNvSpPr>
          <p:nvPr/>
        </p:nvSpPr>
        <p:spPr bwMode="auto">
          <a:xfrm>
            <a:off x="304800" y="685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2"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12"/>
          <p:cNvSpPr>
            <a:spLocks noChangeArrowheads="1"/>
          </p:cNvSpPr>
          <p:nvPr/>
        </p:nvSpPr>
        <p:spPr bwMode="auto">
          <a:xfrm>
            <a:off x="0" y="438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7" name="Rectangle 15"/>
          <p:cNvSpPr>
            <a:spLocks noChangeArrowheads="1"/>
          </p:cNvSpPr>
          <p:nvPr/>
        </p:nvSpPr>
        <p:spPr bwMode="auto">
          <a:xfrm>
            <a:off x="0" y="419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8"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0" name="Rectangle 18"/>
          <p:cNvSpPr>
            <a:spLocks noChangeArrowheads="1"/>
          </p:cNvSpPr>
          <p:nvPr/>
        </p:nvSpPr>
        <p:spPr bwMode="auto">
          <a:xfrm>
            <a:off x="0" y="219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1"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3" name="Rectangle 21"/>
          <p:cNvSpPr>
            <a:spLocks noChangeArrowheads="1"/>
          </p:cNvSpPr>
          <p:nvPr/>
        </p:nvSpPr>
        <p:spPr bwMode="auto">
          <a:xfrm>
            <a:off x="0" y="40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4"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6" name="Rectangle 24"/>
          <p:cNvSpPr>
            <a:spLocks noChangeArrowheads="1"/>
          </p:cNvSpPr>
          <p:nvPr/>
        </p:nvSpPr>
        <p:spPr bwMode="auto">
          <a:xfrm>
            <a:off x="0" y="619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7"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Динаміка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lnSpcReduction="10000"/>
          </a:bodyPr>
          <a:lstStyle/>
          <a:p>
            <a:r>
              <a:rPr lang="uk-UA" dirty="0">
                <a:solidFill>
                  <a:schemeClr val="bg1"/>
                </a:solidFill>
              </a:rPr>
              <a:t>Вивчимо процес розмноження популяції. Тут виникає проблема усереднення за часом. Очевидно, що потомство з'являється на світ не безперервно, а через кінцеві проміжки часу. Більшість диких тварин дає потомство один раз у рік. Інакше кажучи, час у живій природі змінюється дискретно, стрибками. Однак на великих інтервалах можна робити усереднення по часу, вважаючи його безперервним.</a:t>
            </a:r>
            <a:endParaRPr lang="ru-RU" dirty="0">
              <a:solidFill>
                <a:schemeClr val="bg1"/>
              </a:solidFill>
            </a:endParaRPr>
          </a:p>
          <a:p>
            <a:r>
              <a:rPr lang="ru-RU" dirty="0">
                <a:solidFill>
                  <a:schemeClr val="bg1"/>
                </a:solidFill>
              </a:rPr>
              <a:t>Після всіх зроблених застережень</a:t>
            </a:r>
            <a:r>
              <a:rPr lang="ru-RU" b="1" i="1" dirty="0">
                <a:solidFill>
                  <a:schemeClr val="bg1"/>
                </a:solidFill>
              </a:rPr>
              <a:t>, вважаючи й обсяг популяції, і час величинами безперервними, можна застосувати до вивчення питання про зміну чисельності популяції теорію диференціальних рівнянь. </a:t>
            </a: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89191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Динаміка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Швидкість зміни безперервної функції безперервного часу n=n(t) знаходиться як похідна: dn/dt. </a:t>
            </a:r>
            <a:r>
              <a:rPr lang="uk-UA" sz="2200" dirty="0" smtClean="0">
                <a:solidFill>
                  <a:schemeClr val="bg1"/>
                </a:solidFill>
                <a:latin typeface="Arial" pitchFamily="34" charset="0"/>
                <a:cs typeface="Arial" pitchFamily="34" charset="0"/>
              </a:rPr>
              <a:t>Залишається </a:t>
            </a:r>
            <a:r>
              <a:rPr lang="uk-UA" sz="2200" dirty="0">
                <a:solidFill>
                  <a:schemeClr val="bg1"/>
                </a:solidFill>
                <a:latin typeface="Arial" pitchFamily="34" charset="0"/>
                <a:cs typeface="Arial" pitchFamily="34" charset="0"/>
              </a:rPr>
              <a:t>з'ясувати, від чого залежить ця швидкість.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Почнемо </a:t>
            </a:r>
            <a:r>
              <a:rPr lang="uk-UA" sz="2200" dirty="0">
                <a:solidFill>
                  <a:schemeClr val="bg1"/>
                </a:solidFill>
                <a:latin typeface="Arial" pitchFamily="34" charset="0"/>
                <a:cs typeface="Arial" pitchFamily="34" charset="0"/>
              </a:rPr>
              <a:t>з припущення, що швидкість зміни </a:t>
            </a:r>
            <a:r>
              <a:rPr lang="uk-UA" sz="2200" dirty="0" smtClean="0">
                <a:solidFill>
                  <a:schemeClr val="bg1"/>
                </a:solidFill>
                <a:latin typeface="Arial" pitchFamily="34" charset="0"/>
                <a:cs typeface="Arial" pitchFamily="34" charset="0"/>
              </a:rPr>
              <a:t>кількості  </a:t>
            </a:r>
            <a:r>
              <a:rPr lang="uk-UA" sz="2200" dirty="0">
                <a:solidFill>
                  <a:schemeClr val="bg1"/>
                </a:solidFill>
                <a:latin typeface="Arial" pitchFamily="34" charset="0"/>
                <a:cs typeface="Arial" pitchFamily="34" charset="0"/>
              </a:rPr>
              <a:t>популяції пропорційна </a:t>
            </a:r>
            <a:r>
              <a:rPr lang="uk-UA" sz="2200" dirty="0" smtClean="0">
                <a:solidFill>
                  <a:schemeClr val="bg1"/>
                </a:solidFill>
                <a:latin typeface="Arial" pitchFamily="34" charset="0"/>
                <a:cs typeface="Arial" pitchFamily="34" charset="0"/>
              </a:rPr>
              <a:t>цій кількості. </a:t>
            </a:r>
            <a:r>
              <a:rPr lang="uk-UA" sz="2200" dirty="0">
                <a:solidFill>
                  <a:schemeClr val="bg1"/>
                </a:solidFill>
                <a:latin typeface="Arial" pitchFamily="34" charset="0"/>
                <a:cs typeface="Arial" pitchFamily="34" charset="0"/>
              </a:rPr>
              <a:t>Інакше кажучи, </a:t>
            </a:r>
            <a:r>
              <a:rPr lang="uk-UA" sz="2200" b="1" i="1" dirty="0">
                <a:solidFill>
                  <a:schemeClr val="bg1"/>
                </a:solidFill>
                <a:latin typeface="Arial" pitchFamily="34" charset="0"/>
                <a:cs typeface="Arial" pitchFamily="34" charset="0"/>
              </a:rPr>
              <a:t>кількість нащадків пропорційно кількості батьків. </a:t>
            </a:r>
            <a:r>
              <a:rPr lang="uk-UA" sz="2200" dirty="0">
                <a:solidFill>
                  <a:schemeClr val="bg1"/>
                </a:solidFill>
                <a:latin typeface="Arial" pitchFamily="34" charset="0"/>
                <a:cs typeface="Arial" pitchFamily="34" charset="0"/>
              </a:rPr>
              <a:t>Позначаючи коефіцієнт пропорційності через m маємо</a:t>
            </a:r>
            <a:r>
              <a:rPr lang="uk-UA" sz="2200" dirty="0" smtClean="0">
                <a:solidFill>
                  <a:schemeClr val="bg1"/>
                </a:solidFill>
                <a:latin typeface="Arial" pitchFamily="34" charset="0"/>
                <a:cs typeface="Arial" pitchFamily="34" charset="0"/>
              </a:rPr>
              <a:t>:</a:t>
            </a:r>
          </a:p>
          <a:p>
            <a:r>
              <a:rPr lang="uk-UA" sz="2200" dirty="0">
                <a:solidFill>
                  <a:schemeClr val="bg1"/>
                </a:solidFill>
                <a:latin typeface="Arial" pitchFamily="34" charset="0"/>
                <a:cs typeface="Arial" pitchFamily="34" charset="0"/>
              </a:rPr>
              <a:t> </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Це </a:t>
            </a:r>
            <a:r>
              <a:rPr lang="uk-UA" sz="2200" dirty="0">
                <a:solidFill>
                  <a:schemeClr val="bg1"/>
                </a:solidFill>
                <a:latin typeface="Arial" pitchFamily="34" charset="0"/>
                <a:cs typeface="Arial" pitchFamily="34" charset="0"/>
              </a:rPr>
              <a:t>одне з найпростіших і відомих диференціальних рівнянь; </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332028201"/>
              </p:ext>
            </p:extLst>
          </p:nvPr>
        </p:nvGraphicFramePr>
        <p:xfrm>
          <a:off x="2699792" y="4077072"/>
          <a:ext cx="3024336" cy="648072"/>
        </p:xfrm>
        <a:graphic>
          <a:graphicData uri="http://schemas.openxmlformats.org/presentationml/2006/ole">
            <mc:AlternateContent xmlns:mc="http://schemas.openxmlformats.org/markup-compatibility/2006">
              <mc:Choice xmlns:v="urn:schemas-microsoft-com:vml" Requires="v">
                <p:oleObj spid="_x0000_s2090" name="Формула" r:id="rId3" imgW="1498320" imgH="393480" progId="Equation.3">
                  <p:embed/>
                </p:oleObj>
              </mc:Choice>
              <mc:Fallback>
                <p:oleObj name="Формула" r:id="rId3" imgW="1498320" imgH="393480" progId="Equation.3">
                  <p:embed/>
                  <p:pic>
                    <p:nvPicPr>
                      <p:cNvPr id="0" name="Объект 3"/>
                      <p:cNvPicPr>
                        <a:picLocks noChangeAspect="1" noChangeArrowheads="1"/>
                      </p:cNvPicPr>
                      <p:nvPr/>
                    </p:nvPicPr>
                    <p:blipFill>
                      <a:blip r:embed="rId4"/>
                      <a:srcRect/>
                      <a:stretch>
                        <a:fillRect/>
                      </a:stretch>
                    </p:blipFill>
                    <p:spPr bwMode="auto">
                      <a:xfrm>
                        <a:off x="2699792" y="4077072"/>
                        <a:ext cx="3024336" cy="6480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5843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Рівняння динаміки популяції </a:t>
            </a:r>
            <a:endParaRPr lang="ru-RU" dirty="0"/>
          </a:p>
        </p:txBody>
      </p:sp>
      <p:sp>
        <p:nvSpPr>
          <p:cNvPr id="3" name="Объект 2"/>
          <p:cNvSpPr>
            <a:spLocks noGrp="1"/>
          </p:cNvSpPr>
          <p:nvPr>
            <p:ph idx="1"/>
          </p:nvPr>
        </p:nvSpPr>
        <p:spPr/>
        <p:txBody>
          <a:bodyPr/>
          <a:lstStyle/>
          <a:p>
            <a:endParaRPr lang="uk-UA" b="1" i="1" dirty="0" smtClean="0">
              <a:solidFill>
                <a:schemeClr val="bg1"/>
              </a:solidFill>
              <a:latin typeface="Arial" pitchFamily="34" charset="0"/>
              <a:cs typeface="Arial" pitchFamily="34" charset="0"/>
            </a:endParaRPr>
          </a:p>
          <a:p>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при t</a:t>
            </a:r>
            <a:r>
              <a:rPr lang="uk-UA" b="1" i="1" baseline="-25000" dirty="0" smtClean="0">
                <a:solidFill>
                  <a:schemeClr val="bg1"/>
                </a:solidFill>
                <a:latin typeface="Arial" pitchFamily="34" charset="0"/>
                <a:cs typeface="Arial" pitchFamily="34" charset="0"/>
              </a:rPr>
              <a:t>0</a:t>
            </a:r>
            <a:r>
              <a:rPr lang="uk-UA" b="1" i="1" dirty="0" smtClean="0">
                <a:solidFill>
                  <a:schemeClr val="bg1"/>
                </a:solidFill>
                <a:latin typeface="Arial" pitchFamily="34" charset="0"/>
                <a:cs typeface="Arial" pitchFamily="34" charset="0"/>
              </a:rPr>
              <a:t>=0    </a:t>
            </a:r>
            <a:r>
              <a:rPr lang="en-US" b="1" i="1" dirty="0" smtClean="0">
                <a:solidFill>
                  <a:schemeClr val="bg1"/>
                </a:solidFill>
                <a:latin typeface="Arial" pitchFamily="34" charset="0"/>
                <a:cs typeface="Arial" pitchFamily="34" charset="0"/>
              </a:rPr>
              <a:t>n</a:t>
            </a:r>
            <a:r>
              <a:rPr lang="uk-UA" b="1" i="1" dirty="0" smtClean="0">
                <a:solidFill>
                  <a:schemeClr val="bg1"/>
                </a:solidFill>
                <a:latin typeface="Arial" pitchFamily="34" charset="0"/>
                <a:cs typeface="Arial" pitchFamily="34" charset="0"/>
              </a:rPr>
              <a:t>=n</a:t>
            </a:r>
            <a:r>
              <a:rPr lang="uk-UA" b="1" i="1" baseline="-25000" dirty="0" smtClean="0">
                <a:solidFill>
                  <a:schemeClr val="bg1"/>
                </a:solidFill>
                <a:latin typeface="Arial" pitchFamily="34" charset="0"/>
                <a:cs typeface="Arial" pitchFamily="34" charset="0"/>
              </a:rPr>
              <a:t>0,    </a:t>
            </a:r>
            <a:r>
              <a:rPr lang="ru-RU" dirty="0" smtClean="0">
                <a:solidFill>
                  <a:schemeClr val="bg1"/>
                </a:solidFill>
                <a:latin typeface="Arial" pitchFamily="34" charset="0"/>
                <a:cs typeface="Arial" pitchFamily="34" charset="0"/>
              </a:rPr>
              <a:t>де </a:t>
            </a:r>
            <a:r>
              <a:rPr lang="ru-RU" dirty="0">
                <a:solidFill>
                  <a:schemeClr val="bg1"/>
                </a:solidFill>
                <a:latin typeface="Arial" pitchFamily="34" charset="0"/>
                <a:cs typeface="Arial" pitchFamily="34" charset="0"/>
              </a:rPr>
              <a:t>n</a:t>
            </a:r>
            <a:r>
              <a:rPr lang="ru-RU" baseline="-25000" dirty="0">
                <a:solidFill>
                  <a:schemeClr val="bg1"/>
                </a:solidFill>
                <a:latin typeface="Arial" pitchFamily="34" charset="0"/>
                <a:cs typeface="Arial" pitchFamily="34" charset="0"/>
              </a:rPr>
              <a:t>0</a:t>
            </a:r>
            <a:r>
              <a:rPr lang="ru-RU" dirty="0">
                <a:solidFill>
                  <a:schemeClr val="bg1"/>
                </a:solidFill>
                <a:latin typeface="Arial" pitchFamily="34" charset="0"/>
                <a:cs typeface="Arial" pitchFamily="34" charset="0"/>
              </a:rPr>
              <a:t> – початкова кількість популяції.</a:t>
            </a:r>
          </a:p>
          <a:p>
            <a:endParaRPr lang="uk-UA" dirty="0" smtClean="0">
              <a:solidFill>
                <a:schemeClr val="bg1"/>
              </a:solidFill>
              <a:latin typeface="Arial" pitchFamily="34" charset="0"/>
              <a:cs typeface="Arial" pitchFamily="34" charset="0"/>
            </a:endParaRPr>
          </a:p>
          <a:p>
            <a:endParaRPr lang="uk-UA" dirty="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Звідки </a:t>
            </a:r>
            <a:endParaRPr lang="en-US" b="1" i="1" dirty="0" smtClean="0">
              <a:solidFill>
                <a:schemeClr val="bg1"/>
              </a:solidFill>
              <a:latin typeface="Arial" pitchFamily="34" charset="0"/>
              <a:cs typeface="Arial" pitchFamily="34" charset="0"/>
            </a:endParaRPr>
          </a:p>
          <a:p>
            <a:endParaRPr lang="uk-UA" b="1" i="1" dirty="0" smtClean="0">
              <a:solidFill>
                <a:schemeClr val="bg1"/>
              </a:solidFill>
              <a:latin typeface="Arial" pitchFamily="34" charset="0"/>
              <a:cs typeface="Arial" pitchFamily="34" charset="0"/>
            </a:endParaRPr>
          </a:p>
          <a:p>
            <a:r>
              <a:rPr lang="uk-UA" b="1" i="1" dirty="0" smtClean="0">
                <a:solidFill>
                  <a:schemeClr val="bg1"/>
                </a:solidFill>
                <a:latin typeface="Arial" pitchFamily="34" charset="0"/>
                <a:cs typeface="Arial" pitchFamily="34" charset="0"/>
              </a:rPr>
              <a:t>Остаточно </a:t>
            </a:r>
            <a:endParaRPr lang="en-US" b="1" i="1"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graphicFrame>
        <p:nvGraphicFramePr>
          <p:cNvPr id="6" name="Объект 5"/>
          <p:cNvGraphicFramePr>
            <a:graphicFrameLocks noGrp="1" noChangeAspect="1"/>
          </p:cNvGraphicFramePr>
          <p:nvPr>
            <p:extLst>
              <p:ext uri="{D42A27DB-BD31-4B8C-83A1-F6EECF244321}">
                <p14:modId xmlns:p14="http://schemas.microsoft.com/office/powerpoint/2010/main" val="141083078"/>
              </p:ext>
            </p:extLst>
          </p:nvPr>
        </p:nvGraphicFramePr>
        <p:xfrm>
          <a:off x="1136650" y="1557338"/>
          <a:ext cx="1974850" cy="719137"/>
        </p:xfrm>
        <a:graphic>
          <a:graphicData uri="http://schemas.openxmlformats.org/presentationml/2006/ole">
            <mc:AlternateContent xmlns:mc="http://schemas.openxmlformats.org/markup-compatibility/2006">
              <mc:Choice xmlns:v="urn:schemas-microsoft-com:vml" Requires="v">
                <p:oleObj spid="_x0000_s17504" name="Формула" r:id="rId3" imgW="1117440" imgH="393480" progId="Equation.3">
                  <p:embed/>
                </p:oleObj>
              </mc:Choice>
              <mc:Fallback>
                <p:oleObj name="Формула" r:id="rId3" imgW="1117440" imgH="393480" progId="Equation.3">
                  <p:embed/>
                  <p:pic>
                    <p:nvPicPr>
                      <p:cNvPr id="0" name="Объект 4"/>
                      <p:cNvPicPr>
                        <a:picLocks noGrp="1" noChangeAspect="1" noChangeArrowheads="1"/>
                      </p:cNvPicPr>
                      <p:nvPr/>
                    </p:nvPicPr>
                    <p:blipFill>
                      <a:blip r:embed="rId4"/>
                      <a:srcRect/>
                      <a:stretch>
                        <a:fillRect/>
                      </a:stretch>
                    </p:blipFill>
                    <p:spPr bwMode="auto">
                      <a:xfrm>
                        <a:off x="1136650" y="1557338"/>
                        <a:ext cx="1974850" cy="719137"/>
                      </a:xfrm>
                      <a:prstGeom prst="rect">
                        <a:avLst/>
                      </a:prstGeom>
                      <a:noFill/>
                      <a:ln>
                        <a:noFill/>
                      </a:ln>
                    </p:spPr>
                  </p:pic>
                </p:oleObj>
              </mc:Fallback>
            </mc:AlternateContent>
          </a:graphicData>
        </a:graphic>
      </p:graphicFrame>
      <p:graphicFrame>
        <p:nvGraphicFramePr>
          <p:cNvPr id="7" name="Объект 6"/>
          <p:cNvGraphicFramePr>
            <a:graphicFrameLocks noGrp="1" noChangeAspect="1"/>
          </p:cNvGraphicFramePr>
          <p:nvPr>
            <p:extLst>
              <p:ext uri="{D42A27DB-BD31-4B8C-83A1-F6EECF244321}">
                <p14:modId xmlns:p14="http://schemas.microsoft.com/office/powerpoint/2010/main" val="2825880945"/>
              </p:ext>
            </p:extLst>
          </p:nvPr>
        </p:nvGraphicFramePr>
        <p:xfrm>
          <a:off x="4067944" y="1700808"/>
          <a:ext cx="2376488" cy="323850"/>
        </p:xfrm>
        <a:graphic>
          <a:graphicData uri="http://schemas.openxmlformats.org/presentationml/2006/ole">
            <mc:AlternateContent xmlns:mc="http://schemas.openxmlformats.org/markup-compatibility/2006">
              <mc:Choice xmlns:v="urn:schemas-microsoft-com:vml" Requires="v">
                <p:oleObj spid="_x0000_s17505" name="Формула" r:id="rId5" imgW="1498320" imgH="177480" progId="Equation.3">
                  <p:embed/>
                </p:oleObj>
              </mc:Choice>
              <mc:Fallback>
                <p:oleObj name="Формула" r:id="rId5" imgW="1498320" imgH="177480" progId="Equation.3">
                  <p:embed/>
                  <p:pic>
                    <p:nvPicPr>
                      <p:cNvPr id="0" name="Объект 5"/>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1700808"/>
                        <a:ext cx="237648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Grp="1" noChangeAspect="1"/>
          </p:cNvGraphicFramePr>
          <p:nvPr>
            <p:extLst>
              <p:ext uri="{D42A27DB-BD31-4B8C-83A1-F6EECF244321}">
                <p14:modId xmlns:p14="http://schemas.microsoft.com/office/powerpoint/2010/main" val="1473579805"/>
              </p:ext>
            </p:extLst>
          </p:nvPr>
        </p:nvGraphicFramePr>
        <p:xfrm>
          <a:off x="971600" y="3212976"/>
          <a:ext cx="1993900" cy="415925"/>
        </p:xfrm>
        <a:graphic>
          <a:graphicData uri="http://schemas.openxmlformats.org/presentationml/2006/ole">
            <mc:AlternateContent xmlns:mc="http://schemas.openxmlformats.org/markup-compatibility/2006">
              <mc:Choice xmlns:v="urn:schemas-microsoft-com:vml" Requires="v">
                <p:oleObj spid="_x0000_s17506" name="Формула" r:id="rId7" imgW="1257120" imgH="228600" progId="Equation.3">
                  <p:embed/>
                </p:oleObj>
              </mc:Choice>
              <mc:Fallback>
                <p:oleObj name="Формула" r:id="rId7" imgW="1257120" imgH="228600" progId="Equation.3">
                  <p:embed/>
                  <p:pic>
                    <p:nvPicPr>
                      <p:cNvPr id="0" name=""/>
                      <p:cNvPicPr>
                        <a:picLocks noGrp="1" noChangeAspect="1" noChangeArrowheads="1"/>
                      </p:cNvPicPr>
                      <p:nvPr/>
                    </p:nvPicPr>
                    <p:blipFill>
                      <a:blip r:embed="rId8"/>
                      <a:srcRect/>
                      <a:stretch>
                        <a:fillRect/>
                      </a:stretch>
                    </p:blipFill>
                    <p:spPr bwMode="auto">
                      <a:xfrm>
                        <a:off x="971600" y="3212976"/>
                        <a:ext cx="19939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687934606"/>
              </p:ext>
            </p:extLst>
          </p:nvPr>
        </p:nvGraphicFramePr>
        <p:xfrm>
          <a:off x="2555776" y="3717032"/>
          <a:ext cx="792088" cy="779463"/>
        </p:xfrm>
        <a:graphic>
          <a:graphicData uri="http://schemas.openxmlformats.org/presentationml/2006/ole">
            <mc:AlternateContent xmlns:mc="http://schemas.openxmlformats.org/markup-compatibility/2006">
              <mc:Choice xmlns:v="urn:schemas-microsoft-com:vml" Requires="v">
                <p:oleObj spid="_x0000_s17507" name="Формула" r:id="rId9" imgW="469800" imgH="431640" progId="Equation.3">
                  <p:embed/>
                </p:oleObj>
              </mc:Choice>
              <mc:Fallback>
                <p:oleObj name="Формула" r:id="rId9" imgW="469800" imgH="431640" progId="Equation.3">
                  <p:embed/>
                  <p:pic>
                    <p:nvPicPr>
                      <p:cNvPr id="0" name="Объект 5"/>
                      <p:cNvPicPr>
                        <a:picLocks noChangeAspect="1" noChangeArrowheads="1"/>
                      </p:cNvPicPr>
                      <p:nvPr/>
                    </p:nvPicPr>
                    <p:blipFill>
                      <a:blip r:embed="rId10"/>
                      <a:srcRect/>
                      <a:stretch>
                        <a:fillRect/>
                      </a:stretch>
                    </p:blipFill>
                    <p:spPr bwMode="auto">
                      <a:xfrm>
                        <a:off x="2555776" y="3717032"/>
                        <a:ext cx="792088" cy="779463"/>
                      </a:xfrm>
                      <a:prstGeom prst="rect">
                        <a:avLst/>
                      </a:prstGeom>
                      <a:noFill/>
                      <a:ln>
                        <a:noFill/>
                      </a:ln>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951259823"/>
              </p:ext>
            </p:extLst>
          </p:nvPr>
        </p:nvGraphicFramePr>
        <p:xfrm>
          <a:off x="3059832" y="4653136"/>
          <a:ext cx="3633787" cy="504825"/>
        </p:xfrm>
        <a:graphic>
          <a:graphicData uri="http://schemas.openxmlformats.org/presentationml/2006/ole">
            <mc:AlternateContent xmlns:mc="http://schemas.openxmlformats.org/markup-compatibility/2006">
              <mc:Choice xmlns:v="urn:schemas-microsoft-com:vml" Requires="v">
                <p:oleObj spid="_x0000_s17508" name="Формула" r:id="rId11" imgW="1244520" imgH="241200" progId="Equation.3">
                  <p:embed/>
                </p:oleObj>
              </mc:Choice>
              <mc:Fallback>
                <p:oleObj name="Формула" r:id="rId11" imgW="1244520" imgH="241200" progId="Equation.3">
                  <p:embed/>
                  <p:pic>
                    <p:nvPicPr>
                      <p:cNvPr id="0" name="Объект 4"/>
                      <p:cNvPicPr>
                        <a:picLocks noChangeAspect="1" noChangeArrowheads="1"/>
                      </p:cNvPicPr>
                      <p:nvPr/>
                    </p:nvPicPr>
                    <p:blipFill>
                      <a:blip r:embed="rId12"/>
                      <a:srcRect/>
                      <a:stretch>
                        <a:fillRect/>
                      </a:stretch>
                    </p:blipFill>
                    <p:spPr bwMode="auto">
                      <a:xfrm>
                        <a:off x="3059832" y="4653136"/>
                        <a:ext cx="3633787" cy="504825"/>
                      </a:xfrm>
                      <a:prstGeom prst="rect">
                        <a:avLst/>
                      </a:prstGeom>
                      <a:noFill/>
                      <a:ln>
                        <a:noFill/>
                      </a:ln>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2377128957"/>
              </p:ext>
            </p:extLst>
          </p:nvPr>
        </p:nvGraphicFramePr>
        <p:xfrm>
          <a:off x="6228184" y="1628800"/>
          <a:ext cx="1033462" cy="432048"/>
        </p:xfrm>
        <a:graphic>
          <a:graphicData uri="http://schemas.openxmlformats.org/presentationml/2006/ole">
            <mc:AlternateContent xmlns:mc="http://schemas.openxmlformats.org/markup-compatibility/2006">
              <mc:Choice xmlns:v="urn:schemas-microsoft-com:vml" Requires="v">
                <p:oleObj spid="_x0000_s17509" name="Формула" r:id="rId13" imgW="545760" imgH="203040" progId="Equation.3">
                  <p:embed/>
                </p:oleObj>
              </mc:Choice>
              <mc:Fallback>
                <p:oleObj name="Формула" r:id="rId13" imgW="545760" imgH="203040" progId="Equation.3">
                  <p:embed/>
                  <p:pic>
                    <p:nvPicPr>
                      <p:cNvPr id="0" name="Объект 10"/>
                      <p:cNvPicPr>
                        <a:picLocks noChangeAspect="1" noChangeArrowheads="1"/>
                      </p:cNvPicPr>
                      <p:nvPr/>
                    </p:nvPicPr>
                    <p:blipFill>
                      <a:blip r:embed="rId14"/>
                      <a:srcRect/>
                      <a:stretch>
                        <a:fillRect/>
                      </a:stretch>
                    </p:blipFill>
                    <p:spPr bwMode="auto">
                      <a:xfrm>
                        <a:off x="6228184" y="1628800"/>
                        <a:ext cx="1033462" cy="432048"/>
                      </a:xfrm>
                      <a:prstGeom prst="rect">
                        <a:avLst/>
                      </a:prstGeom>
                      <a:noFill/>
                      <a:ln>
                        <a:noFill/>
                      </a:ln>
                    </p:spPr>
                  </p:pic>
                </p:oleObj>
              </mc:Fallback>
            </mc:AlternateContent>
          </a:graphicData>
        </a:graphic>
      </p:graphicFrame>
      <p:graphicFrame>
        <p:nvGraphicFramePr>
          <p:cNvPr id="14" name="Объект 13"/>
          <p:cNvGraphicFramePr>
            <a:graphicFrameLocks noGrp="1" noChangeAspect="1"/>
          </p:cNvGraphicFramePr>
          <p:nvPr>
            <p:extLst>
              <p:ext uri="{D42A27DB-BD31-4B8C-83A1-F6EECF244321}">
                <p14:modId xmlns:p14="http://schemas.microsoft.com/office/powerpoint/2010/main" val="3127406955"/>
              </p:ext>
            </p:extLst>
          </p:nvPr>
        </p:nvGraphicFramePr>
        <p:xfrm>
          <a:off x="2483768" y="3212976"/>
          <a:ext cx="1872208" cy="415925"/>
        </p:xfrm>
        <a:graphic>
          <a:graphicData uri="http://schemas.openxmlformats.org/presentationml/2006/ole">
            <mc:AlternateContent xmlns:mc="http://schemas.openxmlformats.org/markup-compatibility/2006">
              <mc:Choice xmlns:v="urn:schemas-microsoft-com:vml" Requires="v">
                <p:oleObj spid="_x0000_s17510" name="Формула" r:id="rId15" imgW="1015920" imgH="228600" progId="Equation.3">
                  <p:embed/>
                </p:oleObj>
              </mc:Choice>
              <mc:Fallback>
                <p:oleObj name="Формула" r:id="rId15" imgW="1015920" imgH="228600" progId="Equation.3">
                  <p:embed/>
                  <p:pic>
                    <p:nvPicPr>
                      <p:cNvPr id="0" name="Объект 7"/>
                      <p:cNvPicPr>
                        <a:picLocks noGrp="1" noChangeAspect="1" noChangeArrowheads="1"/>
                      </p:cNvPicPr>
                      <p:nvPr/>
                    </p:nvPicPr>
                    <p:blipFill>
                      <a:blip r:embed="rId16"/>
                      <a:srcRect/>
                      <a:stretch>
                        <a:fillRect/>
                      </a:stretch>
                    </p:blipFill>
                    <p:spPr bwMode="auto">
                      <a:xfrm>
                        <a:off x="2483768" y="3212976"/>
                        <a:ext cx="1872208" cy="4159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59275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rPr>
              <a:t>Рівняння динаміки популяції </a:t>
            </a:r>
            <a:endParaRPr lang="ru-RU" b="0" dirty="0">
              <a:solidFill>
                <a:schemeClr val="bg1"/>
              </a:solidFill>
            </a:endParaRPr>
          </a:p>
        </p:txBody>
      </p:sp>
      <p:sp>
        <p:nvSpPr>
          <p:cNvPr id="3" name="Объект 2"/>
          <p:cNvSpPr>
            <a:spLocks noGrp="1"/>
          </p:cNvSpPr>
          <p:nvPr>
            <p:ph idx="1"/>
          </p:nvPr>
        </p:nvSpPr>
        <p:spPr/>
        <p:txBody>
          <a:bodyPr/>
          <a:lstStyle/>
          <a:p>
            <a:r>
              <a:rPr lang="uk-UA" sz="2200" dirty="0" smtClean="0">
                <a:solidFill>
                  <a:schemeClr val="bg1"/>
                </a:solidFill>
                <a:latin typeface="Arial" pitchFamily="34" charset="0"/>
                <a:cs typeface="Arial" pitchFamily="34" charset="0"/>
              </a:rPr>
              <a:t>Проаналізуємо </a:t>
            </a:r>
            <a:r>
              <a:rPr lang="uk-UA" sz="2200" dirty="0">
                <a:solidFill>
                  <a:schemeClr val="bg1"/>
                </a:solidFill>
                <a:latin typeface="Arial" pitchFamily="34" charset="0"/>
                <a:cs typeface="Arial" pitchFamily="34" charset="0"/>
              </a:rPr>
              <a:t>отриманий результат. Розглянемо довільний момент часу t і якесь збільшення часу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t. Обчислимо наступне відношення:</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2.1.3</a:t>
            </a:r>
            <a:r>
              <a:rPr lang="uk-UA" sz="2200" dirty="0" smtClean="0">
                <a:solidFill>
                  <a:schemeClr val="bg1"/>
                </a:solidFill>
                <a:latin typeface="Arial" pitchFamily="34" charset="0"/>
                <a:cs typeface="Arial" pitchFamily="34" charset="0"/>
              </a:rPr>
              <a:t>)</a:t>
            </a:r>
            <a:endParaRPr lang="ru-RU" sz="2200" dirty="0" smtClean="0">
              <a:solidFill>
                <a:schemeClr val="bg1"/>
              </a:solidFill>
              <a:latin typeface="Arial" pitchFamily="34" charset="0"/>
              <a:cs typeface="Arial" pitchFamily="34" charset="0"/>
            </a:endParaRPr>
          </a:p>
          <a:p>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Тобто, </a:t>
            </a:r>
            <a:r>
              <a:rPr lang="ru-RU" sz="2200" dirty="0">
                <a:solidFill>
                  <a:schemeClr val="bg1"/>
                </a:solidFill>
                <a:latin typeface="Arial" pitchFamily="34" charset="0"/>
                <a:cs typeface="Arial" pitchFamily="34" charset="0"/>
              </a:rPr>
              <a:t>через рівні проміжки часу </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t обсяг популяції змінюється однаковим </a:t>
            </a:r>
            <a:r>
              <a:rPr lang="ru-RU" sz="2200" dirty="0" smtClean="0">
                <a:solidFill>
                  <a:schemeClr val="bg1"/>
                </a:solidFill>
                <a:latin typeface="Arial" pitchFamily="34" charset="0"/>
                <a:cs typeface="Arial" pitchFamily="34" charset="0"/>
              </a:rPr>
              <a:t>чином </a:t>
            </a:r>
            <a:r>
              <a:rPr lang="ru-RU" sz="2200" dirty="0">
                <a:solidFill>
                  <a:schemeClr val="bg1"/>
                </a:solidFill>
                <a:latin typeface="Arial" pitchFamily="34" charset="0"/>
                <a:cs typeface="Arial" pitchFamily="34" charset="0"/>
              </a:rPr>
              <a:t>у k </a:t>
            </a:r>
            <a:r>
              <a:rPr lang="ru-RU" sz="2200" dirty="0" smtClean="0">
                <a:solidFill>
                  <a:schemeClr val="bg1"/>
                </a:solidFill>
                <a:latin typeface="Arial" pitchFamily="34" charset="0"/>
                <a:cs typeface="Arial" pitchFamily="34" charset="0"/>
              </a:rPr>
              <a:t>разів. </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2123632673"/>
              </p:ext>
            </p:extLst>
          </p:nvPr>
        </p:nvGraphicFramePr>
        <p:xfrm>
          <a:off x="1331640" y="2852936"/>
          <a:ext cx="4320480" cy="792088"/>
        </p:xfrm>
        <a:graphic>
          <a:graphicData uri="http://schemas.openxmlformats.org/presentationml/2006/ole">
            <mc:AlternateContent xmlns:mc="http://schemas.openxmlformats.org/markup-compatibility/2006">
              <mc:Choice xmlns:v="urn:schemas-microsoft-com:vml" Requires="v">
                <p:oleObj spid="_x0000_s3143" name="Формула" r:id="rId3" imgW="3327400" imgH="546100" progId="Equation.3">
                  <p:embed/>
                </p:oleObj>
              </mc:Choice>
              <mc:Fallback>
                <p:oleObj name="Формула" r:id="rId3" imgW="3327400" imgH="546100" progId="Equation.3">
                  <p:embed/>
                  <p:pic>
                    <p:nvPicPr>
                      <p:cNvPr id="0" name="Объект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852936"/>
                        <a:ext cx="4320480" cy="7920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0099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Рівняння динаміки популяції </a:t>
            </a:r>
            <a:endParaRPr lang="ru-RU" dirty="0"/>
          </a:p>
        </p:txBody>
      </p:sp>
      <p:sp>
        <p:nvSpPr>
          <p:cNvPr id="3" name="Объект 2"/>
          <p:cNvSpPr>
            <a:spLocks noGrp="1"/>
          </p:cNvSpPr>
          <p:nvPr>
            <p:ph idx="1"/>
          </p:nvPr>
        </p:nvSpPr>
        <p:spPr/>
        <p:txBody>
          <a:bodyPr>
            <a:normAutofit fontScale="92500" lnSpcReduction="10000"/>
          </a:bodyPr>
          <a:lstStyle/>
          <a:p>
            <a:r>
              <a:rPr lang="ru-RU" sz="2200" dirty="0">
                <a:solidFill>
                  <a:schemeClr val="bg1"/>
                </a:solidFill>
                <a:latin typeface="Arial" pitchFamily="34" charset="0"/>
                <a:cs typeface="Arial" pitchFamily="34" charset="0"/>
              </a:rPr>
              <a:t>Графічно цей результат (при m=ln2 і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n</a:t>
            </a:r>
            <a:r>
              <a:rPr lang="ru-RU" sz="2200" baseline="-25000" dirty="0" smtClean="0">
                <a:solidFill>
                  <a:schemeClr val="bg1"/>
                </a:solidFill>
                <a:latin typeface="Arial" pitchFamily="34" charset="0"/>
                <a:cs typeface="Arial" pitchFamily="34" charset="0"/>
              </a:rPr>
              <a:t>0</a:t>
            </a:r>
            <a:r>
              <a:rPr lang="ru-RU" sz="2200" dirty="0" smtClean="0">
                <a:solidFill>
                  <a:schemeClr val="bg1"/>
                </a:solidFill>
                <a:latin typeface="Arial" pitchFamily="34" charset="0"/>
                <a:cs typeface="Arial" pitchFamily="34" charset="0"/>
              </a:rPr>
              <a:t>=1</a:t>
            </a:r>
            <a:r>
              <a:rPr lang="ru-RU" sz="2200" dirty="0">
                <a:solidFill>
                  <a:schemeClr val="bg1"/>
                </a:solidFill>
                <a:latin typeface="Arial" pitchFamily="34" charset="0"/>
                <a:cs typeface="Arial" pitchFamily="34" charset="0"/>
              </a:rPr>
              <a:t>) представлений на рис. 2.1.1.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Цей</a:t>
            </a:r>
            <a:r>
              <a:rPr lang="ru-RU" sz="2200" dirty="0">
                <a:solidFill>
                  <a:schemeClr val="bg1"/>
                </a:solidFill>
                <a:latin typeface="Arial" pitchFamily="34" charset="0"/>
                <a:cs typeface="Arial" pitchFamily="34" charset="0"/>
              </a:rPr>
              <a:t>, зовні простий, результат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заслуговує </a:t>
            </a:r>
            <a:r>
              <a:rPr lang="ru-RU" sz="2200" dirty="0">
                <a:solidFill>
                  <a:schemeClr val="bg1"/>
                </a:solidFill>
                <a:latin typeface="Arial" pitchFamily="34" charset="0"/>
                <a:cs typeface="Arial" pitchFamily="34" charset="0"/>
              </a:rPr>
              <a:t>на глибоку увагу.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Почнемо </a:t>
            </a:r>
            <a:r>
              <a:rPr lang="ru-RU" sz="2200" dirty="0">
                <a:solidFill>
                  <a:schemeClr val="bg1"/>
                </a:solidFill>
                <a:latin typeface="Arial" pitchFamily="34" charset="0"/>
                <a:cs typeface="Arial" pitchFamily="34" charset="0"/>
              </a:rPr>
              <a:t>з дуже древньої і досить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добре </a:t>
            </a:r>
            <a:r>
              <a:rPr lang="ru-RU" sz="2200" dirty="0">
                <a:solidFill>
                  <a:schemeClr val="bg1"/>
                </a:solidFill>
                <a:latin typeface="Arial" pitchFamily="34" charset="0"/>
                <a:cs typeface="Arial" pitchFamily="34" charset="0"/>
              </a:rPr>
              <a:t>відомої легенди про </a:t>
            </a:r>
            <a:r>
              <a:rPr lang="ru-RU" sz="2200" dirty="0" smtClean="0">
                <a:solidFill>
                  <a:schemeClr val="bg1"/>
                </a:solidFill>
                <a:latin typeface="Arial" pitchFamily="34" charset="0"/>
                <a:cs typeface="Arial" pitchFamily="34" charset="0"/>
              </a:rPr>
              <a:t>шахів-</a:t>
            </a:r>
          </a:p>
          <a:p>
            <a:r>
              <a:rPr lang="ru-RU" sz="2200" dirty="0" smtClean="0">
                <a:solidFill>
                  <a:schemeClr val="bg1"/>
                </a:solidFill>
                <a:latin typeface="Arial" pitchFamily="34" charset="0"/>
                <a:cs typeface="Arial" pitchFamily="34" charset="0"/>
              </a:rPr>
              <a:t>ницю</a:t>
            </a:r>
            <a:r>
              <a:rPr lang="ru-RU" sz="2200" dirty="0">
                <a:solidFill>
                  <a:schemeClr val="bg1"/>
                </a:solidFill>
                <a:latin typeface="Arial" pitchFamily="34" charset="0"/>
                <a:cs typeface="Arial" pitchFamily="34" charset="0"/>
              </a:rPr>
              <a:t>. Нібито мудрецю, що </a:t>
            </a:r>
            <a:r>
              <a:rPr lang="ru-RU" sz="2200" dirty="0" smtClean="0">
                <a:solidFill>
                  <a:schemeClr val="bg1"/>
                </a:solidFill>
                <a:latin typeface="Arial" pitchFamily="34" charset="0"/>
                <a:cs typeface="Arial" pitchFamily="34" charset="0"/>
              </a:rPr>
              <a:t>винайшов </a:t>
            </a:r>
          </a:p>
          <a:p>
            <a:r>
              <a:rPr lang="ru-RU" sz="2200" dirty="0" smtClean="0">
                <a:solidFill>
                  <a:schemeClr val="bg1"/>
                </a:solidFill>
                <a:latin typeface="Arial" pitchFamily="34" charset="0"/>
                <a:cs typeface="Arial" pitchFamily="34" charset="0"/>
              </a:rPr>
              <a:t>шахову </a:t>
            </a:r>
            <a:r>
              <a:rPr lang="ru-RU" sz="2200" dirty="0">
                <a:solidFill>
                  <a:schemeClr val="bg1"/>
                </a:solidFill>
                <a:latin typeface="Arial" pitchFamily="34" charset="0"/>
                <a:cs typeface="Arial" pitchFamily="34" charset="0"/>
              </a:rPr>
              <a:t>гру, індійський раджа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запропонував будь-яку </a:t>
            </a:r>
            <a:r>
              <a:rPr lang="ru-RU" sz="2200" dirty="0">
                <a:solidFill>
                  <a:schemeClr val="bg1"/>
                </a:solidFill>
                <a:latin typeface="Arial" pitchFamily="34" charset="0"/>
                <a:cs typeface="Arial" pitchFamily="34" charset="0"/>
              </a:rPr>
              <a:t>винагороду.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Мудрець </a:t>
            </a:r>
            <a:r>
              <a:rPr lang="ru-RU" sz="2200" dirty="0">
                <a:solidFill>
                  <a:schemeClr val="bg1"/>
                </a:solidFill>
                <a:latin typeface="Arial" pitchFamily="34" charset="0"/>
                <a:cs typeface="Arial" pitchFamily="34" charset="0"/>
              </a:rPr>
              <a:t>виявився людиною </a:t>
            </a:r>
            <a:r>
              <a:rPr lang="ru-RU" sz="2200" dirty="0" smtClean="0">
                <a:solidFill>
                  <a:schemeClr val="bg1"/>
                </a:solidFill>
                <a:latin typeface="Arial" pitchFamily="34" charset="0"/>
                <a:cs typeface="Arial" pitchFamily="34" charset="0"/>
              </a:rPr>
              <a:t>скром-</a:t>
            </a:r>
          </a:p>
          <a:p>
            <a:r>
              <a:rPr lang="ru-RU" sz="2200" dirty="0" smtClean="0">
                <a:solidFill>
                  <a:schemeClr val="bg1"/>
                </a:solidFill>
                <a:latin typeface="Arial" pitchFamily="34" charset="0"/>
                <a:cs typeface="Arial" pitchFamily="34" charset="0"/>
              </a:rPr>
              <a:t>ною, </a:t>
            </a:r>
            <a:r>
              <a:rPr lang="ru-RU" sz="2200" dirty="0">
                <a:solidFill>
                  <a:schemeClr val="bg1"/>
                </a:solidFill>
                <a:latin typeface="Arial" pitchFamily="34" charset="0"/>
                <a:cs typeface="Arial" pitchFamily="34" charset="0"/>
              </a:rPr>
              <a:t>і попросив усього лише невелику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кількість </a:t>
            </a:r>
            <a:r>
              <a:rPr lang="ru-RU" sz="2200" dirty="0">
                <a:solidFill>
                  <a:schemeClr val="bg1"/>
                </a:solidFill>
                <a:latin typeface="Arial" pitchFamily="34" charset="0"/>
                <a:cs typeface="Arial" pitchFamily="34" charset="0"/>
              </a:rPr>
              <a:t>зерен пшениці, що виходить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у </a:t>
            </a:r>
            <a:r>
              <a:rPr lang="ru-RU" sz="2200" dirty="0">
                <a:solidFill>
                  <a:schemeClr val="bg1"/>
                </a:solidFill>
                <a:latin typeface="Arial" pitchFamily="34" charset="0"/>
                <a:cs typeface="Arial" pitchFamily="34" charset="0"/>
              </a:rPr>
              <a:t>результаті наступної процедури. </a:t>
            </a: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628800"/>
            <a:ext cx="2376264" cy="4187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3118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Рівняння динаміки популяції </a:t>
            </a:r>
            <a:endParaRPr lang="ru-RU"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itchFamily="34" charset="0"/>
                <a:cs typeface="Arial" pitchFamily="34" charset="0"/>
              </a:rPr>
              <a:t>Нехай на першу клітку шахівниці покладуть одне зерно, на другу – удвічі більше, тобто два, на третю – удвічі більше, тобто чотири, на четверту – вісім і т.д. Раджа дуже розгнівався, довідавшись, яку незначну нагороду зажадав мудрець, але розрахунки придворних рахівників показали, що сумарної кількості зерна, що виходить, не в змозі вродити вся територія земної кулі.</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Ця красива легенда демонструє багатство можливостей шахової гри, невичерпність її варіантів. Але в той же час той же закон (2.1.2) описує і ланцюгову реакцію, що відбувається при </a:t>
            </a:r>
            <a:r>
              <a:rPr lang="uk-UA" dirty="0" smtClean="0">
                <a:solidFill>
                  <a:schemeClr val="bg1"/>
                </a:solidFill>
                <a:latin typeface="Arial" pitchFamily="34" charset="0"/>
                <a:cs typeface="Arial" pitchFamily="34" charset="0"/>
              </a:rPr>
              <a:t>вибуху </a:t>
            </a:r>
            <a:r>
              <a:rPr lang="uk-UA" dirty="0">
                <a:solidFill>
                  <a:schemeClr val="bg1"/>
                </a:solidFill>
                <a:latin typeface="Arial" pitchFamily="34" charset="0"/>
                <a:cs typeface="Arial" pitchFamily="34" charset="0"/>
              </a:rPr>
              <a:t>атомної бомби. Саме в такий спосіб розмножуються нейтрони.</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169332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Рівняння динаміки популяції </a:t>
            </a:r>
            <a:endParaRPr lang="ru-RU" dirty="0"/>
          </a:p>
        </p:txBody>
      </p:sp>
      <p:sp>
        <p:nvSpPr>
          <p:cNvPr id="3" name="Объект 2"/>
          <p:cNvSpPr>
            <a:spLocks noGrp="1"/>
          </p:cNvSpPr>
          <p:nvPr>
            <p:ph idx="1"/>
          </p:nvPr>
        </p:nvSpPr>
        <p:spPr/>
        <p:txBody>
          <a:bodyPr>
            <a:normAutofit lnSpcReduction="10000"/>
          </a:bodyPr>
          <a:lstStyle/>
          <a:p>
            <a:r>
              <a:rPr lang="uk-UA" sz="2200" dirty="0" smtClean="0">
                <a:solidFill>
                  <a:schemeClr val="bg1"/>
                </a:solidFill>
                <a:latin typeface="Arial" pitchFamily="34" charset="0"/>
                <a:cs typeface="Arial" pitchFamily="34" charset="0"/>
              </a:rPr>
              <a:t>     Якщо </a:t>
            </a:r>
            <a:r>
              <a:rPr lang="uk-UA" sz="2200" dirty="0">
                <a:solidFill>
                  <a:schemeClr val="bg1"/>
                </a:solidFill>
                <a:latin typeface="Arial" pitchFamily="34" charset="0"/>
                <a:cs typeface="Arial" pitchFamily="34" charset="0"/>
              </a:rPr>
              <a:t>повернутися до екології, то відомі випадки екологічних катастроф, викликаних подібним «вибухоподібним» розвитком популяції. Наприклад, уперше завезені білими колоністами в Австралію кролики, не зустрічаючи природних ворогів, за короткий термін заповнили весь континент і поставили під погрозу функціонування сільського господарства, тобто життєзабезпечення колоністів. Ситуацію удалося виправити тільки надзвичайними заходами</a:t>
            </a:r>
            <a:r>
              <a:rPr lang="uk-UA" sz="2200" dirty="0" smtClean="0">
                <a:solidFill>
                  <a:schemeClr val="bg1"/>
                </a:solidFill>
                <a:latin typeface="Arial" pitchFamily="34" charset="0"/>
                <a:cs typeface="Arial" pitchFamily="34" charset="0"/>
              </a:rPr>
              <a:t>.</a:t>
            </a:r>
          </a:p>
          <a:p>
            <a:r>
              <a:rPr lang="uk-UA" sz="2000" dirty="0" smtClean="0"/>
              <a:t>      </a:t>
            </a:r>
            <a:r>
              <a:rPr lang="uk-UA" sz="2200" dirty="0" smtClean="0">
                <a:solidFill>
                  <a:schemeClr val="bg1"/>
                </a:solidFill>
                <a:latin typeface="Arial" pitchFamily="34" charset="0"/>
                <a:cs typeface="Arial" pitchFamily="34" charset="0"/>
              </a:rPr>
              <a:t>Відомі і деякі сучасні проблеми, зв'язані з отриманими результатами. Звернемо увагу, що час на рис. 2.1.1 змінюється за законом арифметичної прогресії: 0, 1, 2, 3,..., а обсяг популяції – за законом геометричної прогресії: 1, 2, 4, 8,...</a:t>
            </a:r>
            <a:endParaRPr lang="ru-RU" sz="2200" dirty="0" smtClean="0">
              <a:solidFill>
                <a:schemeClr val="bg1"/>
              </a:solidFill>
              <a:latin typeface="Arial" pitchFamily="34" charset="0"/>
              <a:cs typeface="Arial" pitchFamily="34" charset="0"/>
            </a:endParaRPr>
          </a:p>
          <a:p>
            <a:endParaRPr lang="ru-RU" sz="2200" dirty="0" smtClean="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264810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itchFamily="34" charset="0"/>
                <a:cs typeface="Arial" pitchFamily="34" charset="0"/>
              </a:rPr>
              <a:t>Теорія</a:t>
            </a:r>
            <a:r>
              <a:rPr lang="uk-UA" dirty="0" smtClean="0">
                <a:latin typeface="Arial" pitchFamily="34" charset="0"/>
                <a:cs typeface="Arial" pitchFamily="34" charset="0"/>
              </a:rPr>
              <a:t> </a:t>
            </a:r>
            <a:r>
              <a:rPr lang="uk-UA" b="0" dirty="0" smtClean="0">
                <a:solidFill>
                  <a:schemeClr val="bg1"/>
                </a:solidFill>
                <a:latin typeface="Arial" pitchFamily="34" charset="0"/>
                <a:cs typeface="Arial" pitchFamily="34" charset="0"/>
              </a:rPr>
              <a:t>Мальтуса</a:t>
            </a:r>
            <a:endParaRPr lang="ru-RU" b="0" dirty="0">
              <a:latin typeface="Arial" pitchFamily="34" charset="0"/>
              <a:cs typeface="Arial" pitchFamily="34" charset="0"/>
            </a:endParaRPr>
          </a:p>
        </p:txBody>
      </p:sp>
      <p:sp>
        <p:nvSpPr>
          <p:cNvPr id="3" name="Объект 2"/>
          <p:cNvSpPr>
            <a:spLocks noGrp="1"/>
          </p:cNvSpPr>
          <p:nvPr>
            <p:ph idx="1"/>
          </p:nvPr>
        </p:nvSpPr>
        <p:spPr/>
        <p:txBody>
          <a:bodyPr>
            <a:normAutofit fontScale="92500" lnSpcReduction="20000"/>
          </a:bodyPr>
          <a:lstStyle/>
          <a:p>
            <a:r>
              <a:rPr lang="uk-UA" dirty="0" smtClean="0">
                <a:solidFill>
                  <a:schemeClr val="bg1"/>
                </a:solidFill>
                <a:latin typeface="Arial" pitchFamily="34" charset="0"/>
                <a:cs typeface="Arial" pitchFamily="34" charset="0"/>
              </a:rPr>
              <a:t>     </a:t>
            </a:r>
            <a:endParaRPr lang="en-US"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Уперше </a:t>
            </a:r>
            <a:r>
              <a:rPr lang="uk-UA" dirty="0">
                <a:solidFill>
                  <a:schemeClr val="bg1"/>
                </a:solidFill>
                <a:latin typeface="Arial" pitchFamily="34" charset="0"/>
                <a:cs typeface="Arial" pitchFamily="34" charset="0"/>
              </a:rPr>
              <a:t>подібну екологічну взаємодію двох прогресій – арифметичної і геометричний – помітив англійський священик і філософ Мальтус, що жив у дев'ятнадцятому столітті. Він звернув увагу на те, що </a:t>
            </a:r>
            <a:r>
              <a:rPr lang="uk-UA" dirty="0" smtClean="0">
                <a:solidFill>
                  <a:schemeClr val="bg1"/>
                </a:solidFill>
                <a:latin typeface="Arial" pitchFamily="34" charset="0"/>
                <a:cs typeface="Arial" pitchFamily="34" charset="0"/>
              </a:rPr>
              <a:t>населення </a:t>
            </a:r>
            <a:r>
              <a:rPr lang="uk-UA" dirty="0">
                <a:solidFill>
                  <a:schemeClr val="bg1"/>
                </a:solidFill>
                <a:latin typeface="Arial" pitchFamily="34" charset="0"/>
                <a:cs typeface="Arial" pitchFamily="34" charset="0"/>
              </a:rPr>
              <a:t>Землі </a:t>
            </a:r>
            <a:r>
              <a:rPr lang="uk-UA" dirty="0" smtClean="0">
                <a:solidFill>
                  <a:schemeClr val="bg1"/>
                </a:solidFill>
                <a:latin typeface="Arial" pitchFamily="34" charset="0"/>
                <a:cs typeface="Arial" pitchFamily="34" charset="0"/>
              </a:rPr>
              <a:t>зростає </a:t>
            </a:r>
            <a:r>
              <a:rPr lang="uk-UA" dirty="0">
                <a:solidFill>
                  <a:schemeClr val="bg1"/>
                </a:solidFill>
                <a:latin typeface="Arial" pitchFamily="34" charset="0"/>
                <a:cs typeface="Arial" pitchFamily="34" charset="0"/>
              </a:rPr>
              <a:t>в геометричній прогресії (тобто за законом (2.1.2)), а зростання виробництва продуктів харчування – у кращому випадку в арифметичній прогресії, тобто набагато повільніше.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Звідси </a:t>
            </a:r>
            <a:r>
              <a:rPr lang="uk-UA" dirty="0">
                <a:solidFill>
                  <a:schemeClr val="bg1"/>
                </a:solidFill>
                <a:latin typeface="Arial" pitchFamily="34" charset="0"/>
                <a:cs typeface="Arial" pitchFamily="34" charset="0"/>
              </a:rPr>
              <a:t>Мальтус зробив природний висновок про неприпустимість безконтрольного збільшення населення Землі, що неминуче спричиняє масовий голод і інші проблеми перенаселення. У якості «природного» регулятора чисельності населення Мальтус запропонував... війни.</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1751206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Рівняння динаміки популяції </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Ми зробили тільки першу, найпростішу, спробу застосування апарата диференціальних рівнянь до рішення екологічної задачі, і отримані результати виявилися цілком вражаючими і достовірними. Це показує обґрунтованість обраного підходу моделювання і перспективність його подальшого розвитку.</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3280168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smtClean="0">
                <a:solidFill>
                  <a:schemeClr val="bg1"/>
                </a:solidFill>
              </a:rPr>
              <a:t>Вплив </a:t>
            </a:r>
            <a:r>
              <a:rPr lang="uk-UA" b="0" dirty="0">
                <a:solidFill>
                  <a:schemeClr val="bg1"/>
                </a:solidFill>
              </a:rPr>
              <a:t>смертності на динаміку популяції</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normAutofit/>
          </a:bodyPr>
          <a:lstStyle/>
          <a:p>
            <a:r>
              <a:rPr lang="uk-UA" dirty="0"/>
              <a:t> </a:t>
            </a:r>
            <a:endParaRPr lang="ru-RU" dirty="0"/>
          </a:p>
          <a:p>
            <a:r>
              <a:rPr lang="uk-UA" sz="2000" dirty="0">
                <a:solidFill>
                  <a:schemeClr val="bg1"/>
                </a:solidFill>
                <a:latin typeface="Arial" pitchFamily="34" charset="0"/>
                <a:cs typeface="Arial" pitchFamily="34" charset="0"/>
              </a:rPr>
              <a:t>Повернемося до рецепта, запропонованого Мальтусом для рішення демографічних проблем. Інакше кажучи, обмеженню чисельності популяції за рахунок смертності (краще, звичайно, природної, а не за рахунок воєн).</a:t>
            </a:r>
            <a:endParaRPr lang="ru-RU" sz="2000" dirty="0">
              <a:solidFill>
                <a:schemeClr val="bg1"/>
              </a:solidFill>
              <a:latin typeface="Arial" pitchFamily="34" charset="0"/>
              <a:cs typeface="Arial" pitchFamily="34" charset="0"/>
            </a:endParaRPr>
          </a:p>
          <a:p>
            <a:r>
              <a:rPr lang="uk-UA" sz="2000" dirty="0">
                <a:solidFill>
                  <a:schemeClr val="bg1"/>
                </a:solidFill>
                <a:latin typeface="Arial" pitchFamily="34" charset="0"/>
                <a:cs typeface="Arial" pitchFamily="34" charset="0"/>
              </a:rPr>
              <a:t>Дійсно, у моделі, описаної в попередньому параграфі, смертність не враховувалася, тобто </a:t>
            </a:r>
            <a:r>
              <a:rPr lang="uk-UA" sz="2000" dirty="0" smtClean="0">
                <a:solidFill>
                  <a:schemeClr val="bg1"/>
                </a:solidFill>
                <a:latin typeface="Arial" pitchFamily="34" charset="0"/>
                <a:cs typeface="Arial" pitchFamily="34" charset="0"/>
              </a:rPr>
              <a:t>припускалось </a:t>
            </a:r>
            <a:r>
              <a:rPr lang="uk-UA" sz="2000" dirty="0">
                <a:solidFill>
                  <a:schemeClr val="bg1"/>
                </a:solidFill>
                <a:latin typeface="Arial" pitchFamily="34" charset="0"/>
                <a:cs typeface="Arial" pitchFamily="34" charset="0"/>
              </a:rPr>
              <a:t>одночасне існування предків і нащадків незалежно від віку. </a:t>
            </a:r>
            <a:endParaRPr lang="en-US" sz="2000" dirty="0" smtClean="0">
              <a:solidFill>
                <a:schemeClr val="bg1"/>
              </a:solidFill>
              <a:latin typeface="Arial" pitchFamily="34" charset="0"/>
              <a:cs typeface="Arial" pitchFamily="34" charset="0"/>
            </a:endParaRPr>
          </a:p>
          <a:p>
            <a:r>
              <a:rPr lang="uk-UA" sz="2000" dirty="0" smtClean="0">
                <a:solidFill>
                  <a:schemeClr val="bg1"/>
                </a:solidFill>
                <a:latin typeface="Arial" pitchFamily="34" charset="0"/>
                <a:cs typeface="Arial" pitchFamily="34" charset="0"/>
              </a:rPr>
              <a:t>Крім </a:t>
            </a:r>
            <a:r>
              <a:rPr lang="uk-UA" sz="2000" dirty="0">
                <a:solidFill>
                  <a:schemeClr val="bg1"/>
                </a:solidFill>
                <a:latin typeface="Arial" pitchFamily="34" charset="0"/>
                <a:cs typeface="Arial" pitchFamily="34" charset="0"/>
              </a:rPr>
              <a:t>того, малося на увазі, що предки будь-якого віку продовжують створювати потомство нарівні зі своїми дітьми</a:t>
            </a:r>
            <a:r>
              <a:rPr lang="uk-UA" sz="2000" dirty="0" smtClean="0">
                <a:solidFill>
                  <a:schemeClr val="bg1"/>
                </a:solidFill>
                <a:latin typeface="Arial" pitchFamily="34" charset="0"/>
                <a:cs typeface="Arial" pitchFamily="34" charset="0"/>
              </a:rPr>
              <a:t>.</a:t>
            </a:r>
            <a:endParaRPr lang="ru-RU" sz="20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706761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6</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a:bodyPr>
          <a:lstStyle/>
          <a:p>
            <a:pPr algn="ctr"/>
            <a:r>
              <a:rPr lang="uk-UA" sz="2800" b="1" dirty="0" smtClean="0">
                <a:solidFill>
                  <a:schemeClr val="bg1"/>
                </a:solidFill>
                <a:latin typeface="Arial" pitchFamily="34" charset="0"/>
                <a:cs typeface="Arial" pitchFamily="34" charset="0"/>
              </a:rPr>
              <a:t>Деякі немеханічні задачі,які рішаються</a:t>
            </a:r>
            <a:r>
              <a:rPr lang="en-US" sz="2800" b="1" dirty="0" smtClean="0">
                <a:solidFill>
                  <a:schemeClr val="bg1"/>
                </a:solidFill>
                <a:latin typeface="Arial" pitchFamily="34" charset="0"/>
                <a:cs typeface="Arial" pitchFamily="34" charset="0"/>
              </a:rPr>
              <a:t> </a:t>
            </a:r>
            <a:r>
              <a:rPr lang="uk-UA" sz="2800" b="1" dirty="0" smtClean="0">
                <a:solidFill>
                  <a:schemeClr val="bg1"/>
                </a:solidFill>
                <a:latin typeface="Arial" pitchFamily="34" charset="0"/>
                <a:cs typeface="Arial" pitchFamily="34" charset="0"/>
              </a:rPr>
              <a:t>за допомогою диференціальних рівнянь</a:t>
            </a:r>
          </a:p>
          <a:p>
            <a:r>
              <a:rPr lang="uk-UA" dirty="0">
                <a:solidFill>
                  <a:schemeClr val="bg1"/>
                </a:solidFill>
                <a:latin typeface="Arial" pitchFamily="34" charset="0"/>
                <a:cs typeface="Arial" pitchFamily="34" charset="0"/>
              </a:rPr>
              <a:t>Ідеалізація обє</a:t>
            </a:r>
            <a:r>
              <a:rPr lang="en-US" dirty="0">
                <a:solidFill>
                  <a:schemeClr val="bg1"/>
                </a:solidFill>
                <a:latin typeface="Arial" pitchFamily="34" charset="0"/>
                <a:cs typeface="Arial" pitchFamily="34" charset="0"/>
              </a:rPr>
              <a:t>’</a:t>
            </a:r>
            <a:r>
              <a:rPr lang="uk-UA" dirty="0">
                <a:solidFill>
                  <a:schemeClr val="bg1"/>
                </a:solidFill>
                <a:latin typeface="Arial" pitchFamily="34" charset="0"/>
                <a:cs typeface="Arial" pitchFamily="34" charset="0"/>
              </a:rPr>
              <a:t>ктів в математиці і</a:t>
            </a:r>
            <a:r>
              <a:rPr lang="en-US" dirty="0">
                <a:solidFill>
                  <a:schemeClr val="bg1"/>
                </a:solidFill>
                <a:latin typeface="Arial" pitchFamily="34" charset="0"/>
                <a:cs typeface="Arial" pitchFamily="34" charset="0"/>
              </a:rPr>
              <a:t> </a:t>
            </a:r>
            <a:r>
              <a:rPr lang="uk-UA" dirty="0" smtClean="0">
                <a:solidFill>
                  <a:schemeClr val="bg1"/>
                </a:solidFill>
                <a:latin typeface="Arial" pitchFamily="34" charset="0"/>
                <a:cs typeface="Arial" pitchFamily="34" charset="0"/>
              </a:rPr>
              <a:t>механіці</a:t>
            </a:r>
          </a:p>
          <a:p>
            <a:r>
              <a:rPr lang="uk-UA" dirty="0">
                <a:solidFill>
                  <a:schemeClr val="bg1"/>
                </a:solidFill>
                <a:latin typeface="Arial" pitchFamily="34" charset="0"/>
                <a:cs typeface="Arial" pitchFamily="34" charset="0"/>
              </a:rPr>
              <a:t>Рівняння динаміки популяції </a:t>
            </a:r>
            <a:endParaRPr lang="uk-UA" dirty="0" smtClean="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Вплив смертності на динаміку популяції</a:t>
            </a:r>
            <a:endParaRPr lang="uk-UA" dirty="0" smtClean="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Логістичні криві Ферхюльста</a:t>
            </a:r>
            <a:r>
              <a:rPr lang="ru-RU" dirty="0">
                <a:solidFill>
                  <a:schemeClr val="bg1"/>
                </a:solidFill>
                <a:latin typeface="Arial" pitchFamily="34" charset="0"/>
                <a:cs typeface="Arial" pitchFamily="34" charset="0"/>
              </a:rPr>
              <a:t/>
            </a:r>
            <a:br>
              <a:rPr lang="ru-RU" dirty="0">
                <a:solidFill>
                  <a:schemeClr val="bg1"/>
                </a:solidFill>
                <a:latin typeface="Arial" pitchFamily="34" charset="0"/>
                <a:cs typeface="Arial" pitchFamily="34" charset="0"/>
              </a:rPr>
            </a:br>
            <a:r>
              <a:rPr lang="ru-RU" dirty="0" smtClean="0">
                <a:solidFill>
                  <a:schemeClr val="bg1"/>
                </a:solidFill>
                <a:latin typeface="Arial" pitchFamily="34" charset="0"/>
                <a:cs typeface="Arial" pitchFamily="34" charset="0"/>
              </a:rPr>
              <a:t/>
            </a:r>
            <a:br>
              <a:rPr lang="ru-RU" dirty="0" smtClean="0">
                <a:solidFill>
                  <a:schemeClr val="bg1"/>
                </a:solidFill>
                <a:latin typeface="Arial" pitchFamily="34" charset="0"/>
                <a:cs typeface="Arial" pitchFamily="34" charset="0"/>
              </a:rPr>
            </a:br>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sz="2200" dirty="0" smtClean="0">
                <a:solidFill>
                  <a:schemeClr val="bg1"/>
                </a:solidFill>
                <a:latin typeface="Arial" pitchFamily="34" charset="0"/>
                <a:cs typeface="Arial" pitchFamily="34" charset="0"/>
              </a:rPr>
              <a:t>Спробуємо </a:t>
            </a:r>
            <a:r>
              <a:rPr lang="uk-UA" sz="2200" dirty="0">
                <a:solidFill>
                  <a:schemeClr val="bg1"/>
                </a:solidFill>
                <a:latin typeface="Arial" pitchFamily="34" charset="0"/>
                <a:cs typeface="Arial" pitchFamily="34" charset="0"/>
              </a:rPr>
              <a:t>скорегувати запропоновану вище модель. Нехай коефіцієнт пропорційності в (2.1.1) має вид: m=</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Позитивну його частину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будемо називати </a:t>
            </a:r>
            <a:r>
              <a:rPr lang="uk-UA" sz="2200" i="1" dirty="0">
                <a:solidFill>
                  <a:schemeClr val="bg1"/>
                </a:solidFill>
                <a:latin typeface="Arial" pitchFamily="34" charset="0"/>
                <a:cs typeface="Arial" pitchFamily="34" charset="0"/>
              </a:rPr>
              <a:t>коефіцієнтом народжуваності</a:t>
            </a:r>
            <a:r>
              <a:rPr lang="uk-UA" sz="2200" dirty="0">
                <a:solidFill>
                  <a:schemeClr val="bg1"/>
                </a:solidFill>
                <a:latin typeface="Arial" pitchFamily="34" charset="0"/>
                <a:cs typeface="Arial" pitchFamily="34" charset="0"/>
              </a:rPr>
              <a:t>, негативну: –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a:t>
            </a:r>
            <a:r>
              <a:rPr lang="uk-UA" sz="2200" i="1" dirty="0">
                <a:solidFill>
                  <a:schemeClr val="bg1"/>
                </a:solidFill>
                <a:latin typeface="Arial" pitchFamily="34" charset="0"/>
                <a:cs typeface="Arial" pitchFamily="34" charset="0"/>
              </a:rPr>
              <a:t>коефіцієнтом смертності.</a:t>
            </a:r>
            <a:endParaRPr lang="ru-RU" sz="2200" dirty="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     Якщо </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 і </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 – константи, то таке структурування коефіцієнта m мало що змінює. При </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&gt;</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 маємо m&gt;0 і колишній експонентний ріст обсягу популяції.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Це </a:t>
            </a:r>
            <a:r>
              <a:rPr lang="ru-RU" sz="2200" dirty="0">
                <a:solidFill>
                  <a:schemeClr val="bg1"/>
                </a:solidFill>
                <a:latin typeface="Arial" pitchFamily="34" charset="0"/>
                <a:cs typeface="Arial" pitchFamily="34" charset="0"/>
              </a:rPr>
              <a:t>випадок, коли народжуваність перевищує смертність</a:t>
            </a: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4051973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При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&lt;</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буде m&lt;0 і рішення (2.1.2) опише нову ситуацію – експонентне </a:t>
            </a:r>
            <a:r>
              <a:rPr lang="uk-UA" sz="2200" dirty="0" smtClean="0">
                <a:solidFill>
                  <a:schemeClr val="bg1"/>
                </a:solidFill>
                <a:latin typeface="Arial" pitchFamily="34" charset="0"/>
                <a:cs typeface="Arial" pitchFamily="34" charset="0"/>
              </a:rPr>
              <a:t>спадання </a:t>
            </a:r>
            <a:r>
              <a:rPr lang="uk-UA" sz="2200" dirty="0">
                <a:solidFill>
                  <a:schemeClr val="bg1"/>
                </a:solidFill>
                <a:latin typeface="Arial" pitchFamily="34" charset="0"/>
                <a:cs typeface="Arial" pitchFamily="34" charset="0"/>
              </a:rPr>
              <a:t>обсягу популяції. Це випадок переваги смертності над </a:t>
            </a:r>
            <a:r>
              <a:rPr lang="uk-UA" sz="2200" dirty="0" smtClean="0">
                <a:solidFill>
                  <a:schemeClr val="bg1"/>
                </a:solidFill>
                <a:latin typeface="Arial" pitchFamily="34" charset="0"/>
                <a:cs typeface="Arial" pitchFamily="34" charset="0"/>
              </a:rPr>
              <a:t>народжуваністю. </a:t>
            </a:r>
            <a:r>
              <a:rPr lang="uk-UA" sz="2200" dirty="0">
                <a:solidFill>
                  <a:schemeClr val="bg1"/>
                </a:solidFill>
                <a:latin typeface="Arial" pitchFamily="34" charset="0"/>
                <a:cs typeface="Arial" pitchFamily="34" charset="0"/>
              </a:rPr>
              <a:t>Відповідний приклад графічно зображений на рис. 2.2.1.</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4746" y="3140968"/>
            <a:ext cx="6372225" cy="3154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31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Розглянемо більш складну і, у той же час, природну ситуацію. При надмірному росту обсягу популяції виникають проблеми життєзабезпечення, зв'язані, наприклад, з недостачею продовольства чи чогось ще, не менш важливого. Тому коефіцієнт смертності може зростати зі збільшенням чисельності популяції. Припустимо, наприклад, що він пропорційний n, тобто . Тоді  і замість рівняння (2.1.1) одержуємо:</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2.2.1)</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627737209"/>
              </p:ext>
            </p:extLst>
          </p:nvPr>
        </p:nvGraphicFramePr>
        <p:xfrm>
          <a:off x="2843808" y="4725144"/>
          <a:ext cx="1872208" cy="644649"/>
        </p:xfrm>
        <a:graphic>
          <a:graphicData uri="http://schemas.openxmlformats.org/presentationml/2006/ole">
            <mc:AlternateContent xmlns:mc="http://schemas.openxmlformats.org/markup-compatibility/2006">
              <mc:Choice xmlns:v="urn:schemas-microsoft-com:vml" Requires="v">
                <p:oleObj spid="_x0000_s6180" name="Формула" r:id="rId3" imgW="1129810" imgH="431613" progId="Equation.3">
                  <p:embed/>
                </p:oleObj>
              </mc:Choice>
              <mc:Fallback>
                <p:oleObj name="Формула" r:id="rId3" imgW="1129810" imgH="431613" progId="Equation.3">
                  <p:embed/>
                  <p:pic>
                    <p:nvPicPr>
                      <p:cNvPr id="0" name="Объект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4725144"/>
                        <a:ext cx="1872208" cy="64464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49709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lstStyle/>
          <a:p>
            <a:r>
              <a:rPr lang="ru-RU" dirty="0" smtClean="0"/>
              <a:t>          </a:t>
            </a:r>
            <a:r>
              <a:rPr lang="ru-RU" sz="2200" dirty="0" smtClean="0">
                <a:solidFill>
                  <a:schemeClr val="bg1"/>
                </a:solidFill>
                <a:latin typeface="Arial" pitchFamily="34" charset="0"/>
                <a:cs typeface="Arial" pitchFamily="34" charset="0"/>
              </a:rPr>
              <a:t>Це </a:t>
            </a:r>
            <a:r>
              <a:rPr lang="ru-RU" sz="2200" dirty="0">
                <a:solidFill>
                  <a:schemeClr val="bg1"/>
                </a:solidFill>
                <a:latin typeface="Arial" pitchFamily="34" charset="0"/>
                <a:cs typeface="Arial" pitchFamily="34" charset="0"/>
              </a:rPr>
              <a:t>рівняння вже трохи більш складне, чим (2.1.1). І хоча його інтегрування усе ще достатнє </a:t>
            </a:r>
            <a:r>
              <a:rPr lang="ru-RU" sz="2200" dirty="0" smtClean="0">
                <a:solidFill>
                  <a:schemeClr val="bg1"/>
                </a:solidFill>
                <a:latin typeface="Arial" pitchFamily="34" charset="0"/>
                <a:cs typeface="Arial" pitchFamily="34" charset="0"/>
              </a:rPr>
              <a:t>просте, </a:t>
            </a:r>
            <a:r>
              <a:rPr lang="ru-RU" sz="2200" dirty="0">
                <a:solidFill>
                  <a:schemeClr val="bg1"/>
                </a:solidFill>
                <a:latin typeface="Arial" pitchFamily="34" charset="0"/>
                <a:cs typeface="Arial" pitchFamily="34" charset="0"/>
              </a:rPr>
              <a:t>корисно попередньо розглянути фазовий портрет. </a:t>
            </a:r>
            <a:endParaRPr lang="ru-RU" sz="2200" dirty="0" smtClean="0">
              <a:solidFill>
                <a:schemeClr val="bg1"/>
              </a:solidFill>
              <a:latin typeface="Arial" pitchFamily="34" charset="0"/>
              <a:cs typeface="Arial" pitchFamily="34" charset="0"/>
            </a:endParaRPr>
          </a:p>
          <a:p>
            <a:r>
              <a:rPr lang="ru-RU" sz="2200" dirty="0">
                <a:solidFill>
                  <a:schemeClr val="bg1"/>
                </a:solidFill>
                <a:latin typeface="Arial" pitchFamily="34" charset="0"/>
                <a:cs typeface="Arial" pitchFamily="34" charset="0"/>
              </a:rPr>
              <a:t> </a:t>
            </a:r>
            <a:r>
              <a:rPr lang="ru-RU" sz="2200" dirty="0" smtClean="0">
                <a:solidFill>
                  <a:schemeClr val="bg1"/>
                </a:solidFill>
                <a:latin typeface="Arial" pitchFamily="34" charset="0"/>
                <a:cs typeface="Arial" pitchFamily="34" charset="0"/>
              </a:rPr>
              <a:t>       Оскільки </a:t>
            </a:r>
            <a:r>
              <a:rPr lang="ru-RU" sz="2200" dirty="0">
                <a:solidFill>
                  <a:schemeClr val="bg1"/>
                </a:solidFill>
                <a:latin typeface="Arial" pitchFamily="34" charset="0"/>
                <a:cs typeface="Arial" pitchFamily="34" charset="0"/>
              </a:rPr>
              <a:t>ми маємо одне диференціальне рівняння першого порядку, то в осях </a:t>
            </a:r>
            <a:r>
              <a:rPr lang="ru-RU" sz="2200" dirty="0" smtClean="0">
                <a:solidFill>
                  <a:schemeClr val="bg1"/>
                </a:solidFill>
                <a:latin typeface="Arial" pitchFamily="34" charset="0"/>
                <a:cs typeface="Arial" pitchFamily="34" charset="0"/>
              </a:rPr>
              <a:t>                     </a:t>
            </a:r>
            <a:r>
              <a:rPr lang="ru-RU" sz="2200" dirty="0">
                <a:solidFill>
                  <a:schemeClr val="bg1"/>
                </a:solidFill>
                <a:latin typeface="Arial" pitchFamily="34" charset="0"/>
                <a:cs typeface="Arial" pitchFamily="34" charset="0"/>
              </a:rPr>
              <a:t>саме це рівняння і є формулою фазової кривої (рис. 2.2.2). </a:t>
            </a:r>
            <a:endParaRPr lang="ru-RU" sz="2200" dirty="0" smtClean="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222645221"/>
              </p:ext>
            </p:extLst>
          </p:nvPr>
        </p:nvGraphicFramePr>
        <p:xfrm>
          <a:off x="4427984" y="3140968"/>
          <a:ext cx="1441450" cy="373063"/>
        </p:xfrm>
        <a:graphic>
          <a:graphicData uri="http://schemas.openxmlformats.org/presentationml/2006/ole">
            <mc:AlternateContent xmlns:mc="http://schemas.openxmlformats.org/markup-compatibility/2006">
              <mc:Choice xmlns:v="urn:schemas-microsoft-com:vml" Requires="v">
                <p:oleObj spid="_x0000_s15380" name="Формула" r:id="rId3" imgW="965200" imgH="228600" progId="Equation.3">
                  <p:embed/>
                </p:oleObj>
              </mc:Choice>
              <mc:Fallback>
                <p:oleObj name="Формула" r:id="rId3" imgW="965200" imgH="228600" progId="Equation.3">
                  <p:embed/>
                  <p:pic>
                    <p:nvPicPr>
                      <p:cNvPr id="0" name="Объект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3140968"/>
                        <a:ext cx="144145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3938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normAutofit lnSpcReduction="10000"/>
          </a:bodyPr>
          <a:lstStyle/>
          <a:p>
            <a:r>
              <a:rPr lang="ru-RU" sz="2200" dirty="0">
                <a:solidFill>
                  <a:schemeClr val="bg1"/>
                </a:solidFill>
                <a:latin typeface="Arial" pitchFamily="34" charset="0"/>
                <a:cs typeface="Arial" pitchFamily="34" charset="0"/>
              </a:rPr>
              <a:t>Це парабола, що перетинає </a:t>
            </a:r>
            <a:r>
              <a:rPr lang="ru-RU" sz="2200" dirty="0" smtClean="0">
                <a:solidFill>
                  <a:schemeClr val="bg1"/>
                </a:solidFill>
                <a:latin typeface="Arial" pitchFamily="34" charset="0"/>
                <a:cs typeface="Arial" pitchFamily="34" charset="0"/>
              </a:rPr>
              <a:t>вісь</a:t>
            </a:r>
          </a:p>
          <a:p>
            <a:r>
              <a:rPr lang="ru-RU" sz="2200" dirty="0" smtClean="0">
                <a:solidFill>
                  <a:schemeClr val="bg1"/>
                </a:solidFill>
                <a:latin typeface="Arial" pitchFamily="34" charset="0"/>
                <a:cs typeface="Arial" pitchFamily="34" charset="0"/>
              </a:rPr>
              <a:t> </a:t>
            </a:r>
            <a:r>
              <a:rPr lang="ru-RU" sz="2200" dirty="0">
                <a:solidFill>
                  <a:schemeClr val="bg1"/>
                </a:solidFill>
                <a:latin typeface="Arial" pitchFamily="34" charset="0"/>
                <a:cs typeface="Arial" pitchFamily="34" charset="0"/>
              </a:rPr>
              <a:t>n у точках n</a:t>
            </a:r>
            <a:r>
              <a:rPr lang="ru-RU" sz="2200" baseline="-25000" dirty="0">
                <a:solidFill>
                  <a:schemeClr val="bg1"/>
                </a:solidFill>
                <a:latin typeface="Arial" pitchFamily="34" charset="0"/>
                <a:cs typeface="Arial" pitchFamily="34" charset="0"/>
              </a:rPr>
              <a:t>1</a:t>
            </a:r>
            <a:r>
              <a:rPr lang="ru-RU" sz="2200" dirty="0">
                <a:solidFill>
                  <a:schemeClr val="bg1"/>
                </a:solidFill>
                <a:latin typeface="Arial" pitchFamily="34" charset="0"/>
                <a:cs typeface="Arial" pitchFamily="34" charset="0"/>
              </a:rPr>
              <a:t>=0 і n</a:t>
            </a:r>
            <a:r>
              <a:rPr lang="ru-RU" sz="2200" baseline="-25000" dirty="0">
                <a:solidFill>
                  <a:schemeClr val="bg1"/>
                </a:solidFill>
                <a:latin typeface="Arial" pitchFamily="34" charset="0"/>
                <a:cs typeface="Arial" pitchFamily="34" charset="0"/>
              </a:rPr>
              <a:t>3</a:t>
            </a:r>
            <a:r>
              <a:rPr lang="ru-RU" sz="2200" dirty="0">
                <a:solidFill>
                  <a:schemeClr val="bg1"/>
                </a:solidFill>
                <a:latin typeface="Arial" pitchFamily="34" charset="0"/>
                <a:cs typeface="Arial" pitchFamily="34" charset="0"/>
              </a:rPr>
              <a:t>=</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/r. Для </a:t>
            </a:r>
            <a:r>
              <a:rPr lang="ru-RU" sz="2200" dirty="0" smtClean="0">
                <a:solidFill>
                  <a:schemeClr val="bg1"/>
                </a:solidFill>
                <a:latin typeface="Arial" pitchFamily="34" charset="0"/>
                <a:cs typeface="Arial" pitchFamily="34" charset="0"/>
              </a:rPr>
              <a:t>порів-</a:t>
            </a:r>
          </a:p>
          <a:p>
            <a:r>
              <a:rPr lang="ru-RU" sz="2200" dirty="0" smtClean="0">
                <a:solidFill>
                  <a:schemeClr val="bg1"/>
                </a:solidFill>
                <a:latin typeface="Arial" pitchFamily="34" charset="0"/>
                <a:cs typeface="Arial" pitchFamily="34" charset="0"/>
              </a:rPr>
              <a:t>няння </a:t>
            </a:r>
            <a:r>
              <a:rPr lang="ru-RU" sz="2200" dirty="0">
                <a:solidFill>
                  <a:schemeClr val="bg1"/>
                </a:solidFill>
                <a:latin typeface="Arial" pitchFamily="34" charset="0"/>
                <a:cs typeface="Arial" pitchFamily="34" charset="0"/>
              </a:rPr>
              <a:t>зображена і фазова крива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при </a:t>
            </a:r>
            <a:r>
              <a:rPr lang="ru-RU" sz="2200" dirty="0">
                <a:solidFill>
                  <a:schemeClr val="bg1"/>
                </a:solidFill>
                <a:latin typeface="Arial" pitchFamily="34" charset="0"/>
                <a:cs typeface="Arial" pitchFamily="34" charset="0"/>
              </a:rPr>
              <a:t>відсутності смертності (r=0),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тобто </a:t>
            </a:r>
            <a:r>
              <a:rPr lang="ru-RU" sz="2200" dirty="0">
                <a:solidFill>
                  <a:schemeClr val="bg1"/>
                </a:solidFill>
                <a:latin typeface="Arial" pitchFamily="34" charset="0"/>
                <a:cs typeface="Arial" pitchFamily="34" charset="0"/>
              </a:rPr>
              <a:t>пряма </a:t>
            </a:r>
            <a:r>
              <a:rPr lang="ru-RU" sz="2200" dirty="0" smtClean="0">
                <a:solidFill>
                  <a:schemeClr val="bg1"/>
                </a:solidFill>
                <a:latin typeface="Arial" pitchFamily="34" charset="0"/>
                <a:cs typeface="Arial" pitchFamily="34" charset="0"/>
              </a:rPr>
              <a:t>        . </a:t>
            </a:r>
            <a:r>
              <a:rPr lang="ru-RU" sz="2200" dirty="0">
                <a:solidFill>
                  <a:schemeClr val="bg1"/>
                </a:solidFill>
                <a:latin typeface="Arial" pitchFamily="34" charset="0"/>
                <a:cs typeface="Arial" pitchFamily="34" charset="0"/>
              </a:rPr>
              <a:t>Відповідно до цієї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прямої </a:t>
            </a:r>
            <a:r>
              <a:rPr lang="ru-RU" sz="2200" dirty="0">
                <a:solidFill>
                  <a:schemeClr val="bg1"/>
                </a:solidFill>
                <a:latin typeface="Arial" pitchFamily="34" charset="0"/>
                <a:cs typeface="Arial" pitchFamily="34" charset="0"/>
              </a:rPr>
              <a:t>швидкість росту обсягу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популяції </a:t>
            </a:r>
            <a:r>
              <a:rPr lang="ru-RU" sz="2200" dirty="0">
                <a:solidFill>
                  <a:schemeClr val="bg1"/>
                </a:solidFill>
                <a:latin typeface="Arial" pitchFamily="34" charset="0"/>
                <a:cs typeface="Arial" pitchFamily="34" charset="0"/>
              </a:rPr>
              <a:t>росте разом з величиною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обсягу</a:t>
            </a:r>
            <a:r>
              <a:rPr lang="ru-RU" sz="2200" dirty="0">
                <a:solidFill>
                  <a:schemeClr val="bg1"/>
                </a:solidFill>
                <a:latin typeface="Arial" pitchFamily="34" charset="0"/>
                <a:cs typeface="Arial" pitchFamily="34" charset="0"/>
              </a:rPr>
              <a:t>. Наявність смертності обмежує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швидкість </a:t>
            </a:r>
            <a:r>
              <a:rPr lang="ru-RU" sz="2200" dirty="0">
                <a:solidFill>
                  <a:schemeClr val="bg1"/>
                </a:solidFill>
                <a:latin typeface="Arial" pitchFamily="34" charset="0"/>
                <a:cs typeface="Arial" pitchFamily="34" charset="0"/>
              </a:rPr>
              <a:t>максимальним </a:t>
            </a:r>
            <a:r>
              <a:rPr lang="ru-RU" sz="2200" dirty="0" smtClean="0">
                <a:solidFill>
                  <a:schemeClr val="bg1"/>
                </a:solidFill>
                <a:latin typeface="Arial" pitchFamily="34" charset="0"/>
                <a:cs typeface="Arial" pitchFamily="34" charset="0"/>
              </a:rPr>
              <a:t>значенням</a:t>
            </a:r>
          </a:p>
          <a:p>
            <a:r>
              <a:rPr lang="ru-RU" sz="2200" dirty="0" smtClean="0">
                <a:solidFill>
                  <a:schemeClr val="bg1"/>
                </a:solidFill>
                <a:latin typeface="Arial" pitchFamily="34" charset="0"/>
                <a:cs typeface="Arial" pitchFamily="34" charset="0"/>
              </a:rPr>
              <a:t>що </a:t>
            </a:r>
            <a:r>
              <a:rPr lang="ru-RU" sz="2200" dirty="0">
                <a:solidFill>
                  <a:schemeClr val="bg1"/>
                </a:solidFill>
                <a:latin typeface="Arial" pitchFamily="34" charset="0"/>
                <a:cs typeface="Arial" pitchFamily="34" charset="0"/>
              </a:rPr>
              <a:t>досягається при n</a:t>
            </a:r>
            <a:r>
              <a:rPr lang="ru-RU" sz="2200" baseline="-25000" dirty="0">
                <a:solidFill>
                  <a:schemeClr val="bg1"/>
                </a:solidFill>
                <a:latin typeface="Arial" pitchFamily="34" charset="0"/>
                <a:cs typeface="Arial" pitchFamily="34" charset="0"/>
              </a:rPr>
              <a:t>2</a:t>
            </a:r>
            <a:r>
              <a:rPr lang="ru-RU" sz="2200" dirty="0">
                <a:solidFill>
                  <a:schemeClr val="bg1"/>
                </a:solidFill>
                <a:latin typeface="Arial" pitchFamily="34" charset="0"/>
                <a:cs typeface="Arial" pitchFamily="34" charset="0"/>
              </a:rPr>
              <a:t>=</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/(2r). З подальшим збільшенням n швидкість росту починає падати, обертаючись в нуль при n</a:t>
            </a:r>
            <a:r>
              <a:rPr lang="ru-RU" sz="2200" baseline="-25000" dirty="0">
                <a:solidFill>
                  <a:schemeClr val="bg1"/>
                </a:solidFill>
                <a:latin typeface="Arial" pitchFamily="34" charset="0"/>
                <a:cs typeface="Arial" pitchFamily="34" charset="0"/>
              </a:rPr>
              <a:t>3</a:t>
            </a:r>
            <a:r>
              <a:rPr lang="ru-RU" sz="2200" dirty="0">
                <a:solidFill>
                  <a:schemeClr val="bg1"/>
                </a:solidFill>
                <a:latin typeface="Arial" pitchFamily="34" charset="0"/>
                <a:cs typeface="Arial" pitchFamily="34" charset="0"/>
              </a:rPr>
              <a:t>=</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/r. Це значення обсягу є рівноважним.</a:t>
            </a: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1746098"/>
              </p:ext>
            </p:extLst>
          </p:nvPr>
        </p:nvGraphicFramePr>
        <p:xfrm>
          <a:off x="2483768" y="3166492"/>
          <a:ext cx="648072" cy="262508"/>
        </p:xfrm>
        <a:graphic>
          <a:graphicData uri="http://schemas.openxmlformats.org/presentationml/2006/ole">
            <mc:AlternateContent xmlns:mc="http://schemas.openxmlformats.org/markup-compatibility/2006">
              <mc:Choice xmlns:v="urn:schemas-microsoft-com:vml" Requires="v">
                <p:oleObj spid="_x0000_s7239" name="Формула" r:id="rId3" imgW="533169" imgH="190417" progId="Equation.3">
                  <p:embed/>
                </p:oleObj>
              </mc:Choice>
              <mc:Fallback>
                <p:oleObj name="Формула" r:id="rId3" imgW="533169" imgH="190417" progId="Equation.3">
                  <p:embed/>
                  <p:pic>
                    <p:nvPicPr>
                      <p:cNvPr id="0" name="Объект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3166492"/>
                        <a:ext cx="648072" cy="262508"/>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589680397"/>
              </p:ext>
            </p:extLst>
          </p:nvPr>
        </p:nvGraphicFramePr>
        <p:xfrm>
          <a:off x="5724128" y="4509120"/>
          <a:ext cx="1607244" cy="407838"/>
        </p:xfrm>
        <a:graphic>
          <a:graphicData uri="http://schemas.openxmlformats.org/presentationml/2006/ole">
            <mc:AlternateContent xmlns:mc="http://schemas.openxmlformats.org/markup-compatibility/2006">
              <mc:Choice xmlns:v="urn:schemas-microsoft-com:vml" Requires="v">
                <p:oleObj spid="_x0000_s7240" name="Формула" r:id="rId5" imgW="977760" imgH="241200" progId="Equation.3">
                  <p:embed/>
                </p:oleObj>
              </mc:Choice>
              <mc:Fallback>
                <p:oleObj name="Формула" r:id="rId5" imgW="977760" imgH="241200" progId="Equation.3">
                  <p:embed/>
                  <p:pic>
                    <p:nvPicPr>
                      <p:cNvPr id="0" name="Объект 13"/>
                      <p:cNvPicPr>
                        <a:picLocks noChangeAspect="1" noChangeArrowheads="1"/>
                      </p:cNvPicPr>
                      <p:nvPr/>
                    </p:nvPicPr>
                    <p:blipFill>
                      <a:blip r:embed="rId6"/>
                      <a:srcRect/>
                      <a:stretch>
                        <a:fillRect/>
                      </a:stretch>
                    </p:blipFill>
                    <p:spPr bwMode="auto">
                      <a:xfrm>
                        <a:off x="5724128" y="4509120"/>
                        <a:ext cx="1607244" cy="407838"/>
                      </a:xfrm>
                      <a:prstGeom prst="rect">
                        <a:avLst/>
                      </a:prstGeom>
                      <a:noFill/>
                      <a:ln>
                        <a:noFill/>
                      </a:ln>
                    </p:spPr>
                  </p:pic>
                </p:oleObj>
              </mc:Fallback>
            </mc:AlternateContent>
          </a:graphicData>
        </a:graphic>
      </p:graphicFrame>
      <p:pic>
        <p:nvPicPr>
          <p:cNvPr id="717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4" y="1412776"/>
            <a:ext cx="2926457"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5765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Вплив смертності на динаміку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fontScale="47500" lnSpcReduction="20000"/>
          </a:bodyPr>
          <a:lstStyle/>
          <a:p>
            <a:r>
              <a:rPr lang="uk-UA" sz="4000" dirty="0" smtClean="0">
                <a:solidFill>
                  <a:schemeClr val="bg1"/>
                </a:solidFill>
                <a:latin typeface="Arial" pitchFamily="34" charset="0"/>
                <a:cs typeface="Arial" pitchFamily="34" charset="0"/>
              </a:rPr>
              <a:t>При </a:t>
            </a:r>
            <a:r>
              <a:rPr lang="uk-UA" sz="4000" dirty="0">
                <a:solidFill>
                  <a:schemeClr val="bg1"/>
                </a:solidFill>
                <a:latin typeface="Arial" pitchFamily="34" charset="0"/>
                <a:cs typeface="Arial" pitchFamily="34" charset="0"/>
              </a:rPr>
              <a:t>n&lt;n</a:t>
            </a:r>
            <a:r>
              <a:rPr lang="uk-UA" sz="4000" baseline="-25000" dirty="0">
                <a:solidFill>
                  <a:schemeClr val="bg1"/>
                </a:solidFill>
                <a:latin typeface="Arial" pitchFamily="34" charset="0"/>
                <a:cs typeface="Arial" pitchFamily="34" charset="0"/>
              </a:rPr>
              <a:t>3</a:t>
            </a:r>
            <a:r>
              <a:rPr lang="uk-UA" sz="4000" dirty="0">
                <a:solidFill>
                  <a:schemeClr val="bg1"/>
                </a:solidFill>
                <a:latin typeface="Arial" pitchFamily="34" charset="0"/>
                <a:cs typeface="Arial" pitchFamily="34" charset="0"/>
              </a:rPr>
              <a:t> маємо </a:t>
            </a:r>
            <a:r>
              <a:rPr lang="uk-UA" sz="4000" dirty="0" smtClean="0">
                <a:solidFill>
                  <a:schemeClr val="bg1"/>
                </a:solidFill>
                <a:latin typeface="Arial" pitchFamily="34" charset="0"/>
                <a:cs typeface="Arial" pitchFamily="34" charset="0"/>
              </a:rPr>
              <a:t>       , </a:t>
            </a:r>
            <a:r>
              <a:rPr lang="uk-UA" sz="4000" dirty="0">
                <a:solidFill>
                  <a:schemeClr val="bg1"/>
                </a:solidFill>
                <a:latin typeface="Arial" pitchFamily="34" charset="0"/>
                <a:cs typeface="Arial" pitchFamily="34" charset="0"/>
              </a:rPr>
              <a:t>а при n&gt;n</a:t>
            </a:r>
            <a:r>
              <a:rPr lang="uk-UA" sz="4000" baseline="-25000" dirty="0">
                <a:solidFill>
                  <a:schemeClr val="bg1"/>
                </a:solidFill>
                <a:latin typeface="Arial" pitchFamily="34" charset="0"/>
                <a:cs typeface="Arial" pitchFamily="34" charset="0"/>
              </a:rPr>
              <a:t>3</a:t>
            </a:r>
            <a:r>
              <a:rPr lang="uk-UA" sz="4000" dirty="0">
                <a:solidFill>
                  <a:schemeClr val="bg1"/>
                </a:solidFill>
                <a:latin typeface="Arial" pitchFamily="34" charset="0"/>
                <a:cs typeface="Arial" pitchFamily="34" charset="0"/>
              </a:rPr>
              <a:t> </a:t>
            </a:r>
            <a:r>
              <a:rPr lang="uk-UA" sz="4000" dirty="0" smtClean="0">
                <a:solidFill>
                  <a:schemeClr val="bg1"/>
                </a:solidFill>
                <a:latin typeface="Arial" pitchFamily="34" charset="0"/>
                <a:cs typeface="Arial" pitchFamily="34" charset="0"/>
              </a:rPr>
              <a:t>–         </a:t>
            </a:r>
            <a:r>
              <a:rPr lang="uk-UA" sz="4000" dirty="0">
                <a:solidFill>
                  <a:schemeClr val="bg1"/>
                </a:solidFill>
                <a:latin typeface="Arial" pitchFamily="34" charset="0"/>
                <a:cs typeface="Arial" pitchFamily="34" charset="0"/>
              </a:rPr>
              <a:t>. Отже, при будь-яких відхиленнях від значення n=n</a:t>
            </a:r>
            <a:r>
              <a:rPr lang="uk-UA" sz="4000" baseline="-25000" dirty="0">
                <a:solidFill>
                  <a:schemeClr val="bg1"/>
                </a:solidFill>
                <a:latin typeface="Arial" pitchFamily="34" charset="0"/>
                <a:cs typeface="Arial" pitchFamily="34" charset="0"/>
              </a:rPr>
              <a:t>3</a:t>
            </a:r>
            <a:r>
              <a:rPr lang="uk-UA" sz="4000" dirty="0">
                <a:solidFill>
                  <a:schemeClr val="bg1"/>
                </a:solidFill>
                <a:latin typeface="Arial" pitchFamily="34" charset="0"/>
                <a:cs typeface="Arial" pitchFamily="34" charset="0"/>
              </a:rPr>
              <a:t> обсяг популяції прагне повернутися до цього значення. З цього витікає, що це стійке положення рівноваги.</a:t>
            </a:r>
            <a:endParaRPr lang="ru-RU" sz="4000" dirty="0">
              <a:solidFill>
                <a:schemeClr val="bg1"/>
              </a:solidFill>
              <a:latin typeface="Arial" pitchFamily="34" charset="0"/>
              <a:cs typeface="Arial" pitchFamily="34" charset="0"/>
            </a:endParaRPr>
          </a:p>
          <a:p>
            <a:r>
              <a:rPr lang="uk-UA" sz="4000" dirty="0" smtClean="0">
                <a:solidFill>
                  <a:schemeClr val="bg1"/>
                </a:solidFill>
                <a:latin typeface="Arial" pitchFamily="34" charset="0"/>
                <a:cs typeface="Arial" pitchFamily="34" charset="0"/>
              </a:rPr>
              <a:t>     Як </a:t>
            </a:r>
            <a:r>
              <a:rPr lang="uk-UA" sz="4000" dirty="0">
                <a:solidFill>
                  <a:schemeClr val="bg1"/>
                </a:solidFill>
                <a:latin typeface="Arial" pitchFamily="34" charset="0"/>
                <a:cs typeface="Arial" pitchFamily="34" charset="0"/>
              </a:rPr>
              <a:t>бачимо, і тут фазовий портрет подає значну інформацію про </a:t>
            </a:r>
            <a:r>
              <a:rPr lang="uk-UA" sz="4000" dirty="0" smtClean="0">
                <a:solidFill>
                  <a:schemeClr val="bg1"/>
                </a:solidFill>
                <a:latin typeface="Arial" pitchFamily="34" charset="0"/>
                <a:cs typeface="Arial" pitchFamily="34" charset="0"/>
              </a:rPr>
              <a:t>поведінки системи</a:t>
            </a:r>
            <a:r>
              <a:rPr lang="uk-UA" sz="4000" dirty="0">
                <a:solidFill>
                  <a:schemeClr val="bg1"/>
                </a:solidFill>
                <a:latin typeface="Arial" pitchFamily="34" charset="0"/>
                <a:cs typeface="Arial" pitchFamily="34" charset="0"/>
              </a:rPr>
              <a:t>. Наявність цієї інформації полегшує і дослідження рішення рівняння (2.2.1). </a:t>
            </a:r>
            <a:endParaRPr lang="uk-UA" sz="4000" dirty="0" smtClean="0">
              <a:solidFill>
                <a:schemeClr val="bg1"/>
              </a:solidFill>
              <a:latin typeface="Arial" pitchFamily="34" charset="0"/>
              <a:cs typeface="Arial" pitchFamily="34" charset="0"/>
            </a:endParaRPr>
          </a:p>
          <a:p>
            <a:endParaRPr lang="uk-UA" sz="4000" dirty="0" smtClean="0">
              <a:solidFill>
                <a:schemeClr val="bg1"/>
              </a:solidFill>
              <a:latin typeface="Arial" pitchFamily="34" charset="0"/>
              <a:cs typeface="Arial" pitchFamily="34" charset="0"/>
            </a:endParaRPr>
          </a:p>
          <a:p>
            <a:endParaRPr lang="uk-UA" sz="4000" dirty="0">
              <a:solidFill>
                <a:schemeClr val="bg1"/>
              </a:solidFill>
              <a:latin typeface="Arial" pitchFamily="34" charset="0"/>
              <a:cs typeface="Arial" pitchFamily="34" charset="0"/>
            </a:endParaRPr>
          </a:p>
          <a:p>
            <a:r>
              <a:rPr lang="uk-UA" sz="4000" dirty="0" smtClean="0">
                <a:solidFill>
                  <a:schemeClr val="bg1"/>
                </a:solidFill>
                <a:latin typeface="Arial" pitchFamily="34" charset="0"/>
                <a:cs typeface="Arial" pitchFamily="34" charset="0"/>
              </a:rPr>
              <a:t>Розділяючи </a:t>
            </a:r>
            <a:r>
              <a:rPr lang="uk-UA" sz="4000" dirty="0">
                <a:solidFill>
                  <a:schemeClr val="bg1"/>
                </a:solidFill>
                <a:latin typeface="Arial" pitchFamily="34" charset="0"/>
                <a:cs typeface="Arial" pitchFamily="34" charset="0"/>
              </a:rPr>
              <a:t>в (2.2.1) </a:t>
            </a:r>
            <a:r>
              <a:rPr lang="uk-UA" sz="4000" dirty="0" smtClean="0">
                <a:solidFill>
                  <a:schemeClr val="bg1"/>
                </a:solidFill>
                <a:latin typeface="Arial" pitchFamily="34" charset="0"/>
                <a:cs typeface="Arial" pitchFamily="34" charset="0"/>
              </a:rPr>
              <a:t>змінні </a:t>
            </a:r>
            <a:endParaRPr lang="en-US" sz="4000" dirty="0" smtClean="0">
              <a:solidFill>
                <a:schemeClr val="bg1"/>
              </a:solidFill>
              <a:latin typeface="Arial" pitchFamily="34" charset="0"/>
              <a:cs typeface="Arial" pitchFamily="34" charset="0"/>
            </a:endParaRPr>
          </a:p>
          <a:p>
            <a:endParaRPr lang="en-US" sz="2200" dirty="0">
              <a:solidFill>
                <a:schemeClr val="bg1"/>
              </a:solidFill>
              <a:latin typeface="Arial" pitchFamily="34" charset="0"/>
              <a:cs typeface="Arial" pitchFamily="34" charset="0"/>
            </a:endParaRPr>
          </a:p>
          <a:p>
            <a:endParaRPr lang="en-US" sz="2200" dirty="0" smtClean="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4600" dirty="0" smtClean="0">
                <a:solidFill>
                  <a:schemeClr val="bg1"/>
                </a:solidFill>
                <a:latin typeface="Arial" pitchFamily="34" charset="0"/>
                <a:cs typeface="Arial" pitchFamily="34" charset="0"/>
              </a:rPr>
              <a:t>і </a:t>
            </a:r>
            <a:r>
              <a:rPr lang="uk-UA" sz="4600" dirty="0">
                <a:solidFill>
                  <a:schemeClr val="bg1"/>
                </a:solidFill>
                <a:latin typeface="Arial" pitchFamily="34" charset="0"/>
                <a:cs typeface="Arial" pitchFamily="34" charset="0"/>
              </a:rPr>
              <a:t>інтегруючи </a:t>
            </a:r>
            <a:r>
              <a:rPr lang="uk-UA" sz="4600" dirty="0" smtClean="0">
                <a:solidFill>
                  <a:schemeClr val="bg1"/>
                </a:solidFill>
                <a:latin typeface="Arial" pitchFamily="34" charset="0"/>
                <a:cs typeface="Arial" pitchFamily="34" charset="0"/>
              </a:rPr>
              <a:t>маємо:</a:t>
            </a:r>
            <a:endParaRPr lang="ru-RU" sz="46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endParaRPr lang="uk-UA"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122374967"/>
              </p:ext>
            </p:extLst>
          </p:nvPr>
        </p:nvGraphicFramePr>
        <p:xfrm>
          <a:off x="2771800" y="1628800"/>
          <a:ext cx="504056" cy="252983"/>
        </p:xfrm>
        <a:graphic>
          <a:graphicData uri="http://schemas.openxmlformats.org/presentationml/2006/ole">
            <mc:AlternateContent xmlns:mc="http://schemas.openxmlformats.org/markup-compatibility/2006">
              <mc:Choice xmlns:v="urn:schemas-microsoft-com:vml" Requires="v">
                <p:oleObj spid="_x0000_s8320" name="Формула" r:id="rId3" imgW="405872" imgH="177569" progId="Equation.3">
                  <p:embed/>
                </p:oleObj>
              </mc:Choice>
              <mc:Fallback>
                <p:oleObj name="Формула" r:id="rId3" imgW="405872" imgH="177569" progId="Equation.3">
                  <p:embed/>
                  <p:pic>
                    <p:nvPicPr>
                      <p:cNvPr id="0" name="Объект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1628800"/>
                        <a:ext cx="504056" cy="252983"/>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017579319"/>
              </p:ext>
            </p:extLst>
          </p:nvPr>
        </p:nvGraphicFramePr>
        <p:xfrm>
          <a:off x="4932040" y="1628800"/>
          <a:ext cx="409575" cy="252983"/>
        </p:xfrm>
        <a:graphic>
          <a:graphicData uri="http://schemas.openxmlformats.org/presentationml/2006/ole">
            <mc:AlternateContent xmlns:mc="http://schemas.openxmlformats.org/markup-compatibility/2006">
              <mc:Choice xmlns:v="urn:schemas-microsoft-com:vml" Requires="v">
                <p:oleObj spid="_x0000_s8321" name="Формула" r:id="rId5" imgW="405872" imgH="177569" progId="Equation.3">
                  <p:embed/>
                </p:oleObj>
              </mc:Choice>
              <mc:Fallback>
                <p:oleObj name="Формула" r:id="rId5" imgW="405872" imgH="177569" progId="Equation.3">
                  <p:embed/>
                  <p:pic>
                    <p:nvPicPr>
                      <p:cNvPr id="0" name="Объект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2040" y="1628800"/>
                        <a:ext cx="409575" cy="252983"/>
                      </a:xfrm>
                      <a:prstGeom prst="rect">
                        <a:avLst/>
                      </a:prstGeom>
                      <a:noFill/>
                      <a:ln>
                        <a:noFill/>
                      </a:ln>
                    </p:spPr>
                  </p:pic>
                </p:oleObj>
              </mc:Fallback>
            </mc:AlternateContent>
          </a:graphicData>
        </a:graphic>
      </p:graphicFrame>
      <p:graphicFrame>
        <p:nvGraphicFramePr>
          <p:cNvPr id="8" name="Объект 7"/>
          <p:cNvGraphicFramePr>
            <a:graphicFrameLocks noGrp="1" noChangeAspect="1"/>
          </p:cNvGraphicFramePr>
          <p:nvPr>
            <p:extLst>
              <p:ext uri="{D42A27DB-BD31-4B8C-83A1-F6EECF244321}">
                <p14:modId xmlns:p14="http://schemas.microsoft.com/office/powerpoint/2010/main" val="2647453609"/>
              </p:ext>
            </p:extLst>
          </p:nvPr>
        </p:nvGraphicFramePr>
        <p:xfrm>
          <a:off x="3995936" y="3717032"/>
          <a:ext cx="1440160" cy="648072"/>
        </p:xfrm>
        <a:graphic>
          <a:graphicData uri="http://schemas.openxmlformats.org/presentationml/2006/ole">
            <mc:AlternateContent xmlns:mc="http://schemas.openxmlformats.org/markup-compatibility/2006">
              <mc:Choice xmlns:v="urn:schemas-microsoft-com:vml" Requires="v">
                <p:oleObj spid="_x0000_s8322" name="Формула" r:id="rId7" imgW="748975" imgH="393529" progId="Equation.3">
                  <p:embed/>
                </p:oleObj>
              </mc:Choice>
              <mc:Fallback>
                <p:oleObj name="Формула" r:id="rId7" imgW="748975" imgH="393529" progId="Equation.3">
                  <p:embed/>
                  <p:pic>
                    <p:nvPicPr>
                      <p:cNvPr id="0" name="Объект 4"/>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936" y="3717032"/>
                        <a:ext cx="1440160" cy="648072"/>
                      </a:xfrm>
                      <a:prstGeom prst="rect">
                        <a:avLst/>
                      </a:prstGeom>
                      <a:noFill/>
                      <a:ln>
                        <a:noFill/>
                      </a:ln>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476788692"/>
              </p:ext>
            </p:extLst>
          </p:nvPr>
        </p:nvGraphicFramePr>
        <p:xfrm>
          <a:off x="4427984" y="4581128"/>
          <a:ext cx="2016224" cy="740916"/>
        </p:xfrm>
        <a:graphic>
          <a:graphicData uri="http://schemas.openxmlformats.org/presentationml/2006/ole">
            <mc:AlternateContent xmlns:mc="http://schemas.openxmlformats.org/markup-compatibility/2006">
              <mc:Choice xmlns:v="urn:schemas-microsoft-com:vml" Requires="v">
                <p:oleObj spid="_x0000_s8323" name="Формула" r:id="rId9" imgW="1256755" imgH="393529" progId="Equation.3">
                  <p:embed/>
                </p:oleObj>
              </mc:Choice>
              <mc:Fallback>
                <p:oleObj name="Формула" r:id="rId9" imgW="1256755" imgH="393529" progId="Equation.3">
                  <p:embed/>
                  <p:pic>
                    <p:nvPicPr>
                      <p:cNvPr id="0" name="Объект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27984" y="4581128"/>
                        <a:ext cx="2016224" cy="7409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7166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rPr>
              <a:t>Інтегрування рівняння динаміки популяції</a:t>
            </a:r>
            <a:endParaRPr lang="ru-RU" b="0" dirty="0">
              <a:solidFill>
                <a:schemeClr val="bg1"/>
              </a:solidFill>
            </a:endParaRPr>
          </a:p>
        </p:txBody>
      </p:sp>
      <p:sp>
        <p:nvSpPr>
          <p:cNvPr id="3" name="Объект 2"/>
          <p:cNvSpPr>
            <a:spLocks noGrp="1"/>
          </p:cNvSpPr>
          <p:nvPr>
            <p:ph idx="1"/>
          </p:nvPr>
        </p:nvSpPr>
        <p:spPr/>
        <p:txBody>
          <a:bodyPr>
            <a:normAutofit fontScale="85000" lnSpcReduction="20000"/>
          </a:bodyPr>
          <a:lstStyle/>
          <a:p>
            <a:r>
              <a:rPr lang="uk-UA" dirty="0" smtClean="0">
                <a:solidFill>
                  <a:schemeClr val="bg1"/>
                </a:solidFill>
                <a:latin typeface="Arial" pitchFamily="34" charset="0"/>
                <a:cs typeface="Arial" pitchFamily="34" charset="0"/>
              </a:rPr>
              <a:t>Константа С визначається з початкової умови</a:t>
            </a:r>
            <a:r>
              <a:rPr lang="en-US" dirty="0" smtClean="0">
                <a:solidFill>
                  <a:schemeClr val="bg1"/>
                </a:solidFill>
                <a:latin typeface="Arial" pitchFamily="34" charset="0"/>
                <a:cs typeface="Arial" pitchFamily="34" charset="0"/>
              </a:rPr>
              <a:t>:</a:t>
            </a:r>
            <a:r>
              <a:rPr lang="uk-UA" dirty="0" smtClean="0">
                <a:solidFill>
                  <a:schemeClr val="bg1"/>
                </a:solidFill>
                <a:latin typeface="Arial" pitchFamily="34" charset="0"/>
                <a:cs typeface="Arial" pitchFamily="34" charset="0"/>
              </a:rPr>
              <a:t> </a:t>
            </a:r>
          </a:p>
          <a:p>
            <a:r>
              <a:rPr lang="uk-UA" dirty="0" smtClean="0">
                <a:solidFill>
                  <a:schemeClr val="bg1"/>
                </a:solidFill>
                <a:latin typeface="Arial" pitchFamily="34" charset="0"/>
                <a:cs typeface="Arial" pitchFamily="34" charset="0"/>
              </a:rPr>
              <a:t> </a:t>
            </a:r>
            <a:r>
              <a:rPr lang="en-US" b="1" i="1" dirty="0" smtClean="0">
                <a:solidFill>
                  <a:schemeClr val="bg1"/>
                </a:solidFill>
                <a:latin typeface="Arial" pitchFamily="34" charset="0"/>
                <a:cs typeface="Arial" pitchFamily="34" charset="0"/>
              </a:rPr>
              <a:t>n</a:t>
            </a:r>
            <a:r>
              <a:rPr lang="uk-UA" b="1" i="1" dirty="0" smtClean="0">
                <a:solidFill>
                  <a:schemeClr val="bg1"/>
                </a:solidFill>
                <a:latin typeface="Arial" pitchFamily="34" charset="0"/>
                <a:cs typeface="Arial" pitchFamily="34" charset="0"/>
              </a:rPr>
              <a:t>=n</a:t>
            </a:r>
            <a:r>
              <a:rPr lang="uk-UA" b="1" i="1" baseline="-25000" dirty="0" smtClean="0">
                <a:solidFill>
                  <a:schemeClr val="bg1"/>
                </a:solidFill>
                <a:latin typeface="Arial" pitchFamily="34" charset="0"/>
                <a:cs typeface="Arial" pitchFamily="34" charset="0"/>
              </a:rPr>
              <a:t>0</a:t>
            </a:r>
            <a:r>
              <a:rPr lang="uk-UA" b="1" i="1" dirty="0" smtClean="0">
                <a:solidFill>
                  <a:schemeClr val="bg1"/>
                </a:solidFill>
                <a:latin typeface="Arial" pitchFamily="34" charset="0"/>
                <a:cs typeface="Arial" pitchFamily="34" charset="0"/>
              </a:rPr>
              <a:t> </a:t>
            </a:r>
            <a:r>
              <a:rPr lang="en-US" b="1" i="1" dirty="0" smtClean="0">
                <a:solidFill>
                  <a:schemeClr val="bg1"/>
                </a:solidFill>
                <a:latin typeface="Arial" pitchFamily="34" charset="0"/>
                <a:cs typeface="Arial" pitchFamily="34" charset="0"/>
              </a:rPr>
              <a:t> </a:t>
            </a:r>
            <a:r>
              <a:rPr lang="uk-UA" b="1" i="1" dirty="0" smtClean="0">
                <a:solidFill>
                  <a:schemeClr val="bg1"/>
                </a:solidFill>
                <a:latin typeface="Arial" pitchFamily="34" charset="0"/>
                <a:cs typeface="Arial" pitchFamily="34" charset="0"/>
              </a:rPr>
              <a:t>при t</a:t>
            </a:r>
            <a:r>
              <a:rPr lang="uk-UA" b="1" i="1" baseline="-25000" dirty="0" smtClean="0">
                <a:solidFill>
                  <a:schemeClr val="bg1"/>
                </a:solidFill>
                <a:latin typeface="Arial" pitchFamily="34" charset="0"/>
                <a:cs typeface="Arial" pitchFamily="34" charset="0"/>
              </a:rPr>
              <a:t>0</a:t>
            </a:r>
            <a:r>
              <a:rPr lang="uk-UA" b="1" i="1" dirty="0" smtClean="0">
                <a:solidFill>
                  <a:schemeClr val="bg1"/>
                </a:solidFill>
                <a:latin typeface="Arial" pitchFamily="34" charset="0"/>
                <a:cs typeface="Arial" pitchFamily="34" charset="0"/>
              </a:rPr>
              <a:t>=0</a:t>
            </a:r>
            <a:endParaRPr lang="en-US" b="1" i="1"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звідки</a:t>
            </a:r>
            <a:endParaRPr lang="uk-UA" dirty="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a:t>
            </a:r>
          </a:p>
          <a:p>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Тоді шукане рішення прийме вид </a:t>
            </a:r>
          </a:p>
          <a:p>
            <a:endParaRPr lang="uk-UA" dirty="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Звідки </a:t>
            </a:r>
          </a:p>
          <a:p>
            <a:endParaRPr lang="uk-UA" dirty="0">
              <a:solidFill>
                <a:schemeClr val="bg1"/>
              </a:solidFill>
              <a:latin typeface="Arial" pitchFamily="34" charset="0"/>
              <a:cs typeface="Arial" pitchFamily="34" charset="0"/>
            </a:endParaRPr>
          </a:p>
          <a:p>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Або  остаточно </a:t>
            </a:r>
          </a:p>
          <a:p>
            <a:endParaRPr lang="uk-UA" dirty="0">
              <a:solidFill>
                <a:schemeClr val="bg1"/>
              </a:solidFill>
              <a:latin typeface="Arial" pitchFamily="34" charset="0"/>
              <a:cs typeface="Arial" pitchFamily="34" charset="0"/>
            </a:endParaRPr>
          </a:p>
          <a:p>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 </a:t>
            </a:r>
            <a:endParaRPr lang="en-US"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807862357"/>
              </p:ext>
            </p:extLst>
          </p:nvPr>
        </p:nvGraphicFramePr>
        <p:xfrm>
          <a:off x="1259632" y="2204864"/>
          <a:ext cx="1656184" cy="782761"/>
        </p:xfrm>
        <a:graphic>
          <a:graphicData uri="http://schemas.openxmlformats.org/presentationml/2006/ole">
            <mc:AlternateContent xmlns:mc="http://schemas.openxmlformats.org/markup-compatibility/2006">
              <mc:Choice xmlns:v="urn:schemas-microsoft-com:vml" Requires="v">
                <p:oleObj spid="_x0000_s14436" name="Формула" r:id="rId3" imgW="825480" imgH="431640" progId="Equation.3">
                  <p:embed/>
                </p:oleObj>
              </mc:Choice>
              <mc:Fallback>
                <p:oleObj name="Формула" r:id="rId3" imgW="825480" imgH="431640" progId="Equation.3">
                  <p:embed/>
                  <p:pic>
                    <p:nvPicPr>
                      <p:cNvPr id="0" name="Объект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204864"/>
                        <a:ext cx="1656184" cy="782761"/>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559774893"/>
              </p:ext>
            </p:extLst>
          </p:nvPr>
        </p:nvGraphicFramePr>
        <p:xfrm>
          <a:off x="4283968" y="2132856"/>
          <a:ext cx="923925" cy="779586"/>
        </p:xfrm>
        <a:graphic>
          <a:graphicData uri="http://schemas.openxmlformats.org/presentationml/2006/ole">
            <mc:AlternateContent xmlns:mc="http://schemas.openxmlformats.org/markup-compatibility/2006">
              <mc:Choice xmlns:v="urn:schemas-microsoft-com:vml" Requires="v">
                <p:oleObj spid="_x0000_s14437" name="Формула" r:id="rId5" imgW="672840" imgH="431640" progId="Equation.3">
                  <p:embed/>
                </p:oleObj>
              </mc:Choice>
              <mc:Fallback>
                <p:oleObj name="Формула" r:id="rId5" imgW="672840" imgH="431640" progId="Equation.3">
                  <p:embed/>
                  <p:pic>
                    <p:nvPicPr>
                      <p:cNvPr id="0" name="Объект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3968" y="2132856"/>
                        <a:ext cx="923925" cy="779586"/>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140992525"/>
              </p:ext>
            </p:extLst>
          </p:nvPr>
        </p:nvGraphicFramePr>
        <p:xfrm>
          <a:off x="5508104" y="2996952"/>
          <a:ext cx="2376264" cy="432371"/>
        </p:xfrm>
        <a:graphic>
          <a:graphicData uri="http://schemas.openxmlformats.org/presentationml/2006/ole">
            <mc:AlternateContent xmlns:mc="http://schemas.openxmlformats.org/markup-compatibility/2006">
              <mc:Choice xmlns:v="urn:schemas-microsoft-com:vml" Requires="v">
                <p:oleObj spid="_x0000_s14438" name="Формула" r:id="rId7" imgW="1104900" imgH="228600" progId="Equation.3">
                  <p:embed/>
                </p:oleObj>
              </mc:Choice>
              <mc:Fallback>
                <p:oleObj name="Формула" r:id="rId7" imgW="1104900" imgH="228600" progId="Equation.3">
                  <p:embed/>
                  <p:pic>
                    <p:nvPicPr>
                      <p:cNvPr id="0" name="Объект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4" y="2996952"/>
                        <a:ext cx="2376264" cy="432371"/>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4194529485"/>
              </p:ext>
            </p:extLst>
          </p:nvPr>
        </p:nvGraphicFramePr>
        <p:xfrm>
          <a:off x="1979712" y="3501008"/>
          <a:ext cx="1368425" cy="720725"/>
        </p:xfrm>
        <a:graphic>
          <a:graphicData uri="http://schemas.openxmlformats.org/presentationml/2006/ole">
            <mc:AlternateContent xmlns:mc="http://schemas.openxmlformats.org/markup-compatibility/2006">
              <mc:Choice xmlns:v="urn:schemas-microsoft-com:vml" Requires="v">
                <p:oleObj spid="_x0000_s14439" name="Формула" r:id="rId9" imgW="838080" imgH="419040" progId="Equation.3">
                  <p:embed/>
                </p:oleObj>
              </mc:Choice>
              <mc:Fallback>
                <p:oleObj name="Формула" r:id="rId9" imgW="838080" imgH="419040" progId="Equation.3">
                  <p:embed/>
                  <p:pic>
                    <p:nvPicPr>
                      <p:cNvPr id="0" name="Объект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79712" y="3501008"/>
                        <a:ext cx="13684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283774281"/>
              </p:ext>
            </p:extLst>
          </p:nvPr>
        </p:nvGraphicFramePr>
        <p:xfrm>
          <a:off x="2843808" y="4437161"/>
          <a:ext cx="3460750" cy="1152079"/>
        </p:xfrm>
        <a:graphic>
          <a:graphicData uri="http://schemas.openxmlformats.org/presentationml/2006/ole">
            <mc:AlternateContent xmlns:mc="http://schemas.openxmlformats.org/markup-compatibility/2006">
              <mc:Choice xmlns:v="urn:schemas-microsoft-com:vml" Requires="v">
                <p:oleObj spid="_x0000_s14440" name="Формула" r:id="rId11" imgW="1943100" imgH="673100" progId="Equation.3">
                  <p:embed/>
                </p:oleObj>
              </mc:Choice>
              <mc:Fallback>
                <p:oleObj name="Формула" r:id="rId11" imgW="1943100" imgH="673100" progId="Equation.3">
                  <p:embed/>
                  <p:pic>
                    <p:nvPicPr>
                      <p:cNvPr id="0" name="Объект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43808" y="4437161"/>
                        <a:ext cx="3460750" cy="115207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55383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Логістичні 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b="0" dirty="0"/>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     На </a:t>
            </a:r>
            <a:r>
              <a:rPr lang="uk-UA" sz="2200" dirty="0">
                <a:solidFill>
                  <a:schemeClr val="bg1"/>
                </a:solidFill>
                <a:latin typeface="Arial" pitchFamily="34" charset="0"/>
                <a:cs typeface="Arial" pitchFamily="34" charset="0"/>
              </a:rPr>
              <a:t>рис. 2.2.3 приведені відповідні криві для ряду значень n</a:t>
            </a:r>
            <a:r>
              <a:rPr lang="uk-UA" sz="2200"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 При n</a:t>
            </a:r>
            <a:r>
              <a:rPr lang="uk-UA" sz="2200"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&lt;n</a:t>
            </a:r>
            <a:r>
              <a:rPr lang="uk-UA" sz="2200" baseline="-25000" dirty="0">
                <a:solidFill>
                  <a:schemeClr val="bg1"/>
                </a:solidFill>
                <a:latin typeface="Arial" pitchFamily="34" charset="0"/>
                <a:cs typeface="Arial" pitchFamily="34" charset="0"/>
              </a:rPr>
              <a:t>3</a:t>
            </a:r>
            <a:r>
              <a:rPr lang="uk-UA" sz="2200" dirty="0">
                <a:solidFill>
                  <a:schemeClr val="bg1"/>
                </a:solidFill>
                <a:latin typeface="Arial" pitchFamily="34" charset="0"/>
                <a:cs typeface="Arial" pitchFamily="34" charset="0"/>
              </a:rPr>
              <a:t> спостерігається ріст, а при n</a:t>
            </a:r>
            <a:r>
              <a:rPr lang="uk-UA" sz="2200"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&gt;n</a:t>
            </a:r>
            <a:r>
              <a:rPr lang="uk-UA" sz="2200" baseline="-25000" dirty="0">
                <a:solidFill>
                  <a:schemeClr val="bg1"/>
                </a:solidFill>
                <a:latin typeface="Arial" pitchFamily="34" charset="0"/>
                <a:cs typeface="Arial" pitchFamily="34" charset="0"/>
              </a:rPr>
              <a:t>3</a:t>
            </a:r>
            <a:r>
              <a:rPr lang="uk-UA" sz="2200" dirty="0">
                <a:solidFill>
                  <a:schemeClr val="bg1"/>
                </a:solidFill>
                <a:latin typeface="Arial" pitchFamily="34" charset="0"/>
                <a:cs typeface="Arial" pitchFamily="34" charset="0"/>
              </a:rPr>
              <a:t> – зменшення n. В усіх випадках маємо асимптотичне наближення n до значення n</a:t>
            </a:r>
            <a:r>
              <a:rPr lang="uk-UA" sz="2200" baseline="-25000" dirty="0">
                <a:solidFill>
                  <a:schemeClr val="bg1"/>
                </a:solidFill>
                <a:latin typeface="Arial" pitchFamily="34" charset="0"/>
                <a:cs typeface="Arial" pitchFamily="34" charset="0"/>
              </a:rPr>
              <a:t>3</a:t>
            </a:r>
            <a:r>
              <a:rPr lang="uk-UA" sz="2200" dirty="0">
                <a:solidFill>
                  <a:schemeClr val="bg1"/>
                </a:solidFill>
                <a:latin typeface="Arial" pitchFamily="34" charset="0"/>
                <a:cs typeface="Arial" pitchFamily="34" charset="0"/>
              </a:rPr>
              <a:t>.</a:t>
            </a:r>
            <a:endParaRPr lang="ru-RU"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     S-подібні </a:t>
            </a:r>
            <a:r>
              <a:rPr lang="uk-UA" sz="2200" dirty="0">
                <a:solidFill>
                  <a:schemeClr val="bg1"/>
                </a:solidFill>
                <a:latin typeface="Arial" pitchFamily="34" charset="0"/>
                <a:cs typeface="Arial" pitchFamily="34" charset="0"/>
              </a:rPr>
              <a:t>криві, зображені на рис. 2.2.3, уперше досліджував Ферхюльст, у зв'язку з чим їх називають логістичними кривими Ферхюльста.</a:t>
            </a:r>
            <a:endParaRPr lang="ru-RU" sz="2200" dirty="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     Власне</a:t>
            </a:r>
            <a:r>
              <a:rPr lang="ru-RU" sz="2200" dirty="0">
                <a:solidFill>
                  <a:schemeClr val="bg1"/>
                </a:solidFill>
                <a:latin typeface="Arial" pitchFamily="34" charset="0"/>
                <a:cs typeface="Arial" pitchFamily="34" charset="0"/>
              </a:rPr>
              <a:t>, </a:t>
            </a:r>
            <a:r>
              <a:rPr lang="ru-RU" sz="2200" dirty="0" smtClean="0">
                <a:solidFill>
                  <a:schemeClr val="bg1"/>
                </a:solidFill>
                <a:latin typeface="Arial" pitchFamily="34" charset="0"/>
                <a:cs typeface="Arial" pitchFamily="34" charset="0"/>
              </a:rPr>
              <a:t>S-подібною </a:t>
            </a:r>
            <a:r>
              <a:rPr lang="ru-RU" sz="2200" dirty="0">
                <a:solidFill>
                  <a:schemeClr val="bg1"/>
                </a:solidFill>
                <a:latin typeface="Arial" pitchFamily="34" charset="0"/>
                <a:cs typeface="Arial" pitchFamily="34" charset="0"/>
              </a:rPr>
              <a:t>є тільки нижня з кривих, зображених на рис. 2.2.3. Розглянемо її докладніше. </a:t>
            </a: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210824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Логістичні 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700808"/>
            <a:ext cx="4924425" cy="4163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8999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Криві </a:t>
            </a:r>
            <a:r>
              <a:rPr lang="uk-UA" b="0" dirty="0">
                <a:solidFill>
                  <a:schemeClr val="bg1"/>
                </a:solidFill>
                <a:latin typeface="Arial" pitchFamily="34" charset="0"/>
                <a:cs typeface="Arial" pitchFamily="34" charset="0"/>
              </a:rPr>
              <a:t>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ru-RU" sz="2200" dirty="0">
                <a:solidFill>
                  <a:schemeClr val="bg1"/>
                </a:solidFill>
                <a:latin typeface="Arial" pitchFamily="34" charset="0"/>
                <a:cs typeface="Arial" pitchFamily="34" charset="0"/>
              </a:rPr>
              <a:t>При малих значеннях n</a:t>
            </a:r>
            <a:r>
              <a:rPr lang="ru-RU" sz="2200" baseline="-25000" dirty="0">
                <a:solidFill>
                  <a:schemeClr val="bg1"/>
                </a:solidFill>
                <a:latin typeface="Arial" pitchFamily="34" charset="0"/>
                <a:cs typeface="Arial" pitchFamily="34" charset="0"/>
              </a:rPr>
              <a:t>0</a:t>
            </a:r>
            <a:r>
              <a:rPr lang="ru-RU" sz="2200" dirty="0">
                <a:solidFill>
                  <a:schemeClr val="bg1"/>
                </a:solidFill>
                <a:latin typeface="Arial" pitchFamily="34" charset="0"/>
                <a:cs typeface="Arial" pitchFamily="34" charset="0"/>
              </a:rPr>
              <a:t> коефіцієнт пропорційності m приблизно дорівнює </a:t>
            </a:r>
            <a:r>
              <a:rPr lang="ru-RU" sz="2200" dirty="0">
                <a:solidFill>
                  <a:schemeClr val="bg1"/>
                </a:solidFill>
                <a:latin typeface="Arial" pitchFamily="34" charset="0"/>
                <a:cs typeface="Arial" pitchFamily="34" charset="0"/>
                <a:sym typeface="Symbol"/>
              </a:rPr>
              <a:t></a:t>
            </a:r>
            <a:r>
              <a:rPr lang="ru-RU" sz="2200" dirty="0">
                <a:solidFill>
                  <a:schemeClr val="bg1"/>
                </a:solidFill>
                <a:latin typeface="Arial" pitchFamily="34" charset="0"/>
                <a:cs typeface="Arial" pitchFamily="34" charset="0"/>
              </a:rPr>
              <a:t>n (рис. 2.2.2). Це забезпечує експонентний ріст обсягу популяції (ділянка 1 на рис. 2.2.3). Він характерний тим, що ресурси популяції практично цілком витрачаються на відтворення.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З </a:t>
            </a:r>
            <a:r>
              <a:rPr lang="ru-RU" sz="2200" dirty="0">
                <a:solidFill>
                  <a:schemeClr val="bg1"/>
                </a:solidFill>
                <a:latin typeface="Arial" pitchFamily="34" charset="0"/>
                <a:cs typeface="Arial" pitchFamily="34" charset="0"/>
              </a:rPr>
              <a:t>ростом n стає помітної смертність. Інакше кажучи, частина популяції втрачає репродуктивні властивості.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В </a:t>
            </a:r>
            <a:r>
              <a:rPr lang="ru-RU" sz="2200" dirty="0">
                <a:solidFill>
                  <a:schemeClr val="bg1"/>
                </a:solidFill>
                <a:latin typeface="Arial" pitchFamily="34" charset="0"/>
                <a:cs typeface="Arial" pitchFamily="34" charset="0"/>
              </a:rPr>
              <a:t>околі максимального значення швидкості  </a:t>
            </a:r>
            <a:r>
              <a:rPr lang="ru-RU" sz="2200" dirty="0" smtClean="0">
                <a:solidFill>
                  <a:schemeClr val="bg1"/>
                </a:solidFill>
                <a:latin typeface="Arial" pitchFamily="34" charset="0"/>
                <a:cs typeface="Arial" pitchFamily="34" charset="0"/>
              </a:rPr>
              <a:t>   графік </a:t>
            </a:r>
            <a:r>
              <a:rPr lang="ru-RU" sz="2200" dirty="0">
                <a:solidFill>
                  <a:schemeClr val="bg1"/>
                </a:solidFill>
                <a:latin typeface="Arial" pitchFamily="34" charset="0"/>
                <a:cs typeface="Arial" pitchFamily="34" charset="0"/>
              </a:rPr>
              <a:t>n=n(t) </a:t>
            </a:r>
            <a:r>
              <a:rPr lang="ru-RU" sz="2200" dirty="0" smtClean="0">
                <a:solidFill>
                  <a:schemeClr val="bg1"/>
                </a:solidFill>
                <a:latin typeface="Arial" pitchFamily="34" charset="0"/>
                <a:cs typeface="Arial" pitchFamily="34" charset="0"/>
              </a:rPr>
              <a:t>набуває </a:t>
            </a:r>
            <a:r>
              <a:rPr lang="ru-RU" sz="2200" dirty="0">
                <a:solidFill>
                  <a:schemeClr val="bg1"/>
                </a:solidFill>
                <a:latin typeface="Arial" pitchFamily="34" charset="0"/>
                <a:cs typeface="Arial" pitchFamily="34" charset="0"/>
              </a:rPr>
              <a:t>приблизно прямолінійну форму (ділянка 2 на рис. 2.2.3). </a:t>
            </a:r>
            <a:endParaRPr lang="ru-RU" sz="2200" dirty="0" smtClean="0">
              <a:solidFill>
                <a:schemeClr val="bg1"/>
              </a:solidFill>
              <a:latin typeface="Arial" pitchFamily="34" charset="0"/>
              <a:cs typeface="Arial" pitchFamily="34" charset="0"/>
            </a:endParaRPr>
          </a:p>
          <a:p>
            <a:r>
              <a:rPr lang="ru-RU" sz="2200">
                <a:solidFill>
                  <a:schemeClr val="bg1"/>
                </a:solidFill>
                <a:latin typeface="Arial" pitchFamily="34" charset="0"/>
                <a:cs typeface="Arial" pitchFamily="34" charset="0"/>
              </a:rPr>
              <a:t> </a:t>
            </a:r>
            <a:r>
              <a:rPr lang="ru-RU" sz="2200" smtClean="0">
                <a:solidFill>
                  <a:schemeClr val="bg1"/>
                </a:solidFill>
                <a:latin typeface="Arial" pitchFamily="34" charset="0"/>
                <a:cs typeface="Arial" pitchFamily="34" charset="0"/>
              </a:rPr>
              <a:t>           </a:t>
            </a:r>
            <a:r>
              <a:rPr lang="ru-RU" sz="2000" dirty="0">
                <a:solidFill>
                  <a:schemeClr val="bg1"/>
                </a:solidFill>
              </a:rPr>
              <a:t/>
            </a:r>
            <a:br>
              <a:rPr lang="ru-RU" sz="2000" dirty="0">
                <a:solidFill>
                  <a:schemeClr val="bg1"/>
                </a:solidFill>
              </a:rPr>
            </a:b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676380707"/>
              </p:ext>
            </p:extLst>
          </p:nvPr>
        </p:nvGraphicFramePr>
        <p:xfrm>
          <a:off x="6588224" y="4149080"/>
          <a:ext cx="202183" cy="288032"/>
        </p:xfrm>
        <a:graphic>
          <a:graphicData uri="http://schemas.openxmlformats.org/presentationml/2006/ole">
            <mc:AlternateContent xmlns:mc="http://schemas.openxmlformats.org/markup-compatibility/2006">
              <mc:Choice xmlns:v="urn:schemas-microsoft-com:vml" Requires="v">
                <p:oleObj spid="_x0000_s10273" name="Формула" r:id="rId3" imgW="126720" imgH="177480" progId="Equation.3">
                  <p:embed/>
                </p:oleObj>
              </mc:Choice>
              <mc:Fallback>
                <p:oleObj name="Формула" r:id="rId3" imgW="126720" imgH="177480" progId="Equation.3">
                  <p:embed/>
                  <p:pic>
                    <p:nvPicPr>
                      <p:cNvPr id="0" name="Объект 21"/>
                      <p:cNvPicPr>
                        <a:picLocks noChangeAspect="1" noChangeArrowheads="1"/>
                      </p:cNvPicPr>
                      <p:nvPr/>
                    </p:nvPicPr>
                    <p:blipFill>
                      <a:blip r:embed="rId4"/>
                      <a:srcRect/>
                      <a:stretch>
                        <a:fillRect/>
                      </a:stretch>
                    </p:blipFill>
                    <p:spPr bwMode="auto">
                      <a:xfrm>
                        <a:off x="6588224" y="4149080"/>
                        <a:ext cx="202183" cy="2880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4580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Вступ</a:t>
            </a:r>
            <a:r>
              <a:rPr lang="ru-RU" b="0" dirty="0">
                <a:solidFill>
                  <a:schemeClr val="bg1"/>
                </a:solidFill>
              </a:rPr>
              <a:t/>
            </a:r>
            <a:br>
              <a:rPr lang="ru-RU" b="0" dirty="0">
                <a:solidFill>
                  <a:schemeClr val="bg1"/>
                </a:solidFill>
              </a:rPr>
            </a:br>
            <a:endParaRPr lang="ru-RU" b="0" dirty="0"/>
          </a:p>
        </p:txBody>
      </p:sp>
      <p:sp>
        <p:nvSpPr>
          <p:cNvPr id="3" name="Объект 2"/>
          <p:cNvSpPr>
            <a:spLocks noGrp="1"/>
          </p:cNvSpPr>
          <p:nvPr>
            <p:ph idx="1"/>
          </p:nvPr>
        </p:nvSpPr>
        <p:spPr/>
        <p:txBody>
          <a:bodyPr>
            <a:normAutofit fontScale="47500" lnSpcReduction="20000"/>
          </a:bodyPr>
          <a:lstStyle/>
          <a:p>
            <a:r>
              <a:rPr lang="uk-UA" b="1" dirty="0"/>
              <a:t> </a:t>
            </a:r>
            <a:endParaRPr lang="ru-RU" dirty="0"/>
          </a:p>
          <a:p>
            <a:r>
              <a:rPr lang="uk-UA" sz="5500" dirty="0" smtClean="0">
                <a:solidFill>
                  <a:schemeClr val="bg1"/>
                </a:solidFill>
              </a:rPr>
              <a:t>Протягом </a:t>
            </a:r>
            <a:r>
              <a:rPr lang="uk-UA" sz="5500" dirty="0">
                <a:solidFill>
                  <a:schemeClr val="bg1"/>
                </a:solidFill>
              </a:rPr>
              <a:t>останнього сторіччя математичні методи почали бурхливо застосовуватися в різноманітних областях науки, раніше далеких від математики. Сюди відносяться екологія, економіка, біологія, медицина і багато чого іншого. Виникла навіть ілюзія загальної математизації науки. Існувала, а частково існує і по дійсний момент, думка, що будь-яка наука стає “справжньою” тільки після того, як вона описана строгою математичною мовою. </a:t>
            </a:r>
            <a:endParaRPr lang="uk-UA" sz="5500" dirty="0" smtClean="0">
              <a:solidFill>
                <a:schemeClr val="bg1"/>
              </a:solidFill>
            </a:endParaRPr>
          </a:p>
          <a:p>
            <a:r>
              <a:rPr lang="uk-UA" sz="5500" dirty="0" smtClean="0">
                <a:solidFill>
                  <a:schemeClr val="bg1"/>
                </a:solidFill>
              </a:rPr>
              <a:t>Подібна </a:t>
            </a:r>
            <a:r>
              <a:rPr lang="uk-UA" sz="5500" dirty="0">
                <a:solidFill>
                  <a:schemeClr val="bg1"/>
                </a:solidFill>
              </a:rPr>
              <a:t>«математична ейфорія» підсилилася ще і завдяки загальній комп'ютеризації суспільства</a:t>
            </a:r>
            <a:r>
              <a:rPr lang="uk-UA" sz="5500" dirty="0" smtClean="0">
                <a:solidFill>
                  <a:schemeClr val="bg1"/>
                </a:solidFill>
              </a:rPr>
              <a:t>.</a:t>
            </a:r>
            <a:endParaRPr lang="ru-RU" sz="5500"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25317058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ru-RU" sz="2200" dirty="0">
                <a:solidFill>
                  <a:schemeClr val="bg1"/>
                </a:solidFill>
                <a:latin typeface="Arial" pitchFamily="34" charset="0"/>
                <a:cs typeface="Arial" pitchFamily="34" charset="0"/>
              </a:rPr>
              <a:t>З подальшим збільшенням n швидкість росту наближається до нуля й обсяг популяції стабілізується поблизу значення n</a:t>
            </a:r>
            <a:r>
              <a:rPr lang="ru-RU" sz="2200" baseline="-25000" dirty="0">
                <a:solidFill>
                  <a:schemeClr val="bg1"/>
                </a:solidFill>
                <a:latin typeface="Arial" pitchFamily="34" charset="0"/>
                <a:cs typeface="Arial" pitchFamily="34" charset="0"/>
              </a:rPr>
              <a:t>3</a:t>
            </a:r>
            <a:r>
              <a:rPr lang="ru-RU" sz="2200" dirty="0">
                <a:solidFill>
                  <a:schemeClr val="bg1"/>
                </a:solidFill>
                <a:latin typeface="Arial" pitchFamily="34" charset="0"/>
                <a:cs typeface="Arial" pitchFamily="34" charset="0"/>
              </a:rPr>
              <a:t> (ділянка 3). Тепер смертність врівноважує народжуваність</a:t>
            </a:r>
            <a:r>
              <a:rPr lang="ru-RU" sz="2200" dirty="0" smtClean="0">
                <a:solidFill>
                  <a:schemeClr val="bg1"/>
                </a:solidFill>
                <a:latin typeface="Arial" pitchFamily="34" charset="0"/>
                <a:cs typeface="Arial" pitchFamily="34" charset="0"/>
              </a:rPr>
              <a:t>.</a:t>
            </a: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Ці </a:t>
            </a:r>
            <a:r>
              <a:rPr lang="uk-UA" sz="2200" dirty="0">
                <a:solidFill>
                  <a:schemeClr val="bg1"/>
                </a:solidFill>
                <a:latin typeface="Arial" pitchFamily="34" charset="0"/>
                <a:cs typeface="Arial" pitchFamily="34" charset="0"/>
              </a:rPr>
              <a:t>результати цілком відповідають отриманим при розгляді фазового портрета. Вони наочно показують різні фази розвитку популяції. Стабілізацію забезпечує зменшення коефіцієнта пропорційності m до нуля.</a:t>
            </a:r>
            <a:endParaRPr lang="ru-RU" sz="2200" dirty="0">
              <a:solidFill>
                <a:schemeClr val="bg1"/>
              </a:solidFill>
              <a:latin typeface="Arial" pitchFamily="34" charset="0"/>
              <a:cs typeface="Arial" pitchFamily="34" charset="0"/>
            </a:endParaRPr>
          </a:p>
          <a:p>
            <a:endParaRPr lang="ru-RU"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68704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itchFamily="34" charset="0"/>
                <a:cs typeface="Arial" pitchFamily="34" charset="0"/>
              </a:rPr>
              <a:t>Звернемо </a:t>
            </a:r>
            <a:r>
              <a:rPr lang="uk-UA" dirty="0">
                <a:solidFill>
                  <a:schemeClr val="bg1"/>
                </a:solidFill>
                <a:latin typeface="Arial" pitchFamily="34" charset="0"/>
                <a:cs typeface="Arial" pitchFamily="34" charset="0"/>
              </a:rPr>
              <a:t>увагу на те, що отримані результати можна інтерпретувати по різному.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При </a:t>
            </a:r>
            <a:r>
              <a:rPr lang="uk-UA" dirty="0">
                <a:solidFill>
                  <a:schemeClr val="bg1"/>
                </a:solidFill>
                <a:latin typeface="Arial" pitchFamily="34" charset="0"/>
                <a:cs typeface="Arial" pitchFamily="34" charset="0"/>
              </a:rPr>
              <a:t>постійному коефіцієнті народжуваності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стабілізація забезпечується тим, що коефіцієнт смертності  росте разом з n.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Таким чином</a:t>
            </a:r>
            <a:r>
              <a:rPr lang="uk-UA" dirty="0">
                <a:solidFill>
                  <a:schemeClr val="bg1"/>
                </a:solidFill>
                <a:latin typeface="Arial" pitchFamily="34" charset="0"/>
                <a:cs typeface="Arial" pitchFamily="34" charset="0"/>
              </a:rPr>
              <a:t>, з ростом обсягу популяції, вимирає усе більша відносна частка цієї популяції (наприклад, від недостачі продовольства). Інакше кажучи, живі істоти створюють явно надлишкову кількість потомства і значна частина цього потомства гине.</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3592793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r>
              <a:rPr lang="uk-UA" dirty="0" smtClean="0"/>
              <a:t>     </a:t>
            </a:r>
            <a:r>
              <a:rPr lang="uk-UA" sz="2200" dirty="0" smtClean="0">
                <a:solidFill>
                  <a:schemeClr val="bg1"/>
                </a:solidFill>
                <a:latin typeface="Arial" pitchFamily="34" charset="0"/>
                <a:cs typeface="Arial" pitchFamily="34" charset="0"/>
              </a:rPr>
              <a:t>Замість </a:t>
            </a:r>
            <a:r>
              <a:rPr lang="uk-UA" sz="2200" dirty="0">
                <a:solidFill>
                  <a:schemeClr val="bg1"/>
                </a:solidFill>
                <a:latin typeface="Arial" pitchFamily="34" charset="0"/>
                <a:cs typeface="Arial" pitchFamily="34" charset="0"/>
              </a:rPr>
              <a:t>цього можна вважати, що формула </a:t>
            </a:r>
            <a:r>
              <a:rPr lang="uk-UA" sz="2200" dirty="0" smtClean="0">
                <a:solidFill>
                  <a:schemeClr val="bg1"/>
                </a:solidFill>
                <a:latin typeface="Arial" pitchFamily="34" charset="0"/>
                <a:cs typeface="Arial" pitchFamily="34" charset="0"/>
              </a:rPr>
              <a:t>відображає </a:t>
            </a:r>
            <a:r>
              <a:rPr lang="uk-UA" sz="2200" dirty="0">
                <a:solidFill>
                  <a:schemeClr val="bg1"/>
                </a:solidFill>
                <a:latin typeface="Arial" pitchFamily="34" charset="0"/>
                <a:cs typeface="Arial" pitchFamily="34" charset="0"/>
              </a:rPr>
              <a:t>не ріст коефіцієнта смертності, а зменшення коефіцієнта народжуваності. Популяція обмежує свій обсяг цілеспрямовано, зменшуючи кількість нащадків не за рахунок їхньої смерті, а за рахунок регулювання народжуваності. У цьому випадку досягається той же результат стабілізації обсягу популяції, але зовсім іншими, ніж пропонував Мальтус, методами.</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spTree>
    <p:extLst>
      <p:ext uri="{BB962C8B-B14F-4D97-AF65-F5344CB8AC3E}">
        <p14:creationId xmlns:p14="http://schemas.microsoft.com/office/powerpoint/2010/main" val="3871952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rPr>
              <a:t>Чисельний розв'язок</a:t>
            </a:r>
            <a:endParaRPr lang="ru-RU" b="0" dirty="0">
              <a:solidFill>
                <a:schemeClr val="bg1"/>
              </a:solidFill>
            </a:endParaRPr>
          </a:p>
        </p:txBody>
      </p:sp>
      <p:sp>
        <p:nvSpPr>
          <p:cNvPr id="3" name="Объект 2"/>
          <p:cNvSpPr>
            <a:spLocks noGrp="1"/>
          </p:cNvSpPr>
          <p:nvPr>
            <p:ph idx="1"/>
          </p:nvPr>
        </p:nvSpPr>
        <p:spPr/>
        <p:txBody>
          <a:bodyPr>
            <a:normAutofit/>
          </a:bodyPr>
          <a:lstStyle/>
          <a:p>
            <a:r>
              <a:rPr lang="en-US" sz="2200" dirty="0">
                <a:solidFill>
                  <a:schemeClr val="bg1"/>
                </a:solidFill>
                <a:latin typeface="Arial" pitchFamily="34" charset="0"/>
                <a:cs typeface="Arial" pitchFamily="34" charset="0"/>
              </a:rPr>
              <a:t>for n=0:15</a:t>
            </a:r>
          </a:p>
          <a:p>
            <a:r>
              <a:rPr lang="en-US" sz="2200" dirty="0">
                <a:solidFill>
                  <a:schemeClr val="bg1"/>
                </a:solidFill>
                <a:latin typeface="Arial" pitchFamily="34" charset="0"/>
                <a:cs typeface="Arial" pitchFamily="34" charset="0"/>
              </a:rPr>
              <a:t>    [t,x]=ode23('Ferh',t,n0);</a:t>
            </a:r>
          </a:p>
          <a:p>
            <a:r>
              <a:rPr lang="en-US" sz="2200" dirty="0">
                <a:solidFill>
                  <a:schemeClr val="bg1"/>
                </a:solidFill>
                <a:latin typeface="Arial" pitchFamily="34" charset="0"/>
                <a:cs typeface="Arial" pitchFamily="34" charset="0"/>
              </a:rPr>
              <a:t>    plot(t,x); hold on;</a:t>
            </a:r>
          </a:p>
          <a:p>
            <a:r>
              <a:rPr lang="en-US" sz="2200" dirty="0">
                <a:solidFill>
                  <a:schemeClr val="bg1"/>
                </a:solidFill>
                <a:latin typeface="Arial" pitchFamily="34" charset="0"/>
                <a:cs typeface="Arial" pitchFamily="34" charset="0"/>
              </a:rPr>
              <a:t>    n0=n0+dn;</a:t>
            </a:r>
          </a:p>
          <a:p>
            <a:r>
              <a:rPr lang="en-US" sz="2200" dirty="0">
                <a:solidFill>
                  <a:schemeClr val="bg1"/>
                </a:solidFill>
                <a:latin typeface="Arial" pitchFamily="34" charset="0"/>
                <a:cs typeface="Arial" pitchFamily="34" charset="0"/>
              </a:rPr>
              <a:t>end; </a:t>
            </a:r>
            <a:endParaRPr lang="en-US" sz="2200" dirty="0" smtClean="0">
              <a:solidFill>
                <a:schemeClr val="bg1"/>
              </a:solidFill>
              <a:latin typeface="Arial" pitchFamily="34" charset="0"/>
              <a:cs typeface="Arial" pitchFamily="34" charset="0"/>
            </a:endParaRPr>
          </a:p>
          <a:p>
            <a:endParaRPr lang="en-US" sz="2200" dirty="0">
              <a:solidFill>
                <a:schemeClr val="bg1"/>
              </a:solidFill>
              <a:latin typeface="Arial" pitchFamily="34" charset="0"/>
              <a:cs typeface="Arial" pitchFamily="34" charset="0"/>
            </a:endParaRPr>
          </a:p>
          <a:p>
            <a:endParaRPr lang="en-US" sz="2200" dirty="0">
              <a:solidFill>
                <a:schemeClr val="bg1"/>
              </a:solidFill>
              <a:latin typeface="Arial" pitchFamily="34" charset="0"/>
              <a:cs typeface="Arial" pitchFamily="34" charset="0"/>
            </a:endParaRPr>
          </a:p>
          <a:p>
            <a:r>
              <a:rPr lang="en-US" sz="2200" dirty="0">
                <a:solidFill>
                  <a:schemeClr val="bg1"/>
                </a:solidFill>
                <a:latin typeface="Arial" pitchFamily="34" charset="0"/>
                <a:cs typeface="Arial" pitchFamily="34" charset="0"/>
              </a:rPr>
              <a:t>function dx=Ferh(t,x);</a:t>
            </a:r>
          </a:p>
          <a:p>
            <a:r>
              <a:rPr lang="en-US" sz="2200" dirty="0">
                <a:solidFill>
                  <a:schemeClr val="bg1"/>
                </a:solidFill>
                <a:latin typeface="Arial" pitchFamily="34" charset="0"/>
                <a:cs typeface="Arial" pitchFamily="34" charset="0"/>
              </a:rPr>
              <a:t>global al r;</a:t>
            </a:r>
          </a:p>
          <a:p>
            <a:r>
              <a:rPr lang="en-US" sz="2200" dirty="0">
                <a:solidFill>
                  <a:schemeClr val="bg1"/>
                </a:solidFill>
                <a:latin typeface="Arial" pitchFamily="34" charset="0"/>
                <a:cs typeface="Arial" pitchFamily="34" charset="0"/>
              </a:rPr>
              <a:t>dx=(al-r*x)*x;</a:t>
            </a:r>
          </a:p>
          <a:p>
            <a:r>
              <a:rPr lang="en-US" sz="2200" dirty="0">
                <a:solidFill>
                  <a:schemeClr val="bg1"/>
                </a:solidFill>
                <a:latin typeface="Arial" pitchFamily="34" charset="0"/>
                <a:cs typeface="Arial" pitchFamily="34" charset="0"/>
              </a:rPr>
              <a:t>end</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18998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Вступ</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dirty="0">
                <a:solidFill>
                  <a:schemeClr val="bg1"/>
                </a:solidFill>
              </a:rPr>
              <a:t>Насправді </a:t>
            </a:r>
            <a:r>
              <a:rPr lang="uk-UA" dirty="0" smtClean="0">
                <a:solidFill>
                  <a:schemeClr val="bg1"/>
                </a:solidFill>
              </a:rPr>
              <a:t>все</a:t>
            </a:r>
            <a:r>
              <a:rPr lang="en-US" dirty="0" smtClean="0">
                <a:solidFill>
                  <a:schemeClr val="bg1"/>
                </a:solidFill>
              </a:rPr>
              <a:t> </a:t>
            </a:r>
            <a:r>
              <a:rPr lang="uk-UA" dirty="0" smtClean="0">
                <a:solidFill>
                  <a:schemeClr val="bg1"/>
                </a:solidFill>
              </a:rPr>
              <a:t> </a:t>
            </a:r>
            <a:r>
              <a:rPr lang="uk-UA" dirty="0">
                <a:solidFill>
                  <a:schemeClr val="bg1"/>
                </a:solidFill>
              </a:rPr>
              <a:t>далеко не так просто. Зовнішня складність математичних методів створює враження про їхню всемогутність, особливо в людей, далеких від математики (на жаль, і в деяких математиків). У той же час, досвід показує, що застосування математики завжди зв'язано зі спрощенням дійсності. Це добре видно навіть на задачах механіки, у рамках яких математичні методи одержали найбільший розвиток. Основний закон механіки – другий закон Ньютона – сформульований для матеріальної точки, тобто для загадкового об'єкта, що має масу, але не має розмірів.</a:t>
            </a:r>
            <a:endParaRPr lang="ru-RU" dirty="0">
              <a:solidFill>
                <a:schemeClr val="bg1"/>
              </a:solidFill>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73035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rPr>
              <a:t>Ідеалізація обє</a:t>
            </a:r>
            <a:r>
              <a:rPr lang="en-US" b="0" dirty="0" smtClean="0">
                <a:solidFill>
                  <a:schemeClr val="bg1"/>
                </a:solidFill>
              </a:rPr>
              <a:t>’</a:t>
            </a:r>
            <a:r>
              <a:rPr lang="uk-UA" b="0" dirty="0" smtClean="0">
                <a:solidFill>
                  <a:schemeClr val="bg1"/>
                </a:solidFill>
              </a:rPr>
              <a:t>ктів в математиці і</a:t>
            </a:r>
            <a:r>
              <a:rPr lang="en-US" b="0" dirty="0" smtClean="0">
                <a:solidFill>
                  <a:schemeClr val="bg1"/>
                </a:solidFill>
              </a:rPr>
              <a:t> </a:t>
            </a:r>
            <a:r>
              <a:rPr lang="uk-UA" b="0" dirty="0" smtClean="0">
                <a:solidFill>
                  <a:schemeClr val="bg1"/>
                </a:solidFill>
              </a:rPr>
              <a:t>механіці</a:t>
            </a:r>
            <a:endParaRPr lang="ru-RU" b="0" dirty="0">
              <a:solidFill>
                <a:schemeClr val="bg1"/>
              </a:solidFill>
            </a:endParaRPr>
          </a:p>
        </p:txBody>
      </p:sp>
      <p:sp>
        <p:nvSpPr>
          <p:cNvPr id="3" name="Объект 2"/>
          <p:cNvSpPr>
            <a:spLocks noGrp="1"/>
          </p:cNvSpPr>
          <p:nvPr>
            <p:ph idx="1"/>
          </p:nvPr>
        </p:nvSpPr>
        <p:spPr/>
        <p:txBody>
          <a:bodyPr>
            <a:normAutofit lnSpcReduction="10000"/>
          </a:bodyPr>
          <a:lstStyle/>
          <a:p>
            <a:r>
              <a:rPr lang="uk-UA" dirty="0">
                <a:solidFill>
                  <a:schemeClr val="bg1"/>
                </a:solidFill>
              </a:rPr>
              <a:t>Тверді тіла в класичній механіці не деформуються. Лінійний осцилятор (рис. 1.5.1) складається з матеріальної точки (хоча і зображеної, чомусь, у виді прямокутника) і пружини, що має жорсткість, але не має маси. У математичного маятника (рис. 1.5.2) вантаж не має розмірів, а нитка нерозтяжна і не має маси.</a:t>
            </a:r>
            <a:endParaRPr lang="ru-RU" dirty="0">
              <a:solidFill>
                <a:schemeClr val="bg1"/>
              </a:solidFill>
            </a:endParaRPr>
          </a:p>
          <a:p>
            <a:r>
              <a:rPr lang="uk-UA" dirty="0">
                <a:solidFill>
                  <a:schemeClr val="bg1"/>
                </a:solidFill>
              </a:rPr>
              <a:t>Перелік подібних прикладів можна продовжувати нескінченно. Головний висновок тут той, що закони механіки в їхньому математичному вираженні записані не для реальних матеріальних тіл, а для деяких спрощених моделей цих тел. Саме таке спрощення і дозволяє застосовувати строгу математичну мову для опису механічного руху.</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324305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a:solidFill>
                  <a:schemeClr val="bg1"/>
                </a:solidFill>
              </a:rPr>
              <a:t>Ідеалізація обє</a:t>
            </a:r>
            <a:r>
              <a:rPr lang="en-US" b="0" dirty="0">
                <a:solidFill>
                  <a:schemeClr val="bg1"/>
                </a:solidFill>
              </a:rPr>
              <a:t>’</a:t>
            </a:r>
            <a:r>
              <a:rPr lang="uk-UA" b="0" dirty="0">
                <a:solidFill>
                  <a:schemeClr val="bg1"/>
                </a:solidFill>
              </a:rPr>
              <a:t>ктів в математиці і</a:t>
            </a:r>
            <a:r>
              <a:rPr lang="en-US" b="0" dirty="0">
                <a:solidFill>
                  <a:schemeClr val="bg1"/>
                </a:solidFill>
              </a:rPr>
              <a:t> </a:t>
            </a:r>
            <a:r>
              <a:rPr lang="uk-UA" b="0" dirty="0">
                <a:solidFill>
                  <a:schemeClr val="bg1"/>
                </a:solidFill>
              </a:rPr>
              <a:t>механіці</a:t>
            </a:r>
            <a:endParaRPr lang="ru-RU" dirty="0"/>
          </a:p>
        </p:txBody>
      </p:sp>
      <p:sp>
        <p:nvSpPr>
          <p:cNvPr id="3" name="Объект 2"/>
          <p:cNvSpPr>
            <a:spLocks noGrp="1"/>
          </p:cNvSpPr>
          <p:nvPr>
            <p:ph idx="1"/>
          </p:nvPr>
        </p:nvSpPr>
        <p:spPr/>
        <p:txBody>
          <a:bodyPr>
            <a:normAutofit fontScale="92500" lnSpcReduction="10000"/>
          </a:bodyPr>
          <a:lstStyle/>
          <a:p>
            <a:r>
              <a:rPr lang="uk-UA" dirty="0">
                <a:solidFill>
                  <a:schemeClr val="bg1"/>
                </a:solidFill>
              </a:rPr>
              <a:t>Але практика завжди розкриває наближеність математичного опису. Наприклад, артилеристи добре володіють математикою, намагаються врахувати усі фактори, що впливають на політ снаряда, але прекрасно знають, що снаряди падають із розсіюванням, тобто різні снаряди, випущені при, здавалося б, тих самих умовах, летять не однаково.</a:t>
            </a:r>
            <a:endParaRPr lang="ru-RU" dirty="0">
              <a:solidFill>
                <a:schemeClr val="bg1"/>
              </a:solidFill>
            </a:endParaRPr>
          </a:p>
          <a:p>
            <a:r>
              <a:rPr lang="uk-UA" dirty="0">
                <a:solidFill>
                  <a:schemeClr val="bg1"/>
                </a:solidFill>
              </a:rPr>
              <a:t>Дійсність нескінченно складна, а будь-яка модель «вириває» із цієї нескінченності </a:t>
            </a:r>
            <a:r>
              <a:rPr lang="uk-UA" dirty="0" smtClean="0">
                <a:solidFill>
                  <a:schemeClr val="bg1"/>
                </a:solidFill>
              </a:rPr>
              <a:t>скінчену множину </a:t>
            </a:r>
            <a:r>
              <a:rPr lang="uk-UA" dirty="0">
                <a:solidFill>
                  <a:schemeClr val="bg1"/>
                </a:solidFill>
              </a:rPr>
              <a:t>параметрів, </a:t>
            </a:r>
            <a:r>
              <a:rPr lang="uk-UA" dirty="0" smtClean="0">
                <a:solidFill>
                  <a:schemeClr val="bg1"/>
                </a:solidFill>
              </a:rPr>
              <a:t>нехтуючи </a:t>
            </a:r>
            <a:r>
              <a:rPr lang="uk-UA" dirty="0">
                <a:solidFill>
                  <a:schemeClr val="bg1"/>
                </a:solidFill>
              </a:rPr>
              <a:t>іншими. Ефективність математичних методів завжди зв'язана з відносно простими моделями. Чим складніше досліджуване явище, тим менше шансів описати його за допомогою математики. Але зате складні явища непогано описуються... чисто чи словесно, виражаючи сучасною науковою мовою – за допомогою вербальних моделей (verb – дієслово). </a:t>
            </a:r>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3322387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smtClean="0">
                <a:solidFill>
                  <a:schemeClr val="bg1"/>
                </a:solidFill>
              </a:rPr>
              <a:t>Відповідність моделі області застосувння</a:t>
            </a:r>
            <a:endParaRPr lang="ru-RU" b="0" dirty="0">
              <a:solidFill>
                <a:schemeClr val="bg1"/>
              </a:solidFill>
            </a:endParaRPr>
          </a:p>
        </p:txBody>
      </p:sp>
      <p:sp>
        <p:nvSpPr>
          <p:cNvPr id="3" name="Объект 2"/>
          <p:cNvSpPr>
            <a:spLocks noGrp="1"/>
          </p:cNvSpPr>
          <p:nvPr>
            <p:ph idx="1"/>
          </p:nvPr>
        </p:nvSpPr>
        <p:spPr/>
        <p:txBody>
          <a:bodyPr>
            <a:normAutofit fontScale="92500" lnSpcReduction="10000"/>
          </a:bodyPr>
          <a:lstStyle/>
          <a:p>
            <a:r>
              <a:rPr lang="uk-UA" dirty="0" smtClean="0">
                <a:solidFill>
                  <a:schemeClr val="bg1"/>
                </a:solidFill>
              </a:rPr>
              <a:t>Поведінка</a:t>
            </a:r>
            <a:r>
              <a:rPr lang="uk-UA" dirty="0" smtClean="0">
                <a:solidFill>
                  <a:srgbClr val="FF0000"/>
                </a:solidFill>
              </a:rPr>
              <a:t> </a:t>
            </a:r>
            <a:r>
              <a:rPr lang="uk-UA" dirty="0">
                <a:solidFill>
                  <a:schemeClr val="bg1"/>
                </a:solidFill>
              </a:rPr>
              <a:t>такої надскладної системи, як </a:t>
            </a:r>
            <a:r>
              <a:rPr lang="uk-UA" dirty="0" smtClean="0">
                <a:solidFill>
                  <a:schemeClr val="bg1"/>
                </a:solidFill>
              </a:rPr>
              <a:t>Гамлет </a:t>
            </a:r>
            <a:r>
              <a:rPr lang="uk-UA" dirty="0">
                <a:solidFill>
                  <a:schemeClr val="bg1"/>
                </a:solidFill>
              </a:rPr>
              <a:t>прекрасно описав могутній талант </a:t>
            </a:r>
            <a:r>
              <a:rPr lang="uk-UA" dirty="0" smtClean="0">
                <a:solidFill>
                  <a:schemeClr val="bg1"/>
                </a:solidFill>
              </a:rPr>
              <a:t>Вільяма Шекспіра, </a:t>
            </a:r>
            <a:r>
              <a:rPr lang="uk-UA" dirty="0">
                <a:solidFill>
                  <a:schemeClr val="bg1"/>
                </a:solidFill>
              </a:rPr>
              <a:t>але навряд чи можна (і потрібно!) </a:t>
            </a:r>
            <a:r>
              <a:rPr lang="uk-UA" dirty="0" smtClean="0">
                <a:solidFill>
                  <a:schemeClr val="bg1"/>
                </a:solidFill>
              </a:rPr>
              <a:t>створювати </a:t>
            </a:r>
            <a:r>
              <a:rPr lang="uk-UA" dirty="0">
                <a:solidFill>
                  <a:schemeClr val="bg1"/>
                </a:solidFill>
              </a:rPr>
              <a:t>в цьому випадку комп'ютерну математичну модель. Щонайменше, можна гарантувати, що нічого гарного з цього не вийде!</a:t>
            </a:r>
            <a:endParaRPr lang="ru-RU" dirty="0">
              <a:solidFill>
                <a:schemeClr val="bg1"/>
              </a:solidFill>
            </a:endParaRPr>
          </a:p>
          <a:p>
            <a:r>
              <a:rPr lang="uk-UA" dirty="0">
                <a:solidFill>
                  <a:schemeClr val="bg1"/>
                </a:solidFill>
              </a:rPr>
              <a:t>Усе це не виключає застосування математики в різних традиційних і нетрадиційних областях науки. Просто для того, щоб математичні методи були ефективні, необхідно в кожнім конкретному випадку знати область застосування відповідної моделі. Тому в розглянутих нижче задачах мова диференціальних рівнянь буде застосовуватися в сполученні з аналізом вірогідності одержуваних результатів.</a:t>
            </a:r>
            <a:endParaRPr lang="ru-RU" dirty="0">
              <a:solidFill>
                <a:schemeClr val="bg1"/>
              </a:solidFill>
            </a:endParaRPr>
          </a:p>
          <a:p>
            <a:r>
              <a:rPr lang="uk-UA" dirty="0">
                <a:solidFill>
                  <a:schemeClr val="bg1"/>
                </a:solidFill>
              </a:rPr>
              <a:t> </a:t>
            </a:r>
            <a:endParaRPr lang="ru-RU" dirty="0">
              <a:solidFill>
                <a:schemeClr val="bg1"/>
              </a:solidFill>
            </a:endParaRP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2151905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Динаміка популяції</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normAutofit/>
          </a:bodyPr>
          <a:lstStyle/>
          <a:p>
            <a:r>
              <a:rPr lang="uk-UA" dirty="0" smtClean="0">
                <a:solidFill>
                  <a:schemeClr val="bg1"/>
                </a:solidFill>
              </a:rPr>
              <a:t>     Розглянемо </a:t>
            </a:r>
            <a:r>
              <a:rPr lang="uk-UA" dirty="0">
                <a:solidFill>
                  <a:schemeClr val="bg1"/>
                </a:solidFill>
              </a:rPr>
              <a:t>деяке співтовариство живих істот – популяцію. Позначимо чисельність популяції, тобто кількість істот, що входять у неї, через n. Зрозуміло, n є цілим числом і може змінюватися тільки стрибкоподібно, як мінімум, на одиницю. </a:t>
            </a:r>
            <a:endParaRPr lang="uk-UA" dirty="0" smtClean="0">
              <a:solidFill>
                <a:schemeClr val="bg1"/>
              </a:solidFill>
            </a:endParaRPr>
          </a:p>
          <a:p>
            <a:r>
              <a:rPr lang="uk-UA" dirty="0" smtClean="0">
                <a:solidFill>
                  <a:schemeClr val="bg1"/>
                </a:solidFill>
              </a:rPr>
              <a:t>     Однак </a:t>
            </a:r>
            <a:r>
              <a:rPr lang="uk-UA" dirty="0">
                <a:solidFill>
                  <a:schemeClr val="bg1"/>
                </a:solidFill>
              </a:rPr>
              <a:t>при великих значеннях n ці стрибки можна вважати досить малими, у порівнянні з обсягом популяції, що дозволяє вважати число n таким, що змінюється безперервно.</a:t>
            </a:r>
            <a:endParaRPr lang="ru-RU" dirty="0">
              <a:solidFill>
                <a:schemeClr val="bg1"/>
              </a:solidFill>
            </a:endParaRP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2660947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Динаміка популяції</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dirty="0" smtClean="0">
                <a:solidFill>
                  <a:schemeClr val="bg1"/>
                </a:solidFill>
              </a:rPr>
              <a:t>     Подібна </a:t>
            </a:r>
            <a:r>
              <a:rPr lang="uk-UA" dirty="0">
                <a:solidFill>
                  <a:schemeClr val="bg1"/>
                </a:solidFill>
              </a:rPr>
              <a:t>заміна цілих чисел на дійсні досить широко поширена в механіці й фізиці. Наприклад, вивчаючи міцність і деформацію металевих виробів, вважають їх суцільними, зневажаючи тим, що сплави насправді мають складну структуру. </a:t>
            </a:r>
            <a:endParaRPr lang="uk-UA" dirty="0" smtClean="0">
              <a:solidFill>
                <a:schemeClr val="bg1"/>
              </a:solidFill>
            </a:endParaRPr>
          </a:p>
          <a:p>
            <a:r>
              <a:rPr lang="uk-UA" dirty="0" smtClean="0">
                <a:solidFill>
                  <a:schemeClr val="bg1"/>
                </a:solidFill>
              </a:rPr>
              <a:t>     Цей </a:t>
            </a:r>
            <a:r>
              <a:rPr lang="uk-UA" dirty="0">
                <a:solidFill>
                  <a:schemeClr val="bg1"/>
                </a:solidFill>
              </a:rPr>
              <a:t>підхід називається феноменологічним. Його </a:t>
            </a:r>
            <a:r>
              <a:rPr lang="uk-UA" dirty="0" smtClean="0">
                <a:solidFill>
                  <a:schemeClr val="bg1"/>
                </a:solidFill>
              </a:rPr>
              <a:t>сенс </a:t>
            </a:r>
            <a:r>
              <a:rPr lang="uk-UA" dirty="0">
                <a:solidFill>
                  <a:schemeClr val="bg1"/>
                </a:solidFill>
              </a:rPr>
              <a:t>полягає в тім, що замість детального вивчення мікроскопічних ефектів розглядаються деякі усереднені характеристики, що значно спрощує задачу.</a:t>
            </a:r>
            <a:endParaRPr lang="ru-RU" dirty="0">
              <a:solidFill>
                <a:schemeClr val="bg1"/>
              </a:solidFill>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720210199"/>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1918</TotalTime>
  <Words>2139</Words>
  <Application>Microsoft Office PowerPoint</Application>
  <PresentationFormat>Экран (4:3)</PresentationFormat>
  <Paragraphs>202</Paragraphs>
  <Slides>33</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33</vt:i4>
      </vt:variant>
    </vt:vector>
  </HeadingPairs>
  <TitlesOfParts>
    <vt:vector size="35" baseType="lpstr">
      <vt:lpstr>Паркет</vt:lpstr>
      <vt:lpstr>Формула</vt:lpstr>
      <vt:lpstr>СИСТЕМНИЙ АНАЛІЗ</vt:lpstr>
      <vt:lpstr>ЛЕКЦІЯ 6</vt:lpstr>
      <vt:lpstr>Вступ </vt:lpstr>
      <vt:lpstr>Вступ </vt:lpstr>
      <vt:lpstr>Ідеалізація обє’ктів в математиці і механіці</vt:lpstr>
      <vt:lpstr>Ідеалізація обє’ктів в математиці і механіці</vt:lpstr>
      <vt:lpstr>Відповідність моделі області застосувння</vt:lpstr>
      <vt:lpstr>Динаміка популяції </vt:lpstr>
      <vt:lpstr>Динаміка популяції </vt:lpstr>
      <vt:lpstr>Динаміка популяції </vt:lpstr>
      <vt:lpstr>Динаміка популяції </vt:lpstr>
      <vt:lpstr>Рівняння динаміки популяції </vt:lpstr>
      <vt:lpstr>Рівняння динаміки популяції </vt:lpstr>
      <vt:lpstr>Рівняння динаміки популяції </vt:lpstr>
      <vt:lpstr>Рівняння динаміки популяції </vt:lpstr>
      <vt:lpstr>Рівняння динаміки популяції </vt:lpstr>
      <vt:lpstr>Теорія Мальтуса</vt:lpstr>
      <vt:lpstr>Рівняння динаміки популяції </vt:lpstr>
      <vt:lpstr>Вплив смертності на динаміку популяції </vt:lpstr>
      <vt:lpstr>Вплив смертності на динаміку популяції </vt:lpstr>
      <vt:lpstr>Вплив смертності на динаміку популяції </vt:lpstr>
      <vt:lpstr>Вплив смертності на динаміку популяції </vt:lpstr>
      <vt:lpstr>Вплив смертності на динаміку популяції </vt:lpstr>
      <vt:lpstr>Вплив смертності на динаміку популяції </vt:lpstr>
      <vt:lpstr>Вплив смертності на динаміку популяції </vt:lpstr>
      <vt:lpstr>Інтегрування рівняння динаміки популяції</vt:lpstr>
      <vt:lpstr>Логістичні криві Ферхюльста </vt:lpstr>
      <vt:lpstr>Логістичні криві Ферхюльста </vt:lpstr>
      <vt:lpstr>Криві Ферхюльста </vt:lpstr>
      <vt:lpstr>Криві Ферхюльста </vt:lpstr>
      <vt:lpstr>Криві Ферхюльста </vt:lpstr>
      <vt:lpstr>Криві Ферхюльста </vt:lpstr>
      <vt:lpstr>Чисельний розв'язок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 </dc:title>
  <dc:creator>Валерий И. Заяц</dc:creator>
  <cp:lastModifiedBy>user</cp:lastModifiedBy>
  <cp:revision>194</cp:revision>
  <dcterms:created xsi:type="dcterms:W3CDTF">2018-09-10T07:12:08Z</dcterms:created>
  <dcterms:modified xsi:type="dcterms:W3CDTF">2023-10-09T11:10:07Z</dcterms:modified>
</cp:coreProperties>
</file>