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5"/>
  </p:notesMasterIdLst>
  <p:sldIdLst>
    <p:sldId id="256" r:id="rId2"/>
    <p:sldId id="258" r:id="rId3"/>
    <p:sldId id="259" r:id="rId4"/>
    <p:sldId id="260" r:id="rId5"/>
    <p:sldId id="261" r:id="rId6"/>
    <p:sldId id="262" r:id="rId7"/>
    <p:sldId id="264" r:id="rId8"/>
    <p:sldId id="257" r:id="rId9"/>
    <p:sldId id="265" r:id="rId10"/>
    <p:sldId id="266" r:id="rId11"/>
    <p:sldId id="267" r:id="rId12"/>
    <p:sldId id="268" r:id="rId13"/>
    <p:sldId id="269"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2"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3208BF-5A51-4B53-9FD8-1E1FCC201160}" type="datetimeFigureOut">
              <a:rPr lang="uk-UA" smtClean="0"/>
              <a:t>22.11.2016</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10ED73-5C0A-465C-94F4-E1C2C99F95F6}" type="slidenum">
              <a:rPr lang="uk-UA" smtClean="0"/>
              <a:t>‹#›</a:t>
            </a:fld>
            <a:endParaRPr lang="uk-UA"/>
          </a:p>
        </p:txBody>
      </p:sp>
    </p:spTree>
    <p:extLst>
      <p:ext uri="{BB962C8B-B14F-4D97-AF65-F5344CB8AC3E}">
        <p14:creationId xmlns:p14="http://schemas.microsoft.com/office/powerpoint/2010/main" val="2804316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1510ED73-5C0A-465C-94F4-E1C2C99F95F6}" type="slidenum">
              <a:rPr lang="uk-UA" smtClean="0"/>
              <a:t>1</a:t>
            </a:fld>
            <a:endParaRPr lang="uk-UA"/>
          </a:p>
        </p:txBody>
      </p:sp>
    </p:spTree>
    <p:extLst>
      <p:ext uri="{BB962C8B-B14F-4D97-AF65-F5344CB8AC3E}">
        <p14:creationId xmlns:p14="http://schemas.microsoft.com/office/powerpoint/2010/main" val="29794875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B4C71EC6-210F-42DE-9C53-41977AD35B3D}" type="datetimeFigureOut">
              <a:rPr lang="ru-RU" smtClean="0"/>
              <a:t>22.11.2016</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22.11.2016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22.11.2016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22.11.2016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4C71EC6-210F-42DE-9C53-41977AD35B3D}" type="datetimeFigureOut">
              <a:rPr lang="ru-RU" smtClean="0"/>
              <a:t>22.11.2016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22.11.2016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t>22.11.2016</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B4C71EC6-210F-42DE-9C53-41977AD35B3D}" type="datetimeFigureOut">
              <a:rPr lang="ru-RU" smtClean="0"/>
              <a:t>22.11.2016</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B4C71EC6-210F-42DE-9C53-41977AD35B3D}" type="datetimeFigureOut">
              <a:rPr lang="ru-RU" smtClean="0"/>
              <a:t>22.11.2016</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B4C71EC6-210F-42DE-9C53-41977AD35B3D}" type="datetimeFigureOut">
              <a:rPr lang="ru-RU" smtClean="0"/>
              <a:t>22.11.2016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B4C71EC6-210F-42DE-9C53-41977AD35B3D}" type="datetimeFigureOut">
              <a:rPr lang="ru-RU" smtClean="0"/>
              <a:t>22.11.2016</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B19B0651-EE4F-4900-A07F-96A6BFA9D0F0}" type="slidenum">
              <a:rPr lang="ru-RU" smtClean="0"/>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4C71EC6-210F-42DE-9C53-41977AD35B3D}" type="datetimeFigureOut">
              <a:rPr lang="ru-RU" smtClean="0"/>
              <a:t>22.11.2016</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620689"/>
            <a:ext cx="7848600" cy="1080120"/>
          </a:xfrm>
        </p:spPr>
        <p:txBody>
          <a:bodyPr/>
          <a:lstStyle/>
          <a:p>
            <a:pPr algn="ctr"/>
            <a:r>
              <a:rPr lang="en-US" sz="2400" dirty="0">
                <a:solidFill>
                  <a:schemeClr val="accent3">
                    <a:lumMod val="50000"/>
                  </a:schemeClr>
                </a:solidFill>
              </a:rPr>
              <a:t>PROFESSIONAL RHETORIC AND INTERCULTURAL COMMUNICATION</a:t>
            </a:r>
            <a:endParaRPr lang="uk-UA" sz="2400" dirty="0">
              <a:solidFill>
                <a:schemeClr val="accent3">
                  <a:lumMod val="50000"/>
                </a:schemeClr>
              </a:solidFill>
            </a:endParaRPr>
          </a:p>
        </p:txBody>
      </p:sp>
      <p:sp>
        <p:nvSpPr>
          <p:cNvPr id="3" name="Подзаголовок 2"/>
          <p:cNvSpPr>
            <a:spLocks noGrp="1"/>
          </p:cNvSpPr>
          <p:nvPr>
            <p:ph type="subTitle" idx="1"/>
          </p:nvPr>
        </p:nvSpPr>
        <p:spPr/>
        <p:txBody>
          <a:bodyPr/>
          <a:lstStyle/>
          <a:p>
            <a:endParaRPr lang="uk-UA"/>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2132856"/>
            <a:ext cx="8496944" cy="4032448"/>
          </a:xfrm>
          <a:prstGeom prst="rect">
            <a:avLst/>
          </a:prstGeom>
        </p:spPr>
      </p:pic>
    </p:spTree>
    <p:extLst>
      <p:ext uri="{BB962C8B-B14F-4D97-AF65-F5344CB8AC3E}">
        <p14:creationId xmlns:p14="http://schemas.microsoft.com/office/powerpoint/2010/main" val="31729515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extLst>
              <p:ext uri="{D42A27DB-BD31-4B8C-83A1-F6EECF244321}">
                <p14:modId xmlns:p14="http://schemas.microsoft.com/office/powerpoint/2010/main" val="3187140831"/>
              </p:ext>
            </p:extLst>
          </p:nvPr>
        </p:nvGraphicFramePr>
        <p:xfrm>
          <a:off x="264257" y="1700808"/>
          <a:ext cx="8496943" cy="4032448"/>
        </p:xfrm>
        <a:graphic>
          <a:graphicData uri="http://schemas.openxmlformats.org/drawingml/2006/table">
            <a:tbl>
              <a:tblPr firstRow="1" firstCol="1" bandRow="1"/>
              <a:tblGrid>
                <a:gridCol w="5011016"/>
                <a:gridCol w="3485927"/>
              </a:tblGrid>
              <a:tr h="1284818">
                <a:tc>
                  <a:txBody>
                    <a:bodyPr/>
                    <a:lstStyle/>
                    <a:p>
                      <a:pPr algn="just">
                        <a:spcAft>
                          <a:spcPts val="0"/>
                        </a:spcAft>
                      </a:pPr>
                      <a:r>
                        <a:rPr lang="en-GB" sz="2800" dirty="0">
                          <a:effectLst/>
                          <a:latin typeface="Calibri"/>
                          <a:ea typeface="Droid Sans Fallback"/>
                        </a:rPr>
                        <a:t>SCHEDULED LEARNING AND TEACHING ACTIVITY: lectures and tutorials</a:t>
                      </a:r>
                      <a:endParaRPr lang="uk-UA" sz="2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2800">
                          <a:effectLst/>
                          <a:latin typeface="Calibri"/>
                          <a:ea typeface="Droid Sans Fallback"/>
                        </a:rPr>
                        <a:t>24 hours</a:t>
                      </a:r>
                      <a:endParaRPr lang="uk-UA"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2168">
                <a:tc>
                  <a:txBody>
                    <a:bodyPr/>
                    <a:lstStyle/>
                    <a:p>
                      <a:pPr algn="just">
                        <a:spcAft>
                          <a:spcPts val="0"/>
                        </a:spcAft>
                      </a:pPr>
                      <a:r>
                        <a:rPr lang="en-GB" sz="2800" dirty="0">
                          <a:effectLst/>
                          <a:latin typeface="Calibri"/>
                          <a:ea typeface="Droid Sans Fallback"/>
                        </a:rPr>
                        <a:t>GUIDED INDEPENDENT STUDY: independent research, online research, independent reading, literature review</a:t>
                      </a:r>
                      <a:endParaRPr lang="uk-UA" sz="2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2800" dirty="0">
                          <a:effectLst/>
                          <a:latin typeface="Calibri"/>
                          <a:ea typeface="Droid Sans Fallback"/>
                        </a:rPr>
                        <a:t>64 hours</a:t>
                      </a:r>
                      <a:endParaRPr lang="uk-UA" sz="2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40750">
                <a:tc>
                  <a:txBody>
                    <a:bodyPr/>
                    <a:lstStyle/>
                    <a:p>
                      <a:pPr algn="r">
                        <a:spcAft>
                          <a:spcPts val="0"/>
                        </a:spcAft>
                      </a:pPr>
                      <a:r>
                        <a:rPr lang="en-GB" sz="2800" dirty="0">
                          <a:effectLst/>
                          <a:latin typeface="Calibri"/>
                          <a:ea typeface="Droid Sans Fallback"/>
                        </a:rPr>
                        <a:t>Total:</a:t>
                      </a:r>
                      <a:endParaRPr lang="uk-UA" sz="2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2800" dirty="0">
                          <a:effectLst/>
                          <a:latin typeface="Calibri"/>
                          <a:ea typeface="Droid Sans Fallback"/>
                        </a:rPr>
                        <a:t>90 hours</a:t>
                      </a:r>
                      <a:endParaRPr lang="uk-UA" sz="2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2"/>
          <p:cNvSpPr>
            <a:spLocks noChangeArrowheads="1"/>
          </p:cNvSpPr>
          <p:nvPr/>
        </p:nvSpPr>
        <p:spPr bwMode="auto">
          <a:xfrm>
            <a:off x="251520" y="-92134"/>
            <a:ext cx="8064896"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3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Distribution of workload for students (contact and independent work hours):</a:t>
            </a:r>
            <a:endParaRPr kumimoji="0" lang="uk-UA"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uk-UA" sz="36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2082560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196752"/>
            <a:ext cx="8352928" cy="3539430"/>
          </a:xfrm>
          <a:prstGeom prst="rect">
            <a:avLst/>
          </a:prstGeom>
        </p:spPr>
        <p:txBody>
          <a:bodyPr wrap="square">
            <a:spAutoFit/>
          </a:bodyPr>
          <a:lstStyle/>
          <a:p>
            <a:r>
              <a:rPr lang="en-US" sz="2800" b="1" dirty="0"/>
              <a:t>Assessment forms: </a:t>
            </a:r>
            <a:r>
              <a:rPr lang="en-US" sz="2800" dirty="0"/>
              <a:t>written control of individual tasks, written tests, written credit in the 4 semester</a:t>
            </a:r>
            <a:r>
              <a:rPr lang="en-US" sz="2800" dirty="0" smtClean="0"/>
              <a:t>.</a:t>
            </a:r>
          </a:p>
          <a:p>
            <a:endParaRPr lang="en-US" sz="2800" dirty="0"/>
          </a:p>
          <a:p>
            <a:r>
              <a:rPr lang="en-US" sz="2800" b="1" dirty="0"/>
              <a:t>Assessment criteria:</a:t>
            </a:r>
            <a:r>
              <a:rPr lang="en-US" sz="2800" dirty="0"/>
              <a:t> only those students who received more than 60% by all forms of current control from the general amount of points are admitted to the credit.</a:t>
            </a:r>
          </a:p>
        </p:txBody>
      </p:sp>
    </p:spTree>
    <p:extLst>
      <p:ext uri="{BB962C8B-B14F-4D97-AF65-F5344CB8AC3E}">
        <p14:creationId xmlns:p14="http://schemas.microsoft.com/office/powerpoint/2010/main" val="6902080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5" y="764704"/>
            <a:ext cx="8856984" cy="4801314"/>
          </a:xfrm>
          <a:prstGeom prst="rect">
            <a:avLst/>
          </a:prstGeom>
        </p:spPr>
        <p:txBody>
          <a:bodyPr wrap="square">
            <a:spAutoFit/>
          </a:bodyPr>
          <a:lstStyle/>
          <a:p>
            <a:pPr algn="ctr"/>
            <a:r>
              <a:rPr lang="en-GB" b="1" dirty="0"/>
              <a:t>Recommended reference materials</a:t>
            </a:r>
            <a:r>
              <a:rPr lang="en-GB" b="1" dirty="0" smtClean="0"/>
              <a:t>:</a:t>
            </a:r>
          </a:p>
          <a:p>
            <a:pPr algn="ctr"/>
            <a:endParaRPr lang="en-GB" b="1" dirty="0"/>
          </a:p>
          <a:p>
            <a:pPr algn="ctr"/>
            <a:endParaRPr lang="en-GB" b="1" dirty="0"/>
          </a:p>
          <a:p>
            <a:pPr algn="ctr"/>
            <a:r>
              <a:rPr lang="en-GB" dirty="0"/>
              <a:t>•	</a:t>
            </a:r>
            <a:r>
              <a:rPr lang="en-GB" b="1" dirty="0"/>
              <a:t>Basic materials:</a:t>
            </a:r>
          </a:p>
          <a:p>
            <a:pPr algn="just"/>
            <a:r>
              <a:rPr lang="en-GB" dirty="0" smtClean="0"/>
              <a:t>1.</a:t>
            </a:r>
            <a:r>
              <a:rPr lang="uk-UA" dirty="0" err="1" smtClean="0"/>
              <a:t>Манакін</a:t>
            </a:r>
            <a:r>
              <a:rPr lang="uk-UA" dirty="0" smtClean="0"/>
              <a:t> </a:t>
            </a:r>
            <a:r>
              <a:rPr lang="uk-UA" dirty="0"/>
              <a:t>В. М. Мова і міжкультурна комунікація / В. М. </a:t>
            </a:r>
            <a:r>
              <a:rPr lang="uk-UA" dirty="0" err="1"/>
              <a:t>Манакін</a:t>
            </a:r>
            <a:r>
              <a:rPr lang="uk-UA" dirty="0"/>
              <a:t>. – К. : ВЦ «Академія», 2012. – 288 с.</a:t>
            </a:r>
          </a:p>
          <a:p>
            <a:pPr algn="just"/>
            <a:r>
              <a:rPr lang="uk-UA" dirty="0" smtClean="0"/>
              <a:t>2.Сагач </a:t>
            </a:r>
            <a:r>
              <a:rPr lang="uk-UA" dirty="0"/>
              <a:t>Г. М. Ділова риторика: Мистецтво риторичної комунікації / Г. М. </a:t>
            </a:r>
            <a:r>
              <a:rPr lang="uk-UA" dirty="0" err="1"/>
              <a:t>Сагач</a:t>
            </a:r>
            <a:r>
              <a:rPr lang="uk-UA" dirty="0"/>
              <a:t>. – К. : Зоря, 2003. – 287 с.</a:t>
            </a:r>
          </a:p>
          <a:p>
            <a:pPr algn="just"/>
            <a:r>
              <a:rPr lang="uk-UA" dirty="0" smtClean="0"/>
              <a:t>3.Садохин </a:t>
            </a:r>
            <a:r>
              <a:rPr lang="uk-UA" dirty="0"/>
              <a:t>А. П. </a:t>
            </a:r>
            <a:r>
              <a:rPr lang="uk-UA" dirty="0" err="1"/>
              <a:t>Межкультурная</a:t>
            </a:r>
            <a:r>
              <a:rPr lang="uk-UA" dirty="0"/>
              <a:t> </a:t>
            </a:r>
            <a:r>
              <a:rPr lang="uk-UA" dirty="0" err="1"/>
              <a:t>коммуникация</a:t>
            </a:r>
            <a:r>
              <a:rPr lang="uk-UA" dirty="0"/>
              <a:t>: </a:t>
            </a:r>
            <a:r>
              <a:rPr lang="uk-UA" dirty="0" err="1"/>
              <a:t>учебное</a:t>
            </a:r>
            <a:r>
              <a:rPr lang="uk-UA" dirty="0"/>
              <a:t> </a:t>
            </a:r>
            <a:r>
              <a:rPr lang="uk-UA" dirty="0" err="1"/>
              <a:t>пособие</a:t>
            </a:r>
            <a:r>
              <a:rPr lang="uk-UA" dirty="0"/>
              <a:t> / А.П.</a:t>
            </a:r>
            <a:r>
              <a:rPr lang="uk-UA" dirty="0" err="1"/>
              <a:t>Садохин</a:t>
            </a:r>
            <a:r>
              <a:rPr lang="uk-UA" dirty="0"/>
              <a:t>. – М. : </a:t>
            </a:r>
            <a:r>
              <a:rPr lang="uk-UA" dirty="0" err="1"/>
              <a:t>Альфа-М</a:t>
            </a:r>
            <a:r>
              <a:rPr lang="uk-UA" dirty="0"/>
              <a:t>; ИНФРА-М, 2006. – 288 с.</a:t>
            </a:r>
          </a:p>
          <a:p>
            <a:pPr algn="just"/>
            <a:r>
              <a:rPr lang="uk-UA" dirty="0" smtClean="0"/>
              <a:t>4.</a:t>
            </a:r>
            <a:r>
              <a:rPr lang="en-GB" dirty="0" smtClean="0"/>
              <a:t>Hall </a:t>
            </a:r>
            <a:r>
              <a:rPr lang="en-GB" dirty="0"/>
              <a:t>E. Understanding Cultural Differences / E. Hall, M. Hall. – Yarmouth : Intercultural Press Inc., 1990. – 248 </a:t>
            </a:r>
            <a:r>
              <a:rPr lang="uk-UA" dirty="0"/>
              <a:t>р.</a:t>
            </a:r>
          </a:p>
          <a:p>
            <a:pPr algn="ctr"/>
            <a:r>
              <a:rPr lang="uk-UA" dirty="0"/>
              <a:t>•	</a:t>
            </a:r>
            <a:r>
              <a:rPr lang="en-GB" b="1" dirty="0"/>
              <a:t>Supplementary materials:</a:t>
            </a:r>
          </a:p>
          <a:p>
            <a:r>
              <a:rPr lang="en-GB" dirty="0" smtClean="0"/>
              <a:t>1.</a:t>
            </a:r>
            <a:r>
              <a:rPr lang="uk-UA" dirty="0" smtClean="0"/>
              <a:t>Етика </a:t>
            </a:r>
            <a:r>
              <a:rPr lang="uk-UA" dirty="0"/>
              <a:t>ділового спілкування: навчальний посібник / [Т. Б. Гриценко, С.П.</a:t>
            </a:r>
            <a:r>
              <a:rPr lang="uk-UA" dirty="0" err="1"/>
              <a:t>Гриценко</a:t>
            </a:r>
            <a:r>
              <a:rPr lang="uk-UA" dirty="0"/>
              <a:t> , Т. Д. Іщенко та ін.]. – К. : </a:t>
            </a:r>
            <a:r>
              <a:rPr lang="uk-UA" dirty="0" err="1"/>
              <a:t>Юніверс</a:t>
            </a:r>
            <a:r>
              <a:rPr lang="uk-UA" dirty="0"/>
              <a:t>, 2007. – 216 с.</a:t>
            </a:r>
          </a:p>
          <a:p>
            <a:r>
              <a:rPr lang="uk-UA" dirty="0" smtClean="0"/>
              <a:t>2.Губенко </a:t>
            </a:r>
            <a:r>
              <a:rPr lang="uk-UA" dirty="0"/>
              <a:t>Л. Г. Культура ділового спілкування : начальний посібник / Л.Г.Губенко, В. Д. Нємцов. – К., 2002. – 195 с.</a:t>
            </a:r>
          </a:p>
        </p:txBody>
      </p:sp>
    </p:spTree>
    <p:extLst>
      <p:ext uri="{BB962C8B-B14F-4D97-AF65-F5344CB8AC3E}">
        <p14:creationId xmlns:p14="http://schemas.microsoft.com/office/powerpoint/2010/main" val="10092761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10" y="0"/>
            <a:ext cx="9126180" cy="6858000"/>
          </a:xfrm>
          <a:prstGeom prst="rect">
            <a:avLst/>
          </a:prstGeom>
        </p:spPr>
      </p:pic>
    </p:spTree>
    <p:extLst>
      <p:ext uri="{BB962C8B-B14F-4D97-AF65-F5344CB8AC3E}">
        <p14:creationId xmlns:p14="http://schemas.microsoft.com/office/powerpoint/2010/main" val="5220481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1890" y="1268760"/>
            <a:ext cx="7922558" cy="3139321"/>
          </a:xfrm>
          <a:prstGeom prst="rect">
            <a:avLst/>
          </a:prstGeom>
        </p:spPr>
        <p:txBody>
          <a:bodyPr wrap="square">
            <a:spAutoFit/>
          </a:bodyPr>
          <a:lstStyle/>
          <a:p>
            <a:pPr algn="just"/>
            <a:r>
              <a:rPr lang="en-US" dirty="0"/>
              <a:t>The world today is characterized by an ever growing number of contacts resulting in communication between people with different linguistic and cultural backgrounds. This communication takes place because of contacts within the areas of business, military cooperation, science, education, </a:t>
            </a:r>
            <a:r>
              <a:rPr lang="en-US" dirty="0" smtClean="0"/>
              <a:t>mass</a:t>
            </a:r>
            <a:r>
              <a:rPr lang="ru-RU" dirty="0" smtClean="0"/>
              <a:t> </a:t>
            </a:r>
            <a:r>
              <a:rPr lang="en-US" dirty="0" smtClean="0"/>
              <a:t>media</a:t>
            </a:r>
            <a:r>
              <a:rPr lang="en-US" dirty="0"/>
              <a:t>, entertainment, tourism but also because of immigration brought about by labor shortage or political conflicts.</a:t>
            </a:r>
          </a:p>
          <a:p>
            <a:pPr algn="just"/>
            <a:endParaRPr lang="en-US" dirty="0"/>
          </a:p>
          <a:p>
            <a:pPr algn="just"/>
            <a:r>
              <a:rPr lang="en-US" dirty="0"/>
              <a:t>In all these contacts, there is communication which needs to be as constructive as possible, without misunderstandings and breakdowns. It is our belief that research on the nature of linguistic and cultural similarities and differences here can play a positive and constructive role.</a:t>
            </a:r>
          </a:p>
        </p:txBody>
      </p:sp>
    </p:spTree>
    <p:extLst>
      <p:ext uri="{BB962C8B-B14F-4D97-AF65-F5344CB8AC3E}">
        <p14:creationId xmlns:p14="http://schemas.microsoft.com/office/powerpoint/2010/main" val="790786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7029400"/>
          </a:xfrm>
          <a:prstGeom prst="rect">
            <a:avLst/>
          </a:prstGeom>
        </p:spPr>
      </p:pic>
    </p:spTree>
    <p:extLst>
      <p:ext uri="{BB962C8B-B14F-4D97-AF65-F5344CB8AC3E}">
        <p14:creationId xmlns:p14="http://schemas.microsoft.com/office/powerpoint/2010/main" val="41026654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612845"/>
            <a:ext cx="8352928" cy="4247317"/>
          </a:xfrm>
          <a:prstGeom prst="rect">
            <a:avLst/>
          </a:prstGeom>
        </p:spPr>
        <p:txBody>
          <a:bodyPr wrap="square">
            <a:spAutoFit/>
          </a:bodyPr>
          <a:lstStyle/>
          <a:p>
            <a:r>
              <a:rPr lang="en-US" dirty="0"/>
              <a:t>Intercultural communication skills are those required to communicate, or share information, with people from other cultures and social groups</a:t>
            </a:r>
            <a:r>
              <a:rPr lang="en-US" dirty="0" smtClean="0"/>
              <a:t>.</a:t>
            </a:r>
            <a:endParaRPr lang="ru-RU" dirty="0" smtClean="0"/>
          </a:p>
          <a:p>
            <a:endParaRPr lang="en-US" dirty="0"/>
          </a:p>
          <a:p>
            <a:endParaRPr lang="en-US" dirty="0"/>
          </a:p>
          <a:p>
            <a:r>
              <a:rPr lang="en-US" dirty="0"/>
              <a:t>While language skills may be an important part of intercultural communication, they are by no means the only requirement</a:t>
            </a:r>
            <a:r>
              <a:rPr lang="en-US" dirty="0" smtClean="0"/>
              <a:t>.</a:t>
            </a:r>
            <a:endParaRPr lang="ru-RU" dirty="0" smtClean="0"/>
          </a:p>
          <a:p>
            <a:endParaRPr lang="en-US" dirty="0"/>
          </a:p>
          <a:p>
            <a:endParaRPr lang="en-US" dirty="0"/>
          </a:p>
          <a:p>
            <a:r>
              <a:rPr lang="en-US" dirty="0"/>
              <a:t>Intercultural communication also requires an understanding that different cultures have different customs, standards, social mores, and even thought patterns</a:t>
            </a:r>
            <a:r>
              <a:rPr lang="en-US" dirty="0" smtClean="0"/>
              <a:t>.</a:t>
            </a:r>
            <a:endParaRPr lang="ru-RU" dirty="0" smtClean="0"/>
          </a:p>
          <a:p>
            <a:endParaRPr lang="en-US" dirty="0"/>
          </a:p>
          <a:p>
            <a:endParaRPr lang="en-US" dirty="0"/>
          </a:p>
          <a:p>
            <a:r>
              <a:rPr lang="en-US" dirty="0"/>
              <a:t>Finally, good intercultural communication skills requires a willingness to accept differences these and adapt to them.</a:t>
            </a:r>
          </a:p>
        </p:txBody>
      </p:sp>
    </p:spTree>
    <p:extLst>
      <p:ext uri="{BB962C8B-B14F-4D97-AF65-F5344CB8AC3E}">
        <p14:creationId xmlns:p14="http://schemas.microsoft.com/office/powerpoint/2010/main" val="39791372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548680"/>
            <a:ext cx="8496944" cy="4801314"/>
          </a:xfrm>
          <a:prstGeom prst="rect">
            <a:avLst/>
          </a:prstGeom>
        </p:spPr>
        <p:txBody>
          <a:bodyPr wrap="square">
            <a:spAutoFit/>
          </a:bodyPr>
          <a:lstStyle/>
          <a:p>
            <a:r>
              <a:rPr lang="en-US" dirty="0"/>
              <a:t>A desire for intercultural communication starts from the point of view that communication is better if it is constructive, and does not suffer from misunderstandings and breakdowns</a:t>
            </a:r>
            <a:r>
              <a:rPr lang="en-US" dirty="0" smtClean="0"/>
              <a:t>.</a:t>
            </a:r>
            <a:endParaRPr lang="ru-RU" dirty="0" smtClean="0"/>
          </a:p>
          <a:p>
            <a:endParaRPr lang="en-US" dirty="0"/>
          </a:p>
          <a:p>
            <a:endParaRPr lang="en-US" dirty="0"/>
          </a:p>
          <a:p>
            <a:r>
              <a:rPr lang="en-US" dirty="0"/>
              <a:t>Intercultural communication requires both knowledge and skills. It also requires understanding and empathy.</a:t>
            </a:r>
          </a:p>
          <a:p>
            <a:endParaRPr lang="en-US" dirty="0"/>
          </a:p>
          <a:p>
            <a:endParaRPr lang="en-US" dirty="0"/>
          </a:p>
          <a:p>
            <a:r>
              <a:rPr lang="en-US" dirty="0"/>
              <a:t>Effective intercultural communication is a vital skill for anyone working across countries or continents, including those working for multinational companies either in their home country or abroad (expatriates</a:t>
            </a:r>
            <a:r>
              <a:rPr lang="en-US" dirty="0" smtClean="0"/>
              <a:t>).</a:t>
            </a:r>
            <a:endParaRPr lang="ru-RU" dirty="0" smtClean="0"/>
          </a:p>
          <a:p>
            <a:endParaRPr lang="en-US" dirty="0"/>
          </a:p>
          <a:p>
            <a:endParaRPr lang="en-US" dirty="0"/>
          </a:p>
          <a:p>
            <a:r>
              <a:rPr lang="en-US" dirty="0"/>
              <a:t>It is also crucial for anyone working with people from other cultures to avoid misunderstandings and even offence. Those studying languages often encounter issues of intercultural communication.</a:t>
            </a:r>
          </a:p>
        </p:txBody>
      </p:sp>
    </p:spTree>
    <p:extLst>
      <p:ext uri="{BB962C8B-B14F-4D97-AF65-F5344CB8AC3E}">
        <p14:creationId xmlns:p14="http://schemas.microsoft.com/office/powerpoint/2010/main" val="9852487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88640"/>
            <a:ext cx="8424936" cy="5760640"/>
          </a:xfrm>
          <a:prstGeom prst="rect">
            <a:avLst/>
          </a:prstGeom>
        </p:spPr>
      </p:pic>
    </p:spTree>
    <p:extLst>
      <p:ext uri="{BB962C8B-B14F-4D97-AF65-F5344CB8AC3E}">
        <p14:creationId xmlns:p14="http://schemas.microsoft.com/office/powerpoint/2010/main" val="68626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026570"/>
          </a:xfrm>
        </p:spPr>
        <p:txBody>
          <a:bodyPr>
            <a:normAutofit/>
          </a:bodyPr>
          <a:lstStyle/>
          <a:p>
            <a:pPr algn="ctr"/>
            <a:r>
              <a:rPr lang="en-US" dirty="0" smtClean="0"/>
              <a:t>Enroll for </a:t>
            </a:r>
            <a:r>
              <a:rPr lang="en-US" dirty="0"/>
              <a:t>the course</a:t>
            </a:r>
            <a:br>
              <a:rPr lang="en-US" dirty="0"/>
            </a:br>
            <a:r>
              <a:rPr lang="en-US" dirty="0"/>
              <a:t>of PROFESSIONAL RHETORIC AND INTERCULTURAL COMMUNICATION</a:t>
            </a:r>
            <a:endParaRPr lang="uk-UA" dirty="0"/>
          </a:p>
        </p:txBody>
      </p:sp>
    </p:spTree>
    <p:extLst>
      <p:ext uri="{BB962C8B-B14F-4D97-AF65-F5344CB8AC3E}">
        <p14:creationId xmlns:p14="http://schemas.microsoft.com/office/powerpoint/2010/main" val="2667497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980728"/>
            <a:ext cx="7920880" cy="3816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359529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335846"/>
            <a:ext cx="8352928" cy="5632311"/>
          </a:xfrm>
          <a:prstGeom prst="rect">
            <a:avLst/>
          </a:prstGeom>
        </p:spPr>
        <p:txBody>
          <a:bodyPr wrap="square">
            <a:spAutoFit/>
          </a:bodyPr>
          <a:lstStyle/>
          <a:p>
            <a:pPr algn="just"/>
            <a:r>
              <a:rPr lang="en-US" sz="2000" b="1" dirty="0"/>
              <a:t>Course </a:t>
            </a:r>
            <a:r>
              <a:rPr lang="en-US" sz="2000" b="1" dirty="0" err="1"/>
              <a:t>programme</a:t>
            </a:r>
            <a:r>
              <a:rPr lang="en-US" sz="2000" b="1" dirty="0"/>
              <a:t> </a:t>
            </a:r>
            <a:r>
              <a:rPr lang="en-US" sz="2000" dirty="0"/>
              <a:t>designed by the Associate Professor: </a:t>
            </a:r>
            <a:r>
              <a:rPr lang="en-US" sz="2000" dirty="0" err="1"/>
              <a:t>Volkova</a:t>
            </a:r>
            <a:r>
              <a:rPr lang="en-US" sz="2000" dirty="0"/>
              <a:t> </a:t>
            </a:r>
            <a:r>
              <a:rPr lang="en-US" sz="2000" dirty="0" err="1"/>
              <a:t>Valeriia</a:t>
            </a:r>
            <a:r>
              <a:rPr lang="en-US" sz="2000" dirty="0"/>
              <a:t> </a:t>
            </a:r>
            <a:r>
              <a:rPr lang="en-US" sz="2000" dirty="0" err="1" smtClean="0"/>
              <a:t>Volodymyrivna</a:t>
            </a:r>
            <a:endParaRPr lang="en-US" sz="2000" dirty="0" smtClean="0"/>
          </a:p>
          <a:p>
            <a:pPr algn="just"/>
            <a:endParaRPr lang="en-US" sz="2000" dirty="0"/>
          </a:p>
          <a:p>
            <a:pPr algn="just"/>
            <a:r>
              <a:rPr lang="en-US" sz="2000" b="1" dirty="0"/>
              <a:t>Prerequisites for entering the course</a:t>
            </a:r>
            <a:r>
              <a:rPr lang="en-US" sz="2000" dirty="0"/>
              <a:t>: the course of the English </a:t>
            </a:r>
            <a:r>
              <a:rPr lang="en-US" sz="2000" dirty="0" smtClean="0"/>
              <a:t>Language</a:t>
            </a:r>
          </a:p>
          <a:p>
            <a:pPr algn="just"/>
            <a:endParaRPr lang="en-US" sz="2000" dirty="0"/>
          </a:p>
          <a:p>
            <a:pPr algn="just"/>
            <a:r>
              <a:rPr lang="en-US" sz="2000" b="1" dirty="0"/>
              <a:t>Course aim:</a:t>
            </a:r>
          </a:p>
          <a:p>
            <a:pPr algn="just"/>
            <a:r>
              <a:rPr lang="en-US" sz="2000" dirty="0"/>
              <a:t>•build the algorithms of effective communication, form the students’ skills of conscious use of speech in professional situations, which will enhance general development of power of apprehension, speech capabilities and communication skills of the students and their training for effective contacts at levels of interpersonal professional communication and intercultural communication in the Ukrainian and English languages</a:t>
            </a:r>
            <a:r>
              <a:rPr lang="en-US" sz="2000" dirty="0" smtClean="0"/>
              <a:t>;</a:t>
            </a:r>
          </a:p>
          <a:p>
            <a:pPr algn="just"/>
            <a:endParaRPr lang="en-US" sz="2000" dirty="0"/>
          </a:p>
          <a:p>
            <a:pPr algn="just"/>
            <a:r>
              <a:rPr lang="en-US" sz="2000" dirty="0"/>
              <a:t>•develop the practical skills of participation in debates, critical analysis of monologue and dialogue speech samples, speech </a:t>
            </a:r>
            <a:r>
              <a:rPr lang="en-US" sz="2000" dirty="0" err="1"/>
              <a:t>behaviour</a:t>
            </a:r>
            <a:r>
              <a:rPr lang="en-US" sz="2000" dirty="0"/>
              <a:t>.</a:t>
            </a:r>
          </a:p>
        </p:txBody>
      </p:sp>
    </p:spTree>
    <p:extLst>
      <p:ext uri="{BB962C8B-B14F-4D97-AF65-F5344CB8AC3E}">
        <p14:creationId xmlns:p14="http://schemas.microsoft.com/office/powerpoint/2010/main" val="9485562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47</TotalTime>
  <Words>517</Words>
  <Application>Microsoft Office PowerPoint</Application>
  <PresentationFormat>Экран (4:3)</PresentationFormat>
  <Paragraphs>55</Paragraphs>
  <Slides>13</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Открытая</vt:lpstr>
      <vt:lpstr>PROFESSIONAL RHETORIC AND INTERCULTURAL COMMUNICATION</vt:lpstr>
      <vt:lpstr>Презентация PowerPoint</vt:lpstr>
      <vt:lpstr>Презентация PowerPoint</vt:lpstr>
      <vt:lpstr>Презентация PowerPoint</vt:lpstr>
      <vt:lpstr>Презентация PowerPoint</vt:lpstr>
      <vt:lpstr>Презентация PowerPoint</vt:lpstr>
      <vt:lpstr>Enroll for the course of PROFESSIONAL RHETORIC AND INTERCULTURAL COMMUNICATION</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RHETORIC AND INTERCULTURAL COMMUNICATION</dc:title>
  <dc:creator>user</dc:creator>
  <cp:lastModifiedBy>user</cp:lastModifiedBy>
  <cp:revision>6</cp:revision>
  <dcterms:created xsi:type="dcterms:W3CDTF">2016-11-21T22:31:48Z</dcterms:created>
  <dcterms:modified xsi:type="dcterms:W3CDTF">2016-11-21T23:32:26Z</dcterms:modified>
</cp:coreProperties>
</file>