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eg"/>
  <Override PartName="/ppt/media/image8.jp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18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74" r:id="rId2"/>
    <p:sldId id="256" r:id="rId3"/>
    <p:sldId id="333" r:id="rId4"/>
    <p:sldId id="341" r:id="rId5"/>
    <p:sldId id="306" r:id="rId6"/>
    <p:sldId id="336" r:id="rId7"/>
    <p:sldId id="335" r:id="rId8"/>
    <p:sldId id="334" r:id="rId9"/>
    <p:sldId id="337" r:id="rId10"/>
    <p:sldId id="338" r:id="rId11"/>
    <p:sldId id="339" r:id="rId12"/>
    <p:sldId id="325" r:id="rId13"/>
    <p:sldId id="326" r:id="rId14"/>
    <p:sldId id="351" r:id="rId15"/>
    <p:sldId id="340" r:id="rId16"/>
    <p:sldId id="354" r:id="rId17"/>
    <p:sldId id="286" r:id="rId18"/>
    <p:sldId id="355" r:id="rId19"/>
    <p:sldId id="331" r:id="rId20"/>
    <p:sldId id="332" r:id="rId21"/>
    <p:sldId id="344" r:id="rId22"/>
    <p:sldId id="352" r:id="rId23"/>
    <p:sldId id="356" r:id="rId24"/>
    <p:sldId id="345" r:id="rId25"/>
    <p:sldId id="350" r:id="rId26"/>
    <p:sldId id="288" r:id="rId27"/>
    <p:sldId id="290" r:id="rId28"/>
    <p:sldId id="349" r:id="rId29"/>
    <p:sldId id="321" r:id="rId30"/>
    <p:sldId id="328" r:id="rId31"/>
    <p:sldId id="330" r:id="rId32"/>
    <p:sldId id="329" r:id="rId33"/>
    <p:sldId id="292" r:id="rId34"/>
    <p:sldId id="320" r:id="rId35"/>
    <p:sldId id="293" r:id="rId36"/>
    <p:sldId id="322" r:id="rId37"/>
    <p:sldId id="346" r:id="rId38"/>
    <p:sldId id="294" r:id="rId39"/>
    <p:sldId id="323" r:id="rId40"/>
    <p:sldId id="327" r:id="rId41"/>
    <p:sldId id="324" r:id="rId42"/>
    <p:sldId id="295" r:id="rId43"/>
    <p:sldId id="319" r:id="rId44"/>
    <p:sldId id="296" r:id="rId45"/>
    <p:sldId id="317" r:id="rId46"/>
    <p:sldId id="312" r:id="rId47"/>
    <p:sldId id="314" r:id="rId48"/>
    <p:sldId id="313" r:id="rId49"/>
    <p:sldId id="315" r:id="rId50"/>
    <p:sldId id="316" r:id="rId51"/>
    <p:sldId id="357" r:id="rId52"/>
    <p:sldId id="358" r:id="rId53"/>
    <p:sldId id="359" r:id="rId54"/>
    <p:sldId id="371" r:id="rId55"/>
    <p:sldId id="360" r:id="rId56"/>
    <p:sldId id="361" r:id="rId57"/>
    <p:sldId id="362" r:id="rId58"/>
    <p:sldId id="363" r:id="rId59"/>
    <p:sldId id="365" r:id="rId60"/>
    <p:sldId id="366" r:id="rId61"/>
    <p:sldId id="367" r:id="rId62"/>
    <p:sldId id="368" r:id="rId63"/>
    <p:sldId id="372" r:id="rId64"/>
    <p:sldId id="369" r:id="rId65"/>
    <p:sldId id="370" r:id="rId66"/>
    <p:sldId id="373" r:id="rId67"/>
    <p:sldId id="298" r:id="rId68"/>
  </p:sldIdLst>
  <p:sldSz cx="9144000" cy="8458200"/>
  <p:notesSz cx="9144000" cy="8458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71" autoAdjust="0"/>
  </p:normalViewPr>
  <p:slideViewPr>
    <p:cSldViewPr>
      <p:cViewPr varScale="1">
        <p:scale>
          <a:sx n="53" d="100"/>
          <a:sy n="53" d="100"/>
        </p:scale>
        <p:origin x="-91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esktop\SVL_save\Publish\Taylor%20laws\Population_data+TL+W-20-02-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esktop\SVL_save\Publish\Taylor%20laws\Populations\AOR\clustall1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esktop\SVL_save\Publish\Taylor%20laws\Populations\AOR\clustall1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34410495506222E-2"/>
          <c:y val="5.1406315122018632E-2"/>
          <c:w val="0.83559981472904132"/>
          <c:h val="0.77679938899980627"/>
        </c:manualLayout>
      </c:layout>
      <c:scatterChart>
        <c:scatterStyle val="lineMarker"/>
        <c:varyColors val="0"/>
        <c:ser>
          <c:idx val="3"/>
          <c:order val="0"/>
          <c:tx>
            <c:v>Monogeneans</c:v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lgDashDotDot"/>
              </a:ln>
            </c:spPr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name>r=0.96, p&lt;0.001</c:name>
            <c:spPr>
              <a:ln>
                <a:prstDash val="lgDashDotDot"/>
              </a:ln>
            </c:spPr>
            <c:trendlineType val="linear"/>
            <c:dispRSqr val="0"/>
            <c:dispEq val="0"/>
          </c:trendline>
          <c:xVal>
            <c:numRef>
              <c:f>Popul_data!$AO$276:$AO$323</c:f>
              <c:numCache>
                <c:formatCode>General</c:formatCode>
                <c:ptCount val="48"/>
                <c:pt idx="0">
                  <c:v>-0.9852767431792937</c:v>
                </c:pt>
                <c:pt idx="1">
                  <c:v>-0.62838893005031149</c:v>
                </c:pt>
                <c:pt idx="2">
                  <c:v>-0.76342799356293722</c:v>
                </c:pt>
                <c:pt idx="3">
                  <c:v>-0.62838893005031149</c:v>
                </c:pt>
                <c:pt idx="4">
                  <c:v>0.23992481326215151</c:v>
                </c:pt>
                <c:pt idx="5">
                  <c:v>-0.50815548845963121</c:v>
                </c:pt>
                <c:pt idx="6">
                  <c:v>0</c:v>
                </c:pt>
                <c:pt idx="7">
                  <c:v>0.45229767099463031</c:v>
                </c:pt>
                <c:pt idx="8">
                  <c:v>-1</c:v>
                </c:pt>
                <c:pt idx="9">
                  <c:v>-0.36317790241282566</c:v>
                </c:pt>
                <c:pt idx="10">
                  <c:v>-0.22184874961635639</c:v>
                </c:pt>
                <c:pt idx="11">
                  <c:v>1.4622107616460438</c:v>
                </c:pt>
                <c:pt idx="12">
                  <c:v>1.7256863758159822</c:v>
                </c:pt>
                <c:pt idx="13">
                  <c:v>0.59562588132255256</c:v>
                </c:pt>
                <c:pt idx="14">
                  <c:v>1.7009919975949694</c:v>
                </c:pt>
                <c:pt idx="15">
                  <c:v>1.75815462196739</c:v>
                </c:pt>
                <c:pt idx="16">
                  <c:v>1.5006937713635242</c:v>
                </c:pt>
                <c:pt idx="17">
                  <c:v>1.7020473917520349</c:v>
                </c:pt>
                <c:pt idx="18">
                  <c:v>1.6776069527204931</c:v>
                </c:pt>
                <c:pt idx="19">
                  <c:v>1.0923989558844387</c:v>
                </c:pt>
                <c:pt idx="20">
                  <c:v>1.215208954821537</c:v>
                </c:pt>
                <c:pt idx="21">
                  <c:v>0.6671781699121675</c:v>
                </c:pt>
                <c:pt idx="22">
                  <c:v>1.0505086461516762</c:v>
                </c:pt>
                <c:pt idx="23">
                  <c:v>0.87865184325840029</c:v>
                </c:pt>
                <c:pt idx="24">
                  <c:v>0.83674596564949089</c:v>
                </c:pt>
                <c:pt idx="25">
                  <c:v>0.94557799298777145</c:v>
                </c:pt>
                <c:pt idx="26">
                  <c:v>0.72970462131218727</c:v>
                </c:pt>
                <c:pt idx="27">
                  <c:v>1.2945580723038201</c:v>
                </c:pt>
                <c:pt idx="28">
                  <c:v>1.2536053457358431</c:v>
                </c:pt>
                <c:pt idx="29">
                  <c:v>0.28806501849961352</c:v>
                </c:pt>
                <c:pt idx="30">
                  <c:v>1.8215135284047732</c:v>
                </c:pt>
                <c:pt idx="31">
                  <c:v>1.2802747740733618</c:v>
                </c:pt>
                <c:pt idx="32">
                  <c:v>1.2165177714418858</c:v>
                </c:pt>
                <c:pt idx="33">
                  <c:v>1.2232939904905373</c:v>
                </c:pt>
                <c:pt idx="34">
                  <c:v>0.95263102528274557</c:v>
                </c:pt>
                <c:pt idx="35">
                  <c:v>1.046625212091902</c:v>
                </c:pt>
                <c:pt idx="36">
                  <c:v>0.89932983811863676</c:v>
                </c:pt>
                <c:pt idx="37">
                  <c:v>0.18452442659254401</c:v>
                </c:pt>
                <c:pt idx="38">
                  <c:v>1.2023066418924564</c:v>
                </c:pt>
                <c:pt idx="39">
                  <c:v>1.3808140099997666</c:v>
                </c:pt>
                <c:pt idx="40">
                  <c:v>1.2387985627139169</c:v>
                </c:pt>
                <c:pt idx="41">
                  <c:v>1.2438644894340767</c:v>
                </c:pt>
                <c:pt idx="42">
                  <c:v>0.93111871059218709</c:v>
                </c:pt>
                <c:pt idx="43">
                  <c:v>-0.87506126339170009</c:v>
                </c:pt>
                <c:pt idx="44">
                  <c:v>-1.4623979978989561</c:v>
                </c:pt>
                <c:pt idx="45">
                  <c:v>-1</c:v>
                </c:pt>
                <c:pt idx="46">
                  <c:v>-1.4771212547196624</c:v>
                </c:pt>
                <c:pt idx="47">
                  <c:v>-1.1760912590556813</c:v>
                </c:pt>
              </c:numCache>
            </c:numRef>
          </c:xVal>
          <c:yVal>
            <c:numRef>
              <c:f>Popul_data!$AA$276:$AA$323</c:f>
              <c:numCache>
                <c:formatCode>General</c:formatCode>
                <c:ptCount val="48"/>
                <c:pt idx="0">
                  <c:v>3.4482758620689653</c:v>
                </c:pt>
                <c:pt idx="1">
                  <c:v>11.764705882352942</c:v>
                </c:pt>
                <c:pt idx="2">
                  <c:v>6.8965517241379306</c:v>
                </c:pt>
                <c:pt idx="3">
                  <c:v>23.529411764705884</c:v>
                </c:pt>
                <c:pt idx="4">
                  <c:v>30</c:v>
                </c:pt>
                <c:pt idx="5">
                  <c:v>13.793103448275861</c:v>
                </c:pt>
                <c:pt idx="6">
                  <c:v>29.411764705882351</c:v>
                </c:pt>
                <c:pt idx="7">
                  <c:v>23.333333333333332</c:v>
                </c:pt>
                <c:pt idx="8">
                  <c:v>6.666666666666667</c:v>
                </c:pt>
                <c:pt idx="9">
                  <c:v>20</c:v>
                </c:pt>
                <c:pt idx="10">
                  <c:v>13.333333333333334</c:v>
                </c:pt>
                <c:pt idx="11">
                  <c:v>86.666666666666671</c:v>
                </c:pt>
                <c:pt idx="12">
                  <c:v>89.65517241379311</c:v>
                </c:pt>
                <c:pt idx="13">
                  <c:v>64.705882352941174</c:v>
                </c:pt>
                <c:pt idx="14">
                  <c:v>90</c:v>
                </c:pt>
                <c:pt idx="15">
                  <c:v>76.666666666666671</c:v>
                </c:pt>
                <c:pt idx="16">
                  <c:v>83.333333333333329</c:v>
                </c:pt>
                <c:pt idx="17">
                  <c:v>93.333333333333329</c:v>
                </c:pt>
                <c:pt idx="18">
                  <c:v>93.333333333333329</c:v>
                </c:pt>
                <c:pt idx="19">
                  <c:v>70</c:v>
                </c:pt>
                <c:pt idx="20">
                  <c:v>75.862068965517238</c:v>
                </c:pt>
                <c:pt idx="21">
                  <c:v>35.294117647058826</c:v>
                </c:pt>
                <c:pt idx="22">
                  <c:v>63.333333333333336</c:v>
                </c:pt>
                <c:pt idx="23">
                  <c:v>46.666666666666664</c:v>
                </c:pt>
                <c:pt idx="24">
                  <c:v>50</c:v>
                </c:pt>
                <c:pt idx="25">
                  <c:v>53.333333333333336</c:v>
                </c:pt>
                <c:pt idx="26">
                  <c:v>53.333333333333336</c:v>
                </c:pt>
                <c:pt idx="27">
                  <c:v>93.333333333333329</c:v>
                </c:pt>
                <c:pt idx="28">
                  <c:v>65.517241379310349</c:v>
                </c:pt>
                <c:pt idx="29">
                  <c:v>41.176470588235297</c:v>
                </c:pt>
                <c:pt idx="30">
                  <c:v>96.666666666666671</c:v>
                </c:pt>
                <c:pt idx="31">
                  <c:v>73.333333333333329</c:v>
                </c:pt>
                <c:pt idx="32">
                  <c:v>60</c:v>
                </c:pt>
                <c:pt idx="33">
                  <c:v>83.333333333333329</c:v>
                </c:pt>
                <c:pt idx="34">
                  <c:v>63.333333333333336</c:v>
                </c:pt>
                <c:pt idx="35">
                  <c:v>60</c:v>
                </c:pt>
                <c:pt idx="36">
                  <c:v>41.379310344827587</c:v>
                </c:pt>
                <c:pt idx="37">
                  <c:v>11.764705882352942</c:v>
                </c:pt>
                <c:pt idx="38">
                  <c:v>70</c:v>
                </c:pt>
                <c:pt idx="39">
                  <c:v>70</c:v>
                </c:pt>
                <c:pt idx="40">
                  <c:v>60</c:v>
                </c:pt>
                <c:pt idx="41">
                  <c:v>70</c:v>
                </c:pt>
                <c:pt idx="42">
                  <c:v>56.666666666666664</c:v>
                </c:pt>
                <c:pt idx="43">
                  <c:v>3.3333333333333335</c:v>
                </c:pt>
                <c:pt idx="44">
                  <c:v>3.4482758620689653</c:v>
                </c:pt>
                <c:pt idx="45">
                  <c:v>3.3333333333333335</c:v>
                </c:pt>
                <c:pt idx="46">
                  <c:v>3.3333333333333335</c:v>
                </c:pt>
                <c:pt idx="47">
                  <c:v>3.3333333333333335</c:v>
                </c:pt>
              </c:numCache>
            </c:numRef>
          </c:yVal>
          <c:smooth val="0"/>
        </c:ser>
        <c:ser>
          <c:idx val="1"/>
          <c:order val="1"/>
          <c:tx>
            <c:v>Adult digeneans</c:v>
          </c:tx>
          <c:spPr>
            <a:ln w="28575">
              <a:noFill/>
            </a:ln>
          </c:spPr>
          <c:marker>
            <c:symbol val="squar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sysDash"/>
              </a:ln>
            </c:spPr>
            <c:trendlineType val="log"/>
            <c:dispRSqr val="0"/>
            <c:dispEq val="0"/>
          </c:trendline>
          <c:trendline>
            <c:name>r=0.88, p&lt;0.001</c:nam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Popul_data!$AO$230:$AO$262</c:f>
              <c:numCache>
                <c:formatCode>General</c:formatCode>
                <c:ptCount val="33"/>
                <c:pt idx="0">
                  <c:v>-0.22184874961635639</c:v>
                </c:pt>
                <c:pt idx="1">
                  <c:v>-0.33099321904142442</c:v>
                </c:pt>
                <c:pt idx="2">
                  <c:v>-0.77815125038364363</c:v>
                </c:pt>
                <c:pt idx="3">
                  <c:v>0.91381385238371671</c:v>
                </c:pt>
                <c:pt idx="4">
                  <c:v>-1.2304489213782739</c:v>
                </c:pt>
                <c:pt idx="5">
                  <c:v>0.13566260200007307</c:v>
                </c:pt>
                <c:pt idx="6">
                  <c:v>0.58357658563394932</c:v>
                </c:pt>
                <c:pt idx="7">
                  <c:v>0.24715461488112658</c:v>
                </c:pt>
                <c:pt idx="8">
                  <c:v>0.18105467858723132</c:v>
                </c:pt>
                <c:pt idx="9">
                  <c:v>0.28630673884327484</c:v>
                </c:pt>
                <c:pt idx="10">
                  <c:v>-1.4771212547196624</c:v>
                </c:pt>
                <c:pt idx="11">
                  <c:v>-1.4623979978989561</c:v>
                </c:pt>
                <c:pt idx="12">
                  <c:v>2.4823583725032145E-2</c:v>
                </c:pt>
                <c:pt idx="13">
                  <c:v>0.45229767099463031</c:v>
                </c:pt>
                <c:pt idx="14">
                  <c:v>0.38021124171160603</c:v>
                </c:pt>
                <c:pt idx="15">
                  <c:v>2.0920184707527971</c:v>
                </c:pt>
                <c:pt idx="16">
                  <c:v>2.6143516427250439</c:v>
                </c:pt>
                <c:pt idx="17">
                  <c:v>2.0589170301417576</c:v>
                </c:pt>
                <c:pt idx="18">
                  <c:v>2.6068111469189637</c:v>
                </c:pt>
                <c:pt idx="19">
                  <c:v>2.3147096929551738</c:v>
                </c:pt>
                <c:pt idx="20">
                  <c:v>1.312459457444763</c:v>
                </c:pt>
                <c:pt idx="21">
                  <c:v>1.8678601592075954</c:v>
                </c:pt>
                <c:pt idx="22">
                  <c:v>1.885926339801431</c:v>
                </c:pt>
                <c:pt idx="23">
                  <c:v>1.8371674062278354</c:v>
                </c:pt>
                <c:pt idx="24">
                  <c:v>1.6714601273043785</c:v>
                </c:pt>
                <c:pt idx="25">
                  <c:v>1.2466723333413885</c:v>
                </c:pt>
                <c:pt idx="26">
                  <c:v>1.8639173769578605</c:v>
                </c:pt>
                <c:pt idx="27">
                  <c:v>1.8186656855319467</c:v>
                </c:pt>
                <c:pt idx="28">
                  <c:v>1.0530784434834197</c:v>
                </c:pt>
                <c:pt idx="29">
                  <c:v>1.0899051114393981</c:v>
                </c:pt>
                <c:pt idx="30">
                  <c:v>1.8236915393984545</c:v>
                </c:pt>
                <c:pt idx="31">
                  <c:v>-0.69897000433601875</c:v>
                </c:pt>
                <c:pt idx="32">
                  <c:v>-0.87506126339170009</c:v>
                </c:pt>
              </c:numCache>
            </c:numRef>
          </c:xVal>
          <c:yVal>
            <c:numRef>
              <c:f>Popul_data!$AA$230:$AA$262</c:f>
              <c:numCache>
                <c:formatCode>General</c:formatCode>
                <c:ptCount val="33"/>
                <c:pt idx="0">
                  <c:v>6.666666666666667</c:v>
                </c:pt>
                <c:pt idx="1">
                  <c:v>10</c:v>
                </c:pt>
                <c:pt idx="2">
                  <c:v>6.666666666666667</c:v>
                </c:pt>
                <c:pt idx="3">
                  <c:v>10</c:v>
                </c:pt>
                <c:pt idx="4">
                  <c:v>5.882352941176471</c:v>
                </c:pt>
                <c:pt idx="5">
                  <c:v>6.666666666666667</c:v>
                </c:pt>
                <c:pt idx="6">
                  <c:v>46.666666666666664</c:v>
                </c:pt>
                <c:pt idx="7">
                  <c:v>13.333333333333334</c:v>
                </c:pt>
                <c:pt idx="8">
                  <c:v>41.379310344827587</c:v>
                </c:pt>
                <c:pt idx="9">
                  <c:v>6.666666666666667</c:v>
                </c:pt>
                <c:pt idx="10">
                  <c:v>3.3333333333333335</c:v>
                </c:pt>
                <c:pt idx="11">
                  <c:v>3.4482758620689653</c:v>
                </c:pt>
                <c:pt idx="12">
                  <c:v>5.882352941176471</c:v>
                </c:pt>
                <c:pt idx="13">
                  <c:v>23.333333333333332</c:v>
                </c:pt>
                <c:pt idx="14">
                  <c:v>6.666666666666667</c:v>
                </c:pt>
                <c:pt idx="15">
                  <c:v>40</c:v>
                </c:pt>
                <c:pt idx="16">
                  <c:v>75.862068965517238</c:v>
                </c:pt>
                <c:pt idx="17">
                  <c:v>82.352941176470594</c:v>
                </c:pt>
                <c:pt idx="18">
                  <c:v>63.333333333333336</c:v>
                </c:pt>
                <c:pt idx="19">
                  <c:v>66.666666666666671</c:v>
                </c:pt>
                <c:pt idx="20">
                  <c:v>46.666666666666664</c:v>
                </c:pt>
                <c:pt idx="21">
                  <c:v>46.666666666666664</c:v>
                </c:pt>
                <c:pt idx="22">
                  <c:v>43.333333333333336</c:v>
                </c:pt>
                <c:pt idx="23">
                  <c:v>76.666666666666671</c:v>
                </c:pt>
                <c:pt idx="24">
                  <c:v>86.206896551724142</c:v>
                </c:pt>
                <c:pt idx="25">
                  <c:v>58.823529411764703</c:v>
                </c:pt>
                <c:pt idx="26">
                  <c:v>70</c:v>
                </c:pt>
                <c:pt idx="27">
                  <c:v>73.333333333333329</c:v>
                </c:pt>
                <c:pt idx="28">
                  <c:v>50</c:v>
                </c:pt>
                <c:pt idx="29">
                  <c:v>60</c:v>
                </c:pt>
                <c:pt idx="30">
                  <c:v>53.333333333333336</c:v>
                </c:pt>
                <c:pt idx="31">
                  <c:v>6.666666666666667</c:v>
                </c:pt>
                <c:pt idx="32">
                  <c:v>13.333333333333334</c:v>
                </c:pt>
              </c:numCache>
            </c:numRef>
          </c:yVal>
          <c:smooth val="0"/>
        </c:ser>
        <c:ser>
          <c:idx val="2"/>
          <c:order val="2"/>
          <c:tx>
            <c:v>Larval digeneans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Dot"/>
              </a:ln>
            </c:spPr>
            <c:trendlineType val="log"/>
            <c:dispRSqr val="0"/>
            <c:dispEq val="0"/>
          </c:trendline>
          <c:trendline>
            <c:name>r=0.98, p&lt;0.001</c:name>
            <c:spPr>
              <a:ln>
                <a:prstDash val="dashDot"/>
              </a:ln>
            </c:spPr>
            <c:trendlineType val="linear"/>
            <c:dispRSqr val="0"/>
            <c:dispEq val="0"/>
          </c:trendline>
          <c:xVal>
            <c:numRef>
              <c:f>Popul_data!$AO$263:$AO$275</c:f>
              <c:numCache>
                <c:formatCode>General</c:formatCode>
                <c:ptCount val="13"/>
                <c:pt idx="0">
                  <c:v>2.8671530949528026</c:v>
                </c:pt>
                <c:pt idx="1">
                  <c:v>2.9059632779731928</c:v>
                </c:pt>
                <c:pt idx="2">
                  <c:v>2.0544327932771789</c:v>
                </c:pt>
                <c:pt idx="3">
                  <c:v>2.7950917818004801</c:v>
                </c:pt>
                <c:pt idx="4">
                  <c:v>2.6275024057156635</c:v>
                </c:pt>
                <c:pt idx="5">
                  <c:v>1.6727134419961225</c:v>
                </c:pt>
                <c:pt idx="6">
                  <c:v>2.9975028796989514</c:v>
                </c:pt>
                <c:pt idx="7">
                  <c:v>2.5841804014863818</c:v>
                </c:pt>
                <c:pt idx="8">
                  <c:v>-1</c:v>
                </c:pt>
                <c:pt idx="9">
                  <c:v>-0.87506126339170009</c:v>
                </c:pt>
                <c:pt idx="10">
                  <c:v>-1</c:v>
                </c:pt>
                <c:pt idx="11">
                  <c:v>-1.4623979978989561</c:v>
                </c:pt>
                <c:pt idx="12">
                  <c:v>-1</c:v>
                </c:pt>
              </c:numCache>
            </c:numRef>
          </c:xVal>
          <c:yVal>
            <c:numRef>
              <c:f>Popul_data!$AA$263:$AA$275</c:f>
              <c:numCache>
                <c:formatCode>General</c:formatCode>
                <c:ptCount val="13"/>
                <c:pt idx="0">
                  <c:v>96.666666666666671</c:v>
                </c:pt>
                <c:pt idx="1">
                  <c:v>89.65517241379311</c:v>
                </c:pt>
                <c:pt idx="2">
                  <c:v>41.176470588235297</c:v>
                </c:pt>
                <c:pt idx="3">
                  <c:v>93.333333333333329</c:v>
                </c:pt>
                <c:pt idx="4">
                  <c:v>76.666666666666671</c:v>
                </c:pt>
                <c:pt idx="5">
                  <c:v>36.666666666666664</c:v>
                </c:pt>
                <c:pt idx="6">
                  <c:v>86.666666666666671</c:v>
                </c:pt>
                <c:pt idx="7">
                  <c:v>93.333333333333329</c:v>
                </c:pt>
                <c:pt idx="8">
                  <c:v>6.666666666666667</c:v>
                </c:pt>
                <c:pt idx="9">
                  <c:v>10</c:v>
                </c:pt>
                <c:pt idx="10">
                  <c:v>3.3333333333333335</c:v>
                </c:pt>
                <c:pt idx="11">
                  <c:v>3.4482758620689653</c:v>
                </c:pt>
                <c:pt idx="12">
                  <c:v>3.3333333333333335</c:v>
                </c:pt>
              </c:numCache>
            </c:numRef>
          </c:yVal>
          <c:smooth val="0"/>
        </c:ser>
        <c:ser>
          <c:idx val="0"/>
          <c:order val="3"/>
          <c:tx>
            <c:v>Acanthocephalans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og"/>
            <c:dispRSqr val="0"/>
            <c:dispEq val="0"/>
          </c:trendline>
          <c:trendline>
            <c:name>r=0.78, p&lt;0.001</c:name>
            <c:trendlineType val="linear"/>
            <c:dispRSqr val="0"/>
            <c:dispEq val="0"/>
          </c:trendline>
          <c:xVal>
            <c:numRef>
              <c:f>Popul_data!$AO$214:$AO$229</c:f>
              <c:numCache>
                <c:formatCode>General</c:formatCode>
                <c:ptCount val="16"/>
                <c:pt idx="0">
                  <c:v>0.57209676795051922</c:v>
                </c:pt>
                <c:pt idx="1">
                  <c:v>-0.28630673884327484</c:v>
                </c:pt>
                <c:pt idx="2">
                  <c:v>-0.32735893438633035</c:v>
                </c:pt>
                <c:pt idx="3">
                  <c:v>0.55630250076728727</c:v>
                </c:pt>
                <c:pt idx="4">
                  <c:v>0.50965047954658238</c:v>
                </c:pt>
                <c:pt idx="5">
                  <c:v>6.6946789630613221E-2</c:v>
                </c:pt>
                <c:pt idx="6">
                  <c:v>-0.13469857389745624</c:v>
                </c:pt>
                <c:pt idx="7">
                  <c:v>0.1563472008599241</c:v>
                </c:pt>
                <c:pt idx="8">
                  <c:v>-0.43572856956143741</c:v>
                </c:pt>
                <c:pt idx="9">
                  <c:v>0.53760200210104392</c:v>
                </c:pt>
                <c:pt idx="10">
                  <c:v>0.26091277245599875</c:v>
                </c:pt>
                <c:pt idx="11">
                  <c:v>-9.6910013008056392E-2</c:v>
                </c:pt>
                <c:pt idx="12">
                  <c:v>0.61630043044257266</c:v>
                </c:pt>
                <c:pt idx="13">
                  <c:v>-6.2147906748844461E-2</c:v>
                </c:pt>
                <c:pt idx="14">
                  <c:v>0.30820858029110459</c:v>
                </c:pt>
                <c:pt idx="15">
                  <c:v>0.87506126339170009</c:v>
                </c:pt>
              </c:numCache>
            </c:numRef>
          </c:xVal>
          <c:yVal>
            <c:numRef>
              <c:f>Popul_data!$AA$214:$AA$229</c:f>
              <c:numCache>
                <c:formatCode>General</c:formatCode>
                <c:ptCount val="16"/>
                <c:pt idx="0">
                  <c:v>73.333333333333329</c:v>
                </c:pt>
                <c:pt idx="1">
                  <c:v>17.241379310344829</c:v>
                </c:pt>
                <c:pt idx="2">
                  <c:v>17.647058823529413</c:v>
                </c:pt>
                <c:pt idx="3">
                  <c:v>80</c:v>
                </c:pt>
                <c:pt idx="4">
                  <c:v>23.333333333333332</c:v>
                </c:pt>
                <c:pt idx="5">
                  <c:v>16.666666666666668</c:v>
                </c:pt>
                <c:pt idx="6">
                  <c:v>26.666666666666668</c:v>
                </c:pt>
                <c:pt idx="7">
                  <c:v>30</c:v>
                </c:pt>
                <c:pt idx="8">
                  <c:v>13.333333333333334</c:v>
                </c:pt>
                <c:pt idx="9">
                  <c:v>27.586206896551722</c:v>
                </c:pt>
                <c:pt idx="10">
                  <c:v>29.411764705882351</c:v>
                </c:pt>
                <c:pt idx="11">
                  <c:v>30</c:v>
                </c:pt>
                <c:pt idx="12">
                  <c:v>53.333333333333336</c:v>
                </c:pt>
                <c:pt idx="13">
                  <c:v>26.666666666666668</c:v>
                </c:pt>
                <c:pt idx="14">
                  <c:v>50</c:v>
                </c:pt>
                <c:pt idx="15">
                  <c:v>56.666666666666664</c:v>
                </c:pt>
              </c:numCache>
            </c:numRef>
          </c:yVal>
          <c:smooth val="0"/>
        </c:ser>
        <c:ser>
          <c:idx val="4"/>
          <c:order val="4"/>
          <c:tx>
            <c:v>Nematoda</c:v>
          </c:tx>
          <c:spPr>
            <a:ln w="28575">
              <a:noFill/>
            </a:ln>
          </c:spPr>
          <c:marker>
            <c:symbol val="triang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31750" cmpd="dbl"/>
            </c:spPr>
            <c:trendlineType val="log"/>
            <c:dispRSqr val="0"/>
            <c:dispEq val="0"/>
          </c:trendline>
          <c:trendline>
            <c:name>r=0.79, p=0.001</c:name>
            <c:spPr>
              <a:ln w="31750" cmpd="dbl"/>
            </c:spPr>
            <c:trendlineType val="linear"/>
            <c:dispRSqr val="0"/>
            <c:dispEq val="0"/>
          </c:trendline>
          <c:xVal>
            <c:numRef>
              <c:f>Popul_data!$AO$324:$AO$337</c:f>
              <c:numCache>
                <c:formatCode>General</c:formatCode>
                <c:ptCount val="14"/>
                <c:pt idx="0">
                  <c:v>0.34895354798116401</c:v>
                </c:pt>
                <c:pt idx="1">
                  <c:v>-0.86033800657099369</c:v>
                </c:pt>
                <c:pt idx="2">
                  <c:v>-0.62838893005031149</c:v>
                </c:pt>
                <c:pt idx="3">
                  <c:v>-0.15490195998574319</c:v>
                </c:pt>
                <c:pt idx="4">
                  <c:v>0.13566260200007307</c:v>
                </c:pt>
                <c:pt idx="5">
                  <c:v>0.61630043044257266</c:v>
                </c:pt>
                <c:pt idx="6">
                  <c:v>0.65321251377534373</c:v>
                </c:pt>
                <c:pt idx="7">
                  <c:v>0.25527250510330607</c:v>
                </c:pt>
                <c:pt idx="8">
                  <c:v>-0.17609125905568127</c:v>
                </c:pt>
                <c:pt idx="9">
                  <c:v>-0.63202321470540557</c:v>
                </c:pt>
                <c:pt idx="10">
                  <c:v>-0.3010299956639812</c:v>
                </c:pt>
                <c:pt idx="11">
                  <c:v>-0.47712125471966244</c:v>
                </c:pt>
                <c:pt idx="12">
                  <c:v>-0.22184874961635639</c:v>
                </c:pt>
                <c:pt idx="13">
                  <c:v>-6.2147906748844461E-2</c:v>
                </c:pt>
              </c:numCache>
            </c:numRef>
          </c:xVal>
          <c:yVal>
            <c:numRef>
              <c:f>Popul_data!$AA$324:$AA$337</c:f>
              <c:numCache>
                <c:formatCode>General</c:formatCode>
                <c:ptCount val="14"/>
                <c:pt idx="0">
                  <c:v>13.333333333333334</c:v>
                </c:pt>
                <c:pt idx="1">
                  <c:v>10.344827586206897</c:v>
                </c:pt>
                <c:pt idx="2">
                  <c:v>11.764705882352942</c:v>
                </c:pt>
                <c:pt idx="3">
                  <c:v>26.666666666666668</c:v>
                </c:pt>
                <c:pt idx="4">
                  <c:v>43.333333333333336</c:v>
                </c:pt>
                <c:pt idx="5">
                  <c:v>36.666666666666664</c:v>
                </c:pt>
                <c:pt idx="6">
                  <c:v>70</c:v>
                </c:pt>
                <c:pt idx="7">
                  <c:v>36.666666666666664</c:v>
                </c:pt>
                <c:pt idx="8">
                  <c:v>30</c:v>
                </c:pt>
                <c:pt idx="9">
                  <c:v>10</c:v>
                </c:pt>
                <c:pt idx="10">
                  <c:v>20</c:v>
                </c:pt>
                <c:pt idx="11">
                  <c:v>16.666666666666668</c:v>
                </c:pt>
                <c:pt idx="12">
                  <c:v>16.666666666666668</c:v>
                </c:pt>
                <c:pt idx="13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28416"/>
        <c:axId val="93228992"/>
      </c:scatterChart>
      <c:valAx>
        <c:axId val="93228416"/>
        <c:scaling>
          <c:orientation val="minMax"/>
          <c:max val="3"/>
          <c:min val="-2"/>
        </c:scaling>
        <c:delete val="0"/>
        <c:axPos val="b"/>
        <c:numFmt formatCode="General" sourceLinked="1"/>
        <c:majorTickMark val="out"/>
        <c:minorTickMark val="none"/>
        <c:tickLblPos val="nextTo"/>
        <c:crossAx val="93228992"/>
        <c:crosses val="autoZero"/>
        <c:crossBetween val="midCat"/>
      </c:valAx>
      <c:valAx>
        <c:axId val="93228992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93228416"/>
        <c:crossesAt val="-2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Monogeneans occurred in both regions: </a:t>
            </a:r>
            <a:r>
              <a:rPr lang="en-US" dirty="0" smtClean="0"/>
              <a:t> </a:t>
            </a:r>
            <a:r>
              <a:rPr lang="en-US" dirty="0"/>
              <a:t>satellite species</a:t>
            </a:r>
            <a:endParaRPr lang="ru-RU" dirty="0"/>
          </a:p>
        </c:rich>
      </c:tx>
      <c:layout>
        <c:manualLayout>
          <c:xMode val="edge"/>
          <c:yMode val="edge"/>
          <c:x val="0.17220019060729602"/>
          <c:y val="2.62998265461565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07499579380522"/>
          <c:y val="3.6699480680234549E-2"/>
          <c:w val="0.82887250489754849"/>
          <c:h val="0.83094998060896852"/>
        </c:manualLayout>
      </c:layout>
      <c:scatterChart>
        <c:scatterStyle val="lineMarker"/>
        <c:varyColors val="0"/>
        <c:ser>
          <c:idx val="0"/>
          <c:order val="0"/>
          <c:tx>
            <c:v>Sea of Japan</c:v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Sea of Japan</c:nam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'Tab 5'!$M$21:$M$36</c:f>
              <c:numCache>
                <c:formatCode>General</c:formatCode>
                <c:ptCount val="16"/>
                <c:pt idx="0">
                  <c:v>-0.9852767431792937</c:v>
                </c:pt>
                <c:pt idx="1">
                  <c:v>-0.62838893005031149</c:v>
                </c:pt>
                <c:pt idx="2">
                  <c:v>-0.76342799356293722</c:v>
                </c:pt>
                <c:pt idx="3">
                  <c:v>-0.62838893005031149</c:v>
                </c:pt>
                <c:pt idx="4">
                  <c:v>0.23992481326215151</c:v>
                </c:pt>
                <c:pt idx="5">
                  <c:v>-0.50815548845963121</c:v>
                </c:pt>
                <c:pt idx="6">
                  <c:v>0</c:v>
                </c:pt>
                <c:pt idx="7">
                  <c:v>0.45229767099463031</c:v>
                </c:pt>
                <c:pt idx="8">
                  <c:v>-1</c:v>
                </c:pt>
                <c:pt idx="9">
                  <c:v>-0.36317790241282566</c:v>
                </c:pt>
                <c:pt idx="10">
                  <c:v>-0.22184874961635639</c:v>
                </c:pt>
                <c:pt idx="11">
                  <c:v>-0.87506126339170009</c:v>
                </c:pt>
                <c:pt idx="12">
                  <c:v>-1.4623979978989561</c:v>
                </c:pt>
                <c:pt idx="13">
                  <c:v>-1</c:v>
                </c:pt>
                <c:pt idx="14">
                  <c:v>-1.4771212547196624</c:v>
                </c:pt>
                <c:pt idx="15">
                  <c:v>-1.1760912590556813</c:v>
                </c:pt>
              </c:numCache>
            </c:numRef>
          </c:xVal>
          <c:yVal>
            <c:numRef>
              <c:f>'Tab 5'!$K$21:$K$36</c:f>
              <c:numCache>
                <c:formatCode>General</c:formatCode>
                <c:ptCount val="16"/>
                <c:pt idx="0">
                  <c:v>3.4482758620689653</c:v>
                </c:pt>
                <c:pt idx="1">
                  <c:v>11.764705882352942</c:v>
                </c:pt>
                <c:pt idx="2">
                  <c:v>6.8965517241379306</c:v>
                </c:pt>
                <c:pt idx="3">
                  <c:v>23.529411764705884</c:v>
                </c:pt>
                <c:pt idx="4">
                  <c:v>30</c:v>
                </c:pt>
                <c:pt idx="5">
                  <c:v>13.793103448275861</c:v>
                </c:pt>
                <c:pt idx="6">
                  <c:v>29.411764705882351</c:v>
                </c:pt>
                <c:pt idx="7">
                  <c:v>23.333333333333332</c:v>
                </c:pt>
                <c:pt idx="8">
                  <c:v>6.666666666666667</c:v>
                </c:pt>
                <c:pt idx="9">
                  <c:v>20</c:v>
                </c:pt>
                <c:pt idx="10">
                  <c:v>13.333333333333334</c:v>
                </c:pt>
                <c:pt idx="11">
                  <c:v>3.3333333333333335</c:v>
                </c:pt>
                <c:pt idx="12">
                  <c:v>3.4482758620689653</c:v>
                </c:pt>
                <c:pt idx="13">
                  <c:v>3.3333333333333335</c:v>
                </c:pt>
                <c:pt idx="14">
                  <c:v>3.3333333333333335</c:v>
                </c:pt>
                <c:pt idx="15">
                  <c:v>3.3333333333333335</c:v>
                </c:pt>
              </c:numCache>
            </c:numRef>
          </c:yVal>
          <c:smooth val="0"/>
        </c:ser>
        <c:ser>
          <c:idx val="1"/>
          <c:order val="1"/>
          <c:tx>
            <c:v>Azov Sea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Azov Sea</c:name>
            <c:spPr>
              <a:ln w="19050">
                <a:prstDash val="lgDashDot"/>
              </a:ln>
            </c:spPr>
            <c:trendlineType val="linear"/>
            <c:dispRSqr val="0"/>
            <c:dispEq val="0"/>
          </c:trendline>
          <c:xVal>
            <c:numRef>
              <c:f>'Tab 5'!$M$40:$M$73</c:f>
              <c:numCache>
                <c:formatCode>General</c:formatCode>
                <c:ptCount val="34"/>
                <c:pt idx="0">
                  <c:v>0.87282838195940804</c:v>
                </c:pt>
                <c:pt idx="1">
                  <c:v>2.1199565970835614</c:v>
                </c:pt>
                <c:pt idx="2">
                  <c:v>-0.3010299956639812</c:v>
                </c:pt>
                <c:pt idx="3">
                  <c:v>-0.19836765376683349</c:v>
                </c:pt>
                <c:pt idx="4">
                  <c:v>0.86796092297376104</c:v>
                </c:pt>
                <c:pt idx="5">
                  <c:v>0.74223869449299917</c:v>
                </c:pt>
                <c:pt idx="6">
                  <c:v>0.14231283267772266</c:v>
                </c:pt>
                <c:pt idx="7">
                  <c:v>-0.15490195998574319</c:v>
                </c:pt>
                <c:pt idx="8">
                  <c:v>-1.0142404391146103</c:v>
                </c:pt>
                <c:pt idx="9">
                  <c:v>0.34610837039916931</c:v>
                </c:pt>
                <c:pt idx="10">
                  <c:v>-1</c:v>
                </c:pt>
                <c:pt idx="11">
                  <c:v>1.4802400794834094</c:v>
                </c:pt>
                <c:pt idx="12">
                  <c:v>-0.62324929039790045</c:v>
                </c:pt>
                <c:pt idx="13">
                  <c:v>-1.3891660843645326</c:v>
                </c:pt>
                <c:pt idx="14">
                  <c:v>-0.51188336097887432</c:v>
                </c:pt>
                <c:pt idx="15">
                  <c:v>-0.87506126339170009</c:v>
                </c:pt>
                <c:pt idx="16">
                  <c:v>-0.7269987279362623</c:v>
                </c:pt>
                <c:pt idx="17">
                  <c:v>-0.57403126772771884</c:v>
                </c:pt>
                <c:pt idx="18">
                  <c:v>0.56533718430322255</c:v>
                </c:pt>
                <c:pt idx="19">
                  <c:v>-0.62324929039790045</c:v>
                </c:pt>
                <c:pt idx="20">
                  <c:v>-1.2130748253088512</c:v>
                </c:pt>
                <c:pt idx="21">
                  <c:v>-1.4723256820706347E-2</c:v>
                </c:pt>
                <c:pt idx="22">
                  <c:v>-0.54406804435027567</c:v>
                </c:pt>
                <c:pt idx="23">
                  <c:v>-0.88930170250631035</c:v>
                </c:pt>
                <c:pt idx="24">
                  <c:v>-1.146128035678238</c:v>
                </c:pt>
                <c:pt idx="25">
                  <c:v>-0.76768581670547864</c:v>
                </c:pt>
                <c:pt idx="26">
                  <c:v>-0.3010299956639812</c:v>
                </c:pt>
                <c:pt idx="27">
                  <c:v>-0.33579210192319309</c:v>
                </c:pt>
                <c:pt idx="28">
                  <c:v>-1.4771212547196624</c:v>
                </c:pt>
                <c:pt idx="29">
                  <c:v>-1.6020599913279623</c:v>
                </c:pt>
                <c:pt idx="30">
                  <c:v>-1.3222192947339193</c:v>
                </c:pt>
                <c:pt idx="31">
                  <c:v>-1.3222192947339193</c:v>
                </c:pt>
                <c:pt idx="32">
                  <c:v>-1.4913616938342726</c:v>
                </c:pt>
                <c:pt idx="33">
                  <c:v>-1.3117538610557542</c:v>
                </c:pt>
              </c:numCache>
            </c:numRef>
          </c:xVal>
          <c:yVal>
            <c:numRef>
              <c:f>'Tab 5'!$K$40:$K$73</c:f>
              <c:numCache>
                <c:formatCode>General</c:formatCode>
                <c:ptCount val="34"/>
                <c:pt idx="0">
                  <c:v>7.6923076923076925</c:v>
                </c:pt>
                <c:pt idx="1">
                  <c:v>21.875</c:v>
                </c:pt>
                <c:pt idx="2">
                  <c:v>2.5</c:v>
                </c:pt>
                <c:pt idx="3">
                  <c:v>10</c:v>
                </c:pt>
                <c:pt idx="4">
                  <c:v>43.243243243243242</c:v>
                </c:pt>
                <c:pt idx="5">
                  <c:v>28.571428571428573</c:v>
                </c:pt>
                <c:pt idx="6">
                  <c:v>8.1632653061224492</c:v>
                </c:pt>
                <c:pt idx="7">
                  <c:v>3.3333333333333335</c:v>
                </c:pt>
                <c:pt idx="8">
                  <c:v>1.6129032258064515</c:v>
                </c:pt>
                <c:pt idx="9">
                  <c:v>6.25</c:v>
                </c:pt>
                <c:pt idx="10">
                  <c:v>6.666666666666667</c:v>
                </c:pt>
                <c:pt idx="11">
                  <c:v>18.918918918918919</c:v>
                </c:pt>
                <c:pt idx="12">
                  <c:v>4.7619047619047619</c:v>
                </c:pt>
                <c:pt idx="13">
                  <c:v>2.0408163265306123</c:v>
                </c:pt>
                <c:pt idx="14">
                  <c:v>15.384615384615385</c:v>
                </c:pt>
                <c:pt idx="15">
                  <c:v>13.333333333333334</c:v>
                </c:pt>
                <c:pt idx="16">
                  <c:v>12.5</c:v>
                </c:pt>
                <c:pt idx="17">
                  <c:v>10</c:v>
                </c:pt>
                <c:pt idx="18">
                  <c:v>2.7027027027027026</c:v>
                </c:pt>
                <c:pt idx="19">
                  <c:v>9.5238095238095237</c:v>
                </c:pt>
                <c:pt idx="20">
                  <c:v>6.1224489795918364</c:v>
                </c:pt>
                <c:pt idx="21">
                  <c:v>16.666666666666668</c:v>
                </c:pt>
                <c:pt idx="22">
                  <c:v>11.904761904761905</c:v>
                </c:pt>
                <c:pt idx="23">
                  <c:v>11.290322580645162</c:v>
                </c:pt>
                <c:pt idx="24">
                  <c:v>7.1428571428571432</c:v>
                </c:pt>
                <c:pt idx="25">
                  <c:v>12.195121951219512</c:v>
                </c:pt>
                <c:pt idx="26">
                  <c:v>14.285714285714286</c:v>
                </c:pt>
                <c:pt idx="27">
                  <c:v>30.76923076923077</c:v>
                </c:pt>
                <c:pt idx="28">
                  <c:v>3.3333333333333335</c:v>
                </c:pt>
                <c:pt idx="29">
                  <c:v>2.5</c:v>
                </c:pt>
                <c:pt idx="30">
                  <c:v>4.7619047619047619</c:v>
                </c:pt>
                <c:pt idx="31">
                  <c:v>4.7619047619047619</c:v>
                </c:pt>
                <c:pt idx="32">
                  <c:v>3.225806451612903</c:v>
                </c:pt>
                <c:pt idx="33">
                  <c:v>2.4390243902439024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12864"/>
        <c:axId val="89613440"/>
      </c:scatterChart>
      <c:valAx>
        <c:axId val="8961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(abundance)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927021231534919"/>
              <c:y val="0.90855956598183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613440"/>
        <c:crossesAt val="-2"/>
        <c:crossBetween val="midCat"/>
      </c:valAx>
      <c:valAx>
        <c:axId val="89613440"/>
        <c:scaling>
          <c:orientation val="minMax"/>
          <c:min val="-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3.657806957166305E-3"/>
              <c:y val="0.303632776004936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9612864"/>
        <c:crossesAt val="-2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Monogeneans occurred in both regions</a:t>
            </a:r>
            <a:r>
              <a:rPr lang="en-US" dirty="0" smtClean="0"/>
              <a:t>: </a:t>
            </a:r>
            <a:r>
              <a:rPr lang="en-US" dirty="0"/>
              <a:t>core species</a:t>
            </a:r>
            <a:endParaRPr lang="ru-RU" dirty="0"/>
          </a:p>
        </c:rich>
      </c:tx>
      <c:layout>
        <c:manualLayout>
          <c:xMode val="edge"/>
          <c:yMode val="edge"/>
          <c:x val="0.1454382994216987"/>
          <c:y val="2.629982654615657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242415418012386"/>
          <c:y val="7.8796250214864E-2"/>
          <c:w val="0.82887250489754849"/>
          <c:h val="0.73470274898060939"/>
        </c:manualLayout>
      </c:layout>
      <c:scatterChart>
        <c:scatterStyle val="lineMarker"/>
        <c:varyColors val="0"/>
        <c:ser>
          <c:idx val="0"/>
          <c:order val="0"/>
          <c:tx>
            <c:v>Sea of Japan</c:v>
          </c:tx>
          <c:spPr>
            <a:ln w="28575">
              <a:noFill/>
            </a:ln>
          </c:spPr>
          <c:marker>
            <c:symbol val="x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Sea of Japan</c:nam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'Tab 5'!$M$2:$M$17</c:f>
              <c:numCache>
                <c:formatCode>General</c:formatCode>
                <c:ptCount val="16"/>
                <c:pt idx="0">
                  <c:v>1.4622107616460438</c:v>
                </c:pt>
                <c:pt idx="1">
                  <c:v>1.7256863758159822</c:v>
                </c:pt>
                <c:pt idx="2">
                  <c:v>0.59562588132255256</c:v>
                </c:pt>
                <c:pt idx="3">
                  <c:v>1.7009919975949694</c:v>
                </c:pt>
                <c:pt idx="4">
                  <c:v>1.75815462196739</c:v>
                </c:pt>
                <c:pt idx="5">
                  <c:v>1.5006937713635242</c:v>
                </c:pt>
                <c:pt idx="6">
                  <c:v>1.7020473917520349</c:v>
                </c:pt>
                <c:pt idx="7">
                  <c:v>1.6776069527204931</c:v>
                </c:pt>
                <c:pt idx="8">
                  <c:v>1.2945580723038201</c:v>
                </c:pt>
                <c:pt idx="9">
                  <c:v>1.2536053457358431</c:v>
                </c:pt>
                <c:pt idx="10">
                  <c:v>0.28806501849961352</c:v>
                </c:pt>
                <c:pt idx="11">
                  <c:v>1.8215135284047732</c:v>
                </c:pt>
                <c:pt idx="12">
                  <c:v>1.2802747740733618</c:v>
                </c:pt>
                <c:pt idx="13">
                  <c:v>1.2165177714418858</c:v>
                </c:pt>
                <c:pt idx="14">
                  <c:v>1.2232939904905373</c:v>
                </c:pt>
                <c:pt idx="15">
                  <c:v>0.95263102528274557</c:v>
                </c:pt>
              </c:numCache>
            </c:numRef>
          </c:xVal>
          <c:yVal>
            <c:numRef>
              <c:f>'Tab 5'!$K$2:$K$17</c:f>
              <c:numCache>
                <c:formatCode>General</c:formatCode>
                <c:ptCount val="16"/>
                <c:pt idx="0">
                  <c:v>86.666666666666671</c:v>
                </c:pt>
                <c:pt idx="1">
                  <c:v>89.65517241379311</c:v>
                </c:pt>
                <c:pt idx="2">
                  <c:v>64.705882352941174</c:v>
                </c:pt>
                <c:pt idx="3">
                  <c:v>90</c:v>
                </c:pt>
                <c:pt idx="4">
                  <c:v>76.666666666666671</c:v>
                </c:pt>
                <c:pt idx="5">
                  <c:v>83.333333333333329</c:v>
                </c:pt>
                <c:pt idx="6">
                  <c:v>93.333333333333329</c:v>
                </c:pt>
                <c:pt idx="7">
                  <c:v>93.333333333333329</c:v>
                </c:pt>
                <c:pt idx="8">
                  <c:v>93.333333333333329</c:v>
                </c:pt>
                <c:pt idx="9">
                  <c:v>65.517241379310349</c:v>
                </c:pt>
                <c:pt idx="10">
                  <c:v>41.176470588235297</c:v>
                </c:pt>
                <c:pt idx="11">
                  <c:v>96.666666666666671</c:v>
                </c:pt>
                <c:pt idx="12">
                  <c:v>73.333333333333329</c:v>
                </c:pt>
                <c:pt idx="13">
                  <c:v>60</c:v>
                </c:pt>
                <c:pt idx="14">
                  <c:v>83.333333333333329</c:v>
                </c:pt>
                <c:pt idx="15">
                  <c:v>63.333333333333336</c:v>
                </c:pt>
              </c:numCache>
            </c:numRef>
          </c:yVal>
          <c:smooth val="0"/>
        </c:ser>
        <c:ser>
          <c:idx val="1"/>
          <c:order val="1"/>
          <c:tx>
            <c:v>Azov Sea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name>Azov Sea</c:name>
            <c:spPr>
              <a:ln w="19050">
                <a:prstDash val="lgDashDot"/>
              </a:ln>
            </c:spPr>
            <c:trendlineType val="linear"/>
            <c:dispRSqr val="0"/>
            <c:dispEq val="0"/>
          </c:trendline>
          <c:xVal>
            <c:numRef>
              <c:f>'Tab 5'!$M$77:$M$104</c:f>
              <c:numCache>
                <c:formatCode>General</c:formatCode>
                <c:ptCount val="28"/>
                <c:pt idx="0">
                  <c:v>-0.33579210192319309</c:v>
                </c:pt>
                <c:pt idx="1">
                  <c:v>0.65641765365055504</c:v>
                </c:pt>
                <c:pt idx="2">
                  <c:v>1.0463000196529693</c:v>
                </c:pt>
                <c:pt idx="3">
                  <c:v>0.24919835739111287</c:v>
                </c:pt>
                <c:pt idx="4">
                  <c:v>0.93281186861163212</c:v>
                </c:pt>
                <c:pt idx="5">
                  <c:v>1.6162057613453251</c:v>
                </c:pt>
                <c:pt idx="6">
                  <c:v>1.3182621422365026</c:v>
                </c:pt>
                <c:pt idx="7">
                  <c:v>0.77369690895739363</c:v>
                </c:pt>
                <c:pt idx="8">
                  <c:v>1.2329961103921538</c:v>
                </c:pt>
                <c:pt idx="9">
                  <c:v>0.80326197096667473</c:v>
                </c:pt>
                <c:pt idx="10">
                  <c:v>0.49986438185822218</c:v>
                </c:pt>
                <c:pt idx="11">
                  <c:v>0.46132698753643053</c:v>
                </c:pt>
                <c:pt idx="12">
                  <c:v>0.41252200854503474</c:v>
                </c:pt>
                <c:pt idx="13">
                  <c:v>1.0633869788643928</c:v>
                </c:pt>
                <c:pt idx="14">
                  <c:v>0.6569086593353074</c:v>
                </c:pt>
                <c:pt idx="15">
                  <c:v>0.91733042610655391</c:v>
                </c:pt>
                <c:pt idx="16">
                  <c:v>1.2664375025613495</c:v>
                </c:pt>
                <c:pt idx="17">
                  <c:v>0.49831055378960049</c:v>
                </c:pt>
                <c:pt idx="18">
                  <c:v>1.3698340703001615</c:v>
                </c:pt>
                <c:pt idx="19">
                  <c:v>1.4216928396517781</c:v>
                </c:pt>
                <c:pt idx="20">
                  <c:v>1.0633869788643928</c:v>
                </c:pt>
                <c:pt idx="21">
                  <c:v>1.0806559316136306</c:v>
                </c:pt>
                <c:pt idx="22">
                  <c:v>1.2663885100087673</c:v>
                </c:pt>
                <c:pt idx="23">
                  <c:v>0.95193855452976062</c:v>
                </c:pt>
                <c:pt idx="24">
                  <c:v>0.72743630427746486</c:v>
                </c:pt>
                <c:pt idx="25">
                  <c:v>0.72602823707005482</c:v>
                </c:pt>
                <c:pt idx="26">
                  <c:v>0.75082812317240877</c:v>
                </c:pt>
                <c:pt idx="27">
                  <c:v>1.2836242443241699</c:v>
                </c:pt>
              </c:numCache>
            </c:numRef>
          </c:xVal>
          <c:yVal>
            <c:numRef>
              <c:f>'Tab 5'!$K$77:$K$104</c:f>
              <c:numCache>
                <c:formatCode>General</c:formatCode>
                <c:ptCount val="28"/>
                <c:pt idx="0">
                  <c:v>23.076923076923077</c:v>
                </c:pt>
                <c:pt idx="1">
                  <c:v>63.333333333333336</c:v>
                </c:pt>
                <c:pt idx="2">
                  <c:v>90.625</c:v>
                </c:pt>
                <c:pt idx="3">
                  <c:v>45</c:v>
                </c:pt>
                <c:pt idx="4">
                  <c:v>80</c:v>
                </c:pt>
                <c:pt idx="5">
                  <c:v>86.486486486486484</c:v>
                </c:pt>
                <c:pt idx="6">
                  <c:v>80.952380952380949</c:v>
                </c:pt>
                <c:pt idx="7">
                  <c:v>57.142857142857146</c:v>
                </c:pt>
                <c:pt idx="8">
                  <c:v>96.666666666666671</c:v>
                </c:pt>
                <c:pt idx="9">
                  <c:v>66.666666666666671</c:v>
                </c:pt>
                <c:pt idx="10">
                  <c:v>61.29032258064516</c:v>
                </c:pt>
                <c:pt idx="11">
                  <c:v>60.714285714285715</c:v>
                </c:pt>
                <c:pt idx="12">
                  <c:v>46.341463414634148</c:v>
                </c:pt>
                <c:pt idx="13">
                  <c:v>78.571428571428569</c:v>
                </c:pt>
                <c:pt idx="14">
                  <c:v>61.53846153846154</c:v>
                </c:pt>
                <c:pt idx="15">
                  <c:v>70</c:v>
                </c:pt>
                <c:pt idx="16">
                  <c:v>93.75</c:v>
                </c:pt>
                <c:pt idx="17">
                  <c:v>65</c:v>
                </c:pt>
                <c:pt idx="18">
                  <c:v>90</c:v>
                </c:pt>
                <c:pt idx="19">
                  <c:v>81.081081081081081</c:v>
                </c:pt>
                <c:pt idx="20">
                  <c:v>76.19047619047619</c:v>
                </c:pt>
                <c:pt idx="21">
                  <c:v>87.755102040816325</c:v>
                </c:pt>
                <c:pt idx="22">
                  <c:v>83.333333333333329</c:v>
                </c:pt>
                <c:pt idx="23">
                  <c:v>78.571428571428569</c:v>
                </c:pt>
                <c:pt idx="24">
                  <c:v>67.741935483870961</c:v>
                </c:pt>
                <c:pt idx="25">
                  <c:v>78.571428571428569</c:v>
                </c:pt>
                <c:pt idx="26">
                  <c:v>70.731707317073173</c:v>
                </c:pt>
                <c:pt idx="27">
                  <c:v>85.714285714285708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615168"/>
        <c:axId val="89615744"/>
      </c:scatterChart>
      <c:valAx>
        <c:axId val="89615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(abundance)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927021231534919"/>
              <c:y val="0.908559565981832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615744"/>
        <c:crossesAt val="-2"/>
        <c:crossBetween val="midCat"/>
      </c:valAx>
      <c:valAx>
        <c:axId val="89615744"/>
        <c:scaling>
          <c:orientation val="minMax"/>
          <c:max val="100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Prevalence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3.657806957166305E-3"/>
              <c:y val="0.303632776004936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9615168"/>
        <c:crossesAt val="-2"/>
        <c:crossBetween val="midCat"/>
      </c:valAx>
    </c:plotArea>
    <c:legend>
      <c:legendPos val="r"/>
      <c:layout>
        <c:manualLayout>
          <c:xMode val="edge"/>
          <c:yMode val="edge"/>
          <c:x val="0.57429851830917678"/>
          <c:y val="0.53981818678915128"/>
          <c:w val="0.4057989153108052"/>
          <c:h val="0.25196303587051616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374E7-ADC9-4E8C-89ED-A65A70C84BE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35000"/>
            <a:ext cx="34290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4017963"/>
            <a:ext cx="7315200" cy="3805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898C-0FC5-436C-81A5-205A4C061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9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898C-0FC5-436C-81A5-205A4C0611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2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0D344C-49A1-4AA4-B6EE-A6F5C0946653}" type="slidenum">
              <a:rPr lang="uk-UA" smtClean="0">
                <a:latin typeface="Arial" pitchFamily="34" charset="0"/>
              </a:rPr>
              <a:pPr eaLnBrk="1" hangingPunct="1"/>
              <a:t>12</a:t>
            </a:fld>
            <a:endParaRPr lang="uk-UA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635000"/>
            <a:ext cx="3429000" cy="31718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93CDCB-93CC-43FA-92B8-0AB74989ECA2}" type="slidenum">
              <a:rPr lang="uk-UA" smtClean="0">
                <a:latin typeface="Arial" pitchFamily="34" charset="0"/>
              </a:rPr>
              <a:pPr eaLnBrk="1" hangingPunct="1"/>
              <a:t>13</a:t>
            </a:fld>
            <a:endParaRPr lang="uk-UA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635000"/>
            <a:ext cx="3429000" cy="31718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D9CE98-6E41-4FFB-8154-2FE79034471F}" type="slidenum">
              <a:rPr lang="uk-UA" smtClean="0">
                <a:latin typeface="Arial" pitchFamily="34" charset="0"/>
              </a:rPr>
              <a:pPr eaLnBrk="1" hangingPunct="1"/>
              <a:t>43</a:t>
            </a:fld>
            <a:endParaRPr lang="uk-UA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4A34B-D279-4C6B-B748-438453E84CD1}" type="slidenum">
              <a:rPr lang="uk-UA" smtClean="0">
                <a:latin typeface="Arial" pitchFamily="34" charset="0"/>
              </a:rPr>
              <a:pPr eaLnBrk="1" hangingPunct="1"/>
              <a:t>45</a:t>
            </a:fld>
            <a:endParaRPr lang="uk-UA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C59AA8-ABD7-4A31-96C5-95596C4C92D7}" type="slidenum">
              <a:rPr lang="uk-UA" smtClean="0">
                <a:latin typeface="Arial" pitchFamily="34" charset="0"/>
              </a:rPr>
              <a:pPr eaLnBrk="1" hangingPunct="1"/>
              <a:t>51</a:t>
            </a:fld>
            <a:endParaRPr lang="uk-UA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0" y="634365"/>
            <a:ext cx="6096000" cy="31718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84EFFE-2B54-43A8-BBAB-DA8B8698160C}" type="slidenum">
              <a:rPr lang="uk-UA" smtClean="0">
                <a:latin typeface="Arial" pitchFamily="34" charset="0"/>
              </a:rPr>
              <a:pPr eaLnBrk="1" hangingPunct="1"/>
              <a:t>53</a:t>
            </a:fld>
            <a:endParaRPr lang="uk-UA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4000" y="634365"/>
            <a:ext cx="6096000" cy="31718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898C-0FC5-436C-81A5-205A4C0611A7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4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00" y="0"/>
            <a:ext cx="6616700" cy="12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83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ebshop.elsevier.com/languageservices/languageedit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dnote.com/" TargetMode="External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lit-review.ru/guides/Mendeley_guide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354217"/>
          </a:xfrm>
        </p:spPr>
        <p:txBody>
          <a:bodyPr/>
          <a:lstStyle/>
          <a:p>
            <a:pPr algn="ctr"/>
            <a:r>
              <a:rPr lang="uk-UA" dirty="0" smtClean="0"/>
              <a:t>Підготовка наукової публікації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71500"/>
            <a:ext cx="7237475" cy="677108"/>
          </a:xfrm>
        </p:spPr>
        <p:txBody>
          <a:bodyPr/>
          <a:lstStyle/>
          <a:p>
            <a:r>
              <a:rPr lang="uk-UA" b="1" dirty="0" smtClean="0"/>
              <a:t>Спрощуйте вашу мову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866900"/>
            <a:ext cx="8280400" cy="6370975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/>
              <a:t>Original</a:t>
            </a:r>
            <a:r>
              <a:rPr lang="en-US" b="1" dirty="0"/>
              <a:t>:</a:t>
            </a:r>
            <a:r>
              <a:rPr lang="en-US" dirty="0"/>
              <a:t> "Numerous studies in recent years, such as those by Miller (1995) and Smith (1998), have shown that low salinities enhance oyster recruitment."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/>
              <a:t>Suggested:</a:t>
            </a:r>
            <a:r>
              <a:rPr lang="en-US" dirty="0"/>
              <a:t> </a:t>
            </a:r>
            <a:r>
              <a:rPr lang="en-US" dirty="0" smtClean="0"/>
              <a:t>"Low </a:t>
            </a:r>
            <a:r>
              <a:rPr lang="en-US" dirty="0"/>
              <a:t>salinities enhance oyster recruitment (Miller, 1995; Smith 1998). </a:t>
            </a:r>
            <a:r>
              <a:rPr lang="en-US" dirty="0" smtClean="0"/>
              <a:t>"</a:t>
            </a:r>
            <a:endParaRPr lang="uk-UA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/>
              <a:t>Академічне письмо має бути </a:t>
            </a:r>
            <a:r>
              <a:rPr lang="uk-UA" b="1" dirty="0" smtClean="0"/>
              <a:t>інформативним,  стислим та засноване на фактах</a:t>
            </a:r>
            <a:r>
              <a:rPr lang="en-US" dirty="0" smtClean="0"/>
              <a:t>, </a:t>
            </a:r>
            <a:r>
              <a:rPr lang="uk-UA" dirty="0" smtClean="0"/>
              <a:t>але це не означає, що воно має бути не </a:t>
            </a:r>
            <a:r>
              <a:rPr lang="uk-UA" b="1" dirty="0" smtClean="0"/>
              <a:t>креативним</a:t>
            </a:r>
          </a:p>
          <a:p>
            <a:pPr algn="r" fontAlgn="base">
              <a:spcAft>
                <a:spcPts val="1200"/>
              </a:spcAft>
            </a:pPr>
            <a:r>
              <a:rPr lang="en-GB" i="1" dirty="0"/>
              <a:t>Zoe </a:t>
            </a:r>
            <a:r>
              <a:rPr lang="en-GB" i="1" dirty="0" smtClean="0"/>
              <a:t>Doubleday</a:t>
            </a:r>
            <a:r>
              <a:rPr lang="uk-UA" i="1" dirty="0" smtClean="0"/>
              <a:t> </a:t>
            </a:r>
            <a:r>
              <a:rPr lang="en-US" dirty="0" smtClean="0"/>
              <a:t>(2018)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6700"/>
            <a:ext cx="8228075" cy="677108"/>
          </a:xfrm>
        </p:spPr>
        <p:txBody>
          <a:bodyPr/>
          <a:lstStyle/>
          <a:p>
            <a:r>
              <a:rPr lang="uk-UA" b="1" dirty="0" smtClean="0"/>
              <a:t>Уникайте довгих речень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6186309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/>
              <a:t>Прямі та короткі речення є кращими</a:t>
            </a:r>
            <a:r>
              <a:rPr lang="en-US" dirty="0" smtClean="0"/>
              <a:t>!</a:t>
            </a:r>
            <a:endParaRPr lang="en-US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b="1" dirty="0" smtClean="0"/>
              <a:t>Довгі речення не роблять письмо більш науковим, </a:t>
            </a:r>
            <a:r>
              <a:rPr lang="uk-UA" dirty="0" smtClean="0"/>
              <a:t>але викликають замішання у читача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/>
              <a:t>Сьогодні, середня довжина речення академічного письма має бути близько </a:t>
            </a:r>
            <a:r>
              <a:rPr lang="uk-UA" b="1" dirty="0" smtClean="0"/>
              <a:t>12-17</a:t>
            </a:r>
            <a:r>
              <a:rPr lang="uk-UA" dirty="0" smtClean="0"/>
              <a:t> слів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/>
              <a:t>Кожне речення має читатися на одному подиху. Довгі речення шокують читачів</a:t>
            </a:r>
            <a:r>
              <a:rPr lang="en-US" dirty="0" smtClean="0"/>
              <a:t>.</a:t>
            </a:r>
            <a:endParaRPr lang="uk-UA" dirty="0" smtClean="0"/>
          </a:p>
          <a:p>
            <a:pPr fontAlgn="base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Dr. </a:t>
            </a:r>
            <a:r>
              <a:rPr lang="en-GB" dirty="0"/>
              <a:t>Angel </a:t>
            </a:r>
            <a:r>
              <a:rPr lang="en-GB" dirty="0" err="1"/>
              <a:t>Borja</a:t>
            </a:r>
            <a:r>
              <a:rPr lang="uk-UA" dirty="0"/>
              <a:t> (2015)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6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389" y="723900"/>
            <a:ext cx="7772400" cy="677108"/>
          </a:xfrm>
        </p:spPr>
        <p:txBody>
          <a:bodyPr/>
          <a:lstStyle/>
          <a:p>
            <a:pPr eaLnBrk="1" hangingPunct="1"/>
            <a:r>
              <a:rPr lang="uk-UA" dirty="0" smtClean="0"/>
              <a:t>Перед написанням роботи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90" y="2781300"/>
            <a:ext cx="7931150" cy="3607141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uk-UA" sz="3600" dirty="0" smtClean="0">
                <a:latin typeface="Times New Roman" pitchFamily="18" charset="0"/>
              </a:rPr>
              <a:t>Як визначити чи те, що ви хочете сказати є важливим?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Вивчайте літературу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Відвідуйте конференції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Читайте спеціалізовані сайти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Порадьтеся з експертами в галузі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1190" y="1714500"/>
            <a:ext cx="807561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3200" dirty="0">
                <a:solidFill>
                  <a:srgbClr val="FF0000"/>
                </a:solidFill>
              </a:rPr>
              <a:t>2 складові успіху: чітке послання + правильний формат</a:t>
            </a:r>
          </a:p>
        </p:txBody>
      </p:sp>
    </p:spTree>
    <p:extLst>
      <p:ext uri="{BB962C8B-B14F-4D97-AF65-F5344CB8AC3E}">
        <p14:creationId xmlns:p14="http://schemas.microsoft.com/office/powerpoint/2010/main" val="32392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8100"/>
            <a:ext cx="9144000" cy="1011237"/>
          </a:xfrm>
        </p:spPr>
        <p:txBody>
          <a:bodyPr/>
          <a:lstStyle/>
          <a:p>
            <a:pPr algn="ctr" eaLnBrk="1" hangingPunct="1"/>
            <a:r>
              <a:rPr lang="ru-RU" sz="3600" b="1" dirty="0" err="1" smtClean="0"/>
              <a:t>Сім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кроків</a:t>
            </a:r>
            <a:r>
              <a:rPr lang="ru-RU" sz="3600" b="1" dirty="0" smtClean="0"/>
              <a:t> до </a:t>
            </a:r>
            <a:r>
              <a:rPr lang="ru-RU" sz="3600" b="1" dirty="0" err="1"/>
              <a:t>підготовки</a:t>
            </a:r>
            <a:r>
              <a:rPr lang="uk-UA" sz="3600" b="1" dirty="0" smtClean="0"/>
              <a:t> першої чернетки</a:t>
            </a:r>
            <a:endParaRPr lang="ru-RU" sz="36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715" y="1095018"/>
            <a:ext cx="8836025" cy="7325082"/>
          </a:xfrm>
          <a:prstGeom prst="rect">
            <a:avLst/>
          </a:prstGeom>
        </p:spPr>
        <p:txBody>
          <a:bodyPr/>
          <a:lstStyle/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uk-UA" sz="2600" dirty="0" smtClean="0">
                <a:latin typeface="Arial" pitchFamily="34" charset="0"/>
                <a:cs typeface="Arial" pitchFamily="34" charset="0"/>
              </a:rPr>
              <a:t>Оберіть журнал перед написанням чернетки – вимоги журналу часто визначають обсяг і структуру статті.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Подумайте про тему, яку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хочете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представити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кількох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днів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тижнів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uk-UA" sz="2600" dirty="0">
                <a:latin typeface="Arial" pitchFamily="34" charset="0"/>
                <a:cs typeface="Arial" pitchFamily="34" charset="0"/>
              </a:rPr>
              <a:t>Записуйте цікаві думки, що прийшли в голову протягом дня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uk-UA" sz="2600" dirty="0" smtClean="0">
                <a:latin typeface="Arial" pitchFamily="34" charset="0"/>
                <a:cs typeface="Arial" pitchFamily="34" charset="0"/>
              </a:rPr>
              <a:t>Зберіть в один файл інформацію з різних джерел зберігши інформацію про джерело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uk-UA" sz="2600" dirty="0" smtClean="0">
                <a:latin typeface="Arial" pitchFamily="34" charset="0"/>
                <a:cs typeface="Arial" pitchFamily="34" charset="0"/>
              </a:rPr>
              <a:t>Підготуйте графічний матеріал - рисунки, таблиці і повні підписи до них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бігло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напишіть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чернетку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наче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б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подумки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 smtClean="0">
                <a:latin typeface="Arial" pitchFamily="34" charset="0"/>
                <a:cs typeface="Arial" pitchFamily="34" charset="0"/>
              </a:rPr>
              <a:t>вголос, при цьому не звертаючи увагу на правопис, граматику, стиль, інші дріб'язки</a:t>
            </a:r>
          </a:p>
          <a:p>
            <a:pPr marL="514350" indent="-514350" eaLnBrk="1" hangingPunct="1">
              <a:spcAft>
                <a:spcPts val="1200"/>
              </a:spcAft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розділяйте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рукопис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співавторів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Краще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написати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повну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першу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версію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а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співавтори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змінити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додати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>
                <a:latin typeface="Arial" pitchFamily="34" charset="0"/>
                <a:cs typeface="Arial" pitchFamily="34" charset="0"/>
              </a:rPr>
              <a:t>новий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текст</a:t>
            </a:r>
            <a:endParaRPr lang="uk-UA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Francis Crick cro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ru-RU" b="1" dirty="0" err="1" smtClean="0"/>
              <a:t>Чотири</a:t>
            </a:r>
            <a:r>
              <a:rPr lang="ru-RU" b="1" dirty="0" smtClean="0"/>
              <a:t> кроки до </a:t>
            </a:r>
            <a:r>
              <a:rPr lang="ru-RU" b="1" dirty="0" err="1" smtClean="0"/>
              <a:t>підготовки</a:t>
            </a:r>
            <a:r>
              <a:rPr lang="ru-RU" b="1" dirty="0" smtClean="0"/>
              <a:t> </a:t>
            </a:r>
            <a:r>
              <a:rPr lang="ru-RU" b="1" dirty="0" err="1" smtClean="0"/>
              <a:t>кінцевого</a:t>
            </a:r>
            <a:r>
              <a:rPr lang="ru-RU" b="1" dirty="0" smtClean="0"/>
              <a:t> </a:t>
            </a:r>
            <a:r>
              <a:rPr lang="ru-RU" b="1" dirty="0" err="1" smtClean="0"/>
              <a:t>варінту</a:t>
            </a:r>
            <a:r>
              <a:rPr lang="uk-UA" b="1" dirty="0" smtClean="0"/>
              <a:t> рукопису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846169"/>
            <a:ext cx="6553200" cy="6370975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Повертайтеся </a:t>
            </a:r>
            <a:r>
              <a:rPr lang="uk-UA" dirty="0">
                <a:latin typeface="Arial" pitchFamily="34" charset="0"/>
                <a:cs typeface="Arial" pitchFamily="34" charset="0"/>
              </a:rPr>
              <a:t>до написаної чернетки знову та знову вдосконалюючи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текст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Спробуйте подивитися на свій рукопис із іншого боку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>
                <a:latin typeface="Arial" pitchFamily="34" charset="0"/>
                <a:cs typeface="Arial" pitchFamily="34" charset="0"/>
              </a:rPr>
              <a:t>Обговоріть чернетку з колегами,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експертами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Перевірте академічну якість письма рукопису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5943600"/>
            <a:ext cx="4549587" cy="2514600"/>
          </a:xfrm>
          <a:prstGeom prst="rect">
            <a:avLst/>
          </a:prstGeom>
          <a:blipFill>
            <a:blip r:embed="rId2" cstate="print"/>
            <a:srcRect/>
            <a:stretch>
              <a:fillRect l="-15791" r="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r="4950"/>
          <a:stretch/>
        </p:blipFill>
        <p:spPr bwMode="auto">
          <a:xfrm>
            <a:off x="6615953" y="1870822"/>
            <a:ext cx="252804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991600" cy="1107996"/>
          </a:xfrm>
        </p:spPr>
        <p:txBody>
          <a:bodyPr/>
          <a:lstStyle/>
          <a:p>
            <a:pPr algn="ctr"/>
            <a:r>
              <a:rPr lang="uk-UA" sz="3600" b="1" dirty="0" smtClean="0"/>
              <a:t>Деякі секрети написання якісної роботи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297305"/>
            <a:ext cx="8686800" cy="689419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uk-UA" dirty="0" smtClean="0"/>
              <a:t>Досвідчений  керівник</a:t>
            </a:r>
          </a:p>
          <a:p>
            <a:pPr marL="457200" indent="-457200">
              <a:buFontTx/>
              <a:buChar char="-"/>
            </a:pPr>
            <a:r>
              <a:rPr lang="uk-UA" dirty="0" smtClean="0"/>
              <a:t>Досвідчений закордонний </a:t>
            </a:r>
            <a:r>
              <a:rPr lang="uk-UA" dirty="0" err="1" smtClean="0"/>
              <a:t>співкерівник</a:t>
            </a:r>
            <a:endParaRPr lang="uk-UA" dirty="0" smtClean="0"/>
          </a:p>
          <a:p>
            <a:pPr marL="457200" indent="-457200">
              <a:buFontTx/>
              <a:buChar char="-"/>
            </a:pPr>
            <a:r>
              <a:rPr lang="uk-UA" dirty="0" smtClean="0"/>
              <a:t>Банк академічних виразів</a:t>
            </a:r>
          </a:p>
          <a:p>
            <a:pPr marL="457200" indent="-457200">
              <a:buFontTx/>
              <a:buChar char="-"/>
            </a:pPr>
            <a:r>
              <a:rPr lang="uk-UA" dirty="0" smtClean="0"/>
              <a:t>Банк специфічних  на</a:t>
            </a:r>
            <a:r>
              <a:rPr lang="uk-UA" dirty="0"/>
              <a:t>у</a:t>
            </a:r>
            <a:r>
              <a:rPr lang="uk-UA" dirty="0" smtClean="0"/>
              <a:t>кових термінів та виразів складений вами</a:t>
            </a:r>
          </a:p>
          <a:p>
            <a:pPr marL="457200" indent="-457200">
              <a:buFontTx/>
              <a:buChar char="-"/>
            </a:pPr>
            <a:r>
              <a:rPr lang="uk-UA" dirty="0" smtClean="0"/>
              <a:t>Читати й ще раз читати!</a:t>
            </a:r>
          </a:p>
          <a:p>
            <a:pPr marL="457200" indent="-457200">
              <a:buFontTx/>
              <a:buChar char="-"/>
            </a:pPr>
            <a:r>
              <a:rPr lang="uk-UA" dirty="0" smtClean="0"/>
              <a:t>Платний сервіс редагування рукописів (наприклад:</a:t>
            </a:r>
            <a:r>
              <a:rPr lang="en-US" dirty="0" smtClean="0"/>
              <a:t> </a:t>
            </a:r>
            <a:r>
              <a:rPr lang="en-US" dirty="0"/>
              <a:t>Elsevier </a:t>
            </a:r>
            <a:r>
              <a:rPr lang="en-US" dirty="0" smtClean="0">
                <a:hlinkClick r:id="rId2"/>
              </a:rPr>
              <a:t>English</a:t>
            </a:r>
            <a:r>
              <a:rPr lang="en-US" dirty="0">
                <a:hlinkClick r:id="rId2"/>
              </a:rPr>
              <a:t>  Language Editing</a:t>
            </a:r>
            <a:r>
              <a:rPr lang="en-US" dirty="0"/>
              <a:t> </a:t>
            </a:r>
            <a:r>
              <a:rPr lang="en-US" dirty="0" smtClean="0"/>
              <a:t>service</a:t>
            </a:r>
            <a:r>
              <a:rPr lang="uk-UA" dirty="0"/>
              <a:t>,</a:t>
            </a:r>
            <a:r>
              <a:rPr lang="uk-UA" dirty="0" smtClean="0"/>
              <a:t> </a:t>
            </a:r>
            <a:r>
              <a:rPr lang="uk-UA" dirty="0" smtClean="0">
                <a:sym typeface="Symbol"/>
              </a:rPr>
              <a:t> 250 </a:t>
            </a:r>
            <a:r>
              <a:rPr lang="en-US" dirty="0" smtClean="0">
                <a:sym typeface="Symbol"/>
              </a:rPr>
              <a:t>Euro for a </a:t>
            </a:r>
            <a:r>
              <a:rPr lang="en-US" dirty="0">
                <a:sym typeface="Symbol"/>
              </a:rPr>
              <a:t>m</a:t>
            </a:r>
            <a:r>
              <a:rPr lang="en-US" dirty="0" smtClean="0">
                <a:sym typeface="Symbol"/>
              </a:rPr>
              <a:t>anuscript</a:t>
            </a:r>
            <a:r>
              <a:rPr lang="uk-UA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uk-UA" dirty="0"/>
              <a:t>Безкоштовні засоби перевірки граматики та орфографії (наприклад: </a:t>
            </a:r>
            <a:r>
              <a:rPr lang="en-GB" dirty="0"/>
              <a:t>https://app.grammarly.com</a:t>
            </a:r>
            <a:r>
              <a:rPr lang="uk-UA" dirty="0"/>
              <a:t>)</a:t>
            </a:r>
            <a:endParaRPr lang="ru-RU" dirty="0"/>
          </a:p>
          <a:p>
            <a:pPr marL="457200" indent="-457200">
              <a:buFontTx/>
              <a:buChar char="-"/>
            </a:pPr>
            <a:r>
              <a:rPr lang="uk-UA" dirty="0" smtClean="0"/>
              <a:t>Корінний </a:t>
            </a:r>
            <a:r>
              <a:rPr lang="uk-UA" dirty="0"/>
              <a:t>носій англійської </a:t>
            </a:r>
            <a:r>
              <a:rPr lang="uk-UA" dirty="0" smtClean="0"/>
              <a:t>мови</a:t>
            </a:r>
          </a:p>
          <a:p>
            <a:pPr marL="457200" indent="-457200">
              <a:buFontTx/>
              <a:buChar char="-"/>
            </a:pPr>
            <a:r>
              <a:rPr lang="uk-UA" dirty="0" smtClean="0"/>
              <a:t>Занурення у англомовне середовище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58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6234" y="800101"/>
            <a:ext cx="837057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3600" dirty="0" smtClean="0">
                <a:latin typeface="Georgia"/>
                <a:cs typeface="Georgia"/>
              </a:rPr>
              <a:t>Крок третій</a:t>
            </a:r>
          </a:p>
          <a:p>
            <a:pPr marL="12700">
              <a:lnSpc>
                <a:spcPct val="100000"/>
              </a:lnSpc>
            </a:pPr>
            <a:endParaRPr lang="en-US" sz="36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uk-UA" sz="3600" dirty="0" smtClean="0">
                <a:latin typeface="Georgia"/>
                <a:cs typeface="Georgia"/>
              </a:rPr>
              <a:t>Міжнародні стандарти академічних публікацій</a:t>
            </a:r>
            <a:r>
              <a:rPr lang="ru-RU" sz="3600" dirty="0" smtClean="0">
                <a:latin typeface="Georgia"/>
                <a:cs typeface="Georgia"/>
              </a:rPr>
              <a:t> </a:t>
            </a:r>
            <a:endParaRPr lang="ru-RU" sz="36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65958" y="104581"/>
            <a:ext cx="442785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215" marR="5080" indent="-120015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</a:rPr>
              <a:t>Стаття очима</a:t>
            </a:r>
            <a:r>
              <a:rPr sz="3600" spc="-12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автора  </a:t>
            </a:r>
            <a:r>
              <a:rPr sz="3600" dirty="0">
                <a:solidFill>
                  <a:srgbClr val="FFFFFF"/>
                </a:solidFill>
              </a:rPr>
              <a:t>і</a:t>
            </a:r>
            <a:r>
              <a:rPr sz="3600" spc="-13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видавця</a:t>
            </a:r>
            <a:endParaRPr sz="3600"/>
          </a:p>
        </p:txBody>
      </p:sp>
      <p:sp>
        <p:nvSpPr>
          <p:cNvPr id="11" name="AutoShape 2" descr="Картинки по запросу написать чтобы опубликов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8997" y="3695776"/>
            <a:ext cx="48426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Вам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вивчити</a:t>
            </a:r>
            <a:r>
              <a:rPr lang="ru-RU" sz="2800" dirty="0"/>
              <a:t> правила </a:t>
            </a:r>
            <a:r>
              <a:rPr lang="ru-RU" sz="2800" dirty="0" err="1"/>
              <a:t>гри</a:t>
            </a:r>
            <a:r>
              <a:rPr lang="ru-RU" sz="2800" dirty="0"/>
              <a:t>. І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будете </a:t>
            </a:r>
            <a:r>
              <a:rPr lang="ru-RU" sz="2800" dirty="0" err="1"/>
              <a:t>грати</a:t>
            </a:r>
            <a:r>
              <a:rPr lang="ru-RU" sz="2800" dirty="0"/>
              <a:t> як </a:t>
            </a:r>
            <a:r>
              <a:rPr lang="ru-RU" sz="2800" dirty="0" err="1"/>
              <a:t>ніхто</a:t>
            </a:r>
            <a:r>
              <a:rPr lang="ru-RU" sz="2800" dirty="0"/>
              <a:t> </a:t>
            </a:r>
            <a:r>
              <a:rPr lang="ru-RU" sz="2800" dirty="0" err="1" smtClean="0"/>
              <a:t>інший</a:t>
            </a:r>
            <a:endParaRPr lang="ru-RU" sz="2800" dirty="0" smtClean="0"/>
          </a:p>
          <a:p>
            <a:r>
              <a:rPr lang="uk-UA" sz="2800" i="1" dirty="0" smtClean="0"/>
              <a:t>Альберт Ейнштейн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38501"/>
            <a:ext cx="3726126" cy="51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50">
              <a:lnSpc>
                <a:spcPct val="100000"/>
              </a:lnSpc>
            </a:pPr>
            <a:r>
              <a:rPr sz="3200" b="1" dirty="0"/>
              <a:t>Структура експериментальної</a:t>
            </a:r>
            <a:r>
              <a:rPr sz="3200" b="1" spc="-75" dirty="0"/>
              <a:t> </a:t>
            </a:r>
            <a:r>
              <a:rPr sz="3200" b="1" spc="-5" dirty="0"/>
              <a:t>статті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823228"/>
            <a:ext cx="8915400" cy="7063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 smtClean="0">
                <a:latin typeface="Georgia"/>
                <a:cs typeface="Georgia"/>
              </a:rPr>
              <a:t>Title</a:t>
            </a:r>
            <a:r>
              <a:rPr lang="uk-UA" sz="2700" spc="-5" dirty="0" smtClean="0">
                <a:latin typeface="Georgia"/>
                <a:cs typeface="Georgia"/>
              </a:rPr>
              <a:t> (назва) – коротка та інформативна</a:t>
            </a:r>
            <a:r>
              <a:rPr lang="en-US" sz="2700" spc="-5" dirty="0" smtClean="0">
                <a:latin typeface="Georgia"/>
                <a:cs typeface="Georgia"/>
              </a:rPr>
              <a:t>	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 smtClean="0">
                <a:latin typeface="Georgia"/>
                <a:cs typeface="Georgia"/>
              </a:rPr>
              <a:t>Author(s)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 smtClean="0">
                <a:latin typeface="Georgia"/>
                <a:cs typeface="Georgia"/>
              </a:rPr>
              <a:t>Institution(s)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 smtClean="0">
                <a:latin typeface="Georgia"/>
                <a:cs typeface="Georgia"/>
              </a:rPr>
              <a:t>Abstract</a:t>
            </a:r>
            <a:r>
              <a:rPr sz="2700" spc="-40" dirty="0" smtClean="0">
                <a:latin typeface="Georgia"/>
                <a:cs typeface="Georgia"/>
              </a:rPr>
              <a:t> </a:t>
            </a:r>
            <a:r>
              <a:rPr sz="2700" spc="-5" dirty="0" smtClean="0">
                <a:latin typeface="Georgia"/>
                <a:cs typeface="Georgia"/>
              </a:rPr>
              <a:t>(</a:t>
            </a:r>
            <a:r>
              <a:rPr lang="en-US" sz="2700" spc="-5" dirty="0" smtClean="0">
                <a:latin typeface="Georgia"/>
                <a:cs typeface="Georgia"/>
              </a:rPr>
              <a:t>Structured</a:t>
            </a:r>
            <a:r>
              <a:rPr sz="2700" spc="-5" dirty="0" smtClean="0">
                <a:latin typeface="Georgia"/>
                <a:cs typeface="Georgia"/>
              </a:rPr>
              <a:t>)</a:t>
            </a:r>
            <a:r>
              <a:rPr lang="uk-UA" sz="2700" spc="-5" dirty="0" smtClean="0">
                <a:latin typeface="Georgia"/>
                <a:cs typeface="Georgia"/>
              </a:rPr>
              <a:t> – 1 параграф (</a:t>
            </a:r>
            <a:r>
              <a:rPr lang="uk-UA" sz="2700" spc="-5" dirty="0" smtClean="0">
                <a:latin typeface="Georgia"/>
                <a:cs typeface="Georgia"/>
                <a:sym typeface="Symbol"/>
              </a:rPr>
              <a:t></a:t>
            </a:r>
            <a:r>
              <a:rPr lang="uk-UA" sz="2700" spc="-5" dirty="0" smtClean="0">
                <a:latin typeface="Georgia"/>
                <a:cs typeface="Georgia"/>
              </a:rPr>
              <a:t>250 слів)</a:t>
            </a:r>
            <a:endParaRPr lang="en-US" sz="2700" spc="-5" dirty="0" smtClean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spc="-5" dirty="0" smtClean="0">
                <a:latin typeface="Georgia"/>
                <a:cs typeface="Georgia"/>
              </a:rPr>
              <a:t>Key words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 smtClean="0">
                <a:latin typeface="Georgia"/>
                <a:cs typeface="Georgia"/>
              </a:rPr>
              <a:t>Introduction</a:t>
            </a:r>
            <a:r>
              <a:rPr lang="uk-UA" sz="2700" spc="-5" dirty="0">
                <a:latin typeface="Georgia"/>
                <a:cs typeface="Georgia"/>
              </a:rPr>
              <a:t> – 1,5 – 2 сторінки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 smtClean="0">
                <a:latin typeface="Georgia"/>
                <a:cs typeface="Georgia"/>
              </a:rPr>
              <a:t>Methods</a:t>
            </a:r>
            <a:r>
              <a:rPr lang="uk-UA" sz="2700" spc="-10" dirty="0" smtClean="0">
                <a:latin typeface="Georgia"/>
                <a:cs typeface="Georgia"/>
              </a:rPr>
              <a:t> – 2-3 сторінки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 smtClean="0">
                <a:latin typeface="Georgia"/>
                <a:cs typeface="Georgia"/>
              </a:rPr>
              <a:t>Results</a:t>
            </a:r>
            <a:r>
              <a:rPr lang="uk-UA" sz="2700" spc="-10" dirty="0" smtClean="0">
                <a:latin typeface="Georgia"/>
                <a:cs typeface="Georgia"/>
              </a:rPr>
              <a:t> – 1-8 сторінок</a:t>
            </a:r>
            <a:r>
              <a:rPr lang="en-US" sz="2700" spc="-10" dirty="0" smtClean="0">
                <a:latin typeface="Georgia"/>
                <a:cs typeface="Georgia"/>
              </a:rPr>
              <a:t> (</a:t>
            </a:r>
            <a:r>
              <a:rPr lang="en-US" sz="2700" dirty="0" smtClean="0">
                <a:latin typeface="Georgia"/>
                <a:cs typeface="Georgia"/>
              </a:rPr>
              <a:t>figures</a:t>
            </a:r>
            <a:r>
              <a:rPr lang="en-US" sz="2700" dirty="0">
                <a:latin typeface="Georgia"/>
                <a:cs typeface="Georgia"/>
              </a:rPr>
              <a:t>: </a:t>
            </a:r>
            <a:r>
              <a:rPr lang="uk-UA" sz="2700" dirty="0" smtClean="0">
                <a:latin typeface="Georgia"/>
                <a:cs typeface="Georgia"/>
              </a:rPr>
              <a:t>1</a:t>
            </a:r>
            <a:r>
              <a:rPr lang="en-US" sz="2700" dirty="0" smtClean="0">
                <a:latin typeface="Georgia"/>
                <a:cs typeface="Georgia"/>
              </a:rPr>
              <a:t>-8;</a:t>
            </a:r>
            <a:r>
              <a:rPr lang="en-US" sz="2700" dirty="0">
                <a:latin typeface="Georgia"/>
                <a:cs typeface="Georgia"/>
              </a:rPr>
              <a:t> </a:t>
            </a:r>
            <a:r>
              <a:rPr lang="en-US" sz="2700" dirty="0" smtClean="0">
                <a:latin typeface="Georgia"/>
                <a:cs typeface="Georgia"/>
              </a:rPr>
              <a:t>tables</a:t>
            </a:r>
            <a:r>
              <a:rPr lang="en-US" sz="2700" dirty="0">
                <a:latin typeface="Georgia"/>
                <a:cs typeface="Georgia"/>
              </a:rPr>
              <a:t>:  </a:t>
            </a:r>
            <a:endParaRPr lang="en-US" sz="2700" dirty="0" smtClean="0">
              <a:latin typeface="Georgia"/>
              <a:cs typeface="Georgia"/>
            </a:endParaRPr>
          </a:p>
          <a:p>
            <a:pPr marL="3862388" indent="173038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2700" dirty="0" smtClean="0">
                <a:latin typeface="Georgia"/>
                <a:cs typeface="Georgia"/>
              </a:rPr>
              <a:t>1-3, one </a:t>
            </a:r>
            <a:r>
              <a:rPr lang="en-US" sz="2700" dirty="0">
                <a:latin typeface="Georgia"/>
                <a:cs typeface="Georgia"/>
              </a:rPr>
              <a:t>per page)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 smtClean="0">
                <a:latin typeface="Georgia"/>
                <a:cs typeface="Georgia"/>
              </a:rPr>
              <a:t>Discussion</a:t>
            </a:r>
            <a:r>
              <a:rPr lang="uk-UA" sz="2700" spc="-5" dirty="0" smtClean="0">
                <a:latin typeface="Georgia"/>
                <a:cs typeface="Georgia"/>
              </a:rPr>
              <a:t> – 4-6 сторінок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GB" sz="2700" spc="-5" dirty="0" smtClean="0">
                <a:latin typeface="Georgia"/>
                <a:cs typeface="Georgia"/>
              </a:rPr>
              <a:t>Conclusion</a:t>
            </a:r>
            <a:r>
              <a:rPr lang="en-US" sz="2700" spc="-5" dirty="0">
                <a:latin typeface="Georgia"/>
                <a:cs typeface="Georgia"/>
              </a:rPr>
              <a:t>s</a:t>
            </a:r>
            <a:r>
              <a:rPr lang="uk-UA" sz="2700" spc="-5" dirty="0" smtClean="0">
                <a:latin typeface="Georgia"/>
                <a:cs typeface="Georgia"/>
              </a:rPr>
              <a:t> </a:t>
            </a:r>
            <a:r>
              <a:rPr lang="uk-UA" sz="2700" spc="-5" dirty="0">
                <a:latin typeface="Georgia"/>
                <a:cs typeface="Georgia"/>
              </a:rPr>
              <a:t>–</a:t>
            </a:r>
            <a:r>
              <a:rPr lang="uk-UA" sz="2700" spc="-5" dirty="0" smtClean="0">
                <a:latin typeface="Georgia"/>
                <a:cs typeface="Georgia"/>
              </a:rPr>
              <a:t> </a:t>
            </a:r>
            <a:r>
              <a:rPr lang="en-GB" sz="2700" spc="-5" dirty="0" smtClean="0">
                <a:latin typeface="Georgia"/>
                <a:cs typeface="Georgia"/>
              </a:rPr>
              <a:t>1 </a:t>
            </a:r>
            <a:r>
              <a:rPr lang="uk-UA" sz="2700" spc="-5" dirty="0">
                <a:latin typeface="Georgia"/>
                <a:cs typeface="Georgia"/>
              </a:rPr>
              <a:t>параграф </a:t>
            </a:r>
            <a:endParaRPr lang="uk-UA" sz="2700" spc="-5" dirty="0" smtClean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 smtClean="0">
                <a:latin typeface="Georgia"/>
                <a:cs typeface="Georgia"/>
              </a:rPr>
              <a:t>Acknowledgements</a:t>
            </a:r>
            <a:endParaRPr sz="27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dirty="0" smtClean="0">
                <a:latin typeface="Georgia"/>
                <a:cs typeface="Georgia"/>
              </a:rPr>
              <a:t>References</a:t>
            </a:r>
            <a:r>
              <a:rPr lang="uk-UA" sz="2700" dirty="0" smtClean="0">
                <a:latin typeface="Georgia"/>
                <a:cs typeface="Georgia"/>
              </a:rPr>
              <a:t> – 20-50 джерел</a:t>
            </a:r>
            <a:endParaRPr lang="en-US" sz="2700" dirty="0" smtClean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700" dirty="0" smtClean="0">
                <a:latin typeface="Georgia"/>
                <a:cs typeface="Georgia"/>
              </a:rPr>
              <a:t>Supplementary data</a:t>
            </a:r>
            <a:r>
              <a:rPr lang="uk-UA" sz="2700" dirty="0" smtClean="0">
                <a:latin typeface="Georgia"/>
                <a:cs typeface="Georgia"/>
              </a:rPr>
              <a:t> – не обмежено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2700" dirty="0" smtClean="0">
                <a:latin typeface="Georgia"/>
                <a:cs typeface="Georgia"/>
              </a:rPr>
              <a:t>Ідеальний розмір основної частини рукопису 25-40 сторінок 12 кеглем з двійним інтервалом між рядками</a:t>
            </a:r>
            <a:endParaRPr lang="uk-UA" sz="2700" dirty="0"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2586092"/>
            <a:ext cx="769121" cy="301460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IMRAD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5300"/>
            <a:ext cx="8988552" cy="677108"/>
          </a:xfrm>
        </p:spPr>
        <p:txBody>
          <a:bodyPr/>
          <a:lstStyle/>
          <a:p>
            <a:pPr algn="ctr"/>
            <a:r>
              <a:rPr lang="uk-UA" dirty="0" smtClean="0"/>
              <a:t>Як з'явився стандарт </a:t>
            </a:r>
            <a:r>
              <a:rPr lang="en-GB" dirty="0" smtClean="0"/>
              <a:t>IMRAD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09700"/>
            <a:ext cx="6553200" cy="704808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структуру, </a:t>
            </a:r>
            <a:r>
              <a:rPr lang="ru-RU" dirty="0" err="1"/>
              <a:t>подібну</a:t>
            </a:r>
            <a:r>
              <a:rPr lang="ru-RU" dirty="0"/>
              <a:t> </a:t>
            </a:r>
            <a:r>
              <a:rPr lang="en-GB" dirty="0"/>
              <a:t>IMRAD, </a:t>
            </a:r>
            <a:r>
              <a:rPr lang="ru-RU" dirty="0" err="1"/>
              <a:t>вважається</a:t>
            </a:r>
            <a:r>
              <a:rPr lang="ru-RU" dirty="0"/>
              <a:t> «</a:t>
            </a:r>
            <a:r>
              <a:rPr lang="en-GB" dirty="0" err="1"/>
              <a:t>Études</a:t>
            </a:r>
            <a:r>
              <a:rPr lang="en-GB" dirty="0"/>
              <a:t> </a:t>
            </a:r>
            <a:r>
              <a:rPr lang="en-GB" dirty="0" err="1"/>
              <a:t>sur</a:t>
            </a:r>
            <a:r>
              <a:rPr lang="en-GB" dirty="0"/>
              <a:t> la </a:t>
            </a:r>
            <a:r>
              <a:rPr lang="en-GB" dirty="0" err="1"/>
              <a:t>bière</a:t>
            </a:r>
            <a:r>
              <a:rPr lang="en-GB" dirty="0"/>
              <a:t>» </a:t>
            </a:r>
            <a:r>
              <a:rPr lang="uk-UA" dirty="0" smtClean="0"/>
              <a:t>Луї</a:t>
            </a:r>
            <a:r>
              <a:rPr lang="ru-RU" dirty="0" smtClean="0"/>
              <a:t> </a:t>
            </a:r>
            <a:r>
              <a:rPr lang="ru-RU" dirty="0"/>
              <a:t>Пастера, написана в 1876 </a:t>
            </a:r>
            <a:r>
              <a:rPr lang="ru-RU" dirty="0" err="1"/>
              <a:t>році</a:t>
            </a:r>
            <a:r>
              <a:rPr lang="ru-RU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/>
              <a:t>У 1970-х роках </a:t>
            </a:r>
            <a:r>
              <a:rPr lang="en-GB" dirty="0"/>
              <a:t>IMRAD </a:t>
            </a:r>
            <a:r>
              <a:rPr lang="ru-RU" dirty="0"/>
              <a:t>став «стандартом» в </a:t>
            </a:r>
            <a:r>
              <a:rPr lang="ru-RU" dirty="0" err="1"/>
              <a:t>оформленні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статей, коли в 1972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стандарт </a:t>
            </a:r>
            <a:r>
              <a:rPr lang="en-GB" dirty="0"/>
              <a:t>ANSI Z39.16-1972 (Preparation of Scientific Papers for Written or Oral Presentation)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90900"/>
            <a:ext cx="2743200" cy="30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351592"/>
            <a:ext cx="8988552" cy="677108"/>
          </a:xfrm>
        </p:spPr>
        <p:txBody>
          <a:bodyPr/>
          <a:lstStyle/>
          <a:p>
            <a:r>
              <a:rPr lang="uk-UA" dirty="0" smtClean="0"/>
              <a:t>Організація ідей у науковій статті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4" y="1562100"/>
            <a:ext cx="886603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2324100"/>
            <a:ext cx="228600" cy="4847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500" b="1" dirty="0" smtClean="0"/>
              <a:t>S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4072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8374" y="775447"/>
            <a:ext cx="8370570" cy="273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3600" dirty="0" smtClean="0">
                <a:latin typeface="Georgia"/>
                <a:cs typeface="Georgia"/>
              </a:rPr>
              <a:t>Крок другий</a:t>
            </a:r>
          </a:p>
          <a:p>
            <a:pPr marL="12700">
              <a:lnSpc>
                <a:spcPct val="100000"/>
              </a:lnSpc>
            </a:pPr>
            <a:endParaRPr lang="en-US" sz="3600" dirty="0" smtClean="0">
              <a:latin typeface="Georgia"/>
              <a:cs typeface="Georgia"/>
            </a:endParaRPr>
          </a:p>
          <a:p>
            <a:pPr algn="ctr">
              <a:spcBef>
                <a:spcPts val="1200"/>
              </a:spcBef>
            </a:pPr>
            <a:r>
              <a:rPr lang="uk-UA" sz="4800" b="1" dirty="0"/>
              <a:t>Якість викладення та </a:t>
            </a:r>
            <a:r>
              <a:rPr lang="uk-UA" sz="4800" b="1" dirty="0" smtClean="0"/>
              <a:t>представлення </a:t>
            </a:r>
            <a:r>
              <a:rPr lang="uk-UA" sz="4800" b="1" dirty="0"/>
              <a:t>матеріалів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65958" y="234441"/>
            <a:ext cx="4427855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215" marR="5080" indent="-120015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</a:rPr>
              <a:t>Стаття очима</a:t>
            </a:r>
            <a:r>
              <a:rPr sz="3600" spc="-12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автора  </a:t>
            </a:r>
            <a:r>
              <a:rPr sz="3600" dirty="0">
                <a:solidFill>
                  <a:srgbClr val="FFFFFF"/>
                </a:solidFill>
              </a:rPr>
              <a:t>і</a:t>
            </a:r>
            <a:r>
              <a:rPr sz="3600" spc="-13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видавця</a:t>
            </a:r>
            <a:endParaRPr sz="3600"/>
          </a:p>
        </p:txBody>
      </p:sp>
      <p:sp>
        <p:nvSpPr>
          <p:cNvPr id="11" name="AutoShape 2" descr="Картинки по запросу написать чтобы опубликов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299010" y="5674585"/>
            <a:ext cx="6300670" cy="246221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ru-RU" dirty="0"/>
              <a:t>I </a:t>
            </a:r>
            <a:r>
              <a:rPr lang="ru-RU" dirty="0" err="1"/>
              <a:t>think</a:t>
            </a:r>
            <a:r>
              <a:rPr lang="ru-RU" dirty="0"/>
              <a:t> </a:t>
            </a:r>
            <a:r>
              <a:rPr lang="ru-RU" dirty="0" err="1"/>
              <a:t>that</a:t>
            </a:r>
            <a:r>
              <a:rPr lang="ru-RU" dirty="0"/>
              <a:t> a </a:t>
            </a:r>
            <a:r>
              <a:rPr lang="ru-RU" dirty="0" err="1"/>
              <a:t>large</a:t>
            </a:r>
            <a:r>
              <a:rPr lang="ru-RU" dirty="0"/>
              <a:t> </a:t>
            </a:r>
            <a:r>
              <a:rPr lang="ru-RU" dirty="0" err="1"/>
              <a:t>part</a:t>
            </a:r>
            <a:r>
              <a:rPr lang="ru-RU" dirty="0"/>
              <a:t> of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business</a:t>
            </a:r>
            <a:r>
              <a:rPr lang="ru-RU" dirty="0"/>
              <a:t> </a:t>
            </a:r>
            <a:r>
              <a:rPr lang="ru-RU" dirty="0" err="1"/>
              <a:t>consists</a:t>
            </a:r>
            <a:r>
              <a:rPr lang="ru-RU" dirty="0"/>
              <a:t> of </a:t>
            </a:r>
            <a:r>
              <a:rPr lang="ru-RU" dirty="0" err="1"/>
              <a:t>being</a:t>
            </a:r>
            <a:r>
              <a:rPr lang="ru-RU" dirty="0"/>
              <a:t> </a:t>
            </a:r>
            <a:r>
              <a:rPr lang="ru-RU" dirty="0" err="1"/>
              <a:t>able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explain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simplest</a:t>
            </a:r>
            <a:r>
              <a:rPr lang="ru-RU" dirty="0"/>
              <a:t> </a:t>
            </a:r>
            <a:r>
              <a:rPr lang="ru-RU" dirty="0" err="1"/>
              <a:t>way</a:t>
            </a:r>
            <a:r>
              <a:rPr lang="ru-RU" dirty="0"/>
              <a:t> </a:t>
            </a:r>
            <a:r>
              <a:rPr lang="ru-RU" dirty="0" err="1"/>
              <a:t>possible</a:t>
            </a:r>
            <a:r>
              <a:rPr lang="ru-RU" dirty="0"/>
              <a:t> </a:t>
            </a:r>
            <a:r>
              <a:rPr lang="ru-RU" dirty="0" err="1"/>
              <a:t>very</a:t>
            </a:r>
            <a:r>
              <a:rPr lang="ru-RU" dirty="0"/>
              <a:t> </a:t>
            </a:r>
            <a:r>
              <a:rPr lang="ru-RU" dirty="0" err="1"/>
              <a:t>complex</a:t>
            </a:r>
            <a:r>
              <a:rPr lang="ru-RU" dirty="0"/>
              <a:t> </a:t>
            </a:r>
            <a:r>
              <a:rPr lang="ru-RU" dirty="0" err="1" smtClean="0"/>
              <a:t>issues</a:t>
            </a:r>
            <a:r>
              <a:rPr lang="en-US" dirty="0" smtClean="0"/>
              <a:t>”</a:t>
            </a:r>
            <a:endParaRPr lang="uk-UA" dirty="0"/>
          </a:p>
          <a:p>
            <a:r>
              <a:rPr lang="en-US" i="1" dirty="0" smtClean="0"/>
              <a:t>Juan </a:t>
            </a:r>
            <a:r>
              <a:rPr lang="en-US" i="1" dirty="0"/>
              <a:t>Antonio Balbuena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38" y="5543685"/>
            <a:ext cx="2724015" cy="2724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696241"/>
            <a:ext cx="8280920" cy="2309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0390"/>
            <a:ext cx="9036496" cy="1615827"/>
          </a:xfrm>
        </p:spPr>
        <p:txBody>
          <a:bodyPr/>
          <a:lstStyle/>
          <a:p>
            <a:pPr algn="ctr"/>
            <a:r>
              <a:rPr lang="uk-UA" sz="3500" b="1" dirty="0"/>
              <a:t>Підготовка </a:t>
            </a:r>
            <a:r>
              <a:rPr lang="uk-UA" sz="3500" b="1" dirty="0" smtClean="0"/>
              <a:t>рукопису</a:t>
            </a:r>
            <a:br>
              <a:rPr lang="uk-UA" sz="3500" b="1" dirty="0" smtClean="0"/>
            </a:br>
            <a:r>
              <a:rPr lang="uk-UA" sz="3500" b="1" dirty="0" smtClean="0"/>
              <a:t>Німецька концепція «червоної стрічки»</a:t>
            </a:r>
            <a:endParaRPr lang="ru-RU" sz="35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23958148"/>
              </p:ext>
            </p:extLst>
          </p:nvPr>
        </p:nvGraphicFramePr>
        <p:xfrm>
          <a:off x="5580112" y="4317910"/>
          <a:ext cx="2880320" cy="16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44815"/>
              </p:ext>
            </p:extLst>
          </p:nvPr>
        </p:nvGraphicFramePr>
        <p:xfrm>
          <a:off x="914400" y="4317910"/>
          <a:ext cx="4572000" cy="1578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2851"/>
                <a:gridCol w="627497"/>
                <a:gridCol w="604412"/>
                <a:gridCol w="202370"/>
                <a:gridCol w="641104"/>
                <a:gridCol w="703766"/>
              </a:tblGrid>
              <a:tr h="22555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Sea of Japan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Sea of Azov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Monogeneans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0.024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0.005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Adult digeneans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0.093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0.019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0.033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0.673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Larval digeneans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0.16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0.55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Acanthocephalans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0.083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0.478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0.068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0.963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5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Nematodes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0.072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0.773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0.145</a:t>
                      </a:r>
                      <a:endParaRPr lang="ru-RU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696241"/>
            <a:ext cx="5911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Обчислення та підготовка результатів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42424"/>
            <a:ext cx="3384376" cy="150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Вступ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Актуальність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Огляд проблеми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Висунення робочих гіпотез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740801"/>
            <a:ext cx="4104456" cy="150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Матеріал та методи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Опис обсягу дослідженого матеріалу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Методи аналізу (порівняльний, статистичний, та ін.)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942394" y="2142068"/>
            <a:ext cx="864096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1813129" y="3382771"/>
            <a:ext cx="693207" cy="43204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6359020"/>
            <a:ext cx="244827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Результати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Опис результатів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Опис ілюстрацій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Підтвердження або відхилення гіпотез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470338" y="3184441"/>
            <a:ext cx="631911" cy="396140"/>
          </a:xfrm>
          <a:prstGeom prst="rightArrow">
            <a:avLst>
              <a:gd name="adj1" fmla="val 50000"/>
              <a:gd name="adj2" fmla="val 8364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6359020"/>
            <a:ext cx="298833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Обговорення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Співставлення отриманих результатів з літературними даними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Висновки та перспективи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6360537"/>
            <a:ext cx="2448272" cy="177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/>
              <a:t>Подяки</a:t>
            </a:r>
          </a:p>
          <a:p>
            <a:r>
              <a:rPr lang="uk-UA" sz="2000" b="1" dirty="0" smtClean="0"/>
              <a:t>Список літератури</a:t>
            </a:r>
          </a:p>
          <a:p>
            <a:r>
              <a:rPr lang="uk-UA" sz="2000" b="1" dirty="0" smtClean="0"/>
              <a:t>Додаткові матеріали</a:t>
            </a:r>
            <a:endParaRPr lang="uk-UA" sz="2400" b="1" dirty="0" smtClean="0"/>
          </a:p>
        </p:txBody>
      </p:sp>
      <p:sp>
        <p:nvSpPr>
          <p:cNvPr id="14" name="Стрелка вправо 13"/>
          <p:cNvSpPr/>
          <p:nvPr/>
        </p:nvSpPr>
        <p:spPr>
          <a:xfrm>
            <a:off x="2662463" y="6727910"/>
            <a:ext cx="576064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012160" y="6710487"/>
            <a:ext cx="576064" cy="5328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429682" y="6123184"/>
            <a:ext cx="631911" cy="396140"/>
          </a:xfrm>
          <a:prstGeom prst="rightArrow">
            <a:avLst>
              <a:gd name="adj1" fmla="val 50000"/>
              <a:gd name="adj2" fmla="val 8364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 rot="3322163">
            <a:off x="529937" y="3773036"/>
            <a:ext cx="6794764" cy="17625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Гіпотеза(и) або головна ідея(ї)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19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4" grpId="0" animBg="1"/>
      <p:bldP spid="18" grpId="0" animBg="1"/>
      <p:bldP spid="1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dirty="0" err="1" smtClean="0"/>
              <a:t>Ілюстраційні</a:t>
            </a:r>
            <a:r>
              <a:rPr lang="uk-UA" dirty="0" smtClean="0"/>
              <a:t> матеріали до оглядової статті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" y="2095500"/>
            <a:ext cx="900621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dirty="0" smtClean="0"/>
              <a:t>Схематична презентація матеріалу </a:t>
            </a:r>
            <a:r>
              <a:rPr lang="uk-UA" dirty="0"/>
              <a:t>оглядової статті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2347913"/>
            <a:ext cx="9109637" cy="523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114300"/>
            <a:ext cx="8988552" cy="1231106"/>
          </a:xfrm>
        </p:spPr>
        <p:txBody>
          <a:bodyPr/>
          <a:lstStyle/>
          <a:p>
            <a:pPr algn="ctr"/>
            <a:r>
              <a:rPr lang="uk-UA" sz="4000" dirty="0" smtClean="0"/>
              <a:t>Приведення літературних джерел у табличну форму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8"/>
          <a:stretch/>
        </p:blipFill>
        <p:spPr bwMode="auto">
          <a:xfrm>
            <a:off x="0" y="1638300"/>
            <a:ext cx="8141118" cy="603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9"/>
          <a:stretch/>
        </p:blipFill>
        <p:spPr bwMode="auto">
          <a:xfrm>
            <a:off x="7270376" y="1638300"/>
            <a:ext cx="1873624" cy="603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107996"/>
          </a:xfrm>
        </p:spPr>
        <p:txBody>
          <a:bodyPr/>
          <a:lstStyle/>
          <a:p>
            <a:pPr algn="ctr"/>
            <a:r>
              <a:rPr lang="uk-UA" sz="3600" b="1" dirty="0" smtClean="0"/>
              <a:t>Таблична та графічна презентація одного й того самого матеріалу</a:t>
            </a:r>
            <a:endParaRPr lang="ru-RU" sz="3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45146"/>
              </p:ext>
            </p:extLst>
          </p:nvPr>
        </p:nvGraphicFramePr>
        <p:xfrm>
          <a:off x="212838" y="1485900"/>
          <a:ext cx="8915396" cy="2516505"/>
        </p:xfrm>
        <a:graphic>
          <a:graphicData uri="http://schemas.openxmlformats.org/drawingml/2006/table">
            <a:tbl>
              <a:tblPr/>
              <a:tblGrid>
                <a:gridCol w="1135088"/>
                <a:gridCol w="407750"/>
                <a:gridCol w="705297"/>
                <a:gridCol w="705297"/>
                <a:gridCol w="319588"/>
                <a:gridCol w="705297"/>
                <a:gridCol w="705297"/>
                <a:gridCol w="705297"/>
                <a:gridCol w="705297"/>
                <a:gridCol w="705297"/>
                <a:gridCol w="705297"/>
                <a:gridCol w="705297"/>
                <a:gridCol w="705297"/>
              </a:tblGrid>
              <a:tr h="2781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Species grouping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Sea of 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Sea of Azov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ANCOVA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Slope </a:t>
                      </a:r>
                      <a:r>
                        <a:rPr lang="en-GB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Slope </a:t>
                      </a:r>
                      <a:r>
                        <a:rPr lang="en-GB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Test for equality of slopes of AORs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Host type on AORs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0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 CIs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95% CIs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squares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squares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Core species*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18.9-38.9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27.4-42.9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819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Satellite species*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11.4-20.7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2.9-10.1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647892"/>
              </p:ext>
            </p:extLst>
          </p:nvPr>
        </p:nvGraphicFramePr>
        <p:xfrm>
          <a:off x="4570542" y="4533900"/>
          <a:ext cx="441579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23862"/>
              </p:ext>
            </p:extLst>
          </p:nvPr>
        </p:nvGraphicFramePr>
        <p:xfrm>
          <a:off x="23648" y="4533900"/>
          <a:ext cx="445842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4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48" y="-145268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err="1"/>
              <a:t>Назва</a:t>
            </a:r>
            <a:r>
              <a:rPr spc="-80" dirty="0"/>
              <a:t> </a:t>
            </a:r>
            <a:r>
              <a:rPr dirty="0" err="1" smtClean="0"/>
              <a:t>статті</a:t>
            </a:r>
            <a:r>
              <a:rPr lang="en-US" dirty="0" smtClean="0"/>
              <a:t> – Title </a:t>
            </a:r>
            <a:endParaRPr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28700"/>
            <a:ext cx="8991600" cy="4881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Якомога коротша, але достатня для розуміння змісту статті. 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Уникайте беззмістовних слів «Вивчення, дослідження, спостереження…» Від акуратності назви залежить те, як її </a:t>
            </a:r>
            <a:r>
              <a:rPr lang="uk-UA" sz="3200" dirty="0" err="1" smtClean="0">
                <a:latin typeface="Arial" pitchFamily="34" charset="0"/>
                <a:cs typeface="Arial" pitchFamily="34" charset="0"/>
              </a:rPr>
              <a:t>проіндексують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 пошукові сервіси та чи читатимуть її читачі. 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Будьте точними, інакше ваша стаття ніколи не досягне аудиторії, якій вона призначена.  Якщо йдеться про сполуку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біологічний вид, тощо – вкажіть їх в назві, якщо про країну чи регіон – теж.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188" y="5981700"/>
            <a:ext cx="8686800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200" b="1" i="1" dirty="0" smtClean="0"/>
              <a:t>Складіть декілька робочих назв статті</a:t>
            </a:r>
            <a:r>
              <a:rPr lang="en-US" sz="2200" b="1" i="1" dirty="0" smtClean="0"/>
              <a:t> &gt; </a:t>
            </a:r>
            <a:r>
              <a:rPr lang="uk-UA" sz="2200" b="1" i="1" dirty="0" smtClean="0"/>
              <a:t>обміркуйте їх, та методом від супротивного залиште найбільш відповідну </a:t>
            </a:r>
            <a:r>
              <a:rPr lang="en-US" sz="2200" b="1" i="1" dirty="0" smtClean="0"/>
              <a:t>&gt;</a:t>
            </a:r>
            <a:r>
              <a:rPr lang="uk-UA" sz="2200" b="1" i="1" dirty="0" smtClean="0"/>
              <a:t> створіть вступ, робочі гіпотези навколо назви</a:t>
            </a:r>
            <a:r>
              <a:rPr lang="en-US" sz="2200" b="1" i="1" dirty="0"/>
              <a:t> </a:t>
            </a:r>
            <a:r>
              <a:rPr lang="en-US" sz="2200" b="1" i="1" dirty="0" smtClean="0"/>
              <a:t>&gt;</a:t>
            </a:r>
            <a:r>
              <a:rPr lang="uk-UA" sz="2200" b="1" i="1" dirty="0" smtClean="0"/>
              <a:t> доведіть їх в результатах </a:t>
            </a:r>
            <a:r>
              <a:rPr lang="en-US" sz="2200" b="1" i="1" dirty="0" smtClean="0"/>
              <a:t>&gt;</a:t>
            </a:r>
            <a:r>
              <a:rPr lang="uk-UA" sz="2200" b="1" i="1" dirty="0" smtClean="0"/>
              <a:t> порівняйте з попередніми дослідженнями у дискусії  </a:t>
            </a:r>
            <a:r>
              <a:rPr lang="en-US" sz="2200" b="1" i="1" dirty="0" smtClean="0"/>
              <a:t>&gt;</a:t>
            </a:r>
            <a:r>
              <a:rPr lang="uk-UA" sz="2200" b="1" i="1" dirty="0" smtClean="0"/>
              <a:t> зробіть виправлення назви за необхідності!</a:t>
            </a:r>
            <a:endParaRPr lang="ru-RU" sz="2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141" y="7102852"/>
            <a:ext cx="219075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3547110">
              <a:lnSpc>
                <a:spcPct val="100000"/>
              </a:lnSpc>
            </a:pPr>
            <a:r>
              <a:rPr dirty="0"/>
              <a:t>Автори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90700"/>
            <a:ext cx="8060055" cy="5968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Вклад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кожного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862580" algn="l"/>
              </a:tabLst>
            </a:pPr>
            <a:r>
              <a:rPr sz="3200" dirty="0">
                <a:latin typeface="Georgia"/>
                <a:cs typeface="Georgia"/>
              </a:rPr>
              <a:t>Обов'язкова	спільна робота над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статтею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Ідентифікатори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(OrcID)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Georgia"/>
                <a:cs typeface="Georgia"/>
              </a:rPr>
              <a:t>Правопис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прізвищ</a:t>
            </a:r>
            <a:endParaRPr lang="en-US" sz="32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endParaRPr lang="en-US" sz="3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 smtClean="0">
                <a:latin typeface="Georgia"/>
                <a:cs typeface="Georgia"/>
              </a:rPr>
              <a:t>Examples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 smtClean="0">
                <a:latin typeface="Georgia"/>
                <a:cs typeface="Georgia"/>
              </a:rPr>
              <a:t>Sarabeev Volodimir</a:t>
            </a: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dirty="0" err="1" smtClean="0">
                <a:latin typeface="Georgia"/>
                <a:cs typeface="Georgia"/>
              </a:rPr>
              <a:t>Sarabeyev</a:t>
            </a:r>
            <a:r>
              <a:rPr lang="en-US" sz="3200" dirty="0" smtClean="0">
                <a:latin typeface="Georgia"/>
                <a:cs typeface="Georgia"/>
              </a:rPr>
              <a:t> </a:t>
            </a:r>
            <a:r>
              <a:rPr lang="en-US" sz="3200" dirty="0" err="1" smtClean="0">
                <a:latin typeface="Georgia"/>
                <a:cs typeface="Georgia"/>
              </a:rPr>
              <a:t>Volodymyr</a:t>
            </a:r>
            <a:endParaRPr lang="en-US" sz="32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3200" smtClean="0">
                <a:latin typeface="Georgia"/>
                <a:cs typeface="Georgia"/>
              </a:rPr>
              <a:t>Sarabeev Vladimir</a:t>
            </a:r>
            <a:endParaRPr sz="3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4319" y="1220978"/>
            <a:ext cx="4547235" cy="193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130810" indent="-1270" algn="ctr">
              <a:lnSpc>
                <a:spcPct val="100000"/>
              </a:lnSpc>
            </a:pPr>
            <a:r>
              <a:rPr sz="3600" spc="-5" dirty="0">
                <a:latin typeface="Georgia"/>
                <a:cs typeface="Georgia"/>
              </a:rPr>
              <a:t>Enhanced  Organization </a:t>
            </a:r>
            <a:r>
              <a:rPr sz="3600" dirty="0">
                <a:latin typeface="Georgia"/>
                <a:cs typeface="Georgia"/>
              </a:rPr>
              <a:t>name</a:t>
            </a:r>
            <a:r>
              <a:rPr sz="3600" spc="-130" dirty="0">
                <a:latin typeface="Georgia"/>
                <a:cs typeface="Georgia"/>
              </a:rPr>
              <a:t> </a:t>
            </a:r>
            <a:r>
              <a:rPr sz="3600" spc="-5" dirty="0">
                <a:latin typeface="Georgia"/>
                <a:cs typeface="Georgia"/>
              </a:rPr>
              <a:t>–</a:t>
            </a:r>
            <a:endParaRPr sz="36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latin typeface="Georgia"/>
                <a:cs typeface="Georgia"/>
              </a:rPr>
              <a:t>поєднує </a:t>
            </a:r>
            <a:r>
              <a:rPr sz="1800" spc="-5" dirty="0">
                <a:latin typeface="Georgia"/>
                <a:cs typeface="Georgia"/>
              </a:rPr>
              <a:t>усі </a:t>
            </a:r>
            <a:r>
              <a:rPr sz="1800" dirty="0">
                <a:latin typeface="Georgia"/>
                <a:cs typeface="Georgia"/>
              </a:rPr>
              <a:t>варіації назв </a:t>
            </a:r>
            <a:r>
              <a:rPr sz="1800" spc="-5" dirty="0">
                <a:latin typeface="Georgia"/>
                <a:cs typeface="Georgia"/>
              </a:rPr>
              <a:t>в </a:t>
            </a:r>
            <a:r>
              <a:rPr sz="1800" dirty="0">
                <a:latin typeface="Georgia"/>
                <a:cs typeface="Georgia"/>
              </a:rPr>
              <a:t>одному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профілі  і дозволяє представити всі результати і  отримати точну</a:t>
            </a:r>
            <a:r>
              <a:rPr sz="1800" spc="-1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статистику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2905" y="22352"/>
            <a:ext cx="3877310" cy="61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DD8320"/>
                </a:solidFill>
              </a:rPr>
              <a:t>Назва</a:t>
            </a:r>
            <a:r>
              <a:rPr sz="4000" spc="-55" dirty="0">
                <a:solidFill>
                  <a:srgbClr val="DD8320"/>
                </a:solidFill>
              </a:rPr>
              <a:t> </a:t>
            </a:r>
            <a:r>
              <a:rPr sz="4000" spc="-5" dirty="0">
                <a:solidFill>
                  <a:srgbClr val="DD8320"/>
                </a:solidFill>
              </a:rPr>
              <a:t>установи!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012182" y="4370578"/>
            <a:ext cx="3906520" cy="129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2800" dirty="0">
                <a:solidFill>
                  <a:srgbClr val="FF0000"/>
                </a:solidFill>
                <a:latin typeface="Georgia"/>
                <a:cs typeface="Georgia"/>
              </a:rPr>
              <a:t>Автори,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журнали,  перевіряйте</a:t>
            </a:r>
            <a:r>
              <a:rPr sz="28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написання  установ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2151" y="6232525"/>
            <a:ext cx="1187450" cy="509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228645" y="1247701"/>
            <a:ext cx="4355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Zaporizhzhya</a:t>
            </a:r>
            <a:r>
              <a:rPr lang="en-GB" sz="2400" dirty="0" smtClean="0"/>
              <a:t> National University </a:t>
            </a:r>
          </a:p>
          <a:p>
            <a:r>
              <a:rPr lang="en-GB" sz="2400" dirty="0" err="1" smtClean="0"/>
              <a:t>Zaporozhye</a:t>
            </a:r>
            <a:r>
              <a:rPr lang="en-GB" sz="2400" dirty="0" smtClean="0"/>
              <a:t> National University </a:t>
            </a:r>
            <a:r>
              <a:rPr lang="en-GB" sz="2400" b="1" dirty="0" err="1" smtClean="0"/>
              <a:t>Zaporizhzhia</a:t>
            </a:r>
            <a:r>
              <a:rPr lang="en-GB" sz="2400" b="1" dirty="0" smtClean="0"/>
              <a:t> National University </a:t>
            </a:r>
            <a:r>
              <a:rPr lang="en-GB" sz="2400" dirty="0" err="1" smtClean="0"/>
              <a:t>Zaporozhye</a:t>
            </a:r>
            <a:r>
              <a:rPr lang="en-GB" sz="2400" dirty="0" smtClean="0"/>
              <a:t> National Univ. </a:t>
            </a:r>
          </a:p>
          <a:p>
            <a:r>
              <a:rPr lang="en-GB" sz="2400" dirty="0" err="1" smtClean="0"/>
              <a:t>Zaporozh'e</a:t>
            </a:r>
            <a:r>
              <a:rPr lang="en-GB" sz="2400" dirty="0" smtClean="0"/>
              <a:t> National University </a:t>
            </a:r>
            <a:r>
              <a:rPr lang="en-GB" sz="2400" dirty="0" err="1" smtClean="0"/>
              <a:t>Zaporozhye</a:t>
            </a:r>
            <a:r>
              <a:rPr lang="en-GB" sz="2400" dirty="0" smtClean="0"/>
              <a:t> State University</a:t>
            </a:r>
          </a:p>
          <a:p>
            <a:r>
              <a:rPr lang="en-GB" sz="2400" dirty="0" smtClean="0"/>
              <a:t>Zaporozhe State University </a:t>
            </a:r>
            <a:r>
              <a:rPr lang="en-GB" sz="2400" dirty="0" err="1" smtClean="0"/>
              <a:t>Zaporizhzhya</a:t>
            </a:r>
            <a:r>
              <a:rPr lang="en-GB" sz="2400" dirty="0" smtClean="0"/>
              <a:t> State University </a:t>
            </a:r>
          </a:p>
          <a:p>
            <a:r>
              <a:rPr lang="en-GB" sz="2400" dirty="0" err="1" smtClean="0">
                <a:effectLst/>
              </a:rPr>
              <a:t>Zaporizhzhya</a:t>
            </a:r>
            <a:r>
              <a:rPr lang="en-GB" sz="2400" dirty="0" smtClean="0">
                <a:effectLst/>
              </a:rPr>
              <a:t> State </a:t>
            </a:r>
            <a:r>
              <a:rPr lang="en-GB" sz="2400" dirty="0" err="1" smtClean="0">
                <a:effectLst/>
              </a:rPr>
              <a:t>Univ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 err="1" smtClean="0">
                <a:effectLst/>
              </a:rPr>
              <a:t>Zaporizhzhia</a:t>
            </a:r>
            <a:r>
              <a:rPr lang="en-GB" sz="2400" dirty="0" smtClean="0">
                <a:effectLst/>
              </a:rPr>
              <a:t> State University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3" y="251176"/>
            <a:ext cx="898855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 err="1" smtClean="0"/>
              <a:t>Резю</a:t>
            </a:r>
            <a:r>
              <a:rPr sz="3600" b="1" spc="10" dirty="0" err="1" smtClean="0"/>
              <a:t>м</a:t>
            </a:r>
            <a:r>
              <a:rPr sz="3600" b="1" dirty="0" err="1" smtClean="0"/>
              <a:t>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або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анотац</a:t>
            </a:r>
            <a:r>
              <a:rPr lang="uk-UA" sz="3600" b="1" dirty="0" err="1" smtClean="0"/>
              <a:t>ія</a:t>
            </a:r>
            <a:r>
              <a:rPr lang="uk-UA" sz="3600" b="1" dirty="0" smtClean="0"/>
              <a:t> </a:t>
            </a:r>
            <a:r>
              <a:rPr lang="en-US" sz="3600" b="1" dirty="0" smtClean="0"/>
              <a:t>–Abstract – 250 </a:t>
            </a:r>
            <a:r>
              <a:rPr lang="uk-UA" sz="3600" b="1" dirty="0" smtClean="0"/>
              <a:t>слів</a:t>
            </a:r>
            <a:endParaRPr sz="36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52401" y="1364967"/>
            <a:ext cx="8884096" cy="5601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1" indent="-342900">
              <a:buFont typeface="Wingdings" pitchFamily="2" charset="2"/>
              <a:buChar char="Ø"/>
              <a:tabLst>
                <a:tab pos="756920" algn="l"/>
              </a:tabLst>
            </a:pPr>
            <a:r>
              <a:rPr sz="2600" dirty="0" err="1" smtClean="0">
                <a:latin typeface="Georgia"/>
                <a:cs typeface="Georgia"/>
              </a:rPr>
              <a:t>Структуроване</a:t>
            </a:r>
            <a:r>
              <a:rPr lang="uk-UA" sz="2600" dirty="0" smtClean="0">
                <a:latin typeface="Georgia"/>
                <a:cs typeface="Georgia"/>
              </a:rPr>
              <a:t> - п</a:t>
            </a:r>
            <a:r>
              <a:rPr sz="2600" dirty="0" err="1" smtClean="0">
                <a:latin typeface="Georgia"/>
                <a:cs typeface="Georgia"/>
              </a:rPr>
              <a:t>ередає</a:t>
            </a:r>
            <a:r>
              <a:rPr sz="2600" dirty="0" smtClean="0">
                <a:latin typeface="Georgia"/>
                <a:cs typeface="Georgia"/>
              </a:rPr>
              <a:t> </a:t>
            </a:r>
            <a:r>
              <a:rPr sz="2600" dirty="0" err="1">
                <a:latin typeface="Georgia"/>
                <a:cs typeface="Georgia"/>
              </a:rPr>
              <a:t>структуру</a:t>
            </a:r>
            <a:r>
              <a:rPr sz="2600" spc="-160" dirty="0">
                <a:latin typeface="Georgia"/>
                <a:cs typeface="Georgia"/>
              </a:rPr>
              <a:t> </a:t>
            </a:r>
            <a:r>
              <a:rPr sz="2600" dirty="0" err="1" smtClean="0">
                <a:latin typeface="Georgia"/>
                <a:cs typeface="Georgia"/>
              </a:rPr>
              <a:t>статті</a:t>
            </a:r>
            <a:r>
              <a:rPr lang="uk-UA" sz="2600" dirty="0" smtClean="0">
                <a:latin typeface="Georgia"/>
                <a:cs typeface="Georgia"/>
              </a:rPr>
              <a:t> - д</a:t>
            </a:r>
            <a:r>
              <a:rPr lang="ru-RU" sz="2600" dirty="0" err="1" smtClean="0">
                <a:latin typeface="Times New Roman" pitchFamily="18" charset="0"/>
              </a:rPr>
              <a:t>оповнює</a:t>
            </a:r>
            <a:r>
              <a:rPr lang="ru-RU" sz="2600" dirty="0" smtClean="0">
                <a:latin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</a:rPr>
              <a:t>назву</a:t>
            </a:r>
            <a:r>
              <a:rPr lang="ru-RU" sz="2600" dirty="0" smtClean="0">
                <a:latin typeface="Times New Roman" pitchFamily="18" charset="0"/>
              </a:rPr>
              <a:t> </a:t>
            </a:r>
            <a:r>
              <a:rPr lang="uk-UA" sz="2600" dirty="0" smtClean="0">
                <a:latin typeface="Georgia"/>
                <a:cs typeface="Georgia"/>
              </a:rPr>
              <a:t>- </a:t>
            </a:r>
            <a:r>
              <a:rPr lang="ru-RU" sz="2600" dirty="0" err="1" smtClean="0">
                <a:latin typeface="Times New Roman" pitchFamily="18" charset="0"/>
              </a:rPr>
              <a:t>якомога</a:t>
            </a:r>
            <a:r>
              <a:rPr lang="ru-RU" sz="2600" dirty="0" smtClean="0">
                <a:latin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</a:rPr>
              <a:t>стисле</a:t>
            </a:r>
            <a:r>
              <a:rPr lang="ru-RU" sz="2600" dirty="0" smtClean="0">
                <a:latin typeface="Times New Roman" pitchFamily="18" charset="0"/>
              </a:rPr>
              <a:t> - </a:t>
            </a:r>
            <a:r>
              <a:rPr lang="ru-RU" sz="2600" dirty="0" err="1" smtClean="0">
                <a:latin typeface="Times New Roman" pitchFamily="18" charset="0"/>
              </a:rPr>
              <a:t>завершене</a:t>
            </a:r>
            <a:r>
              <a:rPr lang="ru-RU" sz="2600" dirty="0" smtClean="0">
                <a:latin typeface="Times New Roman" pitchFamily="18" charset="0"/>
              </a:rPr>
              <a:t> </a:t>
            </a:r>
            <a:r>
              <a:rPr lang="uk-UA" sz="2600" dirty="0">
                <a:latin typeface="Georgia"/>
                <a:cs typeface="Georgia"/>
              </a:rPr>
              <a:t>- без</a:t>
            </a:r>
            <a:r>
              <a:rPr lang="uk-UA" sz="2600" spc="-110" dirty="0">
                <a:latin typeface="Georgia"/>
                <a:cs typeface="Georgia"/>
              </a:rPr>
              <a:t> </a:t>
            </a:r>
            <a:r>
              <a:rPr lang="uk-UA" sz="2600" dirty="0" smtClean="0">
                <a:latin typeface="Georgia"/>
                <a:cs typeface="Georgia"/>
              </a:rPr>
              <a:t>абревіатур, літературних посилань та ілюстраційних матеріалів</a:t>
            </a:r>
            <a:endParaRPr lang="ru-RU" sz="2600" dirty="0">
              <a:latin typeface="Times New Roman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15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Times New Roman"/>
                <a:cs typeface="Times New Roman"/>
              </a:rPr>
              <a:t>Структура резюме</a:t>
            </a:r>
            <a:endParaRPr sz="2600" dirty="0">
              <a:latin typeface="Times New Roman"/>
              <a:cs typeface="Times New Roman"/>
            </a:endParaRPr>
          </a:p>
          <a:p>
            <a:pPr marL="756285" lvl="1" indent="-286385">
              <a:buFont typeface="Arial"/>
              <a:buChar char="–"/>
              <a:tabLst>
                <a:tab pos="756920" algn="l"/>
              </a:tabLst>
            </a:pPr>
            <a:r>
              <a:rPr lang="ru-RU" sz="2600" dirty="0" err="1" smtClean="0">
                <a:latin typeface="Times New Roman" pitchFamily="18" charset="0"/>
              </a:rPr>
              <a:t>Вступне</a:t>
            </a:r>
            <a:r>
              <a:rPr lang="ru-RU" sz="2600" dirty="0" smtClean="0">
                <a:latin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</a:rPr>
              <a:t>речення</a:t>
            </a:r>
            <a:r>
              <a:rPr lang="ru-RU" sz="2600" dirty="0" smtClean="0">
                <a:latin typeface="Times New Roman" pitchFamily="18" charset="0"/>
              </a:rPr>
              <a:t> (</a:t>
            </a:r>
            <a:r>
              <a:rPr lang="uk-UA" sz="2600" dirty="0" smtClean="0">
                <a:latin typeface="Times New Roman" pitchFamily="18" charset="0"/>
              </a:rPr>
              <a:t>місце Вашого дослідження у загальному контексті</a:t>
            </a:r>
            <a:r>
              <a:rPr lang="ru-RU" sz="2600" dirty="0" smtClean="0">
                <a:latin typeface="Times New Roman" pitchFamily="18" charset="0"/>
              </a:rPr>
              <a:t>) – 1 </a:t>
            </a:r>
            <a:r>
              <a:rPr lang="ru-RU" sz="2600" dirty="0" err="1" smtClean="0">
                <a:latin typeface="Times New Roman" pitchFamily="18" charset="0"/>
              </a:rPr>
              <a:t>речення</a:t>
            </a:r>
            <a:endParaRPr lang="ru-RU" sz="2600" dirty="0">
              <a:latin typeface="Times New Roman" pitchFamily="18" charset="0"/>
            </a:endParaRPr>
          </a:p>
          <a:p>
            <a:pPr marL="756285" lvl="1" indent="-286385">
              <a:buFont typeface="Arial"/>
              <a:buChar char="–"/>
              <a:tabLst>
                <a:tab pos="756920" algn="l"/>
              </a:tabLst>
            </a:pPr>
            <a:r>
              <a:rPr lang="ru-RU" sz="2600" dirty="0">
                <a:latin typeface="Times New Roman" pitchFamily="18" charset="0"/>
              </a:rPr>
              <a:t>Мета </a:t>
            </a:r>
            <a:r>
              <a:rPr lang="ru-RU" sz="2600" dirty="0" smtClean="0">
                <a:latin typeface="Times New Roman" pitchFamily="18" charset="0"/>
              </a:rPr>
              <a:t>та </a:t>
            </a:r>
            <a:r>
              <a:rPr lang="ru-RU" sz="2600" dirty="0" err="1" smtClean="0">
                <a:latin typeface="Times New Roman" pitchFamily="18" charset="0"/>
              </a:rPr>
              <a:t>гіпотеза</a:t>
            </a:r>
            <a:r>
              <a:rPr lang="ru-RU" sz="2600" dirty="0" smtClean="0">
                <a:latin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</a:rPr>
              <a:t>дослідження</a:t>
            </a:r>
            <a:r>
              <a:rPr lang="ru-RU" sz="2600" dirty="0">
                <a:latin typeface="Times New Roman" pitchFamily="18" charset="0"/>
              </a:rPr>
              <a:t> – 1 </a:t>
            </a:r>
            <a:r>
              <a:rPr lang="uk-UA" sz="2600" dirty="0" smtClean="0">
                <a:latin typeface="Times New Roman" pitchFamily="18" charset="0"/>
              </a:rPr>
              <a:t>речення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 err="1" smtClean="0">
                <a:latin typeface="Georgia"/>
                <a:cs typeface="Georgia"/>
              </a:rPr>
              <a:t>Якими</a:t>
            </a:r>
            <a:r>
              <a:rPr sz="2600" spc="-80" dirty="0" smtClean="0">
                <a:latin typeface="Georgia"/>
                <a:cs typeface="Georgia"/>
              </a:rPr>
              <a:t> </a:t>
            </a:r>
            <a:r>
              <a:rPr sz="2600" dirty="0" err="1" smtClean="0">
                <a:latin typeface="Georgia"/>
                <a:cs typeface="Georgia"/>
              </a:rPr>
              <a:t>методами</a:t>
            </a:r>
            <a:r>
              <a:rPr lang="uk-UA" sz="2600" dirty="0" smtClean="0">
                <a:latin typeface="Georgia"/>
                <a:cs typeface="Georgia"/>
              </a:rPr>
              <a:t> (визначити місце та час, методологію) та який об'єкт досліджено? – 2 речення</a:t>
            </a:r>
            <a:endParaRPr sz="26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 err="1">
                <a:latin typeface="Georgia"/>
                <a:cs typeface="Georgia"/>
              </a:rPr>
              <a:t>Що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spc="-5" dirty="0" err="1" smtClean="0">
                <a:latin typeface="Georgia"/>
                <a:cs typeface="Georgia"/>
              </a:rPr>
              <a:t>отримано</a:t>
            </a:r>
            <a:r>
              <a:rPr lang="uk-UA" sz="2600" spc="-5" dirty="0" smtClean="0">
                <a:latin typeface="Georgia"/>
                <a:cs typeface="Georgia"/>
              </a:rPr>
              <a:t> (результати)</a:t>
            </a:r>
            <a:r>
              <a:rPr lang="en-US" sz="2600" spc="-5" dirty="0" smtClean="0">
                <a:latin typeface="Georgia"/>
                <a:cs typeface="Georgia"/>
              </a:rPr>
              <a:t>?</a:t>
            </a:r>
            <a:r>
              <a:rPr lang="uk-UA" sz="2600" spc="-5" dirty="0" smtClean="0">
                <a:latin typeface="Georgia"/>
                <a:cs typeface="Georgia"/>
              </a:rPr>
              <a:t> - 3-4 речення</a:t>
            </a:r>
            <a:endParaRPr sz="26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Georgia"/>
                <a:cs typeface="Georgia"/>
              </a:rPr>
              <a:t>Як це співвідноситься з </a:t>
            </a:r>
            <a:r>
              <a:rPr sz="2600" dirty="0" err="1">
                <a:latin typeface="Georgia"/>
                <a:cs typeface="Georgia"/>
              </a:rPr>
              <a:t>наявними</a:t>
            </a:r>
            <a:r>
              <a:rPr sz="2600" spc="-175" dirty="0">
                <a:latin typeface="Georgia"/>
                <a:cs typeface="Georgia"/>
              </a:rPr>
              <a:t> </a:t>
            </a:r>
            <a:r>
              <a:rPr sz="2600" dirty="0" err="1" smtClean="0">
                <a:latin typeface="Georgia"/>
                <a:cs typeface="Georgia"/>
              </a:rPr>
              <a:t>даними</a:t>
            </a:r>
            <a:r>
              <a:rPr lang="uk-UA" sz="2600" dirty="0" smtClean="0">
                <a:latin typeface="Georgia"/>
                <a:cs typeface="Georgia"/>
              </a:rPr>
              <a:t>? - </a:t>
            </a:r>
            <a:r>
              <a:rPr lang="uk-UA" sz="2600" spc="-5" dirty="0" smtClean="0">
                <a:latin typeface="Georgia"/>
                <a:cs typeface="Georgia"/>
              </a:rPr>
              <a:t>3-4 </a:t>
            </a:r>
            <a:r>
              <a:rPr lang="uk-UA" sz="2600" spc="-5" dirty="0">
                <a:latin typeface="Georgia"/>
                <a:cs typeface="Georgia"/>
              </a:rPr>
              <a:t>речення</a:t>
            </a:r>
            <a:endParaRPr lang="en-US" sz="2600" dirty="0" smtClean="0">
              <a:latin typeface="Georgia"/>
              <a:cs typeface="Georgia"/>
            </a:endParaRPr>
          </a:p>
          <a:p>
            <a:pPr marL="756285" lvl="1" indent="-286385">
              <a:buFont typeface="Arial"/>
              <a:buChar char="–"/>
              <a:tabLst>
                <a:tab pos="756920" algn="l"/>
              </a:tabLst>
            </a:pPr>
            <a:r>
              <a:rPr lang="ru-RU" sz="2600" dirty="0" err="1" smtClean="0">
                <a:latin typeface="Times New Roman" pitchFamily="18" charset="0"/>
              </a:rPr>
              <a:t>Які</a:t>
            </a:r>
            <a:r>
              <a:rPr lang="ru-RU" sz="2600" dirty="0" smtClean="0">
                <a:latin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</a:rPr>
              <a:t>висновки</a:t>
            </a:r>
            <a:r>
              <a:rPr lang="ru-RU" sz="2600" dirty="0">
                <a:latin typeface="Times New Roman" pitchFamily="18" charset="0"/>
              </a:rPr>
              <a:t> і </a:t>
            </a:r>
            <a:r>
              <a:rPr lang="ru-RU" sz="2600" dirty="0" err="1">
                <a:latin typeface="Times New Roman" pitchFamily="18" charset="0"/>
              </a:rPr>
              <a:t>яким</a:t>
            </a:r>
            <a:r>
              <a:rPr lang="ru-RU" sz="2600" dirty="0">
                <a:latin typeface="Times New Roman" pitchFamily="18" charset="0"/>
              </a:rPr>
              <a:t> чином </a:t>
            </a:r>
            <a:r>
              <a:rPr lang="ru-RU" sz="2600" dirty="0" err="1">
                <a:latin typeface="Times New Roman" pitchFamily="18" charset="0"/>
              </a:rPr>
              <a:t>були</a:t>
            </a:r>
            <a:r>
              <a:rPr lang="ru-RU" sz="2600" dirty="0">
                <a:latin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</a:rPr>
              <a:t>досягнуті</a:t>
            </a:r>
            <a:r>
              <a:rPr lang="ru-RU" sz="2600" dirty="0" smtClean="0">
                <a:latin typeface="Times New Roman" pitchFamily="18" charset="0"/>
              </a:rPr>
              <a:t> – 1 </a:t>
            </a:r>
            <a:r>
              <a:rPr lang="ru-RU" sz="2600" dirty="0" err="1" smtClean="0">
                <a:latin typeface="Times New Roman" pitchFamily="18" charset="0"/>
              </a:rPr>
              <a:t>речення</a:t>
            </a:r>
            <a:endParaRPr lang="ru-RU" sz="2600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1" y="7036972"/>
            <a:ext cx="8655495" cy="115452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200" dirty="0" err="1">
                <a:solidFill>
                  <a:srgbClr val="FF0000"/>
                </a:solidFill>
                <a:latin typeface="Georgia"/>
                <a:cs typeface="Georgia"/>
              </a:rPr>
              <a:t>Саме</a:t>
            </a:r>
            <a:r>
              <a:rPr lang="ru-RU" sz="22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Georgia"/>
                <a:cs typeface="Georgia"/>
              </a:rPr>
              <a:t>його</a:t>
            </a:r>
            <a:r>
              <a:rPr lang="ru-RU" sz="22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200" spc="-5" dirty="0" err="1">
                <a:solidFill>
                  <a:srgbClr val="FF0000"/>
                </a:solidFill>
                <a:latin typeface="Georgia"/>
                <a:cs typeface="Georgia"/>
              </a:rPr>
              <a:t>читають</a:t>
            </a:r>
            <a:r>
              <a:rPr lang="ru-RU" sz="220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Georgia"/>
                <a:cs typeface="Georgia"/>
              </a:rPr>
              <a:t>в першу</a:t>
            </a:r>
            <a:r>
              <a:rPr lang="ru-RU" sz="2200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200" spc="-5" dirty="0" err="1">
                <a:solidFill>
                  <a:srgbClr val="FF0000"/>
                </a:solidFill>
                <a:latin typeface="Georgia"/>
                <a:cs typeface="Georgia"/>
              </a:rPr>
              <a:t>чергу</a:t>
            </a:r>
            <a:r>
              <a:rPr lang="ru-RU" sz="2200" spc="-5" dirty="0">
                <a:solidFill>
                  <a:srgbClr val="FF0000"/>
                </a:solidFill>
                <a:latin typeface="Georgia"/>
                <a:cs typeface="Georgia"/>
              </a:rPr>
              <a:t>, </a:t>
            </a:r>
            <a:r>
              <a:rPr lang="ru-RU" sz="2200" spc="-5" dirty="0" err="1">
                <a:solidFill>
                  <a:srgbClr val="FF0000"/>
                </a:solidFill>
                <a:latin typeface="Georgia"/>
                <a:cs typeface="Georgia"/>
              </a:rPr>
              <a:t>якісне</a:t>
            </a:r>
            <a:r>
              <a:rPr lang="ru-RU" sz="2200" spc="-5" dirty="0">
                <a:solidFill>
                  <a:srgbClr val="FF0000"/>
                </a:solidFill>
                <a:latin typeface="Georgia"/>
                <a:cs typeface="Georgia"/>
              </a:rPr>
              <a:t> резюме </a:t>
            </a:r>
            <a:r>
              <a:rPr lang="ru-RU" sz="2200" spc="-5" dirty="0" err="1">
                <a:solidFill>
                  <a:srgbClr val="FF0000"/>
                </a:solidFill>
                <a:latin typeface="Georgia"/>
                <a:cs typeface="Georgia"/>
              </a:rPr>
              <a:t>може</a:t>
            </a:r>
            <a:r>
              <a:rPr lang="ru-RU" sz="220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Georgia"/>
                <a:cs typeface="Georgia"/>
              </a:rPr>
              <a:t>зацікавити</a:t>
            </a:r>
            <a:r>
              <a:rPr lang="ru-RU" sz="22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Georgia"/>
                <a:cs typeface="Georgia"/>
              </a:rPr>
              <a:t>науковця</a:t>
            </a:r>
            <a:r>
              <a:rPr lang="ru-RU" sz="2200" dirty="0">
                <a:solidFill>
                  <a:srgbClr val="FF0000"/>
                </a:solidFill>
                <a:latin typeface="Georgia"/>
                <a:cs typeface="Georgia"/>
              </a:rPr>
              <a:t> і довести  </a:t>
            </a:r>
            <a:r>
              <a:rPr lang="ru-RU" sz="2200" spc="-5" dirty="0" err="1">
                <a:solidFill>
                  <a:srgbClr val="FF0000"/>
                </a:solidFill>
                <a:latin typeface="Georgia"/>
                <a:cs typeface="Georgia"/>
              </a:rPr>
              <a:t>його</a:t>
            </a:r>
            <a:r>
              <a:rPr lang="ru-RU" sz="2200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Georgia"/>
                <a:cs typeface="Georgia"/>
              </a:rPr>
              <a:t>до </a:t>
            </a:r>
            <a:r>
              <a:rPr lang="ru-RU" sz="2200" dirty="0" err="1">
                <a:solidFill>
                  <a:srgbClr val="FF0000"/>
                </a:solidFill>
                <a:latin typeface="Georgia"/>
                <a:cs typeface="Georgia"/>
              </a:rPr>
              <a:t>повного</a:t>
            </a:r>
            <a:r>
              <a:rPr lang="ru-RU" sz="2200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ru-RU" sz="2200" spc="-5" dirty="0">
                <a:solidFill>
                  <a:srgbClr val="FF0000"/>
                </a:solidFill>
                <a:latin typeface="Georgia"/>
                <a:cs typeface="Georgia"/>
              </a:rPr>
              <a:t>тексту та </a:t>
            </a:r>
            <a:r>
              <a:rPr lang="ru-RU" sz="2200" spc="-5" dirty="0" err="1">
                <a:solidFill>
                  <a:srgbClr val="FF0000"/>
                </a:solidFill>
                <a:latin typeface="Georgia"/>
                <a:cs typeface="Georgia"/>
              </a:rPr>
              <a:t>посилання</a:t>
            </a:r>
            <a:r>
              <a:rPr lang="ru-RU" sz="2200" spc="-5" dirty="0">
                <a:solidFill>
                  <a:srgbClr val="FF0000"/>
                </a:solidFill>
                <a:latin typeface="Georgia"/>
                <a:cs typeface="Georgia"/>
              </a:rPr>
              <a:t> на вашу </a:t>
            </a:r>
            <a:r>
              <a:rPr lang="ru-RU" sz="2200" spc="-5" dirty="0" smtClean="0">
                <a:solidFill>
                  <a:srgbClr val="FF0000"/>
                </a:solidFill>
                <a:latin typeface="Georgia"/>
                <a:cs typeface="Georgia"/>
              </a:rPr>
              <a:t>роботу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9050" y="1409700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2894965"/>
            <a:r>
              <a:rPr lang="ru-RU" dirty="0" err="1" smtClean="0"/>
              <a:t>Ключові</a:t>
            </a:r>
            <a:r>
              <a:rPr lang="ru-RU" dirty="0" smtClean="0"/>
              <a:t> слова</a:t>
            </a:r>
            <a:endParaRPr lang="en-US" dirty="0" smtClean="0"/>
          </a:p>
          <a:p>
            <a:pPr marL="2894965"/>
            <a:r>
              <a:rPr lang="en-US" dirty="0" smtClean="0"/>
              <a:t>Key words</a:t>
            </a:r>
            <a:endParaRPr lang="ru-RU" dirty="0"/>
          </a:p>
        </p:txBody>
      </p:sp>
      <p:sp>
        <p:nvSpPr>
          <p:cNvPr id="5" name="object 3"/>
          <p:cNvSpPr txBox="1"/>
          <p:nvPr/>
        </p:nvSpPr>
        <p:spPr>
          <a:xfrm>
            <a:off x="666496" y="3009900"/>
            <a:ext cx="8020304" cy="315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Як правило не повторюють слова із назви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Доповнюють та деталізують назву роботи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Кількість ключових слів або словосполучень -  5-6</a:t>
            </a:r>
            <a:endParaRPr sz="3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271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b="1" dirty="0" smtClean="0"/>
              <a:t>Замість вступу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028700"/>
            <a:ext cx="8280400" cy="7048083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/>
              <a:t>Які б чудові результати досліджень ви не отримали, вони нічого не означатимуть, якщо ви не зможете їх опублікувати.</a:t>
            </a:r>
            <a:endParaRPr lang="ru-RU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/>
              <a:t>Дослідник зобов'язаний подати письмовий звіт про те, що він зробив, чому зробив, як це зробив, і яким новим знанням </a:t>
            </a:r>
            <a:r>
              <a:rPr lang="uk-UA" dirty="0" smtClean="0"/>
              <a:t>ощасливив людство.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ru-RU" dirty="0" err="1" smtClean="0"/>
              <a:t>Західні</a:t>
            </a:r>
            <a:r>
              <a:rPr lang="ru-RU" dirty="0" smtClean="0"/>
              <a:t> </a:t>
            </a:r>
            <a:r>
              <a:rPr lang="ru-RU" dirty="0" err="1" smtClean="0"/>
              <a:t>колеги</a:t>
            </a:r>
            <a:r>
              <a:rPr lang="ru-RU" dirty="0"/>
              <a:t>, </a:t>
            </a:r>
            <a:r>
              <a:rPr lang="ru-RU" dirty="0" err="1" smtClean="0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часу, </a:t>
            </a:r>
            <a:r>
              <a:rPr lang="ru-RU" dirty="0" smtClean="0"/>
              <a:t>до 70-80</a:t>
            </a:r>
            <a:r>
              <a:rPr lang="ru-RU" dirty="0"/>
              <a:t>%, вони </a:t>
            </a:r>
            <a:r>
              <a:rPr lang="ru-RU" dirty="0" err="1"/>
              <a:t>витрачають</a:t>
            </a:r>
            <a:r>
              <a:rPr lang="ru-RU" dirty="0"/>
              <a:t> на </a:t>
            </a:r>
            <a:r>
              <a:rPr lang="ru-RU" dirty="0" err="1"/>
              <a:t>написання</a:t>
            </a:r>
            <a:r>
              <a:rPr lang="ru-RU" dirty="0"/>
              <a:t> статей, </a:t>
            </a:r>
            <a:r>
              <a:rPr lang="ru-RU" dirty="0" err="1"/>
              <a:t>звітів</a:t>
            </a:r>
            <a:r>
              <a:rPr lang="ru-RU" dirty="0"/>
              <a:t>, </a:t>
            </a:r>
            <a:r>
              <a:rPr lang="ru-RU" dirty="0" err="1"/>
              <a:t>проектів</a:t>
            </a:r>
            <a:r>
              <a:rPr lang="ru-RU" dirty="0"/>
              <a:t>, а </a:t>
            </a:r>
            <a:r>
              <a:rPr lang="ru-RU" dirty="0" err="1"/>
              <a:t>зовсім</a:t>
            </a:r>
            <a:r>
              <a:rPr lang="ru-RU" dirty="0"/>
              <a:t> не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експериментів</a:t>
            </a:r>
            <a:r>
              <a:rPr lang="ru-RU" dirty="0"/>
              <a:t>,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розрахунки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6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2" y="114300"/>
            <a:ext cx="8988552" cy="1354217"/>
          </a:xfrm>
        </p:spPr>
        <p:txBody>
          <a:bodyPr/>
          <a:lstStyle/>
          <a:p>
            <a:pPr algn="ctr"/>
            <a:r>
              <a:rPr lang="uk-UA" dirty="0" smtClean="0"/>
              <a:t>Нотатки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Highlights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3412" y="1916206"/>
            <a:ext cx="8534400" cy="4739759"/>
          </a:xfrm>
        </p:spPr>
        <p:txBody>
          <a:bodyPr/>
          <a:lstStyle/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 smtClean="0"/>
              <a:t>Як правило складаються із 3-5 коротких речень, </a:t>
            </a:r>
            <a:r>
              <a:rPr lang="uk-UA" sz="3600" dirty="0"/>
              <a:t>кожне </a:t>
            </a:r>
            <a:r>
              <a:rPr lang="uk-UA" sz="3600" dirty="0" smtClean="0"/>
              <a:t>завдовжки не </a:t>
            </a:r>
            <a:r>
              <a:rPr lang="uk-UA" sz="3600" dirty="0"/>
              <a:t>більше </a:t>
            </a:r>
            <a:r>
              <a:rPr lang="uk-UA" sz="3600" dirty="0" smtClean="0"/>
              <a:t>85 знаків</a:t>
            </a:r>
            <a:r>
              <a:rPr lang="en-US" sz="3600" dirty="0" smtClean="0"/>
              <a:t>.</a:t>
            </a:r>
            <a:endParaRPr lang="en-US" sz="3600" dirty="0"/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 smtClean="0"/>
              <a:t>Не використовується </a:t>
            </a:r>
            <a:r>
              <a:rPr lang="uk-UA" sz="3600" dirty="0" err="1" smtClean="0"/>
              <a:t>вузькоспецифічна</a:t>
            </a:r>
            <a:r>
              <a:rPr lang="uk-UA" sz="3600" dirty="0" smtClean="0"/>
              <a:t> термінологія, скорочення </a:t>
            </a:r>
          </a:p>
          <a:p>
            <a:pPr marL="457200" indent="-457200" fontAlgn="base">
              <a:spcAft>
                <a:spcPts val="1200"/>
              </a:spcAft>
              <a:buFont typeface="Arial" pitchFamily="34" charset="0"/>
              <a:buChar char="•"/>
            </a:pPr>
            <a:r>
              <a:rPr lang="uk-UA" sz="3600" dirty="0" smtClean="0"/>
              <a:t>Разом з </a:t>
            </a:r>
            <a:r>
              <a:rPr lang="uk-UA" sz="3600" dirty="0" err="1" smtClean="0"/>
              <a:t>інфографікою</a:t>
            </a:r>
            <a:r>
              <a:rPr lang="uk-UA" sz="3600" dirty="0" smtClean="0"/>
              <a:t> націлені на широку аудиторію </a:t>
            </a:r>
          </a:p>
        </p:txBody>
      </p:sp>
    </p:spTree>
    <p:extLst>
      <p:ext uri="{BB962C8B-B14F-4D97-AF65-F5344CB8AC3E}">
        <p14:creationId xmlns:p14="http://schemas.microsoft.com/office/powerpoint/2010/main" val="20529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en-US" dirty="0" smtClean="0"/>
              <a:t>Highlights - example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553997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•</a:t>
            </a:r>
            <a:r>
              <a:rPr lang="en-US" dirty="0"/>
              <a:t>Geographic region and host species affect total mean abundance of parasites.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species abundance distribution in introduced hosts is lower than in native hosts.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community aggregation pattern might explain the success of introduced species.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introduced population has a higher number of uninfected hosts than native ones.</a:t>
            </a:r>
          </a:p>
          <a:p>
            <a:pPr>
              <a:spcAft>
                <a:spcPts val="1200"/>
              </a:spcAft>
            </a:pPr>
            <a:r>
              <a:rPr lang="en-US" dirty="0"/>
              <a:t>•The introduced population has a shorter parasite distribution tail than native ones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uk-UA" b="1" dirty="0" err="1" smtClean="0"/>
              <a:t>Інфографіка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Graphical </a:t>
            </a:r>
            <a:r>
              <a:rPr lang="en-US" b="1" dirty="0"/>
              <a:t>abstract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47900"/>
            <a:ext cx="8280400" cy="196977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uk-UA" dirty="0" smtClean="0"/>
              <a:t>Графічне резюме слугує ілюстрацією головної ідеї статті</a:t>
            </a:r>
            <a:r>
              <a:rPr lang="en-US" dirty="0" smtClean="0"/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dirty="0" smtClean="0"/>
              <a:t>Фізичний розмір графічного абстракту як правило складає </a:t>
            </a:r>
            <a:r>
              <a:rPr lang="en-US" dirty="0" smtClean="0"/>
              <a:t>5 x </a:t>
            </a:r>
            <a:r>
              <a:rPr lang="en-US" dirty="0"/>
              <a:t>5 cm. </a:t>
            </a:r>
            <a:r>
              <a:rPr lang="en-US" dirty="0" smtClean="0"/>
              <a:t>An image. </a:t>
            </a:r>
            <a:endParaRPr lang="ru-RU" dirty="0"/>
          </a:p>
        </p:txBody>
      </p:sp>
      <p:sp>
        <p:nvSpPr>
          <p:cNvPr id="4" name="AutoShape 2" descr="https://ars.els-cdn.com/content/image/1-s2.0-S0020751917302047-f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rs.els-cdn.com/content/image/1-s2.0-S0020751917302047-fx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6549278"/>
            <a:ext cx="4762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4278"/>
            <a:ext cx="28479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21" y="4215653"/>
            <a:ext cx="24003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3" y="254253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err="1" smtClean="0"/>
              <a:t>Вст</a:t>
            </a:r>
            <a:r>
              <a:rPr spc="10" dirty="0" err="1" smtClean="0"/>
              <a:t>у</a:t>
            </a:r>
            <a:r>
              <a:rPr spc="5" dirty="0" err="1" smtClean="0"/>
              <a:t>п</a:t>
            </a:r>
            <a:r>
              <a:rPr lang="en-US" spc="5" dirty="0" smtClean="0"/>
              <a:t> - Introduction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576580" y="1409700"/>
            <a:ext cx="8150860" cy="555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3200" dirty="0" err="1">
                <a:latin typeface="Arial" pitchFamily="34" charset="0"/>
                <a:cs typeface="Arial" pitchFamily="34" charset="0"/>
              </a:rPr>
              <a:t>Сучасний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стан, та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важливість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показати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дослідження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контексті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відомого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uk-UA" sz="3200" i="1" dirty="0">
                <a:latin typeface="Times New Roman" pitchFamily="18" charset="0"/>
              </a:rPr>
              <a:t>Типові помилки – </a:t>
            </a:r>
          </a:p>
          <a:p>
            <a:pPr>
              <a:lnSpc>
                <a:spcPct val="80000"/>
              </a:lnSpc>
            </a:pPr>
            <a:r>
              <a:rPr lang="uk-UA" sz="2800" i="1" dirty="0">
                <a:latin typeface="Times New Roman" pitchFamily="18" charset="0"/>
              </a:rPr>
              <a:t>вказуються автори, які вивчали проблему, але не їх </a:t>
            </a:r>
            <a:r>
              <a:rPr lang="uk-UA" sz="2800" i="1" dirty="0" smtClean="0">
                <a:latin typeface="Times New Roman" pitchFamily="18" charset="0"/>
              </a:rPr>
              <a:t>результати, вживаються </a:t>
            </a:r>
            <a:r>
              <a:rPr lang="uk-UA" sz="2800" i="1" dirty="0">
                <a:latin typeface="Times New Roman" pitchFamily="18" charset="0"/>
              </a:rPr>
              <a:t>загальні фрази без </a:t>
            </a:r>
            <a:r>
              <a:rPr lang="uk-UA" sz="2800" i="1" dirty="0" smtClean="0">
                <a:latin typeface="Times New Roman" pitchFamily="18" charset="0"/>
              </a:rPr>
              <a:t>уточнення </a:t>
            </a:r>
            <a:endParaRPr lang="uk-UA" sz="2800" i="1" dirty="0">
              <a:latin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Наголосіть </a:t>
            </a:r>
            <a:r>
              <a:rPr lang="uk-UA" sz="3600" dirty="0">
                <a:latin typeface="Times New Roman" pitchFamily="18" charset="0"/>
              </a:rPr>
              <a:t>на </a:t>
            </a:r>
            <a:r>
              <a:rPr lang="uk-UA" sz="3600" dirty="0" smtClean="0">
                <a:latin typeface="Times New Roman" pitchFamily="18" charset="0"/>
              </a:rPr>
              <a:t>важливість </a:t>
            </a:r>
            <a:r>
              <a:rPr lang="uk-UA" sz="3600" dirty="0">
                <a:latin typeface="Times New Roman" pitchFamily="18" charset="0"/>
              </a:rPr>
              <a:t>проблеми. Чому її слід вивчати, у чому новизна вашого дослідження, яка була його мета і завдання</a:t>
            </a:r>
            <a:r>
              <a:rPr lang="uk-UA" sz="3600" dirty="0" smtClean="0">
                <a:latin typeface="Times New Roman" pitchFamily="18" charset="0"/>
              </a:rPr>
              <a:t>?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Висуваються робочі гіпотези</a:t>
            </a:r>
            <a:endParaRPr lang="uk-UA" sz="3600" dirty="0">
              <a:latin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346186"/>
            <a:ext cx="84175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Розпочати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із загальної проблеми та перейти до конкретної тематики, своєї роботи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Висунути 1-3 гіпотези, бажано щоб не всі гіпотези було підтверджено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В останньому параграфі, описати що саме зроблено в даній роботі.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uk-UA" sz="3200" dirty="0" smtClean="0">
                <a:latin typeface="Arial" pitchFamily="34" charset="0"/>
                <a:cs typeface="Arial" pitchFamily="34" charset="0"/>
              </a:rPr>
              <a:t>Пряме цитування, як правило,  не використовується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199" y="647700"/>
            <a:ext cx="3846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Структура вступу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00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" y="266700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74625" algn="ctr">
              <a:lnSpc>
                <a:spcPct val="100000"/>
              </a:lnSpc>
            </a:pPr>
            <a:r>
              <a:rPr lang="uk-UA" dirty="0" smtClean="0"/>
              <a:t>Матеріал та м</a:t>
            </a:r>
            <a:r>
              <a:rPr dirty="0" err="1" smtClean="0"/>
              <a:t>етоди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Materials and methods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3314700"/>
            <a:ext cx="83820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uk-UA" sz="3200" dirty="0" smtClean="0">
                <a:latin typeface="Georgia"/>
                <a:cs typeface="Georgia"/>
              </a:rPr>
              <a:t>Спочатку надається опис матеріалу, зокрема зазначається: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 smtClean="0">
                <a:latin typeface="Georgia"/>
                <a:cs typeface="Georgia"/>
              </a:rPr>
              <a:t>обсяг даних або розмір вибірки, що використано у роботі;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 smtClean="0">
                <a:latin typeface="Georgia"/>
                <a:cs typeface="Georgia"/>
              </a:rPr>
              <a:t>місця збору матеріалу;</a:t>
            </a:r>
          </a:p>
          <a:p>
            <a:pPr marL="723900" indent="-457200">
              <a:lnSpc>
                <a:spcPct val="100000"/>
              </a:lnSpc>
              <a:buFontTx/>
              <a:buChar char="-"/>
              <a:tabLst>
                <a:tab pos="355600" algn="l"/>
                <a:tab pos="356235" algn="l"/>
              </a:tabLst>
            </a:pPr>
            <a:r>
              <a:rPr lang="uk-UA" sz="3200" dirty="0">
                <a:latin typeface="Georgia"/>
                <a:cs typeface="Georgia"/>
              </a:rPr>
              <a:t>д</a:t>
            </a:r>
            <a:r>
              <a:rPr lang="uk-UA" sz="3200" dirty="0" smtClean="0">
                <a:latin typeface="Georgia"/>
                <a:cs typeface="Georgia"/>
              </a:rPr>
              <a:t>еталізується об'єкт дослідження  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628900"/>
            <a:ext cx="249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atin typeface="Georgia"/>
                <a:ea typeface="+mj-ea"/>
                <a:cs typeface="Georgia"/>
              </a:rPr>
              <a:t>Матеріал</a:t>
            </a:r>
            <a:endParaRPr lang="ru-RU" sz="3600" b="1" dirty="0">
              <a:latin typeface="Georgia"/>
              <a:ea typeface="+mj-e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795915"/>
            <a:ext cx="6629400" cy="795474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98425" algn="ctr">
              <a:lnSpc>
                <a:spcPct val="100000"/>
              </a:lnSpc>
            </a:pPr>
            <a:r>
              <a:rPr lang="uk-UA" sz="3600" b="1" dirty="0" smtClean="0"/>
              <a:t>Методи</a:t>
            </a:r>
            <a:endParaRPr sz="36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476252" y="1714500"/>
            <a:ext cx="8382000" cy="5991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Georgia"/>
                <a:cs typeface="Georgia"/>
              </a:rPr>
              <a:t>Якщо відомі – навести</a:t>
            </a:r>
            <a:r>
              <a:rPr sz="3000" spc="-14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посилання</a:t>
            </a: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Georgia"/>
                <a:cs typeface="Georgia"/>
              </a:rPr>
              <a:t>Якщо </a:t>
            </a:r>
            <a:r>
              <a:rPr sz="3000" dirty="0">
                <a:latin typeface="Georgia"/>
                <a:cs typeface="Georgia"/>
              </a:rPr>
              <a:t>змінені </a:t>
            </a:r>
            <a:r>
              <a:rPr sz="3000" spc="-5" dirty="0">
                <a:latin typeface="Georgia"/>
                <a:cs typeface="Georgia"/>
              </a:rPr>
              <a:t>– </a:t>
            </a:r>
            <a:r>
              <a:rPr sz="3000" dirty="0">
                <a:latin typeface="Georgia"/>
                <a:cs typeface="Georgia"/>
              </a:rPr>
              <a:t>вказати </a:t>
            </a:r>
            <a:r>
              <a:rPr sz="3000" spc="-5" dirty="0">
                <a:latin typeface="Georgia"/>
                <a:cs typeface="Georgia"/>
              </a:rPr>
              <a:t>яким</a:t>
            </a:r>
            <a:r>
              <a:rPr sz="3000" spc="-80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чином</a:t>
            </a:r>
          </a:p>
          <a:p>
            <a:pPr marL="355600" marR="906780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Georgia"/>
                <a:cs typeface="Georgia"/>
              </a:rPr>
              <a:t>Детальність </a:t>
            </a:r>
            <a:r>
              <a:rPr sz="3000" spc="-5" dirty="0">
                <a:latin typeface="Georgia"/>
                <a:cs typeface="Georgia"/>
              </a:rPr>
              <a:t>– </a:t>
            </a:r>
            <a:r>
              <a:rPr sz="3000" dirty="0">
                <a:latin typeface="Georgia"/>
                <a:cs typeface="Georgia"/>
              </a:rPr>
              <a:t>щоб</a:t>
            </a:r>
            <a:r>
              <a:rPr sz="3000" spc="-13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забезпечити  відтворюваність</a:t>
            </a: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Georgia"/>
                <a:cs typeface="Georgia"/>
              </a:rPr>
              <a:t>Статистика!</a:t>
            </a:r>
          </a:p>
          <a:p>
            <a:pPr marL="355600" marR="80962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Georgia"/>
                <a:cs typeface="Georgia"/>
              </a:rPr>
              <a:t>Біоетика (окремий параграф,  інформована згода,</a:t>
            </a:r>
            <a:r>
              <a:rPr sz="3000" spc="-9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узгодження  процедур)</a:t>
            </a:r>
            <a:r>
              <a:rPr sz="3000" spc="-114" dirty="0">
                <a:latin typeface="Georgia"/>
                <a:cs typeface="Georgia"/>
              </a:rPr>
              <a:t> </a:t>
            </a:r>
            <a:r>
              <a:rPr sz="3000" dirty="0" smtClean="0">
                <a:latin typeface="Georgia"/>
                <a:cs typeface="Georgia"/>
              </a:rPr>
              <a:t>!</a:t>
            </a:r>
            <a:endParaRPr lang="uk-UA" sz="3000" dirty="0" smtClean="0">
              <a:latin typeface="Georgia"/>
              <a:cs typeface="Georgia"/>
            </a:endParaRPr>
          </a:p>
          <a:p>
            <a:pPr marL="355600" marR="80962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3000" dirty="0">
                <a:latin typeface="Georgia"/>
                <a:cs typeface="Georgia"/>
              </a:rPr>
              <a:t>У </a:t>
            </a:r>
            <a:r>
              <a:rPr lang="ru-RU" sz="3000" dirty="0" err="1">
                <a:latin typeface="Georgia"/>
                <a:cs typeface="Georgia"/>
              </a:rPr>
              <a:t>тексті</a:t>
            </a:r>
            <a:r>
              <a:rPr lang="ru-RU" sz="3000" dirty="0">
                <a:latin typeface="Georgia"/>
                <a:cs typeface="Georgia"/>
              </a:rPr>
              <a:t> </a:t>
            </a:r>
            <a:r>
              <a:rPr lang="ru-RU" sz="3000" dirty="0" err="1">
                <a:latin typeface="Georgia"/>
                <a:cs typeface="Georgia"/>
              </a:rPr>
              <a:t>опису</a:t>
            </a:r>
            <a:r>
              <a:rPr lang="ru-RU" sz="3000" dirty="0">
                <a:latin typeface="Georgia"/>
                <a:cs typeface="Georgia"/>
              </a:rPr>
              <a:t> </a:t>
            </a:r>
            <a:r>
              <a:rPr lang="ru-RU" sz="3000" dirty="0" err="1">
                <a:latin typeface="Georgia"/>
                <a:cs typeface="Georgia"/>
              </a:rPr>
              <a:t>експерименту</a:t>
            </a:r>
            <a:r>
              <a:rPr lang="ru-RU" sz="3000" dirty="0">
                <a:latin typeface="Georgia"/>
                <a:cs typeface="Georgia"/>
              </a:rPr>
              <a:t> </a:t>
            </a:r>
            <a:r>
              <a:rPr lang="ru-RU" sz="3000" dirty="0" err="1">
                <a:latin typeface="Georgia"/>
                <a:cs typeface="Georgia"/>
              </a:rPr>
              <a:t>використовується</a:t>
            </a:r>
            <a:r>
              <a:rPr lang="ru-RU" sz="3000" dirty="0">
                <a:latin typeface="Georgia"/>
                <a:cs typeface="Georgia"/>
              </a:rPr>
              <a:t> </a:t>
            </a:r>
            <a:r>
              <a:rPr lang="ru-RU" sz="3000" dirty="0" err="1">
                <a:latin typeface="Georgia"/>
                <a:cs typeface="Georgia"/>
              </a:rPr>
              <a:t>минулий</a:t>
            </a:r>
            <a:r>
              <a:rPr lang="ru-RU" sz="3000" dirty="0">
                <a:latin typeface="Georgia"/>
                <a:cs typeface="Georgia"/>
              </a:rPr>
              <a:t> час </a:t>
            </a:r>
            <a:r>
              <a:rPr lang="ru-RU" sz="3000" dirty="0" err="1">
                <a:latin typeface="Georgia"/>
                <a:cs typeface="Georgia"/>
              </a:rPr>
              <a:t>від</a:t>
            </a:r>
            <a:r>
              <a:rPr lang="ru-RU" sz="3000" dirty="0">
                <a:latin typeface="Georgia"/>
                <a:cs typeface="Georgia"/>
              </a:rPr>
              <a:t> </a:t>
            </a:r>
            <a:r>
              <a:rPr lang="ru-RU" sz="3000" dirty="0" err="1">
                <a:latin typeface="Georgia"/>
                <a:cs typeface="Georgia"/>
              </a:rPr>
              <a:t>третьої</a:t>
            </a:r>
            <a:r>
              <a:rPr lang="ru-RU" sz="3000" dirty="0">
                <a:latin typeface="Georgia"/>
                <a:cs typeface="Georgia"/>
              </a:rPr>
              <a:t> </a:t>
            </a:r>
            <a:r>
              <a:rPr lang="ru-RU" sz="3000" dirty="0" smtClean="0">
                <a:latin typeface="Georgia"/>
                <a:cs typeface="Georgia"/>
              </a:rPr>
              <a:t>особи</a:t>
            </a:r>
          </a:p>
          <a:p>
            <a:pPr marL="355600" marR="809625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3000" dirty="0">
                <a:latin typeface="Georgia"/>
                <a:cs typeface="Georgia"/>
              </a:rPr>
              <a:t>Не </a:t>
            </a:r>
            <a:r>
              <a:rPr lang="ru-RU" sz="3000" dirty="0" err="1">
                <a:latin typeface="Georgia"/>
                <a:cs typeface="Georgia"/>
              </a:rPr>
              <a:t>слід</a:t>
            </a:r>
            <a:r>
              <a:rPr lang="ru-RU" sz="3000" dirty="0">
                <a:latin typeface="Georgia"/>
                <a:cs typeface="Georgia"/>
              </a:rPr>
              <a:t> </a:t>
            </a:r>
            <a:r>
              <a:rPr lang="ru-RU" sz="3000" dirty="0" err="1">
                <a:latin typeface="Georgia"/>
                <a:cs typeface="Georgia"/>
              </a:rPr>
              <a:t>змішувати</a:t>
            </a:r>
            <a:r>
              <a:rPr lang="ru-RU" sz="3000" dirty="0">
                <a:latin typeface="Georgia"/>
                <a:cs typeface="Georgia"/>
              </a:rPr>
              <a:t> порядок </a:t>
            </a:r>
            <a:r>
              <a:rPr lang="ru-RU" sz="3000" dirty="0" err="1">
                <a:latin typeface="Georgia"/>
                <a:cs typeface="Georgia"/>
              </a:rPr>
              <a:t>проведення</a:t>
            </a:r>
            <a:r>
              <a:rPr lang="ru-RU" sz="3000" dirty="0">
                <a:latin typeface="Georgia"/>
                <a:cs typeface="Georgia"/>
              </a:rPr>
              <a:t> </a:t>
            </a:r>
            <a:r>
              <a:rPr lang="ru-RU" sz="3000" dirty="0" err="1">
                <a:latin typeface="Georgia"/>
                <a:cs typeface="Georgia"/>
              </a:rPr>
              <a:t>експерименту</a:t>
            </a:r>
            <a:r>
              <a:rPr lang="ru-RU" sz="3000" dirty="0">
                <a:latin typeface="Georgia"/>
                <a:cs typeface="Georgia"/>
              </a:rPr>
              <a:t> та </a:t>
            </a:r>
            <a:r>
              <a:rPr lang="ru-RU" sz="3000" dirty="0" err="1">
                <a:latin typeface="Georgia"/>
                <a:cs typeface="Georgia"/>
              </a:rPr>
              <a:t>його</a:t>
            </a:r>
            <a:r>
              <a:rPr lang="ru-RU" sz="3000" dirty="0">
                <a:latin typeface="Georgia"/>
                <a:cs typeface="Georgia"/>
              </a:rPr>
              <a:t> </a:t>
            </a:r>
            <a:r>
              <a:rPr lang="ru-RU" sz="3000" dirty="0" err="1" smtClean="0">
                <a:latin typeface="Georgia"/>
                <a:cs typeface="Georgia"/>
              </a:rPr>
              <a:t>результати</a:t>
            </a:r>
            <a:r>
              <a:rPr lang="ru-RU" sz="3000" dirty="0" smtClean="0">
                <a:latin typeface="Georgia"/>
                <a:cs typeface="Georgia"/>
              </a:rPr>
              <a:t>.</a:t>
            </a:r>
            <a:endParaRPr sz="3000" dirty="0">
              <a:latin typeface="Georgia"/>
              <a:cs typeface="Georgia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8100" y="61335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74625" algn="ctr"/>
            <a:r>
              <a:rPr lang="uk-UA" smtClean="0"/>
              <a:t>Матеріал та методи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89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b="1" dirty="0"/>
              <a:t>Методи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09700"/>
            <a:ext cx="8280400" cy="689419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/>
              <a:t>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рецензуванні</a:t>
            </a:r>
            <a:r>
              <a:rPr lang="ru-RU" dirty="0" smtClean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 smtClean="0"/>
              <a:t>:</a:t>
            </a:r>
          </a:p>
          <a:p>
            <a:pPr marL="536575" indent="-15875">
              <a:buFontTx/>
              <a:buChar char="-"/>
            </a:pPr>
            <a:r>
              <a:rPr lang="ru-RU" dirty="0" err="1" smtClean="0"/>
              <a:t>відтворюваність</a:t>
            </a:r>
            <a:r>
              <a:rPr lang="ru-RU" dirty="0" smtClean="0"/>
              <a:t> </a:t>
            </a:r>
            <a:r>
              <a:rPr lang="ru-RU" dirty="0" err="1" smtClean="0"/>
              <a:t>експерименту</a:t>
            </a:r>
            <a:endParaRPr lang="ru-RU" dirty="0" smtClean="0"/>
          </a:p>
          <a:p>
            <a:pPr marL="536575" indent="-15875">
              <a:buFontTx/>
              <a:buChar char="-"/>
            </a:pP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/>
              <a:t>лабораторного </a:t>
            </a:r>
            <a:r>
              <a:rPr lang="ru-RU" dirty="0" err="1" smtClean="0"/>
              <a:t>аналізу</a:t>
            </a:r>
            <a:endParaRPr lang="ru-RU" dirty="0" smtClean="0"/>
          </a:p>
          <a:p>
            <a:pPr marL="536575" indent="-15875">
              <a:buFontTx/>
              <a:buChar char="-"/>
            </a:pP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статобробки</a:t>
            </a:r>
            <a:endParaRPr lang="ru-RU" dirty="0"/>
          </a:p>
          <a:p>
            <a:endParaRPr lang="uk-UA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err="1" smtClean="0"/>
              <a:t>Рецензенти</a:t>
            </a:r>
            <a:r>
              <a:rPr lang="ru-RU" dirty="0" smtClean="0"/>
              <a:t>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smtClean="0"/>
              <a:t>тест </a:t>
            </a:r>
            <a:r>
              <a:rPr lang="en-GB" dirty="0" smtClean="0"/>
              <a:t>ANOVA</a:t>
            </a:r>
            <a:r>
              <a:rPr lang="en-GB" dirty="0"/>
              <a:t>, </a:t>
            </a:r>
            <a:r>
              <a:rPr lang="en-GB" dirty="0" smtClean="0"/>
              <a:t>MANOVA</a:t>
            </a:r>
            <a:r>
              <a:rPr lang="uk-UA" dirty="0" smtClean="0"/>
              <a:t>, </a:t>
            </a:r>
            <a:r>
              <a:rPr lang="en-US" dirty="0" smtClean="0"/>
              <a:t>ANCOVA, </a:t>
            </a:r>
            <a:r>
              <a:rPr lang="uk-UA" dirty="0" smtClean="0"/>
              <a:t>лінійну регресію, метод </a:t>
            </a:r>
            <a:r>
              <a:rPr lang="uk-UA" dirty="0" err="1" smtClean="0"/>
              <a:t>бутстрєп</a:t>
            </a:r>
            <a:r>
              <a:rPr lang="uk-UA" dirty="0" smtClean="0"/>
              <a:t> аналізу</a:t>
            </a:r>
            <a:r>
              <a:rPr lang="en-GB" dirty="0" smtClean="0"/>
              <a:t> </a:t>
            </a:r>
            <a:endParaRPr lang="uk-UA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err="1" smtClean="0"/>
              <a:t>Виконайте</a:t>
            </a:r>
            <a:r>
              <a:rPr lang="ru-RU" dirty="0" smtClean="0"/>
              <a:t> </a:t>
            </a:r>
            <a:r>
              <a:rPr lang="ru-RU" dirty="0" err="1" smtClean="0"/>
              <a:t>перевірку</a:t>
            </a:r>
            <a:r>
              <a:rPr lang="ru-RU" dirty="0" smtClean="0"/>
              <a:t> </a:t>
            </a:r>
            <a:r>
              <a:rPr lang="ru-RU" dirty="0" err="1"/>
              <a:t>вибірок</a:t>
            </a:r>
            <a:r>
              <a:rPr lang="ru-RU" dirty="0"/>
              <a:t> на </a:t>
            </a:r>
            <a:r>
              <a:rPr lang="ru-RU" dirty="0" err="1"/>
              <a:t>нормальність</a:t>
            </a:r>
            <a:r>
              <a:rPr lang="ru-RU" dirty="0"/>
              <a:t> </a:t>
            </a:r>
            <a:r>
              <a:rPr lang="ru-RU" dirty="0" err="1" smtClean="0"/>
              <a:t>розподілу</a:t>
            </a:r>
            <a:endParaRPr lang="ru-RU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критерій</a:t>
            </a:r>
            <a:r>
              <a:rPr lang="ru-RU" dirty="0"/>
              <a:t> </a:t>
            </a:r>
            <a:r>
              <a:rPr lang="ru-RU" dirty="0" smtClean="0"/>
              <a:t>Стьюдента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3" y="254253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95250" algn="ctr">
              <a:lnSpc>
                <a:spcPct val="100000"/>
              </a:lnSpc>
            </a:pPr>
            <a:r>
              <a:rPr dirty="0" err="1" smtClean="0"/>
              <a:t>Результати</a:t>
            </a:r>
            <a:r>
              <a:rPr lang="en-US" dirty="0" smtClean="0"/>
              <a:t> - </a:t>
            </a:r>
            <a:r>
              <a:rPr lang="en-US" dirty="0" err="1" smtClean="0"/>
              <a:t>Resutls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3016" y="1632964"/>
            <a:ext cx="7999984" cy="6319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Розділ поєднано </a:t>
            </a:r>
            <a:r>
              <a:rPr lang="uk-UA" sz="3200" dirty="0">
                <a:latin typeface="Georgia"/>
                <a:cs typeface="Georgia"/>
              </a:rPr>
              <a:t>зі «вступом» і пояснює, як результати досліджень </a:t>
            </a:r>
            <a:r>
              <a:rPr lang="uk-UA" sz="3200" dirty="0" smtClean="0">
                <a:latin typeface="Georgia"/>
                <a:cs typeface="Georgia"/>
              </a:rPr>
              <a:t>підтверджують </a:t>
            </a:r>
            <a:r>
              <a:rPr lang="uk-UA" sz="3200" dirty="0">
                <a:latin typeface="Georgia"/>
                <a:cs typeface="Georgia"/>
              </a:rPr>
              <a:t>позитивні результати тестування основної наукової гіпотези.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Допускається використання</a:t>
            </a:r>
            <a:r>
              <a:rPr sz="3200" dirty="0" smtClean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не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хронологічн</a:t>
            </a:r>
            <a:r>
              <a:rPr lang="uk-UA" sz="3200" dirty="0" err="1" smtClean="0">
                <a:latin typeface="Georgia"/>
                <a:cs typeface="Georgia"/>
              </a:rPr>
              <a:t>ого</a:t>
            </a:r>
            <a:r>
              <a:rPr sz="3200" dirty="0" smtClean="0">
                <a:latin typeface="Georgia"/>
                <a:cs typeface="Georgia"/>
              </a:rPr>
              <a:t>, </a:t>
            </a:r>
            <a:r>
              <a:rPr sz="3200" dirty="0">
                <a:latin typeface="Georgia"/>
                <a:cs typeface="Georgia"/>
              </a:rPr>
              <a:t>а</a:t>
            </a:r>
            <a:r>
              <a:rPr sz="3200" spc="-85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логічн</a:t>
            </a:r>
            <a:r>
              <a:rPr lang="uk-UA" sz="3200" dirty="0" err="1" smtClean="0">
                <a:latin typeface="Georgia"/>
                <a:cs typeface="Georgia"/>
              </a:rPr>
              <a:t>ого</a:t>
            </a:r>
            <a:r>
              <a:rPr lang="uk-UA" sz="3200" dirty="0" smtClean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опис</a:t>
            </a:r>
            <a:r>
              <a:rPr lang="uk-UA" sz="3200" dirty="0" smtClean="0">
                <a:latin typeface="Georgia"/>
                <a:cs typeface="Georgia"/>
              </a:rPr>
              <a:t>у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Основні, а не все що було</a:t>
            </a:r>
            <a:r>
              <a:rPr sz="3200" spc="-7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зроблено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Ілюструвати мінімально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необхідними  зведеними даними </a:t>
            </a:r>
            <a:r>
              <a:rPr sz="3200" spc="-5" dirty="0">
                <a:latin typeface="Georgia"/>
                <a:cs typeface="Georgia"/>
              </a:rPr>
              <a:t>(вихідні </a:t>
            </a:r>
            <a:r>
              <a:rPr sz="3200" dirty="0">
                <a:latin typeface="Georgia"/>
                <a:cs typeface="Georgia"/>
              </a:rPr>
              <a:t>дані  можуть </a:t>
            </a:r>
            <a:r>
              <a:rPr sz="3200" spc="-5" dirty="0">
                <a:latin typeface="Georgia"/>
                <a:cs typeface="Georgia"/>
              </a:rPr>
              <a:t>бути </a:t>
            </a:r>
            <a:r>
              <a:rPr sz="3200" dirty="0">
                <a:latin typeface="Georgia"/>
                <a:cs typeface="Georgia"/>
              </a:rPr>
              <a:t>в </a:t>
            </a:r>
            <a:r>
              <a:rPr sz="3200" dirty="0" err="1">
                <a:latin typeface="Georgia"/>
                <a:cs typeface="Georgia"/>
              </a:rPr>
              <a:t>додаткових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матеріалах</a:t>
            </a:r>
            <a:r>
              <a:rPr lang="uk-UA" sz="3200" dirty="0" smtClean="0">
                <a:latin typeface="Georgia"/>
                <a:cs typeface="Georgia"/>
              </a:rPr>
              <a:t>)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Не містить посилань на літературу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dirty="0" smtClean="0">
                <a:latin typeface="Georgia"/>
                <a:cs typeface="Georgia"/>
              </a:rPr>
              <a:t>Не змішувати дискусію з результатами</a:t>
            </a:r>
            <a:endParaRPr sz="32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" y="19439"/>
            <a:ext cx="8988552" cy="677108"/>
          </a:xfrm>
        </p:spPr>
        <p:txBody>
          <a:bodyPr/>
          <a:lstStyle/>
          <a:p>
            <a:pPr algn="ctr"/>
            <a:r>
              <a:rPr lang="uk-UA" dirty="0" smtClean="0"/>
              <a:t>Результати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588" y="748397"/>
            <a:ext cx="8839200" cy="7709803"/>
          </a:xfrm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dirty="0"/>
              <a:t>Таблиці та рисунки з даними результатів досліджень мають за мету донести до читача занадто великий за обсягами або складний до сприйняття читачами матеріал. </a:t>
            </a:r>
            <a:endParaRPr lang="ru-RU" sz="2800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dirty="0"/>
              <a:t>Перед формуванням ілюстраційних матеріалів потрібно точно визначити, на яке з поставлених питань статті буде відповідати та чи інша таблиця або рисунок. </a:t>
            </a:r>
            <a:endParaRPr lang="ru-RU" sz="2800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dirty="0"/>
              <a:t>Залиште лише ті ілюстрації, що безпосередньо </a:t>
            </a:r>
            <a:r>
              <a:rPr lang="uk-UA" sz="2800" dirty="0" smtClean="0"/>
              <a:t>надають </a:t>
            </a:r>
            <a:r>
              <a:rPr lang="uk-UA" sz="2800" dirty="0"/>
              <a:t>необхідну інформацію. </a:t>
            </a:r>
            <a:endParaRPr lang="ru-RU" sz="2800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dirty="0" smtClean="0"/>
              <a:t>Таблиць </a:t>
            </a:r>
            <a:r>
              <a:rPr lang="uk-UA" sz="2800" dirty="0"/>
              <a:t>не повинні дублювати вже наведені в тексті дані. </a:t>
            </a:r>
            <a:endParaRPr lang="ru-RU" sz="2800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dirty="0"/>
              <a:t>Мають бути висвітлені  лише ті результати, які підтверджують або відхиляють гіпотезу. </a:t>
            </a:r>
            <a:endParaRPr lang="ru-RU" sz="2800" dirty="0"/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800" dirty="0"/>
              <a:t>Таблиці можуть бути також використані для синтезу не тільки числових, але й літературних даних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8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endParaRPr lang="ru-RU" dirty="0"/>
          </a:p>
        </p:txBody>
      </p:sp>
      <p:sp>
        <p:nvSpPr>
          <p:cNvPr id="4" name="Трапеция 3"/>
          <p:cNvSpPr/>
          <p:nvPr/>
        </p:nvSpPr>
        <p:spPr>
          <a:xfrm rot="10800000">
            <a:off x="990600" y="1181100"/>
            <a:ext cx="7239000" cy="2819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 rot="10800000">
            <a:off x="1704972" y="4000500"/>
            <a:ext cx="5791203" cy="2286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рапеция 5"/>
          <p:cNvSpPr/>
          <p:nvPr/>
        </p:nvSpPr>
        <p:spPr>
          <a:xfrm rot="10800000">
            <a:off x="2285998" y="6286500"/>
            <a:ext cx="4648202" cy="190500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81174" y="1409700"/>
            <a:ext cx="5762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Первинна</a:t>
            </a:r>
          </a:p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описує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оригінальне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опублікована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рецензованому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журналі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патент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9273" y="4000501"/>
            <a:ext cx="5724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Вторинна</a:t>
            </a:r>
          </a:p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оглядові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конференцій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монографії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збірники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4389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Третинна</a:t>
            </a:r>
          </a:p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енциклопедії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підручники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словники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8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2900"/>
            <a:ext cx="7010400" cy="677108"/>
          </a:xfrm>
        </p:spPr>
        <p:txBody>
          <a:bodyPr/>
          <a:lstStyle/>
          <a:p>
            <a:pPr algn="ctr"/>
            <a:r>
              <a:rPr lang="en-GB" dirty="0" smtClean="0"/>
              <a:t>Discussion section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04900"/>
            <a:ext cx="7957312" cy="443198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/>
              <a:t>Discussion</a:t>
            </a:r>
            <a:r>
              <a:rPr lang="ru-RU" dirty="0"/>
              <a:t> </a:t>
            </a:r>
            <a:r>
              <a:rPr lang="ru-RU" dirty="0" err="1"/>
              <a:t>should</a:t>
            </a:r>
            <a:r>
              <a:rPr lang="ru-RU" dirty="0"/>
              <a:t> </a:t>
            </a:r>
            <a:r>
              <a:rPr lang="ru-RU" dirty="0" err="1"/>
              <a:t>first</a:t>
            </a:r>
            <a:r>
              <a:rPr lang="ru-RU" dirty="0"/>
              <a:t> </a:t>
            </a:r>
            <a:r>
              <a:rPr lang="ru-RU" dirty="0" err="1"/>
              <a:t>start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a </a:t>
            </a:r>
            <a:r>
              <a:rPr lang="ru-RU" dirty="0" err="1"/>
              <a:t>brief</a:t>
            </a:r>
            <a:r>
              <a:rPr lang="ru-RU" dirty="0"/>
              <a:t> </a:t>
            </a:r>
            <a:r>
              <a:rPr lang="ru-RU" dirty="0" err="1"/>
              <a:t>recall</a:t>
            </a:r>
            <a:r>
              <a:rPr lang="ru-RU" dirty="0"/>
              <a:t> of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 smtClean="0"/>
              <a:t>objective</a:t>
            </a:r>
            <a:r>
              <a:rPr lang="ru-RU" dirty="0" smtClean="0"/>
              <a:t> </a:t>
            </a:r>
            <a:r>
              <a:rPr lang="ru-RU" dirty="0"/>
              <a:t>and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expectations</a:t>
            </a:r>
            <a:r>
              <a:rPr lang="ru-RU" dirty="0"/>
              <a:t>, </a:t>
            </a:r>
            <a:r>
              <a:rPr lang="ru-RU" dirty="0" err="1"/>
              <a:t>followed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main</a:t>
            </a:r>
            <a:r>
              <a:rPr lang="ru-RU" dirty="0"/>
              <a:t> </a:t>
            </a:r>
            <a:r>
              <a:rPr lang="ru-RU" dirty="0" err="1"/>
              <a:t>results</a:t>
            </a:r>
            <a:r>
              <a:rPr lang="ru-RU" dirty="0"/>
              <a:t>, </a:t>
            </a:r>
            <a:r>
              <a:rPr lang="ru-RU" dirty="0" err="1"/>
              <a:t>Different</a:t>
            </a:r>
            <a:r>
              <a:rPr lang="ru-RU" dirty="0"/>
              <a:t> </a:t>
            </a:r>
            <a:r>
              <a:rPr lang="ru-RU" dirty="0" err="1"/>
              <a:t>points</a:t>
            </a:r>
            <a:r>
              <a:rPr lang="ru-RU" dirty="0"/>
              <a:t> </a:t>
            </a:r>
            <a:r>
              <a:rPr lang="ru-RU" dirty="0" err="1"/>
              <a:t>can</a:t>
            </a:r>
            <a:r>
              <a:rPr lang="ru-RU" dirty="0"/>
              <a:t> </a:t>
            </a:r>
            <a:r>
              <a:rPr lang="ru-RU" dirty="0" err="1"/>
              <a:t>be</a:t>
            </a:r>
            <a:r>
              <a:rPr lang="ru-RU" dirty="0"/>
              <a:t> </a:t>
            </a:r>
            <a:r>
              <a:rPr lang="ru-RU" dirty="0" err="1"/>
              <a:t>discussed</a:t>
            </a:r>
            <a:r>
              <a:rPr lang="ru-RU" dirty="0"/>
              <a:t>, </a:t>
            </a:r>
            <a:r>
              <a:rPr lang="ru-RU" dirty="0" err="1"/>
              <a:t>first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relation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concepts</a:t>
            </a:r>
            <a:r>
              <a:rPr lang="ru-RU" dirty="0"/>
              <a:t>/</a:t>
            </a:r>
            <a:r>
              <a:rPr lang="ru-RU" dirty="0" err="1"/>
              <a:t>hypotheses</a:t>
            </a:r>
            <a:r>
              <a:rPr lang="ru-RU" dirty="0"/>
              <a:t> </a:t>
            </a:r>
            <a:r>
              <a:rPr lang="ru-RU" dirty="0" err="1"/>
              <a:t>presented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Introduction</a:t>
            </a:r>
            <a:r>
              <a:rPr lang="ru-RU" dirty="0"/>
              <a:t>, </a:t>
            </a:r>
            <a:r>
              <a:rPr lang="ru-RU" dirty="0" err="1"/>
              <a:t>then</a:t>
            </a:r>
            <a:r>
              <a:rPr lang="ru-RU" dirty="0"/>
              <a:t>, and </a:t>
            </a:r>
            <a:r>
              <a:rPr lang="ru-RU" dirty="0" err="1"/>
              <a:t>only</a:t>
            </a:r>
            <a:r>
              <a:rPr lang="ru-RU" dirty="0"/>
              <a:t> </a:t>
            </a:r>
            <a:r>
              <a:rPr lang="ru-RU" dirty="0" err="1"/>
              <a:t>after</a:t>
            </a:r>
            <a:r>
              <a:rPr lang="ru-RU" dirty="0"/>
              <a:t>,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 smtClean="0"/>
              <a:t>points</a:t>
            </a:r>
            <a:r>
              <a:rPr lang="en-US" dirty="0" smtClean="0"/>
              <a:t>”</a:t>
            </a:r>
          </a:p>
          <a:p>
            <a:r>
              <a:rPr lang="en-US" b="1" i="1" dirty="0" smtClean="0"/>
              <a:t>Serge Morand</a:t>
            </a:r>
            <a:endParaRPr lang="uk-UA" b="1" i="1" dirty="0" smtClean="0"/>
          </a:p>
          <a:p>
            <a:r>
              <a:rPr lang="en-US" sz="2800" i="1" dirty="0" smtClean="0"/>
              <a:t>Evolutionary ecologist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76700"/>
            <a:ext cx="3429000" cy="42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" y="38100"/>
            <a:ext cx="8988552" cy="677108"/>
          </a:xfrm>
        </p:spPr>
        <p:txBody>
          <a:bodyPr/>
          <a:lstStyle/>
          <a:p>
            <a:pPr algn="ctr"/>
            <a:r>
              <a:rPr lang="uk-UA" b="1" dirty="0" smtClean="0"/>
              <a:t>Обговорення</a:t>
            </a:r>
            <a:r>
              <a:rPr lang="ru-RU" b="1" dirty="0" smtClean="0"/>
              <a:t> </a:t>
            </a:r>
            <a:r>
              <a:rPr lang="ru-RU" b="1" dirty="0"/>
              <a:t>–</a:t>
            </a:r>
            <a:r>
              <a:rPr lang="en-GB" b="1" dirty="0"/>
              <a:t>Discussion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876300"/>
            <a:ext cx="8763000" cy="7048083"/>
          </a:xfrm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Дискусія вважається найважливішим елементом наукової статті. </a:t>
            </a:r>
            <a:endParaRPr lang="ru-RU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Стисла, має максимально доводити правоту точки зору автора, узагальнюючи результати власних досліджень та дані інших авторів щодо підтвердження тієї чи іншої наукової гіпотези (від конкретного — до загального). </a:t>
            </a:r>
            <a:endParaRPr lang="ru-RU" dirty="0"/>
          </a:p>
          <a:p>
            <a:pPr marL="457200" lvl="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Конкретні результати досліджень мають бути точно поєднані з відповідями на конкретно-поставлені запитання наукової гіпотези автора у «вступі», і незалежно від того, всі або не всі результати достовірно підтвердили її.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3" y="254253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4763" indent="-4763" algn="ctr">
              <a:lnSpc>
                <a:spcPct val="100000"/>
              </a:lnSpc>
            </a:pPr>
            <a:r>
              <a:rPr dirty="0" err="1" smtClean="0"/>
              <a:t>Обговорення</a:t>
            </a:r>
            <a:r>
              <a:rPr lang="en-US" dirty="0" smtClean="0"/>
              <a:t> –Discussion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39" y="1181100"/>
            <a:ext cx="7949565" cy="2174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smtClean="0">
                <a:solidFill>
                  <a:srgbClr val="C00000"/>
                </a:solidFill>
                <a:latin typeface="Georgia"/>
                <a:cs typeface="Georgia"/>
              </a:rPr>
              <a:t>Не повторюють</a:t>
            </a:r>
            <a:r>
              <a:rPr lang="uk-UA" sz="3200" spc="-75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uk-UA" sz="3200" smtClean="0">
                <a:solidFill>
                  <a:srgbClr val="C00000"/>
                </a:solidFill>
                <a:latin typeface="Georgia"/>
                <a:cs typeface="Georgia"/>
              </a:rPr>
              <a:t>результати</a:t>
            </a:r>
            <a:endParaRPr lang="uk-UA" sz="3200" smtClean="0">
              <a:latin typeface="Georgia"/>
              <a:cs typeface="Georgia"/>
            </a:endParaRPr>
          </a:p>
          <a:p>
            <a:pPr marL="355600" marR="5397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smtClean="0">
                <a:latin typeface="Georgia"/>
                <a:cs typeface="Georgia"/>
              </a:rPr>
              <a:t>Співставлення отриманих результатів</a:t>
            </a:r>
            <a:r>
              <a:rPr lang="uk-UA" sz="3200" spc="-80" smtClean="0">
                <a:latin typeface="Georgia"/>
                <a:cs typeface="Georgia"/>
              </a:rPr>
              <a:t> </a:t>
            </a:r>
            <a:r>
              <a:rPr lang="uk-UA" sz="3200" smtClean="0">
                <a:latin typeface="Georgia"/>
                <a:cs typeface="Georgia"/>
              </a:rPr>
              <a:t>з  наявними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uk-UA" sz="3200" smtClean="0">
                <a:latin typeface="Georgia"/>
                <a:cs typeface="Georgia"/>
              </a:rPr>
              <a:t>Обговорити можливі причин і наслідки</a:t>
            </a:r>
            <a:endParaRPr lang="uk-UA" sz="3200"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639" y="4000500"/>
            <a:ext cx="86461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sz="2400" dirty="0" smtClean="0">
                <a:latin typeface="Georgia"/>
                <a:cs typeface="Georgia"/>
              </a:rPr>
              <a:t>Для побудови цікавої дискусії обговоріть та оцініть протиріччя деяких отриманих Вами результатів, обговоріть будь-які неочікувано-винайдені результати.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400" dirty="0" smtClean="0">
                <a:latin typeface="Georgia"/>
                <a:cs typeface="Georgia"/>
              </a:rPr>
              <a:t>Параграф (не дискусію) краще починати з факту одержання  неочікуваного результату, а потім внести його опис та інтерпретацію.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sz="2400" dirty="0" smtClean="0">
                <a:latin typeface="Georgia"/>
                <a:cs typeface="Georgia"/>
              </a:rPr>
              <a:t>Штучні обмеження і слабкість автора при обговоренні отриманих результатів призводять до непереконливості їх значення і загальної достовірності запропонованих матеріалів для читачів.</a:t>
            </a:r>
          </a:p>
          <a:p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677108"/>
          </a:xfrm>
        </p:spPr>
        <p:txBody>
          <a:bodyPr/>
          <a:lstStyle/>
          <a:p>
            <a:pPr algn="ctr" eaLnBrk="1" hangingPunct="1"/>
            <a:r>
              <a:rPr lang="uk-UA" b="1" dirty="0" smtClean="0"/>
              <a:t>Висновки</a:t>
            </a:r>
            <a:r>
              <a:rPr lang="en-US" b="1" dirty="0"/>
              <a:t> </a:t>
            </a:r>
            <a:r>
              <a:rPr lang="en-US" b="1" dirty="0" smtClean="0"/>
              <a:t>- Conclusions</a:t>
            </a:r>
            <a:endParaRPr lang="ru-RU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04900"/>
            <a:ext cx="8458200" cy="7201972"/>
          </a:xfrm>
          <a:prstGeom prst="rect">
            <a:avLst/>
          </a:prstGeom>
        </p:spPr>
        <p:txBody>
          <a:bodyPr/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Коротко охарактеризуйте одержані результати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Висновок</a:t>
            </a:r>
          </a:p>
          <a:p>
            <a:pPr marL="801688" indent="-354013" eaLnBrk="1" hangingPunct="1"/>
            <a:r>
              <a:rPr lang="ru-RU" sz="3600" dirty="0" smtClean="0">
                <a:latin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щось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нове</a:t>
            </a:r>
            <a:r>
              <a:rPr lang="ru-RU" sz="3600" dirty="0">
                <a:latin typeface="Times New Roman" pitchFamily="18" charset="0"/>
              </a:rPr>
              <a:t>, а не </a:t>
            </a:r>
            <a:r>
              <a:rPr lang="uk-UA" sz="3600" dirty="0">
                <a:latin typeface="Times New Roman" pitchFamily="18" charset="0"/>
              </a:rPr>
              <a:t>перефразоване</a:t>
            </a:r>
            <a:r>
              <a:rPr lang="ru-RU" sz="3600" dirty="0">
                <a:latin typeface="Times New Roman" pitchFamily="18" charset="0"/>
              </a:rPr>
              <a:t> «</a:t>
            </a:r>
            <a:r>
              <a:rPr lang="uk-UA" sz="3600" dirty="0">
                <a:latin typeface="Times New Roman" pitchFamily="18" charset="0"/>
              </a:rPr>
              <a:t>Обговорення</a:t>
            </a:r>
            <a:r>
              <a:rPr lang="ru-RU" sz="3600" dirty="0" smtClean="0">
                <a:latin typeface="Times New Roman" pitchFamily="18" charset="0"/>
              </a:rPr>
              <a:t>»</a:t>
            </a:r>
          </a:p>
          <a:p>
            <a:pPr marL="801688" indent="-354013" eaLnBrk="1" hangingPunct="1"/>
            <a:r>
              <a:rPr lang="ru-RU" sz="3600" dirty="0" smtClean="0">
                <a:latin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перспективи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подальших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досліджень</a:t>
            </a:r>
            <a:r>
              <a:rPr lang="ru-RU" sz="3600" dirty="0">
                <a:latin typeface="Times New Roman" pitchFamily="18" charset="0"/>
              </a:rPr>
              <a:t>, </a:t>
            </a:r>
            <a:endParaRPr lang="ru-RU" sz="3600" dirty="0" smtClean="0">
              <a:latin typeface="Times New Roman" pitchFamily="18" charset="0"/>
            </a:endParaRPr>
          </a:p>
          <a:p>
            <a:pPr marL="801688" indent="-354013" eaLnBrk="1" hangingPunct="1"/>
            <a:r>
              <a:rPr lang="ru-RU" sz="3600" dirty="0" smtClean="0">
                <a:latin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Ваші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</a:rPr>
              <a:t>думки, </a:t>
            </a:r>
            <a:r>
              <a:rPr lang="ru-RU" sz="3600" dirty="0" err="1">
                <a:latin typeface="Times New Roman" pitchFamily="18" charset="0"/>
              </a:rPr>
              <a:t>які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повинні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запам'ятатися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читачеві</a:t>
            </a:r>
            <a:r>
              <a:rPr lang="ru-RU" sz="3600" dirty="0" smtClean="0">
                <a:latin typeface="Times New Roman" pitchFamily="18" charset="0"/>
              </a:rPr>
              <a:t> 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</a:rPr>
              <a:t>Не повторюйте анотацію</a:t>
            </a:r>
            <a:endParaRPr lang="uk-UA" sz="3600" dirty="0">
              <a:latin typeface="Times New Roman" pitchFamily="18" charset="0"/>
            </a:endParaRP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</a:rPr>
              <a:t>Не </a:t>
            </a:r>
            <a:r>
              <a:rPr lang="ru-RU" sz="3600" dirty="0" err="1">
                <a:latin typeface="Times New Roman" pitchFamily="18" charset="0"/>
              </a:rPr>
              <a:t>можна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писати</a:t>
            </a:r>
            <a:r>
              <a:rPr lang="ru-RU" sz="3600" dirty="0">
                <a:latin typeface="Times New Roman" pitchFamily="18" charset="0"/>
              </a:rPr>
              <a:t> в </a:t>
            </a:r>
            <a:r>
              <a:rPr lang="ru-RU" sz="3600" dirty="0" err="1">
                <a:latin typeface="Times New Roman" pitchFamily="18" charset="0"/>
              </a:rPr>
              <a:t>кінці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статті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</a:rPr>
              <a:t>висновки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</a:rPr>
              <a:t>за </a:t>
            </a:r>
            <a:r>
              <a:rPr lang="ru-RU" sz="3600" dirty="0" err="1">
                <a:latin typeface="Times New Roman" pitchFamily="18" charset="0"/>
              </a:rPr>
              <a:t>зразком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україномовних-російськомовних</a:t>
            </a:r>
            <a:r>
              <a:rPr lang="ru-RU" sz="3600" dirty="0" smtClean="0">
                <a:latin typeface="Times New Roman" pitchFamily="18" charset="0"/>
              </a:rPr>
              <a:t> статей.</a:t>
            </a:r>
          </a:p>
        </p:txBody>
      </p:sp>
    </p:spTree>
    <p:extLst>
      <p:ext uri="{BB962C8B-B14F-4D97-AF65-F5344CB8AC3E}">
        <p14:creationId xmlns:p14="http://schemas.microsoft.com/office/powerpoint/2010/main" val="3760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3" y="254253"/>
            <a:ext cx="898855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4000" spc="-5" dirty="0"/>
              <a:t>Навіщо </a:t>
            </a:r>
            <a:r>
              <a:rPr sz="4000" dirty="0"/>
              <a:t>потрібен</a:t>
            </a:r>
            <a:r>
              <a:rPr sz="4000" spc="-20" dirty="0"/>
              <a:t> </a:t>
            </a:r>
            <a:r>
              <a:rPr sz="4000" spc="-5" dirty="0"/>
              <a:t>список</a:t>
            </a:r>
            <a:endParaRPr sz="4000" dirty="0"/>
          </a:p>
          <a:p>
            <a:pPr marL="1270" algn="ctr">
              <a:lnSpc>
                <a:spcPct val="100000"/>
              </a:lnSpc>
            </a:pPr>
            <a:r>
              <a:rPr sz="4000" spc="-5" dirty="0" err="1" smtClean="0"/>
              <a:t>літератури</a:t>
            </a:r>
            <a:r>
              <a:rPr lang="en-US" sz="4000" spc="-5" dirty="0" smtClean="0"/>
              <a:t> - References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888744"/>
            <a:ext cx="7578090" cy="3960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Аргументувати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ідею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Співставити з світовими</a:t>
            </a:r>
            <a:r>
              <a:rPr sz="3200" spc="-5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аналогами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Означити місце даного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дослідження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Запобігти</a:t>
            </a:r>
            <a:r>
              <a:rPr sz="3200" spc="-9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плагіату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Для журналу і вченого =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визнання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Часто вказані </a:t>
            </a:r>
            <a:r>
              <a:rPr sz="3200" spc="-5" dirty="0">
                <a:solidFill>
                  <a:srgbClr val="C00000"/>
                </a:solidFill>
                <a:latin typeface="Georgia"/>
                <a:cs typeface="Georgia"/>
              </a:rPr>
              <a:t>лише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власні роботи</a:t>
            </a:r>
            <a:r>
              <a:rPr sz="3200" spc="-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або  </a:t>
            </a:r>
            <a:r>
              <a:rPr sz="3200" spc="-5" dirty="0">
                <a:solidFill>
                  <a:srgbClr val="C00000"/>
                </a:solidFill>
                <a:latin typeface="Georgia"/>
                <a:cs typeface="Georgia"/>
              </a:rPr>
              <a:t>дуже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“старі” </a:t>
            </a:r>
            <a:r>
              <a:rPr lang="uk-UA" sz="3200" dirty="0" smtClean="0">
                <a:solidFill>
                  <a:srgbClr val="C00000"/>
                </a:solidFill>
                <a:latin typeface="Georgia"/>
                <a:cs typeface="Georgia"/>
              </a:rPr>
              <a:t>статті</a:t>
            </a:r>
            <a:r>
              <a:rPr sz="3200" dirty="0" smtClean="0">
                <a:solidFill>
                  <a:srgbClr val="C00000"/>
                </a:solidFill>
                <a:latin typeface="Georgia"/>
                <a:cs typeface="Georgia"/>
              </a:rPr>
              <a:t> з</a:t>
            </a:r>
            <a:r>
              <a:rPr sz="3200" spc="-5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C00000"/>
                </a:solidFill>
                <a:latin typeface="Georgia"/>
                <a:cs typeface="Georgia"/>
              </a:rPr>
              <a:t>помилками</a:t>
            </a:r>
            <a:endParaRPr sz="32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77108"/>
          </a:xfrm>
        </p:spPr>
        <p:txBody>
          <a:bodyPr/>
          <a:lstStyle/>
          <a:p>
            <a:pPr algn="ctr" eaLnBrk="1" hangingPunct="1"/>
            <a:r>
              <a:rPr lang="uk-UA" b="1" dirty="0" smtClean="0"/>
              <a:t>Список літератури</a:t>
            </a:r>
            <a:endParaRPr lang="ru-RU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57300"/>
            <a:ext cx="8229600" cy="6943439"/>
          </a:xfrm>
          <a:prstGeom prst="rect">
            <a:avLst/>
          </a:prstGeo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 smtClean="0">
                <a:latin typeface="Times New Roman" pitchFamily="18" charset="0"/>
              </a:rPr>
              <a:t>Обмежуйтеся лише необхідними і достатніми цитуваннями. 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 smtClean="0">
                <a:latin typeface="Times New Roman" pitchFamily="18" charset="0"/>
              </a:rPr>
              <a:t>Цитуйте лише ті роботи, які ви прочитали повністю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 smtClean="0">
                <a:latin typeface="Times New Roman" pitchFamily="18" charset="0"/>
              </a:rPr>
              <a:t>Цитування повинне бути однозначним і точним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 smtClean="0">
                <a:latin typeface="Times New Roman" pitchFamily="18" charset="0"/>
              </a:rPr>
              <a:t>Бажано використовувати лише реферовані і рецензовані джерела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 smtClean="0">
                <a:latin typeface="Times New Roman" pitchFamily="18" charset="0"/>
              </a:rPr>
              <a:t>«Сіра» література у дуже обмеженій кількості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 smtClean="0">
                <a:latin typeface="Times New Roman" pitchFamily="18" charset="0"/>
              </a:rPr>
              <a:t>Публікація - це науковий продукт що має різну якість </a:t>
            </a:r>
            <a:r>
              <a:rPr lang="uk-UA" sz="2800" dirty="0" smtClean="0">
                <a:latin typeface="Times New Roman" pitchFamily="18" charset="0"/>
              </a:rPr>
              <a:t>(порівняти на прикладі авто)</a:t>
            </a:r>
            <a:r>
              <a:rPr lang="uk-UA" sz="3600" dirty="0" smtClean="0">
                <a:latin typeface="Times New Roman" pitchFamily="18" charset="0"/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3600" dirty="0" smtClean="0">
                <a:latin typeface="Times New Roman" pitchFamily="18" charset="0"/>
              </a:rPr>
              <a:t>Кожен журнал має свій стиль списку!!</a:t>
            </a:r>
            <a:endParaRPr lang="ru-RU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dirty="0" smtClean="0"/>
              <a:t>Оформлення списку літератури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1969770"/>
          </a:xfrm>
        </p:spPr>
        <p:txBody>
          <a:bodyPr/>
          <a:lstStyle/>
          <a:p>
            <a:r>
              <a:rPr lang="uk-UA" dirty="0" smtClean="0"/>
              <a:t>Використовуйте менеджер посилань!</a:t>
            </a:r>
          </a:p>
          <a:p>
            <a:endParaRPr lang="uk-UA" dirty="0"/>
          </a:p>
          <a:p>
            <a:pPr marL="457200" indent="-457200">
              <a:buFontTx/>
              <a:buChar char="-"/>
            </a:pPr>
            <a:r>
              <a:rPr lang="en-US" dirty="0" err="1" smtClean="0"/>
              <a:t>Mendeley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http://www.mendeley.com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en-US" dirty="0"/>
              <a:t>EndNote </a:t>
            </a:r>
            <a:r>
              <a:rPr lang="en-US" dirty="0">
                <a:hlinkClick r:id="rId3"/>
              </a:rPr>
              <a:t>http://endnote.com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38625"/>
            <a:ext cx="83629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050"/>
            <a:ext cx="9096695" cy="824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66700"/>
            <a:ext cx="90011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0"/>
            <a:ext cx="8878277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"/>
          <a:stretch/>
        </p:blipFill>
        <p:spPr bwMode="auto">
          <a:xfrm>
            <a:off x="0" y="905492"/>
            <a:ext cx="9144000" cy="751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" y="20171"/>
            <a:ext cx="8988552" cy="1008529"/>
          </a:xfrm>
        </p:spPr>
        <p:txBody>
          <a:bodyPr/>
          <a:lstStyle/>
          <a:p>
            <a:pPr algn="ctr"/>
            <a:r>
              <a:rPr lang="uk-UA" sz="3600" dirty="0" smtClean="0"/>
              <a:t>Пріоритетність використання інформаційних джерел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563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"/>
            <a:ext cx="89789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7495520"/>
            <a:ext cx="7386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lit-review.ru/guides/Mendeley_guide.pdf</a:t>
            </a:r>
            <a:r>
              <a:rPr lang="en-GB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2865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Використано матеріали з російськомовного гіда роботи з менеджером посилань </a:t>
            </a:r>
            <a:r>
              <a:rPr lang="en-US" sz="2800" dirty="0" err="1" smtClean="0"/>
              <a:t>Mendeley</a:t>
            </a:r>
            <a:r>
              <a:rPr lang="uk-UA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59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87896"/>
            <a:ext cx="7772400" cy="677107"/>
          </a:xfrm>
        </p:spPr>
        <p:txBody>
          <a:bodyPr>
            <a:normAutofit/>
          </a:bodyPr>
          <a:lstStyle/>
          <a:p>
            <a:pPr eaLnBrk="1" hangingPunct="1"/>
            <a:r>
              <a:rPr lang="uk-UA" dirty="0" smtClean="0"/>
              <a:t>Підготовка до подачі статті	</a:t>
            </a:r>
            <a:endParaRPr lang="ru-RU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75994"/>
            <a:ext cx="8229600" cy="58636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</a:rPr>
              <a:t>Уважно перечитайте вимоги до статей обраного вами журналу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</a:rPr>
              <a:t>Переконайтеся, що ваша стаття їм відповідає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</a:rPr>
              <a:t>Підготуйте всі файли, які вимагає журнал в остаточному варіанті, та назвіть їх відповідним чином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</a:rPr>
              <a:t>Якщо журнал вимагає підготуйте список можливих і не бажаних рецензентів, знайдіть їх координати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</a:rPr>
              <a:t>Підготуйте текст супровідного листа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</a:rPr>
              <a:t>Ніколи не поспішайте! Виділіть 1-2 години на процес подачі</a:t>
            </a:r>
          </a:p>
        </p:txBody>
      </p:sp>
    </p:spTree>
    <p:extLst>
      <p:ext uri="{BB962C8B-B14F-4D97-AF65-F5344CB8AC3E}">
        <p14:creationId xmlns:p14="http://schemas.microsoft.com/office/powerpoint/2010/main" val="6488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7772400" cy="1354217"/>
          </a:xfrm>
        </p:spPr>
        <p:txBody>
          <a:bodyPr/>
          <a:lstStyle/>
          <a:p>
            <a:pPr algn="ctr"/>
            <a:r>
              <a:rPr lang="uk-UA" b="1" i="1" cap="small" dirty="0"/>
              <a:t>прикінцеве </a:t>
            </a:r>
            <a:r>
              <a:rPr lang="uk-UA" b="1" i="1" cap="small" dirty="0" smtClean="0"/>
              <a:t>оформлення рукопису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2171700"/>
            <a:ext cx="8229600" cy="55820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uk-UA" sz="3600" dirty="0" smtClean="0"/>
              <a:t>Нумерація рядків та сторінок</a:t>
            </a:r>
          </a:p>
          <a:p>
            <a:r>
              <a:rPr lang="uk-UA" sz="3600" dirty="0"/>
              <a:t>Підписи до малюнків надаються у рукописі у спеціальному розділі «</a:t>
            </a:r>
            <a:r>
              <a:rPr lang="en-GB" sz="3600" dirty="0"/>
              <a:t>Figure captions</a:t>
            </a:r>
            <a:r>
              <a:rPr lang="uk-UA" sz="3600" dirty="0"/>
              <a:t>»</a:t>
            </a:r>
          </a:p>
          <a:p>
            <a:r>
              <a:rPr lang="uk-UA" sz="3600" dirty="0" smtClean="0"/>
              <a:t>Окремим файлом: </a:t>
            </a:r>
          </a:p>
          <a:p>
            <a:pPr marL="722313" indent="-368300">
              <a:buFont typeface="Wingdings" pitchFamily="2" charset="2"/>
              <a:buChar char="ü"/>
            </a:pPr>
            <a:r>
              <a:rPr lang="uk-UA" sz="3600" dirty="0"/>
              <a:t>лист </a:t>
            </a:r>
            <a:r>
              <a:rPr lang="uk-UA" sz="3600" dirty="0" smtClean="0"/>
              <a:t>редактору</a:t>
            </a:r>
          </a:p>
          <a:p>
            <a:pPr marL="722313" indent="-368300">
              <a:buFont typeface="Wingdings" pitchFamily="2" charset="2"/>
              <a:buChar char="ü"/>
            </a:pPr>
            <a:r>
              <a:rPr lang="uk-UA" sz="3600" dirty="0" smtClean="0"/>
              <a:t>рукопис</a:t>
            </a:r>
            <a:endParaRPr lang="ru-RU" sz="3600" dirty="0"/>
          </a:p>
          <a:p>
            <a:pPr marL="722313" indent="-368300">
              <a:buFont typeface="Wingdings" pitchFamily="2" charset="2"/>
              <a:buChar char="ü"/>
            </a:pPr>
            <a:r>
              <a:rPr lang="uk-UA" sz="3600" dirty="0" smtClean="0"/>
              <a:t>таблиці</a:t>
            </a:r>
          </a:p>
          <a:p>
            <a:pPr marL="722313" indent="-368300">
              <a:buFont typeface="Wingdings" pitchFamily="2" charset="2"/>
              <a:buChar char="ü"/>
            </a:pPr>
            <a:r>
              <a:rPr lang="uk-UA" sz="3600" dirty="0" smtClean="0"/>
              <a:t>малюнки</a:t>
            </a:r>
          </a:p>
          <a:p>
            <a:pPr marL="722313" indent="-368300">
              <a:buFont typeface="Wingdings" pitchFamily="2" charset="2"/>
              <a:buChar char="ü"/>
            </a:pPr>
            <a:r>
              <a:rPr lang="uk-UA" sz="3600" dirty="0" smtClean="0"/>
              <a:t>додаткові матеріали</a:t>
            </a:r>
          </a:p>
        </p:txBody>
      </p:sp>
    </p:spTree>
    <p:extLst>
      <p:ext uri="{BB962C8B-B14F-4D97-AF65-F5344CB8AC3E}">
        <p14:creationId xmlns:p14="http://schemas.microsoft.com/office/powerpoint/2010/main" val="39926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87896"/>
            <a:ext cx="7772400" cy="615553"/>
          </a:xfrm>
        </p:spPr>
        <p:txBody>
          <a:bodyPr>
            <a:normAutofit/>
          </a:bodyPr>
          <a:lstStyle/>
          <a:p>
            <a:pPr eaLnBrk="1" hangingPunct="1"/>
            <a:r>
              <a:rPr lang="uk-UA" sz="4000" dirty="0" smtClean="0"/>
              <a:t>Супровідний лист </a:t>
            </a:r>
            <a:r>
              <a:rPr lang="de-DE" sz="4000" dirty="0" smtClean="0"/>
              <a:t>(</a:t>
            </a:r>
            <a:r>
              <a:rPr lang="en-US" sz="4000" dirty="0" smtClean="0"/>
              <a:t>Cover Letter</a:t>
            </a:r>
            <a:r>
              <a:rPr lang="de-DE" sz="4000" dirty="0" smtClean="0"/>
              <a:t>)</a:t>
            </a:r>
            <a:endParaRPr lang="ru-RU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564804"/>
            <a:ext cx="8382000" cy="619363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</a:rPr>
              <a:t>В</a:t>
            </a:r>
            <a:r>
              <a:rPr lang="uk-UA" sz="3200" dirty="0" err="1" smtClean="0">
                <a:latin typeface="Times New Roman" pitchFamily="18" charset="0"/>
              </a:rPr>
              <a:t>ід</a:t>
            </a:r>
            <a:r>
              <a:rPr lang="uk-UA" sz="3200" dirty="0" smtClean="0">
                <a:latin typeface="Times New Roman" pitchFamily="18" charset="0"/>
              </a:rPr>
              <a:t> імені контактної особи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</a:rPr>
              <a:t>Має містити </a:t>
            </a:r>
            <a:r>
              <a:rPr lang="uk-UA" sz="3200" dirty="0" err="1" smtClean="0">
                <a:latin typeface="Times New Roman" pitchFamily="18" charset="0"/>
              </a:rPr>
              <a:t>ім</a:t>
            </a:r>
            <a:r>
              <a:rPr lang="en-US" sz="3200" dirty="0" smtClean="0">
                <a:latin typeface="Times New Roman" pitchFamily="18" charset="0"/>
              </a:rPr>
              <a:t>’</a:t>
            </a:r>
            <a:r>
              <a:rPr lang="uk-UA" sz="3200" dirty="0" smtClean="0">
                <a:latin typeface="Times New Roman" pitchFamily="18" charset="0"/>
              </a:rPr>
              <a:t>я адресу, </a:t>
            </a:r>
            <a:r>
              <a:rPr lang="uk-UA" sz="3200" dirty="0" err="1" smtClean="0">
                <a:latin typeface="Times New Roman" pitchFamily="18" charset="0"/>
              </a:rPr>
              <a:t>тел</a:t>
            </a:r>
            <a:r>
              <a:rPr lang="uk-UA" sz="3200" dirty="0" smtClean="0">
                <a:latin typeface="Times New Roman" pitchFamily="18" charset="0"/>
              </a:rPr>
              <a:t>, факс, </a:t>
            </a:r>
            <a:r>
              <a:rPr lang="uk-UA" sz="3200" dirty="0" err="1" smtClean="0">
                <a:latin typeface="Times New Roman" pitchFamily="18" charset="0"/>
              </a:rPr>
              <a:t>е-мейл</a:t>
            </a:r>
            <a:endParaRPr lang="uk-UA" sz="3200" dirty="0" smtClean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</a:rPr>
              <a:t>Коротке речення про те, чому ви вважаєте, що ваша стаття буде цікава читачам цього видання, чому вона важлива і журнал повинен її опублікувати.</a:t>
            </a:r>
            <a:r>
              <a:rPr lang="ru-RU" sz="3200" dirty="0" smtClean="0">
                <a:latin typeface="Times New Roman" pitchFamily="18" charset="0"/>
              </a:rPr>
              <a:t> 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err="1" smtClean="0">
                <a:latin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ви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отримали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рекомендації</a:t>
            </a:r>
            <a:r>
              <a:rPr lang="ru-RU" sz="3200" dirty="0" smtClean="0">
                <a:latin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</a:rPr>
              <a:t>публікації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внаслідок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конференції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чи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обговорення</a:t>
            </a:r>
            <a:r>
              <a:rPr lang="ru-RU" sz="3200" dirty="0" smtClean="0">
                <a:latin typeface="Times New Roman" pitchFamily="18" charset="0"/>
              </a:rPr>
              <a:t> з редактором – </a:t>
            </a:r>
            <a:r>
              <a:rPr lang="ru-RU" sz="3200" dirty="0" err="1" smtClean="0">
                <a:latin typeface="Times New Roman" pitchFamily="18" charset="0"/>
              </a:rPr>
              <a:t>вкажіть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це</a:t>
            </a:r>
            <a:r>
              <a:rPr lang="ru-RU" sz="3200" dirty="0" smtClean="0">
                <a:latin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uk-UA" sz="3200" dirty="0" smtClean="0">
                <a:latin typeface="Times New Roman" pitchFamily="18" charset="0"/>
              </a:rPr>
              <a:t>Краще </a:t>
            </a:r>
            <a:r>
              <a:rPr lang="ru-RU" sz="3200" dirty="0" smtClean="0">
                <a:latin typeface="Times New Roman" pitchFamily="18" charset="0"/>
              </a:rPr>
              <a:t>НЕ </a:t>
            </a:r>
            <a:r>
              <a:rPr lang="ru-RU" sz="3200" dirty="0" err="1" smtClean="0">
                <a:latin typeface="Times New Roman" pitchFamily="18" charset="0"/>
              </a:rPr>
              <a:t>вказуйте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можливими</a:t>
            </a:r>
            <a:r>
              <a:rPr lang="ru-RU" sz="3200" dirty="0" smtClean="0">
                <a:latin typeface="Times New Roman" pitchFamily="18" charset="0"/>
              </a:rPr>
              <a:t> рецензентами </a:t>
            </a:r>
            <a:r>
              <a:rPr lang="ru-RU" sz="3200" dirty="0" err="1" smtClean="0">
                <a:latin typeface="Times New Roman" pitchFamily="18" charset="0"/>
              </a:rPr>
              <a:t>своїх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співавторів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останніх</a:t>
            </a:r>
            <a:r>
              <a:rPr lang="ru-RU" sz="3200" dirty="0" smtClean="0">
                <a:latin typeface="Times New Roman" pitchFamily="18" charset="0"/>
              </a:rPr>
              <a:t> 5ти </a:t>
            </a:r>
            <a:r>
              <a:rPr lang="ru-RU" sz="3200" dirty="0" err="1" smtClean="0">
                <a:latin typeface="Times New Roman" pitchFamily="18" charset="0"/>
              </a:rPr>
              <a:t>років</a:t>
            </a:r>
            <a:endParaRPr lang="ru-RU" sz="3200" dirty="0" smtClean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3200" dirty="0" err="1" smtClean="0">
                <a:latin typeface="Times New Roman" pitchFamily="18" charset="0"/>
              </a:rPr>
              <a:t>Вкажіть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інші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деталі</a:t>
            </a:r>
            <a:r>
              <a:rPr lang="ru-RU" sz="3200" dirty="0" smtClean="0">
                <a:latin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</a:rPr>
              <a:t>які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ви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</a:rPr>
              <a:t>вважаєте</a:t>
            </a:r>
            <a:r>
              <a:rPr lang="ru-RU" sz="3200" dirty="0" smtClean="0">
                <a:latin typeface="Times New Roman" pitchFamily="18" charset="0"/>
              </a:rPr>
              <a:t> за </a:t>
            </a:r>
            <a:r>
              <a:rPr lang="ru-RU" sz="3200" dirty="0" err="1" smtClean="0">
                <a:latin typeface="Times New Roman" pitchFamily="18" charset="0"/>
              </a:rPr>
              <a:t>потрібне</a:t>
            </a:r>
            <a:endParaRPr lang="ru-RU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25980"/>
            <a:ext cx="7772400" cy="677108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21095" r="42167" b="38728"/>
          <a:stretch/>
        </p:blipFill>
        <p:spPr bwMode="auto">
          <a:xfrm>
            <a:off x="153588" y="1333500"/>
            <a:ext cx="8738892" cy="704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634602" y="3962670"/>
            <a:ext cx="7776864" cy="11545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232656"/>
            <a:ext cx="8229600" cy="12311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r>
              <a:rPr lang="uk-UA" sz="4000" dirty="0" smtClean="0"/>
              <a:t>Подача статті за допомогою Інтернет	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9082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2656"/>
            <a:ext cx="8229600" cy="12311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4000" dirty="0" smtClean="0"/>
              <a:t>Подача статті за допомогою Інтернет	</a:t>
            </a:r>
            <a:endParaRPr lang="ru-RU" sz="40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85900"/>
            <a:ext cx="8534400" cy="65719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</a:rPr>
              <a:t>Старайтеся, щоб розмір ваших файлів був якомога меншим.</a:t>
            </a:r>
          </a:p>
          <a:p>
            <a:pPr marL="457200" indent="-4572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</a:rPr>
              <a:t>Зареєструйтеся та переконайтеся, що ви добре розумієте вимоги та принцип роботи системи </a:t>
            </a:r>
          </a:p>
          <a:p>
            <a:pPr marL="457200" indent="-4572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</a:rPr>
              <a:t>Перевірте, чи автоматично генеровані файли відповідають оригіналу</a:t>
            </a:r>
          </a:p>
          <a:p>
            <a:pPr marL="457200" indent="-4572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</a:rPr>
              <a:t>Вимагайте (дочекайтеся) підтвердження того, що вашу статтю одержали.</a:t>
            </a: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1" t="18903" r="4918" b="39185"/>
          <a:stretch/>
        </p:blipFill>
        <p:spPr bwMode="auto">
          <a:xfrm>
            <a:off x="76200" y="1562100"/>
            <a:ext cx="902044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3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" y="254254"/>
            <a:ext cx="8988552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99200" marR="6350" indent="-78105">
              <a:lnSpc>
                <a:spcPct val="100000"/>
              </a:lnSpc>
            </a:pPr>
            <a:r>
              <a:rPr sz="4000" spc="-5" dirty="0"/>
              <a:t>Peer</a:t>
            </a:r>
            <a:r>
              <a:rPr sz="4000" spc="-80" dirty="0"/>
              <a:t> </a:t>
            </a:r>
            <a:r>
              <a:rPr sz="4000" spc="-5" dirty="0"/>
              <a:t>Review  Single</a:t>
            </a:r>
            <a:r>
              <a:rPr sz="4000" spc="-80" dirty="0"/>
              <a:t> </a:t>
            </a:r>
            <a:r>
              <a:rPr sz="4000" spc="-10" dirty="0"/>
              <a:t>blind</a:t>
            </a:r>
            <a:endParaRPr sz="4000" dirty="0"/>
          </a:p>
          <a:p>
            <a:pPr marL="5337175">
              <a:lnSpc>
                <a:spcPct val="100000"/>
              </a:lnSpc>
            </a:pPr>
            <a:r>
              <a:rPr sz="4000" dirty="0"/>
              <a:t>чи </a:t>
            </a:r>
            <a:r>
              <a:rPr sz="4000" spc="-5" dirty="0"/>
              <a:t>Double</a:t>
            </a:r>
            <a:r>
              <a:rPr sz="4000" spc="-80" dirty="0"/>
              <a:t> </a:t>
            </a:r>
            <a:r>
              <a:rPr sz="4000" spc="-10" dirty="0"/>
              <a:t>blind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842642" y="2998470"/>
            <a:ext cx="6191885" cy="3177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Georgia"/>
                <a:cs typeface="Georgia"/>
              </a:rPr>
              <a:t>Автор не </a:t>
            </a:r>
            <a:r>
              <a:rPr sz="3200" spc="-5" dirty="0">
                <a:latin typeface="Georgia"/>
                <a:cs typeface="Georgia"/>
              </a:rPr>
              <a:t>знає </a:t>
            </a:r>
            <a:r>
              <a:rPr sz="3200" dirty="0">
                <a:latin typeface="Georgia"/>
                <a:cs typeface="Georgia"/>
              </a:rPr>
              <a:t>хто рецензує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его</a:t>
            </a:r>
            <a:endParaRPr sz="320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Georgia"/>
                <a:cs typeface="Georgia"/>
              </a:rPr>
              <a:t>роботу - </a:t>
            </a:r>
            <a:r>
              <a:rPr sz="3200" spc="-5" dirty="0">
                <a:latin typeface="Georgia"/>
                <a:cs typeface="Georgia"/>
              </a:rPr>
              <a:t>Single</a:t>
            </a:r>
            <a:r>
              <a:rPr sz="3200" spc="-9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blind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33655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Georgia"/>
                <a:cs typeface="Georgia"/>
              </a:rPr>
              <a:t>Автор не </a:t>
            </a:r>
            <a:r>
              <a:rPr sz="3200" spc="-5" dirty="0">
                <a:latin typeface="Georgia"/>
                <a:cs typeface="Georgia"/>
              </a:rPr>
              <a:t>знає </a:t>
            </a:r>
            <a:r>
              <a:rPr sz="3200" dirty="0">
                <a:latin typeface="Georgia"/>
                <a:cs typeface="Georgia"/>
              </a:rPr>
              <a:t>рецензента і  рецензент не знает хто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автор  статті - </a:t>
            </a:r>
            <a:r>
              <a:rPr sz="3200" spc="-5" dirty="0">
                <a:latin typeface="Georgia"/>
                <a:cs typeface="Georgia"/>
              </a:rPr>
              <a:t>double</a:t>
            </a:r>
            <a:r>
              <a:rPr sz="3200" spc="-9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blind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25" y="4724400"/>
            <a:ext cx="1547876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825" y="3048000"/>
            <a:ext cx="1547876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1713" y="3319526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80" h="360679">
                <a:moveTo>
                  <a:pt x="180187" y="0"/>
                </a:moveTo>
                <a:lnTo>
                  <a:pt x="132285" y="6434"/>
                </a:lnTo>
                <a:lnTo>
                  <a:pt x="89242" y="24590"/>
                </a:lnTo>
                <a:lnTo>
                  <a:pt x="52774" y="52752"/>
                </a:lnTo>
                <a:lnTo>
                  <a:pt x="24600" y="89201"/>
                </a:lnTo>
                <a:lnTo>
                  <a:pt x="6436" y="132218"/>
                </a:lnTo>
                <a:lnTo>
                  <a:pt x="0" y="180086"/>
                </a:lnTo>
                <a:lnTo>
                  <a:pt x="6436" y="228007"/>
                </a:lnTo>
                <a:lnTo>
                  <a:pt x="24600" y="271060"/>
                </a:lnTo>
                <a:lnTo>
                  <a:pt x="52774" y="307530"/>
                </a:lnTo>
                <a:lnTo>
                  <a:pt x="89242" y="335703"/>
                </a:lnTo>
                <a:lnTo>
                  <a:pt x="132285" y="353864"/>
                </a:lnTo>
                <a:lnTo>
                  <a:pt x="180187" y="360299"/>
                </a:lnTo>
                <a:lnTo>
                  <a:pt x="228092" y="353864"/>
                </a:lnTo>
                <a:lnTo>
                  <a:pt x="271135" y="335703"/>
                </a:lnTo>
                <a:lnTo>
                  <a:pt x="307598" y="307530"/>
                </a:lnTo>
                <a:lnTo>
                  <a:pt x="335768" y="271060"/>
                </a:lnTo>
                <a:lnTo>
                  <a:pt x="353928" y="228007"/>
                </a:lnTo>
                <a:lnTo>
                  <a:pt x="360362" y="180086"/>
                </a:lnTo>
                <a:lnTo>
                  <a:pt x="353928" y="132218"/>
                </a:lnTo>
                <a:lnTo>
                  <a:pt x="335768" y="89201"/>
                </a:lnTo>
                <a:lnTo>
                  <a:pt x="307598" y="52752"/>
                </a:lnTo>
                <a:lnTo>
                  <a:pt x="271135" y="24590"/>
                </a:lnTo>
                <a:lnTo>
                  <a:pt x="228092" y="6434"/>
                </a:lnTo>
                <a:lnTo>
                  <a:pt x="180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713" y="3319526"/>
            <a:ext cx="360680" cy="360680"/>
          </a:xfrm>
          <a:custGeom>
            <a:avLst/>
            <a:gdLst/>
            <a:ahLst/>
            <a:cxnLst/>
            <a:rect l="l" t="t" r="r" b="b"/>
            <a:pathLst>
              <a:path w="360680" h="360679">
                <a:moveTo>
                  <a:pt x="0" y="180086"/>
                </a:moveTo>
                <a:lnTo>
                  <a:pt x="6436" y="132218"/>
                </a:lnTo>
                <a:lnTo>
                  <a:pt x="24600" y="89201"/>
                </a:lnTo>
                <a:lnTo>
                  <a:pt x="52774" y="52752"/>
                </a:lnTo>
                <a:lnTo>
                  <a:pt x="89242" y="24590"/>
                </a:lnTo>
                <a:lnTo>
                  <a:pt x="132285" y="6434"/>
                </a:lnTo>
                <a:lnTo>
                  <a:pt x="180187" y="0"/>
                </a:lnTo>
                <a:lnTo>
                  <a:pt x="228092" y="6434"/>
                </a:lnTo>
                <a:lnTo>
                  <a:pt x="271135" y="24590"/>
                </a:lnTo>
                <a:lnTo>
                  <a:pt x="307598" y="52752"/>
                </a:lnTo>
                <a:lnTo>
                  <a:pt x="335768" y="89201"/>
                </a:lnTo>
                <a:lnTo>
                  <a:pt x="353928" y="132218"/>
                </a:lnTo>
                <a:lnTo>
                  <a:pt x="360362" y="180086"/>
                </a:lnTo>
                <a:lnTo>
                  <a:pt x="353928" y="228007"/>
                </a:lnTo>
                <a:lnTo>
                  <a:pt x="335768" y="271060"/>
                </a:lnTo>
                <a:lnTo>
                  <a:pt x="307598" y="307530"/>
                </a:lnTo>
                <a:lnTo>
                  <a:pt x="271135" y="335703"/>
                </a:lnTo>
                <a:lnTo>
                  <a:pt x="228092" y="353864"/>
                </a:lnTo>
                <a:lnTo>
                  <a:pt x="180187" y="360299"/>
                </a:lnTo>
                <a:lnTo>
                  <a:pt x="132285" y="353864"/>
                </a:lnTo>
                <a:lnTo>
                  <a:pt x="89242" y="335703"/>
                </a:lnTo>
                <a:lnTo>
                  <a:pt x="52774" y="307530"/>
                </a:lnTo>
                <a:lnTo>
                  <a:pt x="24600" y="271060"/>
                </a:lnTo>
                <a:lnTo>
                  <a:pt x="6436" y="228007"/>
                </a:lnTo>
                <a:lnTo>
                  <a:pt x="0" y="18008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7" y="2160"/>
            <a:ext cx="4335018" cy="2879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5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1625" y="62230"/>
            <a:ext cx="600329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/>
              <a:t>Що </a:t>
            </a:r>
            <a:r>
              <a:rPr sz="4000" dirty="0"/>
              <a:t>оцінюють</a:t>
            </a:r>
            <a:r>
              <a:rPr sz="4000" spc="-25" dirty="0"/>
              <a:t> </a:t>
            </a:r>
            <a:r>
              <a:rPr sz="4000" spc="-5" dirty="0"/>
              <a:t>редколегія</a:t>
            </a:r>
            <a:endParaRPr sz="4000" dirty="0"/>
          </a:p>
          <a:p>
            <a:pPr algn="ctr">
              <a:lnSpc>
                <a:spcPct val="100000"/>
              </a:lnSpc>
            </a:pPr>
            <a:r>
              <a:rPr lang="uk-UA" sz="4000" spc="-5" dirty="0"/>
              <a:t>т</a:t>
            </a:r>
            <a:r>
              <a:rPr lang="uk-UA" sz="4000" spc="-5" dirty="0" smtClean="0"/>
              <a:t>а </a:t>
            </a:r>
            <a:r>
              <a:rPr sz="4000" spc="-5" dirty="0" err="1" smtClean="0"/>
              <a:t>рецензенти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009294" y="1769236"/>
            <a:ext cx="7753706" cy="3924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ts val="2965"/>
              </a:lnSpc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6F2F9F"/>
                </a:solidFill>
                <a:latin typeface="Georgia"/>
                <a:cs typeface="Georgia"/>
              </a:rPr>
              <a:t>Відповідність профілю</a:t>
            </a:r>
            <a:r>
              <a:rPr sz="2600" spc="-1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6F2F9F"/>
                </a:solidFill>
                <a:latin typeface="Georgia"/>
                <a:cs typeface="Georgia"/>
              </a:rPr>
              <a:t>видання</a:t>
            </a:r>
            <a:endParaRPr sz="2600" dirty="0">
              <a:latin typeface="Georgia"/>
              <a:cs typeface="Georgia"/>
            </a:endParaRPr>
          </a:p>
          <a:p>
            <a:pPr marL="354965" indent="-342265">
              <a:lnSpc>
                <a:spcPts val="2810"/>
              </a:lnSpc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6F2F9F"/>
                </a:solidFill>
                <a:latin typeface="Georgia"/>
                <a:cs typeface="Georgia"/>
              </a:rPr>
              <a:t>Чи </a:t>
            </a:r>
            <a:r>
              <a:rPr sz="2600" dirty="0" err="1">
                <a:solidFill>
                  <a:srgbClr val="6F2F9F"/>
                </a:solidFill>
                <a:latin typeface="Georgia"/>
                <a:cs typeface="Georgia"/>
              </a:rPr>
              <a:t>збільшить</a:t>
            </a:r>
            <a:r>
              <a:rPr sz="260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600" dirty="0" err="1" smtClean="0">
                <a:solidFill>
                  <a:srgbClr val="6F2F9F"/>
                </a:solidFill>
                <a:latin typeface="Georgia"/>
                <a:cs typeface="Georgia"/>
              </a:rPr>
              <a:t>зацікав</a:t>
            </a:r>
            <a:r>
              <a:rPr lang="uk-UA" sz="2600" dirty="0" err="1" smtClean="0">
                <a:solidFill>
                  <a:srgbClr val="6F2F9F"/>
                </a:solidFill>
                <a:latin typeface="Georgia"/>
                <a:cs typeface="Georgia"/>
              </a:rPr>
              <a:t>леність</a:t>
            </a:r>
            <a:r>
              <a:rPr sz="2600" dirty="0" smtClean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6F2F9F"/>
                </a:solidFill>
                <a:latin typeface="Georgia"/>
                <a:cs typeface="Georgia"/>
              </a:rPr>
              <a:t>аудиторії</a:t>
            </a:r>
            <a:r>
              <a:rPr sz="2600" spc="-15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6F2F9F"/>
                </a:solidFill>
                <a:latin typeface="Georgia"/>
                <a:cs typeface="Georgia"/>
              </a:rPr>
              <a:t>журналу</a:t>
            </a:r>
            <a:endParaRPr sz="2600" dirty="0">
              <a:latin typeface="Georgia"/>
              <a:cs typeface="Georgia"/>
            </a:endParaRPr>
          </a:p>
          <a:p>
            <a:pPr marL="354965" indent="-342265">
              <a:lnSpc>
                <a:spcPts val="2810"/>
              </a:lnSpc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FF0000"/>
                </a:solidFill>
                <a:latin typeface="Georgia"/>
                <a:cs typeface="Georgia"/>
              </a:rPr>
              <a:t>Новизну,</a:t>
            </a:r>
            <a:r>
              <a:rPr sz="2600" spc="-8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FF0000"/>
                </a:solidFill>
                <a:latin typeface="Georgia"/>
                <a:cs typeface="Georgia"/>
              </a:rPr>
              <a:t>актуальність</a:t>
            </a:r>
            <a:endParaRPr sz="2600" dirty="0">
              <a:latin typeface="Georgia"/>
              <a:cs typeface="Georgia"/>
            </a:endParaRPr>
          </a:p>
          <a:p>
            <a:pPr marL="354965" indent="-342265">
              <a:lnSpc>
                <a:spcPts val="2810"/>
              </a:lnSpc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Georgia"/>
                <a:cs typeface="Georgia"/>
              </a:rPr>
              <a:t>Використання адекватних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методів,</a:t>
            </a:r>
          </a:p>
          <a:p>
            <a:pPr marL="354965" indent="-342265">
              <a:lnSpc>
                <a:spcPts val="2495"/>
              </a:lnSpc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Georgia"/>
                <a:cs typeface="Georgia"/>
              </a:rPr>
              <a:t>Логічність викладення,</a:t>
            </a:r>
            <a:r>
              <a:rPr sz="2600" spc="-9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обговорення,</a:t>
            </a:r>
          </a:p>
          <a:p>
            <a:pPr marL="354965">
              <a:lnSpc>
                <a:spcPts val="2495"/>
              </a:lnSpc>
            </a:pPr>
            <a:r>
              <a:rPr sz="2600" dirty="0">
                <a:latin typeface="Georgia"/>
                <a:cs typeface="Georgia"/>
              </a:rPr>
              <a:t>висновків</a:t>
            </a:r>
          </a:p>
          <a:p>
            <a:pPr marL="354965" indent="-342265">
              <a:lnSpc>
                <a:spcPts val="2810"/>
              </a:lnSpc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Georgia"/>
                <a:cs typeface="Georgia"/>
              </a:rPr>
              <a:t>Достовірність. Статистична обробка,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біоетика</a:t>
            </a:r>
          </a:p>
          <a:p>
            <a:pPr marL="354965" indent="-342265">
              <a:lnSpc>
                <a:spcPts val="2810"/>
              </a:lnSpc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Georgia"/>
                <a:cs typeface="Georgia"/>
              </a:rPr>
              <a:t>Оформлення наочних</a:t>
            </a:r>
            <a:r>
              <a:rPr sz="2600" spc="-7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матеріалів</a:t>
            </a:r>
          </a:p>
          <a:p>
            <a:pPr marL="354965" indent="-342265">
              <a:lnSpc>
                <a:spcPts val="2810"/>
              </a:lnSpc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Georgia"/>
                <a:cs typeface="Georgia"/>
              </a:rPr>
              <a:t>Мова</a:t>
            </a:r>
          </a:p>
          <a:p>
            <a:pPr marL="354965" indent="-342265">
              <a:lnSpc>
                <a:spcPts val="2810"/>
              </a:lnSpc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FF0000"/>
                </a:solidFill>
                <a:latin typeface="Georgia"/>
                <a:cs typeface="Georgia"/>
              </a:rPr>
              <a:t>Оформлення</a:t>
            </a:r>
            <a:endParaRPr sz="2600" dirty="0">
              <a:latin typeface="Georgia"/>
              <a:cs typeface="Georgia"/>
            </a:endParaRPr>
          </a:p>
          <a:p>
            <a:pPr marL="354965" indent="-342265">
              <a:lnSpc>
                <a:spcPts val="2965"/>
              </a:lnSpc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FF0000"/>
                </a:solidFill>
                <a:latin typeface="Georgia"/>
                <a:cs typeface="Georgia"/>
              </a:rPr>
              <a:t>Література</a:t>
            </a:r>
            <a:endParaRPr sz="2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832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73" y="110442"/>
            <a:ext cx="6817127" cy="823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3253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" y="254254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985010">
              <a:lnSpc>
                <a:spcPct val="100000"/>
              </a:lnSpc>
            </a:pPr>
            <a:r>
              <a:rPr dirty="0"/>
              <a:t>Які бувають</a:t>
            </a:r>
            <a:r>
              <a:rPr spc="-60" dirty="0"/>
              <a:t> </a:t>
            </a:r>
            <a:r>
              <a:rPr dirty="0"/>
              <a:t>статті?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806194"/>
            <a:ext cx="5120640" cy="227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Хороші, добре</a:t>
            </a:r>
            <a:r>
              <a:rPr sz="3200" spc="-10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написані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AF50"/>
                </a:solidFill>
                <a:latin typeface="Georgia"/>
                <a:cs typeface="Georgia"/>
              </a:rPr>
              <a:t>Хороші, погано</a:t>
            </a:r>
            <a:r>
              <a:rPr sz="3200" spc="-8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00AF50"/>
                </a:solidFill>
                <a:latin typeface="Georgia"/>
                <a:cs typeface="Georgia"/>
              </a:rPr>
              <a:t>написані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 smtClean="0">
                <a:latin typeface="Georgia"/>
                <a:cs typeface="Georgia"/>
              </a:rPr>
              <a:t>Погані</a:t>
            </a:r>
            <a:r>
              <a:rPr sz="3200" dirty="0">
                <a:latin typeface="Georgia"/>
                <a:cs typeface="Georgia"/>
              </a:rPr>
              <a:t>, добре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написані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Погані, погано</a:t>
            </a:r>
            <a:r>
              <a:rPr sz="3200" spc="-7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написані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8766" y="1949069"/>
            <a:ext cx="2800985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3200" dirty="0">
                <a:latin typeface="Georgia"/>
                <a:cs typeface="Georgia"/>
              </a:rPr>
              <a:t>Accept</a:t>
            </a:r>
          </a:p>
          <a:p>
            <a:pPr marL="12700" marR="5080" algn="just">
              <a:lnSpc>
                <a:spcPct val="100000"/>
              </a:lnSpc>
            </a:pPr>
            <a:r>
              <a:rPr sz="3200" spc="-5" dirty="0">
                <a:latin typeface="Georgia"/>
                <a:cs typeface="Georgia"/>
              </a:rPr>
              <a:t>Minor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Revision  </a:t>
            </a:r>
            <a:r>
              <a:rPr sz="3200" spc="-5" dirty="0" smtClean="0">
                <a:latin typeface="Georgia"/>
                <a:cs typeface="Georgia"/>
              </a:rPr>
              <a:t>Major </a:t>
            </a:r>
            <a:r>
              <a:rPr sz="3200" dirty="0">
                <a:latin typeface="Georgia"/>
                <a:cs typeface="Georgia"/>
              </a:rPr>
              <a:t>Revision  Reject</a:t>
            </a:r>
          </a:p>
        </p:txBody>
      </p:sp>
      <p:sp>
        <p:nvSpPr>
          <p:cNvPr id="5" name="object 5"/>
          <p:cNvSpPr/>
          <p:nvPr/>
        </p:nvSpPr>
        <p:spPr>
          <a:xfrm>
            <a:off x="3132201" y="4184587"/>
            <a:ext cx="3600450" cy="2673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" y="342900"/>
            <a:ext cx="8988552" cy="2462213"/>
          </a:xfrm>
        </p:spPr>
        <p:txBody>
          <a:bodyPr/>
          <a:lstStyle/>
          <a:p>
            <a:pPr algn="ctr"/>
            <a:r>
              <a:rPr lang="uk-UA" sz="4000" b="1" dirty="0" smtClean="0"/>
              <a:t>На шляху до опублікування наукової праці у рейтингових виданнях існує дві головні проблеми: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543300"/>
            <a:ext cx="8280400" cy="307776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uk-UA" sz="4000" dirty="0" smtClean="0"/>
              <a:t>Погана англійська </a:t>
            </a:r>
          </a:p>
          <a:p>
            <a:endParaRPr lang="uk-UA" sz="4000" dirty="0"/>
          </a:p>
          <a:p>
            <a:pPr marL="457200" indent="-457200">
              <a:buFont typeface="Arial" pitchFamily="34" charset="0"/>
              <a:buChar char="•"/>
            </a:pPr>
            <a:r>
              <a:rPr lang="uk-UA" sz="4000" dirty="0" smtClean="0"/>
              <a:t>Відсутність розуміння стандартів, норм написання </a:t>
            </a:r>
            <a:r>
              <a:rPr lang="uk-UA" sz="4000" dirty="0"/>
              <a:t>та</a:t>
            </a:r>
            <a:r>
              <a:rPr lang="uk-UA" sz="4000" dirty="0" smtClean="0"/>
              <a:t> академічної етики</a:t>
            </a:r>
          </a:p>
        </p:txBody>
      </p:sp>
    </p:spTree>
    <p:extLst>
      <p:ext uri="{BB962C8B-B14F-4D97-AF65-F5344CB8AC3E}">
        <p14:creationId xmlns:p14="http://schemas.microsoft.com/office/powerpoint/2010/main" val="1957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" y="254254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401445">
              <a:lnSpc>
                <a:spcPct val="100000"/>
              </a:lnSpc>
            </a:pPr>
            <a:r>
              <a:rPr dirty="0"/>
              <a:t>Що автору дає</a:t>
            </a:r>
            <a:r>
              <a:rPr spc="-75" dirty="0"/>
              <a:t> </a:t>
            </a:r>
            <a:r>
              <a:rPr dirty="0"/>
              <a:t>рецензія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790700"/>
            <a:ext cx="6322059" cy="515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Georgia"/>
                <a:cs typeface="Georgia"/>
              </a:rPr>
              <a:t>Зіпсований</a:t>
            </a:r>
            <a:r>
              <a:rPr sz="3200" spc="-75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настрій</a:t>
            </a:r>
            <a:endParaRPr lang="uk-UA" sz="32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Погляд </a:t>
            </a:r>
            <a:r>
              <a:rPr sz="3200" spc="-5" dirty="0" err="1">
                <a:latin typeface="Georgia"/>
                <a:cs typeface="Georgia"/>
              </a:rPr>
              <a:t>зі</a:t>
            </a:r>
            <a:r>
              <a:rPr sz="3200" spc="-85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сторони</a:t>
            </a:r>
            <a:endParaRPr lang="uk-UA" sz="32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Визначення </a:t>
            </a:r>
            <a:r>
              <a:rPr sz="3200" dirty="0" err="1">
                <a:latin typeface="Georgia"/>
                <a:cs typeface="Georgia"/>
              </a:rPr>
              <a:t>слабких</a:t>
            </a:r>
            <a:r>
              <a:rPr sz="3200" spc="-100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сторін</a:t>
            </a:r>
            <a:endParaRPr lang="uk-UA" sz="32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Напрямки </a:t>
            </a:r>
            <a:r>
              <a:rPr sz="3200" dirty="0" err="1">
                <a:latin typeface="Georgia"/>
                <a:cs typeface="Georgia"/>
              </a:rPr>
              <a:t>подальшої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роботи</a:t>
            </a:r>
            <a:endParaRPr lang="uk-UA" sz="320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БЕЗЦІННИЙ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ДОСВІД</a:t>
            </a:r>
          </a:p>
        </p:txBody>
      </p:sp>
    </p:spTree>
    <p:extLst>
      <p:ext uri="{BB962C8B-B14F-4D97-AF65-F5344CB8AC3E}">
        <p14:creationId xmlns:p14="http://schemas.microsoft.com/office/powerpoint/2010/main" val="28217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" y="254254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515745">
              <a:lnSpc>
                <a:spcPct val="100000"/>
              </a:lnSpc>
            </a:pPr>
            <a:r>
              <a:rPr dirty="0"/>
              <a:t>Як пережити</a:t>
            </a:r>
            <a:r>
              <a:rPr spc="-70" dirty="0"/>
              <a:t> </a:t>
            </a:r>
            <a:r>
              <a:rPr dirty="0"/>
              <a:t>рецензію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1" y="1879853"/>
            <a:ext cx="7858125" cy="400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Подякувати що ії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написали</a:t>
            </a:r>
            <a:endParaRPr sz="28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Прочитати і піти</a:t>
            </a:r>
            <a:r>
              <a:rPr sz="2800" spc="-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відпочити</a:t>
            </a:r>
            <a:endParaRPr sz="2800">
              <a:latin typeface="Georgia"/>
              <a:cs typeface="Georgia"/>
            </a:endParaRPr>
          </a:p>
          <a:p>
            <a:pPr marL="355600" marR="97980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Продумати чому могли виникнути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такі  запитання</a:t>
            </a:r>
            <a:endParaRPr sz="28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Georgia"/>
                <a:cs typeface="Georgia"/>
              </a:rPr>
              <a:t>Вас </a:t>
            </a:r>
            <a:r>
              <a:rPr sz="2800" spc="-5" dirty="0">
                <a:latin typeface="Georgia"/>
                <a:cs typeface="Georgia"/>
              </a:rPr>
              <a:t>персонально ніхто не хотів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образити</a:t>
            </a:r>
            <a:endParaRPr sz="28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Подумати </a:t>
            </a:r>
            <a:r>
              <a:rPr sz="2800" spc="-10" dirty="0">
                <a:latin typeface="Georgia"/>
                <a:cs typeface="Georgia"/>
              </a:rPr>
              <a:t>що </a:t>
            </a:r>
            <a:r>
              <a:rPr sz="2800" spc="-5" dirty="0">
                <a:latin typeface="Georgia"/>
                <a:cs typeface="Georgia"/>
              </a:rPr>
              <a:t>можна і варто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виправити</a:t>
            </a:r>
            <a:endParaRPr sz="280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Georgia"/>
                <a:cs typeface="Georgia"/>
              </a:rPr>
              <a:t>Оцінити чи можете допрацювати публікацію  або варто відкликати і шукати інше видання</a:t>
            </a:r>
            <a:endParaRPr sz="28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378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" y="254254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1584325">
              <a:lnSpc>
                <a:spcPct val="100000"/>
              </a:lnSpc>
            </a:pPr>
            <a:r>
              <a:rPr dirty="0"/>
              <a:t>Відповідь на</a:t>
            </a:r>
            <a:r>
              <a:rPr spc="-60" dirty="0"/>
              <a:t> </a:t>
            </a:r>
            <a:r>
              <a:rPr dirty="0"/>
              <a:t>рецензію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3869" y="1453221"/>
            <a:ext cx="7998459" cy="256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Аргументовані відповіді на всі  запитання та помічені у тексті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зміни,  </a:t>
            </a:r>
            <a:r>
              <a:rPr sz="3200" dirty="0" err="1">
                <a:latin typeface="Georgia"/>
                <a:cs typeface="Georgia"/>
              </a:rPr>
              <a:t>відповідь</a:t>
            </a:r>
            <a:r>
              <a:rPr sz="3200" dirty="0">
                <a:latin typeface="Georgia"/>
                <a:cs typeface="Georgia"/>
              </a:rPr>
              <a:t> </a:t>
            </a:r>
            <a:r>
              <a:rPr sz="3200" dirty="0" err="1" smtClean="0">
                <a:latin typeface="Georgia"/>
                <a:cs typeface="Georgia"/>
              </a:rPr>
              <a:t>редактор</a:t>
            </a:r>
            <a:r>
              <a:rPr lang="uk-UA" sz="3200" dirty="0" smtClean="0">
                <a:latin typeface="Georgia"/>
                <a:cs typeface="Georgia"/>
              </a:rPr>
              <a:t>у</a:t>
            </a:r>
            <a:endParaRPr sz="3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В означені в правилах для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авторів</a:t>
            </a:r>
          </a:p>
          <a:p>
            <a:pPr marL="355600">
              <a:lnSpc>
                <a:spcPct val="100000"/>
              </a:lnSpc>
            </a:pPr>
            <a:r>
              <a:rPr sz="3200" dirty="0">
                <a:latin typeface="Georgia"/>
                <a:cs typeface="Georgia"/>
              </a:rPr>
              <a:t>строки</a:t>
            </a:r>
          </a:p>
        </p:txBody>
      </p:sp>
      <p:sp>
        <p:nvSpPr>
          <p:cNvPr id="4" name="object 4"/>
          <p:cNvSpPr/>
          <p:nvPr/>
        </p:nvSpPr>
        <p:spPr>
          <a:xfrm>
            <a:off x="1981200" y="4229100"/>
            <a:ext cx="6173851" cy="4097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6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456"/>
            <a:ext cx="8229600" cy="7960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Responses </a:t>
            </a:r>
            <a:r>
              <a:rPr lang="en-US" dirty="0"/>
              <a:t>to </a:t>
            </a:r>
            <a:r>
              <a:rPr lang="en-US" dirty="0" smtClean="0"/>
              <a:t>reviews (phrase bank)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128" y="838200"/>
            <a:ext cx="9036496" cy="76581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sz="2500" dirty="0">
                <a:solidFill>
                  <a:srgbClr val="FF0000"/>
                </a:solidFill>
              </a:rPr>
              <a:t>In the new version of the manuscript we attract more attention to this issue</a:t>
            </a:r>
            <a:r>
              <a:rPr lang="en-GB" sz="25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FF0000"/>
                </a:solidFill>
              </a:rPr>
              <a:t>Done, the new concept with regard to </a:t>
            </a:r>
            <a:r>
              <a:rPr lang="en-US" sz="2500" dirty="0" smtClean="0">
                <a:solidFill>
                  <a:srgbClr val="FF0000"/>
                </a:solidFill>
              </a:rPr>
              <a:t>……………. has </a:t>
            </a:r>
            <a:r>
              <a:rPr lang="en-US" sz="2500" dirty="0">
                <a:solidFill>
                  <a:srgbClr val="FF0000"/>
                </a:solidFill>
              </a:rPr>
              <a:t>been proposed here. </a:t>
            </a:r>
            <a:endParaRPr lang="en-US" sz="25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FF0000"/>
                </a:solidFill>
              </a:rPr>
              <a:t>Done, the new version of the manuscript includes explanation </a:t>
            </a:r>
            <a:r>
              <a:rPr lang="en-US" sz="2500" dirty="0" smtClean="0">
                <a:solidFill>
                  <a:srgbClr val="FF0000"/>
                </a:solidFill>
              </a:rPr>
              <a:t>……. </a:t>
            </a:r>
            <a:r>
              <a:rPr lang="en-US" sz="2500" dirty="0">
                <a:solidFill>
                  <a:srgbClr val="FF0000"/>
                </a:solidFill>
              </a:rPr>
              <a:t>in the Introduction, M&amp;M and discussion sections. </a:t>
            </a:r>
            <a:endParaRPr lang="en-US" sz="25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FF0000"/>
                </a:solidFill>
              </a:rPr>
              <a:t>Done partially. We do not quite agree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FF0000"/>
                </a:solidFill>
              </a:rPr>
              <a:t>Done, the result section has been rewrote, changes concern about 80% of the text. </a:t>
            </a:r>
            <a:endParaRPr lang="en-US" sz="25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FF0000"/>
                </a:solidFill>
              </a:rPr>
              <a:t>Done, the minor comments accepted, where it was need sentences </a:t>
            </a:r>
            <a:r>
              <a:rPr lang="en-US" sz="2500" dirty="0" smtClean="0">
                <a:solidFill>
                  <a:srgbClr val="FF0000"/>
                </a:solidFill>
              </a:rPr>
              <a:t>rephrased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FF0000"/>
                </a:solidFill>
              </a:rPr>
              <a:t>The entire text was revised; a number of sentences and paragraphs were modified and simplified. </a:t>
            </a:r>
            <a:endParaRPr lang="en-US" sz="25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 smtClean="0">
                <a:solidFill>
                  <a:srgbClr val="FF0000"/>
                </a:solidFill>
              </a:rPr>
              <a:t>Subheadings </a:t>
            </a:r>
            <a:r>
              <a:rPr lang="en-US" sz="2500" dirty="0">
                <a:solidFill>
                  <a:srgbClr val="FF0000"/>
                </a:solidFill>
              </a:rPr>
              <a:t>have been introduced in the result and M&amp;M sections to improve the flow of the text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500" dirty="0">
                <a:solidFill>
                  <a:srgbClr val="FF0000"/>
                </a:solidFill>
              </a:rPr>
              <a:t>Accepted, processes have been listed </a:t>
            </a:r>
            <a:endParaRPr lang="en-US" sz="25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GB" sz="2500" dirty="0">
                <a:solidFill>
                  <a:srgbClr val="FF0000"/>
                </a:solidFill>
              </a:rPr>
              <a:t>The </a:t>
            </a:r>
            <a:r>
              <a:rPr lang="uk-UA" sz="2500" dirty="0" smtClean="0">
                <a:solidFill>
                  <a:srgbClr val="FF0000"/>
                </a:solidFill>
              </a:rPr>
              <a:t>…………</a:t>
            </a:r>
            <a:r>
              <a:rPr lang="en-GB" sz="2500" dirty="0" smtClean="0">
                <a:solidFill>
                  <a:srgbClr val="FF0000"/>
                </a:solidFill>
              </a:rPr>
              <a:t> </a:t>
            </a:r>
            <a:r>
              <a:rPr lang="en-GB" sz="2500" dirty="0">
                <a:solidFill>
                  <a:srgbClr val="FF0000"/>
                </a:solidFill>
              </a:rPr>
              <a:t>has been added in the manuscript, which is presented in Appendix A</a:t>
            </a:r>
            <a:r>
              <a:rPr lang="en-GB" sz="2500" dirty="0" smtClean="0">
                <a:solidFill>
                  <a:srgbClr val="FF0000"/>
                </a:solidFill>
              </a:rPr>
              <a:t>;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endParaRPr lang="en-US" sz="2500" dirty="0" smtClean="0">
              <a:solidFill>
                <a:srgbClr val="FF000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500" dirty="0" smtClean="0">
                <a:solidFill>
                  <a:srgbClr val="FF0000"/>
                </a:solidFill>
              </a:rPr>
              <a:t>The </a:t>
            </a:r>
            <a:r>
              <a:rPr lang="en-US" sz="2500" dirty="0">
                <a:solidFill>
                  <a:srgbClr val="FF0000"/>
                </a:solidFill>
              </a:rPr>
              <a:t>effect of </a:t>
            </a:r>
            <a:r>
              <a:rPr lang="uk-UA" sz="2500" dirty="0" smtClean="0">
                <a:solidFill>
                  <a:srgbClr val="FF0000"/>
                </a:solidFill>
              </a:rPr>
              <a:t>………….. </a:t>
            </a:r>
            <a:r>
              <a:rPr lang="en-US" sz="2500" dirty="0" smtClean="0">
                <a:solidFill>
                  <a:srgbClr val="FF0000"/>
                </a:solidFill>
              </a:rPr>
              <a:t>has </a:t>
            </a:r>
            <a:r>
              <a:rPr lang="en-US" sz="2500" dirty="0">
                <a:solidFill>
                  <a:srgbClr val="FF0000"/>
                </a:solidFill>
              </a:rPr>
              <a:t>been discussed</a:t>
            </a:r>
            <a:r>
              <a:rPr lang="en-US" sz="2500" dirty="0" smtClean="0">
                <a:solidFill>
                  <a:srgbClr val="FF0000"/>
                </a:solidFill>
              </a:rPr>
              <a:t>.</a:t>
            </a:r>
            <a:endParaRPr lang="ru-RU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59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24" y="254254"/>
            <a:ext cx="8988552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3207385">
              <a:lnSpc>
                <a:spcPct val="100000"/>
              </a:lnSpc>
            </a:pPr>
            <a:r>
              <a:rPr dirty="0"/>
              <a:t>Алгоритм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31799" y="1632965"/>
            <a:ext cx="8280400" cy="2872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740" indent="-342900">
              <a:lnSpc>
                <a:spcPct val="100000"/>
              </a:lnSpc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dirty="0"/>
              <a:t>Виконали чудову</a:t>
            </a:r>
            <a:r>
              <a:rPr spc="-90" dirty="0"/>
              <a:t> </a:t>
            </a:r>
            <a:r>
              <a:rPr dirty="0"/>
              <a:t>роботу</a:t>
            </a:r>
          </a:p>
          <a:p>
            <a:pPr marL="45974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dirty="0"/>
              <a:t>Обрали</a:t>
            </a:r>
            <a:r>
              <a:rPr spc="-105" dirty="0"/>
              <a:t> </a:t>
            </a:r>
            <a:r>
              <a:rPr dirty="0"/>
              <a:t>видання</a:t>
            </a:r>
          </a:p>
          <a:p>
            <a:pPr marL="45974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dirty="0"/>
              <a:t>Оформили, подали </a:t>
            </a:r>
            <a:r>
              <a:rPr spc="-5" dirty="0"/>
              <a:t>до</a:t>
            </a:r>
            <a:r>
              <a:rPr spc="-75" dirty="0"/>
              <a:t> </a:t>
            </a:r>
            <a:r>
              <a:rPr dirty="0"/>
              <a:t>редакції</a:t>
            </a:r>
          </a:p>
          <a:p>
            <a:pPr marL="45974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dirty="0"/>
              <a:t>Переконали</a:t>
            </a:r>
            <a:r>
              <a:rPr spc="-85" dirty="0"/>
              <a:t> </a:t>
            </a:r>
            <a:r>
              <a:rPr dirty="0"/>
              <a:t>рецензента</a:t>
            </a:r>
          </a:p>
          <a:p>
            <a:pPr marL="45974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dirty="0"/>
              <a:t>Показати свою роботу </a:t>
            </a:r>
            <a:r>
              <a:rPr sz="2400" dirty="0"/>
              <a:t>(ідентифікатори</a:t>
            </a:r>
            <a:r>
              <a:rPr sz="2400" spc="-90" dirty="0"/>
              <a:t> </a:t>
            </a:r>
            <a:r>
              <a:rPr sz="2400" dirty="0"/>
              <a:t>автора)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168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23850" y="7524276"/>
            <a:ext cx="1511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>
                <a:latin typeface="Arial" pitchFamily="34" charset="0"/>
              </a:rPr>
              <a:t>Виконання досліджень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908177" y="6457210"/>
            <a:ext cx="1439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>
                <a:latin typeface="Arial" pitchFamily="34" charset="0"/>
              </a:rPr>
              <a:t>Підготовка публікації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059113" y="5027931"/>
            <a:ext cx="165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>
                <a:latin typeface="Arial" pitchFamily="34" charset="0"/>
              </a:rPr>
              <a:t>Подання</a:t>
            </a:r>
            <a:r>
              <a:rPr lang="en-US">
                <a:latin typeface="Arial" pitchFamily="34" charset="0"/>
              </a:rPr>
              <a:t> </a:t>
            </a:r>
            <a:r>
              <a:rPr lang="ru-RU"/>
              <a:t>(</a:t>
            </a:r>
            <a:r>
              <a:rPr lang="en-US"/>
              <a:t>Submission</a:t>
            </a:r>
            <a:r>
              <a:rPr lang="ru-RU"/>
              <a:t>)</a:t>
            </a:r>
            <a:endParaRPr lang="uk-UA">
              <a:latin typeface="Arial" pitchFamily="34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787900" y="3794444"/>
            <a:ext cx="151130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>
                <a:latin typeface="Arial" pitchFamily="34" charset="0"/>
              </a:rPr>
              <a:t>Рецензія</a:t>
            </a:r>
          </a:p>
          <a:p>
            <a:pPr eaLnBrk="1" hangingPunct="1">
              <a:spcBef>
                <a:spcPct val="50000"/>
              </a:spcBef>
            </a:pPr>
            <a:r>
              <a:rPr lang="uk-UA" sz="1400">
                <a:latin typeface="Arial" pitchFamily="34" charset="0"/>
              </a:rPr>
              <a:t>(</a:t>
            </a:r>
            <a:r>
              <a:rPr lang="en-AU" sz="1400">
                <a:latin typeface="Arial" pitchFamily="34" charset="0"/>
              </a:rPr>
              <a:t>Peer-review</a:t>
            </a:r>
            <a:r>
              <a:rPr lang="uk-UA" sz="1400">
                <a:latin typeface="Arial" pitchFamily="34" charset="0"/>
              </a:rPr>
              <a:t>)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219700" y="2905550"/>
            <a:ext cx="338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>
                <a:latin typeface="Arial" pitchFamily="34" charset="0"/>
              </a:rPr>
              <a:t>Кінцева правка</a:t>
            </a:r>
            <a:r>
              <a:rPr lang="en-US">
                <a:latin typeface="Arial" pitchFamily="34" charset="0"/>
              </a:rPr>
              <a:t> (Proof reading)</a:t>
            </a:r>
            <a:endParaRPr lang="uk-UA">
              <a:latin typeface="Arial" pitchFamily="34" charset="0"/>
            </a:endParaRP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927852" y="4172321"/>
            <a:ext cx="1112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>
                <a:latin typeface="Arial" pitchFamily="34" charset="0"/>
              </a:rPr>
              <a:t>Корекція</a:t>
            </a:r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auto">
          <a:xfrm flipH="1">
            <a:off x="4932364" y="4771445"/>
            <a:ext cx="2592387" cy="622618"/>
          </a:xfrm>
          <a:prstGeom prst="curvedUpArrow">
            <a:avLst>
              <a:gd name="adj1" fmla="val 102704"/>
              <a:gd name="adj2" fmla="val 20540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7" name="AutoShape 11"/>
          <p:cNvSpPr>
            <a:spLocks noChangeArrowheads="1"/>
          </p:cNvSpPr>
          <p:nvPr/>
        </p:nvSpPr>
        <p:spPr bwMode="auto">
          <a:xfrm>
            <a:off x="6156327" y="4326997"/>
            <a:ext cx="720725" cy="176213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8" name="AutoShape 12"/>
          <p:cNvSpPr>
            <a:spLocks noChangeArrowheads="1"/>
          </p:cNvSpPr>
          <p:nvPr/>
        </p:nvSpPr>
        <p:spPr bwMode="auto">
          <a:xfrm rot="-2235566">
            <a:off x="3933827" y="4373986"/>
            <a:ext cx="792163" cy="534512"/>
          </a:xfrm>
          <a:prstGeom prst="leftRightArrow">
            <a:avLst>
              <a:gd name="adj1" fmla="val 50000"/>
              <a:gd name="adj2" fmla="val 365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9" name="AutoShape 13"/>
          <p:cNvSpPr>
            <a:spLocks noChangeArrowheads="1"/>
          </p:cNvSpPr>
          <p:nvPr/>
        </p:nvSpPr>
        <p:spPr bwMode="auto">
          <a:xfrm rot="-2648755">
            <a:off x="2987677" y="5836550"/>
            <a:ext cx="360363" cy="44444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0" name="AutoShape 14"/>
          <p:cNvSpPr>
            <a:spLocks noChangeArrowheads="1"/>
          </p:cNvSpPr>
          <p:nvPr/>
        </p:nvSpPr>
        <p:spPr bwMode="auto">
          <a:xfrm rot="-2648755">
            <a:off x="1619252" y="7167934"/>
            <a:ext cx="360363" cy="44444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1" name="AutoShape 15"/>
          <p:cNvSpPr>
            <a:spLocks noChangeArrowheads="1"/>
          </p:cNvSpPr>
          <p:nvPr/>
        </p:nvSpPr>
        <p:spPr bwMode="auto">
          <a:xfrm rot="-2648755">
            <a:off x="5580063" y="3349996"/>
            <a:ext cx="360362" cy="44444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2" name="AutoShape 16"/>
          <p:cNvSpPr>
            <a:spLocks noChangeArrowheads="1"/>
          </p:cNvSpPr>
          <p:nvPr/>
        </p:nvSpPr>
        <p:spPr bwMode="auto">
          <a:xfrm>
            <a:off x="6659564" y="1217825"/>
            <a:ext cx="2266950" cy="168576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Arial" pitchFamily="34" charset="0"/>
              </a:rPr>
              <a:t>Публікац</a:t>
            </a:r>
            <a:r>
              <a:rPr lang="uk-UA">
                <a:latin typeface="Arial" pitchFamily="34" charset="0"/>
              </a:rPr>
              <a:t>ія</a:t>
            </a:r>
          </a:p>
        </p:txBody>
      </p:sp>
      <p:sp>
        <p:nvSpPr>
          <p:cNvPr id="17423" name="AutoShape 17"/>
          <p:cNvSpPr>
            <a:spLocks noChangeArrowheads="1"/>
          </p:cNvSpPr>
          <p:nvPr/>
        </p:nvSpPr>
        <p:spPr bwMode="auto">
          <a:xfrm rot="-2648755">
            <a:off x="6659564" y="2461102"/>
            <a:ext cx="360362" cy="444446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755650" y="1654440"/>
            <a:ext cx="35639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3200">
                <a:latin typeface="Arial" pitchFamily="34" charset="0"/>
              </a:rPr>
              <a:t>Процес подання наукової статті до друку</a:t>
            </a:r>
          </a:p>
        </p:txBody>
      </p:sp>
    </p:spTree>
    <p:extLst>
      <p:ext uri="{BB962C8B-B14F-4D97-AF65-F5344CB8AC3E}">
        <p14:creationId xmlns:p14="http://schemas.microsoft.com/office/powerpoint/2010/main" val="38401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54253"/>
            <a:ext cx="8228075" cy="677108"/>
          </a:xfrm>
        </p:spPr>
        <p:txBody>
          <a:bodyPr/>
          <a:lstStyle/>
          <a:p>
            <a:r>
              <a:rPr lang="uk-UA" dirty="0" smtClean="0"/>
              <a:t>Рекомендована література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80400" cy="569386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dirty="0" err="1"/>
              <a:t>Неворотин</a:t>
            </a:r>
            <a:r>
              <a:rPr lang="ru-RU" sz="2000" dirty="0"/>
              <a:t>, А.И., 2001. Матричный фразеологический сборник. Пособие по написанию научной статьи на английском языке. </a:t>
            </a:r>
            <a:r>
              <a:rPr lang="ru-RU" sz="2000" dirty="0" err="1"/>
              <a:t>СпецЛит</a:t>
            </a:r>
            <a:r>
              <a:rPr lang="ru-RU" sz="2000" dirty="0"/>
              <a:t>, СПб.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Andrade</a:t>
            </a:r>
            <a:r>
              <a:rPr lang="ru-RU" sz="2000" dirty="0"/>
              <a:t>, C., </a:t>
            </a:r>
            <a:r>
              <a:rPr lang="ru-RU" sz="2000" dirty="0" smtClean="0"/>
              <a:t>2011. </a:t>
            </a:r>
            <a:r>
              <a:rPr lang="ru-RU" sz="2000" dirty="0" err="1"/>
              <a:t>How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write</a:t>
            </a:r>
            <a:r>
              <a:rPr lang="ru-RU" sz="2000" dirty="0"/>
              <a:t> a </a:t>
            </a:r>
            <a:r>
              <a:rPr lang="ru-RU" sz="2000" dirty="0" err="1"/>
              <a:t>good</a:t>
            </a:r>
            <a:r>
              <a:rPr lang="ru-RU" sz="2000" dirty="0"/>
              <a:t> </a:t>
            </a:r>
            <a:r>
              <a:rPr lang="ru-RU" sz="2000" dirty="0" err="1"/>
              <a:t>abstract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a </a:t>
            </a:r>
            <a:r>
              <a:rPr lang="ru-RU" sz="2000" dirty="0" err="1"/>
              <a:t>scientific</a:t>
            </a:r>
            <a:r>
              <a:rPr lang="ru-RU" sz="2000" dirty="0"/>
              <a:t> </a:t>
            </a:r>
            <a:r>
              <a:rPr lang="ru-RU" sz="2000" dirty="0" err="1"/>
              <a:t>paper</a:t>
            </a:r>
            <a:r>
              <a:rPr lang="ru-RU" sz="2000" dirty="0"/>
              <a:t> </a:t>
            </a:r>
            <a:r>
              <a:rPr lang="ru-RU" sz="2000" dirty="0" err="1"/>
              <a:t>or</a:t>
            </a:r>
            <a:r>
              <a:rPr lang="ru-RU" sz="2000" dirty="0"/>
              <a:t> </a:t>
            </a:r>
            <a:r>
              <a:rPr lang="ru-RU" sz="2000" dirty="0" err="1"/>
              <a:t>conference</a:t>
            </a:r>
            <a:r>
              <a:rPr lang="ru-RU" sz="2000" dirty="0"/>
              <a:t> </a:t>
            </a:r>
            <a:r>
              <a:rPr lang="ru-RU" sz="2000" dirty="0" err="1"/>
              <a:t>presentation</a:t>
            </a:r>
            <a:r>
              <a:rPr lang="ru-RU" sz="2000" dirty="0"/>
              <a:t>. </a:t>
            </a:r>
            <a:r>
              <a:rPr lang="ru-RU" sz="2000" dirty="0" err="1"/>
              <a:t>Indian</a:t>
            </a:r>
            <a:r>
              <a:rPr lang="ru-RU" sz="2000" dirty="0"/>
              <a:t> J. </a:t>
            </a:r>
            <a:r>
              <a:rPr lang="ru-RU" sz="2000" dirty="0" err="1"/>
              <a:t>Psychiatry</a:t>
            </a:r>
            <a:r>
              <a:rPr lang="ru-RU" sz="2000" dirty="0"/>
              <a:t> 53, 172. doi:10.4103/0019-5545.82558</a:t>
            </a:r>
          </a:p>
          <a:p>
            <a:pPr>
              <a:spcBef>
                <a:spcPts val="600"/>
              </a:spcBef>
            </a:pPr>
            <a:r>
              <a:rPr lang="ru-RU" sz="2000" dirty="0" err="1" smtClean="0"/>
              <a:t>Bornmann</a:t>
            </a:r>
            <a:r>
              <a:rPr lang="ru-RU" sz="2000" dirty="0"/>
              <a:t>, L., </a:t>
            </a:r>
            <a:r>
              <a:rPr lang="ru-RU" sz="2000" dirty="0" err="1"/>
              <a:t>Adams</a:t>
            </a:r>
            <a:r>
              <a:rPr lang="ru-RU" sz="2000" dirty="0"/>
              <a:t>, J., </a:t>
            </a:r>
            <a:r>
              <a:rPr lang="ru-RU" sz="2000" dirty="0" err="1"/>
              <a:t>Leydesdorff</a:t>
            </a:r>
            <a:r>
              <a:rPr lang="ru-RU" sz="2000" dirty="0"/>
              <a:t>, L., 2018.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negative</a:t>
            </a:r>
            <a:r>
              <a:rPr lang="ru-RU" sz="2000" dirty="0"/>
              <a:t> </a:t>
            </a:r>
            <a:r>
              <a:rPr lang="ru-RU" sz="2000" dirty="0" err="1"/>
              <a:t>effects</a:t>
            </a:r>
            <a:r>
              <a:rPr lang="ru-RU" sz="2000" dirty="0"/>
              <a:t> of </a:t>
            </a:r>
            <a:r>
              <a:rPr lang="ru-RU" sz="2000" dirty="0" err="1"/>
              <a:t>citing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a </a:t>
            </a:r>
            <a:r>
              <a:rPr lang="ru-RU" sz="2000" dirty="0" err="1"/>
              <a:t>national</a:t>
            </a:r>
            <a:r>
              <a:rPr lang="ru-RU" sz="2000" dirty="0"/>
              <a:t> </a:t>
            </a:r>
            <a:r>
              <a:rPr lang="ru-RU" sz="2000" dirty="0" err="1"/>
              <a:t>orientation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terms</a:t>
            </a:r>
            <a:r>
              <a:rPr lang="ru-RU" sz="2000" dirty="0"/>
              <a:t> of </a:t>
            </a:r>
            <a:r>
              <a:rPr lang="ru-RU" sz="2000" dirty="0" err="1"/>
              <a:t>recognition</a:t>
            </a:r>
            <a:r>
              <a:rPr lang="ru-RU" sz="2000" dirty="0"/>
              <a:t>: </a:t>
            </a:r>
            <a:r>
              <a:rPr lang="ru-RU" sz="2000" dirty="0" err="1"/>
              <a:t>national</a:t>
            </a:r>
            <a:r>
              <a:rPr lang="ru-RU" sz="2000" dirty="0"/>
              <a:t> and </a:t>
            </a:r>
            <a:r>
              <a:rPr lang="ru-RU" sz="2000" dirty="0" err="1"/>
              <a:t>international</a:t>
            </a:r>
            <a:r>
              <a:rPr lang="ru-RU" sz="2000" dirty="0"/>
              <a:t> </a:t>
            </a:r>
            <a:r>
              <a:rPr lang="ru-RU" sz="2000" dirty="0" err="1"/>
              <a:t>citations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papers</a:t>
            </a:r>
            <a:r>
              <a:rPr lang="ru-RU" sz="2000" dirty="0"/>
              <a:t> </a:t>
            </a:r>
            <a:r>
              <a:rPr lang="ru-RU" sz="2000" dirty="0" err="1"/>
              <a:t>from</a:t>
            </a:r>
            <a:r>
              <a:rPr lang="ru-RU" sz="2000" dirty="0"/>
              <a:t> </a:t>
            </a:r>
            <a:r>
              <a:rPr lang="ru-RU" sz="2000" dirty="0" err="1"/>
              <a:t>Germany</a:t>
            </a:r>
            <a:r>
              <a:rPr lang="ru-RU" sz="2000" dirty="0"/>
              <a:t>,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Netherlands</a:t>
            </a:r>
            <a:r>
              <a:rPr lang="ru-RU" sz="2000" dirty="0"/>
              <a:t>, and UK.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Deng</a:t>
            </a:r>
            <a:r>
              <a:rPr lang="ru-RU" sz="2000" dirty="0"/>
              <a:t>, B., 2015. </a:t>
            </a:r>
            <a:r>
              <a:rPr lang="ru-RU" sz="2000" dirty="0" err="1"/>
              <a:t>Papers</a:t>
            </a:r>
            <a:r>
              <a:rPr lang="ru-RU" sz="2000" dirty="0"/>
              <a:t> </a:t>
            </a:r>
            <a:r>
              <a:rPr lang="ru-RU" sz="2000" dirty="0" err="1"/>
              <a:t>with</a:t>
            </a:r>
            <a:r>
              <a:rPr lang="ru-RU" sz="2000" dirty="0"/>
              <a:t> </a:t>
            </a:r>
            <a:r>
              <a:rPr lang="ru-RU" sz="2000" dirty="0" err="1"/>
              <a:t>shorter</a:t>
            </a:r>
            <a:r>
              <a:rPr lang="ru-RU" sz="2000" dirty="0"/>
              <a:t> </a:t>
            </a:r>
            <a:r>
              <a:rPr lang="ru-RU" sz="2000" dirty="0" err="1"/>
              <a:t>titles</a:t>
            </a:r>
            <a:r>
              <a:rPr lang="ru-RU" sz="2000" dirty="0"/>
              <a:t> </a:t>
            </a:r>
            <a:r>
              <a:rPr lang="ru-RU" sz="2000" dirty="0" err="1"/>
              <a:t>get</a:t>
            </a:r>
            <a:r>
              <a:rPr lang="ru-RU" sz="2000" dirty="0"/>
              <a:t> </a:t>
            </a:r>
            <a:r>
              <a:rPr lang="ru-RU" sz="2000" dirty="0" err="1"/>
              <a:t>more</a:t>
            </a:r>
            <a:r>
              <a:rPr lang="ru-RU" sz="2000" dirty="0"/>
              <a:t> </a:t>
            </a:r>
            <a:r>
              <a:rPr lang="ru-RU" sz="2000" dirty="0" err="1"/>
              <a:t>citations</a:t>
            </a:r>
            <a:r>
              <a:rPr lang="ru-RU" sz="2000" dirty="0"/>
              <a:t>. </a:t>
            </a:r>
            <a:r>
              <a:rPr lang="ru-RU" sz="2000" dirty="0" err="1"/>
              <a:t>Nature</a:t>
            </a:r>
            <a:r>
              <a:rPr lang="ru-RU" sz="2000" dirty="0"/>
              <a:t>. doi:10.1038/nature.2015.18246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Gewin</a:t>
            </a:r>
            <a:r>
              <a:rPr lang="ru-RU" sz="2000" dirty="0"/>
              <a:t>, V., 2018. </a:t>
            </a:r>
            <a:r>
              <a:rPr lang="ru-RU" sz="2000" dirty="0" err="1"/>
              <a:t>How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ru-RU" sz="2000" dirty="0" err="1"/>
              <a:t>write</a:t>
            </a:r>
            <a:r>
              <a:rPr lang="ru-RU" sz="2000" dirty="0"/>
              <a:t> a </a:t>
            </a:r>
            <a:r>
              <a:rPr lang="ru-RU" sz="2000" dirty="0" err="1"/>
              <a:t>first-class</a:t>
            </a:r>
            <a:r>
              <a:rPr lang="ru-RU" sz="2000" dirty="0"/>
              <a:t> </a:t>
            </a:r>
            <a:r>
              <a:rPr lang="ru-RU" sz="2000" dirty="0" err="1"/>
              <a:t>paper</a:t>
            </a:r>
            <a:r>
              <a:rPr lang="ru-RU" sz="2000" dirty="0"/>
              <a:t>. </a:t>
            </a:r>
            <a:r>
              <a:rPr lang="ru-RU" sz="2000" dirty="0" err="1"/>
              <a:t>Nature</a:t>
            </a:r>
            <a:r>
              <a:rPr lang="ru-RU" sz="2000" dirty="0"/>
              <a:t> 555, 129–130. doi:10.1038/d41586-018-02404-4</a:t>
            </a:r>
          </a:p>
          <a:p>
            <a:pPr>
              <a:spcBef>
                <a:spcPts val="600"/>
              </a:spcBef>
            </a:pPr>
            <a:r>
              <a:rPr lang="ru-RU" sz="2000" dirty="0" err="1"/>
              <a:t>Morley</a:t>
            </a:r>
            <a:r>
              <a:rPr lang="ru-RU" sz="2000" dirty="0"/>
              <a:t>, J., 2014. </a:t>
            </a:r>
            <a:r>
              <a:rPr lang="ru-RU" sz="2000" dirty="0" err="1"/>
              <a:t>Academic</a:t>
            </a:r>
            <a:r>
              <a:rPr lang="ru-RU" sz="2000" dirty="0"/>
              <a:t> </a:t>
            </a:r>
            <a:r>
              <a:rPr lang="ru-RU" sz="2000" dirty="0" err="1"/>
              <a:t>Phrasebank</a:t>
            </a:r>
            <a:r>
              <a:rPr lang="ru-RU" sz="2000" dirty="0"/>
              <a:t>.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dirty="0" err="1"/>
              <a:t>University</a:t>
            </a:r>
            <a:r>
              <a:rPr lang="ru-RU" sz="2000" dirty="0"/>
              <a:t> of </a:t>
            </a:r>
            <a:r>
              <a:rPr lang="ru-RU" sz="2000" dirty="0" err="1"/>
              <a:t>Manchester</a:t>
            </a:r>
            <a:r>
              <a:rPr lang="ru-RU" sz="2000" dirty="0"/>
              <a:t>, </a:t>
            </a:r>
            <a:r>
              <a:rPr lang="ru-RU" sz="2000" dirty="0" err="1"/>
              <a:t>Manchester</a:t>
            </a:r>
            <a:r>
              <a:rPr lang="ru-RU" sz="2000" dirty="0"/>
              <a:t>.</a:t>
            </a:r>
          </a:p>
          <a:p>
            <a:pPr>
              <a:spcBef>
                <a:spcPts val="60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89723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413" y="1028700"/>
            <a:ext cx="8988552" cy="183832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470534">
              <a:lnSpc>
                <a:spcPct val="100000"/>
              </a:lnSpc>
            </a:pPr>
            <a:r>
              <a:rPr dirty="0"/>
              <a:t>Дякую за</a:t>
            </a:r>
            <a:r>
              <a:rPr spc="-110" dirty="0"/>
              <a:t> </a:t>
            </a:r>
            <a:r>
              <a:rPr dirty="0"/>
              <a:t>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54253"/>
            <a:ext cx="8382001" cy="2031325"/>
          </a:xfrm>
        </p:spPr>
        <p:txBody>
          <a:bodyPr/>
          <a:lstStyle/>
          <a:p>
            <a:r>
              <a:rPr lang="uk-UA" dirty="0" smtClean="0"/>
              <a:t>Чи достатньо знати англійську на рівні </a:t>
            </a:r>
            <a:r>
              <a:rPr lang="en-US" dirty="0" smtClean="0"/>
              <a:t>B2</a:t>
            </a:r>
            <a:r>
              <a:rPr lang="uk-UA" dirty="0" smtClean="0"/>
              <a:t>-С2 щоб написати статтю на англійській мові?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0835" y="35433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6000" dirty="0" smtClean="0"/>
              <a:t>Так </a:t>
            </a:r>
          </a:p>
          <a:p>
            <a:endParaRPr lang="uk-UA" sz="60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6000" dirty="0" smtClean="0"/>
              <a:t>НІ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11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3721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254253"/>
            <a:ext cx="7924801" cy="1477328"/>
          </a:xfrm>
        </p:spPr>
        <p:txBody>
          <a:bodyPr/>
          <a:lstStyle/>
          <a:p>
            <a:pPr algn="ctr"/>
            <a:r>
              <a:rPr lang="uk-UA" sz="3200" b="1" dirty="0" smtClean="0"/>
              <a:t>Про що думає редактор отримавши рукопис від автора з поганим англійським </a:t>
            </a:r>
            <a:r>
              <a:rPr lang="en-US" sz="3200" b="1" dirty="0" smtClean="0"/>
              <a:t>(poor English)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8280400" cy="640175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uk-UA" dirty="0" smtClean="0"/>
              <a:t>Я </a:t>
            </a:r>
            <a:r>
              <a:rPr lang="uk-UA" dirty="0"/>
              <a:t>тримаюсь наступного правила, якщо  анотація містить більше 6 граматичних помилок, то я не витрачатиму свій час на читання інших частин роботи. В мене виникає бажання надіслати </a:t>
            </a:r>
            <a:r>
              <a:rPr lang="uk-UA" dirty="0" smtClean="0"/>
              <a:t>лист з повідомленням про </a:t>
            </a:r>
            <a:r>
              <a:rPr lang="uk-UA" dirty="0"/>
              <a:t>те, що </a:t>
            </a:r>
            <a:r>
              <a:rPr lang="uk-UA" dirty="0" smtClean="0"/>
              <a:t>автор(и) </a:t>
            </a:r>
            <a:r>
              <a:rPr lang="uk-UA" dirty="0"/>
              <a:t>не </a:t>
            </a:r>
            <a:r>
              <a:rPr lang="uk-UA" dirty="0" smtClean="0"/>
              <a:t>може </a:t>
            </a:r>
            <a:r>
              <a:rPr lang="uk-UA" dirty="0"/>
              <a:t>подавати нам сміття і чекати, що ми вирішимо це питання</a:t>
            </a:r>
            <a:r>
              <a:rPr lang="uk-UA" dirty="0" smtClean="0"/>
              <a:t>.</a:t>
            </a:r>
            <a:r>
              <a:rPr lang="en-US" dirty="0" smtClean="0"/>
              <a:t>”</a:t>
            </a:r>
            <a:endParaRPr lang="uk-UA" dirty="0" smtClean="0"/>
          </a:p>
          <a:p>
            <a:r>
              <a:rPr lang="en-US" dirty="0" smtClean="0"/>
              <a:t>Dr. </a:t>
            </a:r>
            <a:r>
              <a:rPr lang="en-GB" dirty="0" smtClean="0"/>
              <a:t>Angel </a:t>
            </a:r>
            <a:r>
              <a:rPr lang="en-GB" dirty="0" err="1" smtClean="0"/>
              <a:t>Borja</a:t>
            </a:r>
            <a:r>
              <a:rPr lang="uk-UA" dirty="0"/>
              <a:t> </a:t>
            </a:r>
            <a:r>
              <a:rPr lang="uk-UA" dirty="0" smtClean="0"/>
              <a:t>(2015)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uk-UA" sz="2400" dirty="0" smtClean="0"/>
              <a:t>Редактор низки журналів, у тому числі</a:t>
            </a:r>
            <a:r>
              <a:rPr lang="en-US" sz="2400" dirty="0" smtClean="0"/>
              <a:t>:</a:t>
            </a:r>
          </a:p>
          <a:p>
            <a:r>
              <a:rPr lang="en-US" sz="2000" i="1" dirty="0" smtClean="0"/>
              <a:t>Frontiers </a:t>
            </a:r>
            <a:r>
              <a:rPr lang="en-US" sz="2000" i="1" dirty="0"/>
              <a:t>in Marine Ecosystem Ecology </a:t>
            </a:r>
            <a:r>
              <a:rPr lang="en-US" sz="2000" dirty="0"/>
              <a:t>,</a:t>
            </a:r>
          </a:p>
          <a:p>
            <a:r>
              <a:rPr lang="en-US" sz="2000" i="1" dirty="0" err="1"/>
              <a:t>Revista</a:t>
            </a:r>
            <a:r>
              <a:rPr lang="en-US" sz="2000" i="1" dirty="0"/>
              <a:t> de </a:t>
            </a:r>
            <a:r>
              <a:rPr lang="en-US" sz="2000" i="1" dirty="0" err="1"/>
              <a:t>Investigación</a:t>
            </a:r>
            <a:r>
              <a:rPr lang="en-US" sz="2000" i="1" dirty="0"/>
              <a:t> Marina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i="1" dirty="0" smtClean="0"/>
              <a:t>Journal </a:t>
            </a:r>
            <a:r>
              <a:rPr lang="en-US" sz="2000" i="1" dirty="0"/>
              <a:t>of Sea Research  and Continental </a:t>
            </a:r>
            <a:r>
              <a:rPr lang="en-US" sz="2000" i="1" dirty="0" smtClean="0"/>
              <a:t>Shelf Research</a:t>
            </a:r>
            <a:endParaRPr lang="uk-UA" sz="2000" i="1" dirty="0" smtClean="0"/>
          </a:p>
          <a:p>
            <a:endParaRPr lang="uk-UA" sz="2000" i="1" dirty="0" smtClean="0"/>
          </a:p>
          <a:p>
            <a:r>
              <a:rPr lang="en-GB" sz="2000" i="1" dirty="0" smtClean="0"/>
              <a:t>elsevier.com/connect/writing-a-science-paper-some-dos-and-</a:t>
            </a:r>
            <a:r>
              <a:rPr lang="en-GB" sz="2000" i="1" dirty="0" err="1" smtClean="0"/>
              <a:t>donts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6968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354217"/>
          </a:xfrm>
        </p:spPr>
        <p:txBody>
          <a:bodyPr/>
          <a:lstStyle/>
          <a:p>
            <a:pPr algn="ctr"/>
            <a:r>
              <a:rPr lang="ru-RU" dirty="0" err="1"/>
              <a:t>Уникайте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поширених</a:t>
            </a:r>
            <a:r>
              <a:rPr lang="ru-RU" dirty="0"/>
              <a:t> </a:t>
            </a:r>
            <a:r>
              <a:rPr lang="ru-RU" dirty="0" smtClean="0"/>
              <a:t>проблем: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7900"/>
            <a:ext cx="8280400" cy="4893647"/>
          </a:xfrm>
        </p:spPr>
        <p:txBody>
          <a:bodyPr/>
          <a:lstStyle/>
          <a:p>
            <a:pPr marL="457200" lvl="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Речення, які логічно не слідують один </a:t>
            </a:r>
            <a:r>
              <a:rPr lang="uk-UA" dirty="0" smtClean="0"/>
              <a:t>одному</a:t>
            </a:r>
            <a:r>
              <a:rPr lang="en-US" dirty="0" smtClean="0"/>
              <a:t> (</a:t>
            </a:r>
            <a:r>
              <a:rPr lang="uk-UA" dirty="0" smtClean="0"/>
              <a:t>кожен абзац має нести логічну думку)</a:t>
            </a:r>
            <a:endParaRPr lang="ru-RU" dirty="0"/>
          </a:p>
          <a:p>
            <a:pPr marL="457200" lvl="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Речення, які важко зрозуміти недосвідченим читачам (наприклад, "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Annex</a:t>
            </a:r>
            <a:r>
              <a:rPr lang="uk-UA" dirty="0"/>
              <a:t> IV of </a:t>
            </a:r>
            <a:r>
              <a:rPr lang="uk-UA" dirty="0" err="1"/>
              <a:t>the</a:t>
            </a:r>
            <a:r>
              <a:rPr lang="uk-UA" dirty="0"/>
              <a:t> MSFD </a:t>
            </a:r>
            <a:r>
              <a:rPr lang="uk-UA" dirty="0" err="1"/>
              <a:t>includes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definition</a:t>
            </a:r>
            <a:r>
              <a:rPr lang="uk-UA" dirty="0"/>
              <a:t> of GES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be</a:t>
            </a:r>
            <a:r>
              <a:rPr lang="uk-UA" dirty="0"/>
              <a:t> </a:t>
            </a:r>
            <a:r>
              <a:rPr lang="uk-UA" dirty="0" err="1"/>
              <a:t>applied</a:t>
            </a:r>
            <a:r>
              <a:rPr lang="uk-UA" dirty="0"/>
              <a:t> </a:t>
            </a:r>
            <a:r>
              <a:rPr lang="uk-UA" dirty="0" err="1"/>
              <a:t>by</a:t>
            </a:r>
            <a:r>
              <a:rPr lang="uk-UA" dirty="0"/>
              <a:t> MS").</a:t>
            </a:r>
            <a:endParaRPr lang="ru-RU" dirty="0"/>
          </a:p>
          <a:p>
            <a:pPr marL="457200" lvl="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Граматичні помилки</a:t>
            </a:r>
            <a:endParaRPr lang="ru-RU" dirty="0"/>
          </a:p>
          <a:p>
            <a:pPr marL="457200" lvl="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/>
              <a:t>Орфографічні помилки та описки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4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15509</TotalTime>
  <Words>3007</Words>
  <Application>Microsoft Office PowerPoint</Application>
  <PresentationFormat>Произвольный</PresentationFormat>
  <Paragraphs>494</Paragraphs>
  <Slides>67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Office Theme</vt:lpstr>
      <vt:lpstr>Підготовка наукової публікації</vt:lpstr>
      <vt:lpstr>Стаття очима автора  і видавця</vt:lpstr>
      <vt:lpstr>Замість вступу</vt:lpstr>
      <vt:lpstr>Класифікації наукових публікацій</vt:lpstr>
      <vt:lpstr>Пріоритетність використання інформаційних джерел</vt:lpstr>
      <vt:lpstr>На шляху до опублікування наукової праці у рейтингових виданнях існує дві головні проблеми:</vt:lpstr>
      <vt:lpstr>Чи достатньо знати англійську на рівні B2-С2 щоб написати статтю на англійській мові? </vt:lpstr>
      <vt:lpstr>Про що думає редактор отримавши рукопис від автора з поганим англійським (poor English)?</vt:lpstr>
      <vt:lpstr>Уникайте цих поширених проблем:</vt:lpstr>
      <vt:lpstr>Спрощуйте вашу мову</vt:lpstr>
      <vt:lpstr>Уникайте довгих речень</vt:lpstr>
      <vt:lpstr>Перед написанням роботи</vt:lpstr>
      <vt:lpstr>Сім кроків до підготовки першої чернетки</vt:lpstr>
      <vt:lpstr>Чотири кроки до підготовки кінцевого варінту рукопису</vt:lpstr>
      <vt:lpstr>Деякі секрети написання якісної роботи</vt:lpstr>
      <vt:lpstr>Стаття очима автора  і видавця</vt:lpstr>
      <vt:lpstr>Структура експериментальної статті</vt:lpstr>
      <vt:lpstr>Як з'явився стандарт IMRAD?</vt:lpstr>
      <vt:lpstr>Організація ідей у науковій статті</vt:lpstr>
      <vt:lpstr>Підготовка рукопису Німецька концепція «червоної стрічки»</vt:lpstr>
      <vt:lpstr>Ілюстраційні матеріали до оглядової статті</vt:lpstr>
      <vt:lpstr>Схематична презентація матеріалу оглядової статті</vt:lpstr>
      <vt:lpstr>Приведення літературних джерел у табличну форму</vt:lpstr>
      <vt:lpstr>Таблична та графічна презентація одного й того самого матеріалу</vt:lpstr>
      <vt:lpstr>Назва статті – Title </vt:lpstr>
      <vt:lpstr>Автори</vt:lpstr>
      <vt:lpstr>Назва установи!</vt:lpstr>
      <vt:lpstr>Резюме або анотація –Abstract – 250 слів</vt:lpstr>
      <vt:lpstr>Презентация PowerPoint</vt:lpstr>
      <vt:lpstr>Нотатки Highlights</vt:lpstr>
      <vt:lpstr>Highlights - example </vt:lpstr>
      <vt:lpstr>Інфографіка Graphical abstract </vt:lpstr>
      <vt:lpstr>Вступ - Introduction</vt:lpstr>
      <vt:lpstr>Презентация PowerPoint</vt:lpstr>
      <vt:lpstr>Матеріал та методи Materials and methods </vt:lpstr>
      <vt:lpstr>Методи</vt:lpstr>
      <vt:lpstr>Методи</vt:lpstr>
      <vt:lpstr>Результати - Resutls</vt:lpstr>
      <vt:lpstr>Результати</vt:lpstr>
      <vt:lpstr>Discussion section</vt:lpstr>
      <vt:lpstr>Обговорення –Discussion </vt:lpstr>
      <vt:lpstr>Обговорення –Discussion </vt:lpstr>
      <vt:lpstr>Висновки - Conclusions</vt:lpstr>
      <vt:lpstr>Навіщо потрібен список літератури - References</vt:lpstr>
      <vt:lpstr>Список літератури</vt:lpstr>
      <vt:lpstr>Оформлення списку літератури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Підготовка до подачі статті </vt:lpstr>
      <vt:lpstr>прикінцеве оформлення рукопису</vt:lpstr>
      <vt:lpstr>Супровідний лист (Cover Letter)</vt:lpstr>
      <vt:lpstr>Презентация PowerPoint</vt:lpstr>
      <vt:lpstr>Подача статті за допомогою Інтернет </vt:lpstr>
      <vt:lpstr>Peer Review  Single blind чи Double blind</vt:lpstr>
      <vt:lpstr>Що оцінюють редколегія та рецензенти</vt:lpstr>
      <vt:lpstr>Презентация PowerPoint</vt:lpstr>
      <vt:lpstr>Які бувають статті?</vt:lpstr>
      <vt:lpstr>Що автору дає рецензія</vt:lpstr>
      <vt:lpstr>Як пережити рецензію</vt:lpstr>
      <vt:lpstr>Відповідь на рецензію</vt:lpstr>
      <vt:lpstr>Responses to reviews (phrase bank)</vt:lpstr>
      <vt:lpstr>Алгоритм</vt:lpstr>
      <vt:lpstr>Презентация PowerPoint</vt:lpstr>
      <vt:lpstr>Рекомендована література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Стаття очима автора і видавця. Як написати так щоб тебе надрукували</dc:title>
  <dc:creator>U6038836</dc:creator>
  <cp:lastModifiedBy>Вова</cp:lastModifiedBy>
  <cp:revision>178</cp:revision>
  <dcterms:created xsi:type="dcterms:W3CDTF">2017-05-10T19:02:18Z</dcterms:created>
  <dcterms:modified xsi:type="dcterms:W3CDTF">2019-04-24T11:05:43Z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2017-05-10T00:00:00Z</vt:filetime>
  </property>
</Properties>
</file>