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3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9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3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9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5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9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5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8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844A8-A168-4DE0-9840-2DACFA17BF1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88357-B463-4975-A6EC-68D97A11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8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6477"/>
          </a:xfrm>
        </p:spPr>
        <p:txBody>
          <a:bodyPr/>
          <a:lstStyle/>
          <a:p>
            <a:r>
              <a:rPr lang="ru-RU" dirty="0" smtClean="0"/>
              <a:t>Лекция 1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6296" y="2705926"/>
            <a:ext cx="9144000" cy="165576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Маркировка  сталей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7255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310895"/>
            <a:ext cx="10411968" cy="65836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Классификация </a:t>
            </a:r>
            <a:r>
              <a:rPr lang="ru-RU" dirty="0"/>
              <a:t>сталей и сплавов по их химическому составу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090" y="801878"/>
            <a:ext cx="7063550" cy="587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786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7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МАРКИРОВКА СТАЛЕЙ ЗА </a:t>
            </a:r>
            <a:r>
              <a:rPr lang="ru-RU" b="1" dirty="0" smtClean="0"/>
              <a:t>РУБЕЖОМ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496" y="1002664"/>
            <a:ext cx="10640568" cy="5526151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Маркировка сталей в США. </a:t>
            </a:r>
            <a:r>
              <a:rPr lang="ru-RU" dirty="0"/>
              <a:t>Обо­значение государственного стандар­та — </a:t>
            </a:r>
            <a:r>
              <a:rPr lang="en-US" dirty="0" err="1"/>
              <a:t>ASA</a:t>
            </a:r>
            <a:r>
              <a:rPr lang="ru-RU" dirty="0"/>
              <a:t> (</a:t>
            </a:r>
            <a:r>
              <a:rPr lang="en-US" dirty="0"/>
              <a:t>American Standards Association</a:t>
            </a:r>
            <a:r>
              <a:rPr lang="ru-RU" dirty="0"/>
              <a:t>). Ведущие организации по стандартизации</a:t>
            </a:r>
            <a:r>
              <a:rPr lang="en-US" dirty="0"/>
              <a:t>: ASTM (American Society for Testing and Materials); </a:t>
            </a:r>
            <a:r>
              <a:rPr lang="en-US" dirty="0" err="1"/>
              <a:t>AISI</a:t>
            </a:r>
            <a:r>
              <a:rPr lang="en-US" dirty="0"/>
              <a:t> (American Iron and Steel Institute). </a:t>
            </a:r>
            <a:r>
              <a:rPr lang="ru-RU" dirty="0"/>
              <a:t>По </a:t>
            </a:r>
            <a:r>
              <a:rPr lang="en-US" dirty="0" err="1"/>
              <a:t>ASA</a:t>
            </a:r>
            <a:r>
              <a:rPr lang="ru-RU" dirty="0"/>
              <a:t> стали маркируют цифрами, до­бавляя в некоторых случаях пропис­ную букву. По </a:t>
            </a:r>
            <a:r>
              <a:rPr lang="en-US" dirty="0"/>
              <a:t>ASTM</a:t>
            </a:r>
            <a:r>
              <a:rPr lang="ru-RU" dirty="0"/>
              <a:t> конструкцион­ные стали, за исключением </a:t>
            </a:r>
            <a:r>
              <a:rPr lang="ru-RU" dirty="0" err="1"/>
              <a:t>коррози-онностойких</a:t>
            </a:r>
            <a:r>
              <a:rPr lang="ru-RU" dirty="0"/>
              <a:t> и жаростойких, обо­значают четырехзначным числом, в котором две последние цифры — сред­нее содержание углерода в сотых до­лях процента.</a:t>
            </a:r>
          </a:p>
          <a:p>
            <a:r>
              <a:rPr lang="ru-RU" dirty="0"/>
              <a:t>Марки коррозионностойких и жа­ростойких сталей обозначают трех­значным числом, из которых первая цифра имеет следующее значение:</a:t>
            </a:r>
          </a:p>
          <a:p>
            <a:r>
              <a:rPr lang="ru-RU" dirty="0"/>
              <a:t>2 — </a:t>
            </a:r>
            <a:r>
              <a:rPr lang="ru-RU" dirty="0" err="1"/>
              <a:t>хроммарганецникелевые</a:t>
            </a:r>
            <a:r>
              <a:rPr lang="ru-RU" dirty="0"/>
              <a:t> стали с азотом;</a:t>
            </a:r>
          </a:p>
          <a:p>
            <a:r>
              <a:rPr lang="ru-RU" dirty="0"/>
              <a:t>3 — </a:t>
            </a:r>
            <a:r>
              <a:rPr lang="ru-RU" dirty="0" err="1"/>
              <a:t>хромникелевые</a:t>
            </a:r>
            <a:r>
              <a:rPr lang="ru-RU" dirty="0"/>
              <a:t> стали;</a:t>
            </a:r>
          </a:p>
          <a:p>
            <a:r>
              <a:rPr lang="ru-RU" dirty="0"/>
              <a:t>4 — хромистые стали;</a:t>
            </a:r>
          </a:p>
          <a:p>
            <a:r>
              <a:rPr lang="ru-RU" dirty="0"/>
              <a:t>5 — </a:t>
            </a:r>
            <a:r>
              <a:rPr lang="ru-RU" dirty="0" err="1"/>
              <a:t>хроммолибденовые</a:t>
            </a:r>
            <a:r>
              <a:rPr lang="ru-RU" dirty="0"/>
              <a:t> стали;</a:t>
            </a:r>
          </a:p>
          <a:p>
            <a:r>
              <a:rPr lang="ru-RU" dirty="0"/>
              <a:t>6 — </a:t>
            </a:r>
            <a:r>
              <a:rPr lang="ru-RU" dirty="0" err="1"/>
              <a:t>хромникельмолибденовые</a:t>
            </a:r>
            <a:r>
              <a:rPr lang="ru-RU" dirty="0"/>
              <a:t> ста­ли и </a:t>
            </a:r>
            <a:r>
              <a:rPr lang="ru-RU" dirty="0" err="1"/>
              <a:t>хроммолибденовые</a:t>
            </a:r>
            <a:r>
              <a:rPr lang="ru-RU" dirty="0"/>
              <a:t> стали с содер­жанием других элементов.</a:t>
            </a:r>
          </a:p>
          <a:p>
            <a:r>
              <a:rPr lang="ru-RU" i="1" dirty="0"/>
              <a:t>Пример: </a:t>
            </a:r>
            <a:r>
              <a:rPr lang="ru-RU" dirty="0"/>
              <a:t>сталь марки 302 — </a:t>
            </a:r>
            <a:r>
              <a:rPr lang="ru-RU" dirty="0" err="1"/>
              <a:t>хромни-келевая</a:t>
            </a:r>
            <a:r>
              <a:rPr lang="ru-RU" dirty="0"/>
              <a:t> сталь, содержащая 17—19 % </a:t>
            </a:r>
            <a:r>
              <a:rPr lang="ru-RU" dirty="0" err="1"/>
              <a:t>Сг</a:t>
            </a:r>
            <a:r>
              <a:rPr lang="ru-RU" dirty="0"/>
              <a:t> и 8-10% </a:t>
            </a:r>
            <a:r>
              <a:rPr lang="en-US" dirty="0"/>
              <a:t>Ni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39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192" y="420624"/>
            <a:ext cx="11420856" cy="62270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Маркировка сталей в Герма­нии. </a:t>
            </a:r>
            <a:r>
              <a:rPr lang="ru-RU" dirty="0"/>
              <a:t>Обозначение государственного стандарта — </a:t>
            </a:r>
            <a:r>
              <a:rPr lang="en-US" dirty="0"/>
              <a:t>DIN</a:t>
            </a:r>
            <a:r>
              <a:rPr lang="ru-RU" dirty="0"/>
              <a:t> (</a:t>
            </a:r>
            <a:r>
              <a:rPr lang="en-US" dirty="0"/>
              <a:t>Deutsche </a:t>
            </a:r>
            <a:r>
              <a:rPr lang="en-US" dirty="0" err="1"/>
              <a:t>Industrie</a:t>
            </a:r>
            <a:r>
              <a:rPr lang="ru-RU" dirty="0"/>
              <a:t>-</a:t>
            </a:r>
            <a:r>
              <a:rPr lang="en-US" dirty="0"/>
              <a:t>norm</a:t>
            </a:r>
            <a:r>
              <a:rPr lang="ru-RU" dirty="0"/>
              <a:t>). Организация по стандартиза­ции — </a:t>
            </a:r>
            <a:r>
              <a:rPr lang="en-US" dirty="0"/>
              <a:t>DNA</a:t>
            </a:r>
            <a:r>
              <a:rPr lang="ru-RU" dirty="0"/>
              <a:t> (</a:t>
            </a:r>
            <a:r>
              <a:rPr lang="en-US" dirty="0"/>
              <a:t>Deutsche </a:t>
            </a:r>
            <a:r>
              <a:rPr lang="en-US" dirty="0" err="1"/>
              <a:t>Normenaus</a:t>
            </a:r>
            <a:r>
              <a:rPr lang="ru-RU" dirty="0"/>
              <a:t>-</a:t>
            </a:r>
            <a:r>
              <a:rPr lang="en-US" dirty="0" err="1"/>
              <a:t>shuss</a:t>
            </a:r>
            <a:r>
              <a:rPr lang="ru-RU" dirty="0"/>
              <a:t>).</a:t>
            </a:r>
          </a:p>
          <a:p>
            <a:r>
              <a:rPr lang="ru-RU" dirty="0"/>
              <a:t>Стали маркируют двумя способа­ми: с помощью цифр, которыми обо­значают номер материала, и с помо­щью комбинации букв и цифр, кото­рая обозначает марку стали.</a:t>
            </a:r>
          </a:p>
          <a:p>
            <a:r>
              <a:rPr lang="ru-RU" b="1" dirty="0"/>
              <a:t>Маркировка с помощью букв и цифр (марка стали) </a:t>
            </a:r>
            <a:r>
              <a:rPr lang="ru-RU" dirty="0"/>
              <a:t>— при этом способе мар­кировки стали подразделяют на груп­пы в зависимости от степени легиро­вания и вида термической обработки:</a:t>
            </a:r>
          </a:p>
          <a:p>
            <a:r>
              <a:rPr lang="ru-RU" i="1" dirty="0"/>
              <a:t>Группа 1. Маркировка углеродистых </a:t>
            </a:r>
            <a:r>
              <a:rPr lang="ru-RU" i="1" dirty="0" err="1"/>
              <a:t>неулучшаемых</a:t>
            </a:r>
            <a:r>
              <a:rPr lang="ru-RU" i="1" dirty="0"/>
              <a:t> сталей. </a:t>
            </a:r>
            <a:r>
              <a:rPr lang="ru-RU" dirty="0"/>
              <a:t>На первом месте в марке стали ставится заглавная буква (по способу разливки стали: </a:t>
            </a:r>
            <a:r>
              <a:rPr lang="en-US" dirty="0"/>
              <a:t>U</a:t>
            </a:r>
            <a:r>
              <a:rPr lang="ru-RU" dirty="0"/>
              <a:t> — ки­пящая сталь, </a:t>
            </a:r>
            <a:r>
              <a:rPr lang="en-US" dirty="0"/>
              <a:t>R</a:t>
            </a:r>
            <a:r>
              <a:rPr lang="ru-RU" dirty="0"/>
              <a:t> — спокойная или по­луспокойная, </a:t>
            </a:r>
            <a:r>
              <a:rPr lang="en-US" dirty="0"/>
              <a:t>RR</a:t>
            </a:r>
            <a:r>
              <a:rPr lang="ru-RU" dirty="0"/>
              <a:t> —сталь, успокоен­ная по специальной технологии), на втором месте ставятся буквы </a:t>
            </a:r>
            <a:r>
              <a:rPr lang="en-US" dirty="0"/>
              <a:t>St</a:t>
            </a:r>
            <a:r>
              <a:rPr lang="ru-RU" dirty="0"/>
              <a:t> (от слова «сталь»), на третьем месте — дву­значное число, указывающее мини­мальный предел прочности (кгс/</a:t>
            </a:r>
            <a:r>
              <a:rPr lang="ru-RU" dirty="0" err="1"/>
              <a:t>мм</a:t>
            </a:r>
            <a:r>
              <a:rPr lang="ru-RU" baseline="30000" dirty="0" err="1"/>
              <a:t>2</a:t>
            </a:r>
            <a:r>
              <a:rPr lang="ru-RU" dirty="0"/>
              <a:t>), на четвертом месте — номер группы качества. По содержанию фосфора, серы, а иногда и углерода стали разде­ляются на три группы, обозначаемые цифрами 1, 2, 3, из которых 3-я группа имеет самое низкое содержание фос­фора, серы, а также углерода. Номер группы качества отделяется от показа­теля минимального предела прочнос­ти дефисом. Приведенные четырех-компонентные обозначения составля­ют основу марки, которая может быть дополнена перед первым обозначени­ем буквами: Е (указание на то, что сталь выплавлена в электропечах), М (сталь выплавлена в мартеновских пе­чах), </a:t>
            </a:r>
            <a:r>
              <a:rPr lang="en-US" dirty="0"/>
              <a:t>Y</a:t>
            </a:r>
            <a:r>
              <a:rPr lang="ru-RU" dirty="0"/>
              <a:t> (при выплавке стали примене­на продувка кислородом).</a:t>
            </a:r>
          </a:p>
          <a:p>
            <a:r>
              <a:rPr lang="ru-RU" i="1" dirty="0"/>
              <a:t>Пример: </a:t>
            </a:r>
            <a:r>
              <a:rPr lang="ru-RU" dirty="0"/>
              <a:t>сталь марки </a:t>
            </a:r>
            <a:r>
              <a:rPr lang="en-US" dirty="0" err="1"/>
              <a:t>RSt</a:t>
            </a:r>
            <a:r>
              <a:rPr lang="ru-RU" dirty="0"/>
              <a:t>42-2 — уг­леродистая </a:t>
            </a:r>
            <a:r>
              <a:rPr lang="ru-RU" dirty="0" err="1"/>
              <a:t>неулучшаемая</a:t>
            </a:r>
            <a:r>
              <a:rPr lang="ru-RU" dirty="0"/>
              <a:t> сталь с ми­нимальным пределом прочности 42 кгс/</a:t>
            </a:r>
            <a:r>
              <a:rPr lang="ru-RU" dirty="0" err="1"/>
              <a:t>мм</a:t>
            </a:r>
            <a:r>
              <a:rPr lang="ru-RU" baseline="30000" dirty="0" err="1"/>
              <a:t>2</a:t>
            </a:r>
            <a:r>
              <a:rPr lang="ru-RU" dirty="0"/>
              <a:t> 2-й группы качества. Сталь </a:t>
            </a:r>
            <a:r>
              <a:rPr lang="en-US" dirty="0" err="1"/>
              <a:t>MRSt</a:t>
            </a:r>
            <a:r>
              <a:rPr lang="ru-RU" dirty="0"/>
              <a:t>42-2</a:t>
            </a:r>
            <a:r>
              <a:rPr lang="en-US" dirty="0"/>
              <a:t>N</a:t>
            </a:r>
            <a:r>
              <a:rPr lang="ru-RU" dirty="0"/>
              <a:t> — та же сталь, мартенов­ская, после нормализации.</a:t>
            </a:r>
          </a:p>
          <a:p>
            <a:r>
              <a:rPr lang="ru-RU" i="1" dirty="0"/>
              <a:t>Группа 2. Маркировка углеродистых качественных сталей. </a:t>
            </a:r>
            <a:r>
              <a:rPr lang="ru-RU" dirty="0"/>
              <a:t>Сначала в марке приводится буква С, а затем двузначное число, указывающее среднее содержа­ние углерода, умноженное на 100.</a:t>
            </a:r>
          </a:p>
          <a:p>
            <a:r>
              <a:rPr lang="ru-RU" i="1" dirty="0"/>
              <a:t>Пример: </a:t>
            </a:r>
            <a:r>
              <a:rPr lang="ru-RU" dirty="0"/>
              <a:t>сталь </a:t>
            </a:r>
            <a:r>
              <a:rPr lang="ru-RU" dirty="0" err="1"/>
              <a:t>С35</a:t>
            </a:r>
            <a:r>
              <a:rPr lang="ru-RU" dirty="0"/>
              <a:t> — углеродистая качественная сталь со средним содер­жанием углерода 0,35 %.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00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344" y="219456"/>
            <a:ext cx="11384280" cy="64556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Маркировка сталей в Японии. </a:t>
            </a:r>
            <a:r>
              <a:rPr lang="ru-RU" dirty="0"/>
              <a:t>Обозначение государственного стан­дарта — </a:t>
            </a:r>
            <a:r>
              <a:rPr lang="en-US" dirty="0" err="1"/>
              <a:t>JIS</a:t>
            </a:r>
            <a:r>
              <a:rPr lang="ru-RU" dirty="0"/>
              <a:t> (</a:t>
            </a:r>
            <a:r>
              <a:rPr lang="en-US" dirty="0"/>
              <a:t>Japanese Industrial Stan</a:t>
            </a:r>
            <a:r>
              <a:rPr lang="ru-RU" dirty="0"/>
              <a:t>­</a:t>
            </a:r>
            <a:r>
              <a:rPr lang="en-US" dirty="0" err="1"/>
              <a:t>dards</a:t>
            </a:r>
            <a:r>
              <a:rPr lang="ru-RU" dirty="0"/>
              <a:t>). Организация по стандартиза­ции — </a:t>
            </a:r>
            <a:r>
              <a:rPr lang="en-US" dirty="0" err="1"/>
              <a:t>JISC</a:t>
            </a:r>
            <a:r>
              <a:rPr lang="ru-RU" dirty="0"/>
              <a:t> (</a:t>
            </a:r>
            <a:r>
              <a:rPr lang="en-US" dirty="0"/>
              <a:t>Japanese Industrial Stan</a:t>
            </a:r>
            <a:r>
              <a:rPr lang="ru-RU" dirty="0"/>
              <a:t>­</a:t>
            </a:r>
            <a:r>
              <a:rPr lang="en-US" dirty="0" err="1"/>
              <a:t>dards</a:t>
            </a:r>
            <a:r>
              <a:rPr lang="en-US" dirty="0"/>
              <a:t> Committee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Марки конструкционных сталей в Японии состоят из нескольких про­писных букв и однозначного или дву­значного числа. В зависимости от ха­рактеристик стали делятся на группы, причем каждую группу обозначают несколькими заглавными буквами.</a:t>
            </a:r>
          </a:p>
          <a:p>
            <a:pPr marL="0" indent="0">
              <a:buNone/>
            </a:pPr>
            <a:r>
              <a:rPr lang="ru-RU" i="1" dirty="0"/>
              <a:t>Примеры </a:t>
            </a:r>
            <a:r>
              <a:rPr lang="ru-RU" dirty="0"/>
              <a:t>обозначения сталей обыч­ных групп:</a:t>
            </a:r>
          </a:p>
          <a:p>
            <a:pPr marL="0" indent="0">
              <a:buNone/>
            </a:pPr>
            <a:r>
              <a:rPr lang="ru-RU" dirty="0"/>
              <a:t>1)   стали марок </a:t>
            </a:r>
            <a:r>
              <a:rPr lang="en-US" dirty="0" err="1"/>
              <a:t>SSxx</a:t>
            </a:r>
            <a:r>
              <a:rPr lang="ru-RU" dirty="0"/>
              <a:t>—углеродис­тые рядовые стали, где </a:t>
            </a:r>
            <a:r>
              <a:rPr lang="ru-RU" i="1" dirty="0" err="1"/>
              <a:t>хх</a:t>
            </a:r>
            <a:r>
              <a:rPr lang="ru-RU" i="1" dirty="0"/>
              <a:t> — </a:t>
            </a:r>
            <a:r>
              <a:rPr lang="ru-RU" dirty="0"/>
              <a:t>двузнач­ное число,  указывающее минималь­ный предел прочности (кгс/</a:t>
            </a:r>
            <a:r>
              <a:rPr lang="ru-RU" dirty="0" err="1"/>
              <a:t>мм</a:t>
            </a:r>
            <a:r>
              <a:rPr lang="ru-RU" baseline="30000" dirty="0" err="1"/>
              <a:t>2</a:t>
            </a:r>
            <a:r>
              <a:rPr lang="ru-RU" dirty="0"/>
              <a:t>), на­пример </a:t>
            </a:r>
            <a:r>
              <a:rPr lang="en-US" dirty="0"/>
              <a:t>SS</a:t>
            </a:r>
            <a:r>
              <a:rPr lang="ru-RU" dirty="0"/>
              <a:t>34;</a:t>
            </a:r>
          </a:p>
          <a:p>
            <a:pPr marL="0" indent="0">
              <a:buNone/>
            </a:pPr>
            <a:r>
              <a:rPr lang="ru-RU" dirty="0"/>
              <a:t>2)  стали марок </a:t>
            </a:r>
            <a:r>
              <a:rPr lang="en-US" i="1" dirty="0" err="1"/>
              <a:t>SxxC</a:t>
            </a:r>
            <a:r>
              <a:rPr lang="ru-RU" i="1" dirty="0"/>
              <a:t> — </a:t>
            </a:r>
            <a:r>
              <a:rPr lang="ru-RU" dirty="0"/>
              <a:t>углеродис­тая сталь гарантированного химичес­кого состава </a:t>
            </a:r>
            <a:r>
              <a:rPr lang="ru-RU" i="1" dirty="0"/>
              <a:t>(</a:t>
            </a:r>
            <a:r>
              <a:rPr lang="ru-RU" i="1" dirty="0" err="1"/>
              <a:t>хх</a:t>
            </a:r>
            <a:r>
              <a:rPr lang="ru-RU" i="1" dirty="0"/>
              <a:t> — </a:t>
            </a:r>
            <a:r>
              <a:rPr lang="ru-RU" dirty="0"/>
              <a:t>двузначное число, указывающее среднее содержание уг­лерода в сотых долях процента; на­пример, в стали </a:t>
            </a:r>
            <a:r>
              <a:rPr lang="en-US" dirty="0"/>
              <a:t>S</a:t>
            </a:r>
            <a:r>
              <a:rPr lang="ru-RU" dirty="0"/>
              <a:t>20</a:t>
            </a:r>
            <a:r>
              <a:rPr lang="en-US" dirty="0"/>
              <a:t>C</a:t>
            </a:r>
            <a:r>
              <a:rPr lang="ru-RU" dirty="0"/>
              <a:t> среднее содер­жание углерода составляет 0,20 %);</a:t>
            </a:r>
          </a:p>
          <a:p>
            <a:pPr marL="0" indent="0">
              <a:buNone/>
            </a:pPr>
            <a:r>
              <a:rPr lang="ru-RU" dirty="0"/>
              <a:t>3) стали марок </a:t>
            </a:r>
            <a:r>
              <a:rPr lang="en-US" dirty="0" err="1"/>
              <a:t>SUMx</a:t>
            </a:r>
            <a:r>
              <a:rPr lang="ru-RU" dirty="0"/>
              <a:t>— автоматная сталь </a:t>
            </a:r>
            <a:r>
              <a:rPr lang="ru-RU" i="1" dirty="0"/>
              <a:t>(х— </a:t>
            </a:r>
            <a:r>
              <a:rPr lang="ru-RU" dirty="0"/>
              <a:t>однозначное число, указы­вающее на порядковый номер стали в группе);</a:t>
            </a:r>
          </a:p>
          <a:p>
            <a:pPr marL="0" indent="0">
              <a:buNone/>
            </a:pPr>
            <a:r>
              <a:rPr lang="ru-RU" dirty="0"/>
              <a:t>4)  стали марок </a:t>
            </a:r>
            <a:r>
              <a:rPr lang="en-US" dirty="0" err="1"/>
              <a:t>SFxx</a:t>
            </a:r>
            <a:r>
              <a:rPr lang="ru-RU" dirty="0"/>
              <a:t> —углеродис­тая сталь для поковок и т. д. в зависи­мости от назначения </a:t>
            </a:r>
            <a:r>
              <a:rPr lang="ru-RU" i="1" dirty="0"/>
              <a:t>(</a:t>
            </a:r>
            <a:r>
              <a:rPr lang="ru-RU" i="1" dirty="0" err="1"/>
              <a:t>хх</a:t>
            </a:r>
            <a:r>
              <a:rPr lang="ru-RU" i="1" dirty="0"/>
              <a:t> </a:t>
            </a:r>
            <a:r>
              <a:rPr lang="ru-RU" dirty="0"/>
              <a:t>— двузначное число,    выражающее    минимальный предел прочности, кгс/</a:t>
            </a:r>
            <a:r>
              <a:rPr lang="ru-RU" dirty="0" err="1"/>
              <a:t>мм</a:t>
            </a:r>
            <a:r>
              <a:rPr lang="ru-RU" baseline="30000" dirty="0" err="1"/>
              <a:t>2</a:t>
            </a:r>
            <a:r>
              <a:rPr lang="ru-RU" dirty="0"/>
              <a:t>; например, сталь марки </a:t>
            </a:r>
            <a:r>
              <a:rPr lang="en-US" dirty="0"/>
              <a:t>SF</a:t>
            </a:r>
            <a:r>
              <a:rPr lang="ru-RU" dirty="0"/>
              <a:t>42).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6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411480"/>
            <a:ext cx="11073384" cy="6117335"/>
          </a:xfrm>
        </p:spPr>
        <p:txBody>
          <a:bodyPr/>
          <a:lstStyle/>
          <a:p>
            <a:r>
              <a:rPr lang="ru-RU" b="1" dirty="0"/>
              <a:t>Сталь углеродистая обыкновенного качества (ГОСТ </a:t>
            </a:r>
            <a:r>
              <a:rPr lang="ru-RU" dirty="0"/>
              <a:t>380-88) - обозначе­ние марок включает буквы </a:t>
            </a:r>
            <a:r>
              <a:rPr lang="ru-RU" dirty="0" err="1"/>
              <a:t>Ст</a:t>
            </a:r>
            <a:r>
              <a:rPr lang="ru-RU" dirty="0"/>
              <a:t> (сокра­щенное от «сталь»), затем следуют цифры от 0 до 6 (условный номер мар­ки в зависимости от химического со­става стали, причем с увеличением но­мера содержание углерода в стали воз­растает, но прямого количественного соответствия цифровых значений но­мера и содержания углерода нет); в конце указаны буквы, характеризую­щие способ </a:t>
            </a:r>
            <a:r>
              <a:rPr lang="ru-RU" dirty="0" err="1"/>
              <a:t>раскисления</a:t>
            </a:r>
            <a:r>
              <a:rPr lang="ru-RU" dirty="0"/>
              <a:t>, а именно: </a:t>
            </a:r>
            <a:r>
              <a:rPr lang="ru-RU" dirty="0" err="1"/>
              <a:t>кп</a:t>
            </a:r>
            <a:r>
              <a:rPr lang="ru-RU" dirty="0"/>
              <a:t> — кипящая, </a:t>
            </a:r>
            <a:r>
              <a:rPr lang="ru-RU" dirty="0" err="1"/>
              <a:t>пс</a:t>
            </a:r>
            <a:r>
              <a:rPr lang="ru-RU" dirty="0"/>
              <a:t> — полуспокойная, </a:t>
            </a:r>
            <a:r>
              <a:rPr lang="ru-RU" dirty="0" err="1"/>
              <a:t>сп</a:t>
            </a:r>
            <a:r>
              <a:rPr lang="ru-RU" dirty="0"/>
              <a:t> — спокойная.</a:t>
            </a:r>
          </a:p>
          <a:p>
            <a:r>
              <a:rPr lang="ru-RU" i="1" dirty="0"/>
              <a:t>Примеры: </a:t>
            </a:r>
            <a:r>
              <a:rPr lang="ru-RU" dirty="0"/>
              <a:t>стали марок </a:t>
            </a:r>
            <a:r>
              <a:rPr lang="ru-RU" dirty="0" err="1"/>
              <a:t>СтЗпс</a:t>
            </a:r>
            <a:r>
              <a:rPr lang="ru-RU" dirty="0"/>
              <a:t>, </a:t>
            </a:r>
            <a:r>
              <a:rPr lang="ru-RU" dirty="0" err="1"/>
              <a:t>Стбсп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9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Стали качественные (углеродистые и легированные)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обозначение марок включает цифры и буквы, указываю­щие на примерный химический состав стали. Первые цифры в обозначении конструкционных сталей — среднее содержание углерода в сотых долях процента, в инструментальных ста­лях — в десятых долях процента.</a:t>
            </a:r>
          </a:p>
          <a:p>
            <a:r>
              <a:rPr lang="ru-RU" dirty="0"/>
              <a:t>Легирующие элементы обознача­ются следующими буквами русского алфавита: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14638"/>
              </p:ext>
            </p:extLst>
          </p:nvPr>
        </p:nvGraphicFramePr>
        <p:xfrm>
          <a:off x="5136197" y="4679474"/>
          <a:ext cx="1919605" cy="1386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185">
                  <a:extLst>
                    <a:ext uri="{9D8B030D-6E8A-4147-A177-3AD203B41FA5}">
                      <a16:colId xmlns:a16="http://schemas.microsoft.com/office/drawing/2014/main" val="4290736988"/>
                    </a:ext>
                  </a:extLst>
                </a:gridCol>
                <a:gridCol w="396240">
                  <a:extLst>
                    <a:ext uri="{9D8B030D-6E8A-4147-A177-3AD203B41FA5}">
                      <a16:colId xmlns:a16="http://schemas.microsoft.com/office/drawing/2014/main" val="4200636006"/>
                    </a:ext>
                  </a:extLst>
                </a:gridCol>
                <a:gridCol w="664210">
                  <a:extLst>
                    <a:ext uri="{9D8B030D-6E8A-4147-A177-3AD203B41FA5}">
                      <a16:colId xmlns:a16="http://schemas.microsoft.com/office/drawing/2014/main" val="2176690803"/>
                    </a:ext>
                  </a:extLst>
                </a:gridCol>
                <a:gridCol w="267970">
                  <a:extLst>
                    <a:ext uri="{9D8B030D-6E8A-4147-A177-3AD203B41FA5}">
                      <a16:colId xmlns:a16="http://schemas.microsoft.com/office/drawing/2014/main" val="3815616487"/>
                    </a:ext>
                  </a:extLst>
                </a:gridCol>
              </a:tblGrid>
              <a:tr h="1155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Азот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-</a:t>
                      </a:r>
                      <a:r>
                        <a:rPr lang="en-US" sz="1000">
                          <a:effectLst/>
                        </a:rPr>
                        <a:t> A</a:t>
                      </a:r>
                      <a:r>
                        <a:rPr lang="en-US" sz="1000" baseline="30000">
                          <a:effectLst/>
                        </a:rPr>
                        <a:t>*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Медь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-Д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489052371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Алюминий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-Ю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Молибден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-м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4056698351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Бор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-Р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Никель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-н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424464485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Ванадий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-Ф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Ниобий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--Б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853228400"/>
                  </a:ext>
                </a:extLst>
              </a:tr>
              <a:tr h="1098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Вольфрам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-В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Титан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-Т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638998982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Кобальт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-К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Фосфор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-Р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285571845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Кремний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-С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Хром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-X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80509517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Марганец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</a:rPr>
                        <a:t>-Г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Цирконий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-Ц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978530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00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8952" y="216280"/>
            <a:ext cx="11298936" cy="639483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Цифры, стоящие после букв, ука­зывают примерное содержание данно­го легирующего элемента в процентах. При содержании элемента около или менее 1 % цифры отсутствуют.</a:t>
            </a:r>
          </a:p>
          <a:p>
            <a:r>
              <a:rPr lang="ru-RU" dirty="0"/>
              <a:t>Буква «А» в конце обозначения марки означает «высококачественная сталь» в первую очередь в связи с бо­лее низким допустимым содержанием серы и фосфора.</a:t>
            </a:r>
          </a:p>
          <a:p>
            <a:r>
              <a:rPr lang="ru-RU" i="1" dirty="0"/>
              <a:t>Примеры: </a:t>
            </a:r>
            <a:r>
              <a:rPr lang="ru-RU" dirty="0"/>
              <a:t>сталь марки 45 — сталь углеродистая качественная конструк­ционная со средним содержанием уг­лерода 0,45 %.</a:t>
            </a:r>
          </a:p>
          <a:p>
            <a:r>
              <a:rPr lang="ru-RU" dirty="0"/>
              <a:t>Сталь марки </a:t>
            </a:r>
            <a:r>
              <a:rPr lang="ru-RU" dirty="0" err="1"/>
              <a:t>20ХНЗА</a:t>
            </a:r>
            <a:r>
              <a:rPr lang="ru-RU" dirty="0"/>
              <a:t> — сталь высо­кокачественная легированная конст­рукционная со средним содержанием, %: углерода 0,20, хрома около 1, нике­ля 3, серы не более 0,025, фосфора не более 0,025.</a:t>
            </a:r>
          </a:p>
          <a:p>
            <a:r>
              <a:rPr lang="ru-RU" dirty="0"/>
              <a:t>Сталь марки </a:t>
            </a:r>
            <a:r>
              <a:rPr lang="ru-RU" dirty="0" err="1"/>
              <a:t>4Х2В2МФС</a:t>
            </a:r>
            <a:r>
              <a:rPr lang="ru-RU" dirty="0"/>
              <a:t> — сталь инструментальная легированная со средним содержанием, %: углерода 0,4, хрома 2, вольфрама 2, молибде­на около 1, ванадия до 1, кремния до 1.</a:t>
            </a:r>
          </a:p>
          <a:p>
            <a:r>
              <a:rPr lang="ru-RU" dirty="0"/>
              <a:t>Для сталей отдельных узкоспециа­лизированных групп, таких, как под­шипниковые, для железнодорожного транспорта, быстрорежущие, а также для ряда высоколегированных и опыт­ных сталей, используются обозначе­ния, не соответствующие изложенным выше правилам, например марки </a:t>
            </a:r>
            <a:r>
              <a:rPr lang="ru-RU" dirty="0" err="1"/>
              <a:t>ШХ15</a:t>
            </a:r>
            <a:r>
              <a:rPr lang="ru-RU" dirty="0"/>
              <a:t>, </a:t>
            </a:r>
            <a:r>
              <a:rPr lang="ru-RU" dirty="0" err="1"/>
              <a:t>М76В</a:t>
            </a:r>
            <a:r>
              <a:rPr lang="ru-RU" dirty="0"/>
              <a:t>, </a:t>
            </a:r>
            <a:r>
              <a:rPr lang="ru-RU" dirty="0" err="1"/>
              <a:t>Р6М5</a:t>
            </a:r>
            <a:r>
              <a:rPr lang="ru-RU" dirty="0"/>
              <a:t>, </a:t>
            </a:r>
            <a:r>
              <a:rPr lang="ru-RU" dirty="0" err="1"/>
              <a:t>ЭИ179</a:t>
            </a:r>
            <a:r>
              <a:rPr lang="ru-RU" dirty="0"/>
              <a:t>, </a:t>
            </a:r>
            <a:r>
              <a:rPr lang="ru-RU" dirty="0" err="1"/>
              <a:t>ЭП398</a:t>
            </a:r>
            <a:r>
              <a:rPr lang="ru-RU" dirty="0"/>
              <a:t> и т. д.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6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365125"/>
            <a:ext cx="10631424" cy="41211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1. По назначению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792" y="1030096"/>
            <a:ext cx="10539984" cy="5645023"/>
          </a:xfrm>
        </p:spPr>
        <p:txBody>
          <a:bodyPr/>
          <a:lstStyle/>
          <a:p>
            <a:r>
              <a:rPr lang="ru-RU" dirty="0"/>
              <a:t>обычно выделяют следующие основные группы сталей: топочная и котельная; для железнодо­рожного транспорта (рельсовая, сталь для бандажей железнодорожных колес и т. п.); конструкционная (</a:t>
            </a:r>
            <a:r>
              <a:rPr lang="ru-RU" dirty="0" smtClean="0"/>
              <a:t>металлоконструкции </a:t>
            </a:r>
            <a:r>
              <a:rPr lang="ru-RU" dirty="0"/>
              <a:t>для строительства зда­ний, мостов; изготовление различных машин и т. п.); подшипниковая; инст­рументальная (для инструментов, рез­цов, валков прокатных станов, деталей кузнечно-штамповочного оборудова­ния и т. п.); рессорно-пружинная; трансформаторная; орудийная; труб­ная и др.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2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ru-RU" b="1"/>
              <a:t>2. </a:t>
            </a:r>
            <a:r>
              <a:rPr lang="ru-RU" b="1" dirty="0"/>
              <a:t>По качеству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106424"/>
            <a:ext cx="11164824" cy="554126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различают группы стали: обыкновенного качества, каче­ственную и высококачественную. Раз­личия между сталями этих групп зак­лючаются в допустимом содержании вредных примесей (в первую очередь серы и фосфора), а также в особых тре­бованиях по содержанию неметалли­ческих включений, газов и примесей цветных металлов. Академик РАН Н. Т. Гудцов предложил следующую классификацию примесей, содержа­щихся в стали: 1) постоянные или обыкновенные примеси (</a:t>
            </a:r>
            <a:r>
              <a:rPr lang="en-US" dirty="0" err="1"/>
              <a:t>Mn</a:t>
            </a:r>
            <a:r>
              <a:rPr lang="ru-RU" dirty="0"/>
              <a:t>, </a:t>
            </a:r>
            <a:r>
              <a:rPr lang="en-US" dirty="0"/>
              <a:t>Si</a:t>
            </a:r>
            <a:r>
              <a:rPr lang="ru-RU" dirty="0"/>
              <a:t>, </a:t>
            </a:r>
            <a:r>
              <a:rPr lang="en-US" dirty="0"/>
              <a:t>S</a:t>
            </a:r>
            <a:r>
              <a:rPr lang="ru-RU" dirty="0"/>
              <a:t>, Р), содержащиеся в тех или иных количе­ствах в любой стали (содержание этих примесей регламентируется стандар­тами); 2) скрытые примеси (О, Н, </a:t>
            </a:r>
            <a:r>
              <a:rPr lang="en-US" dirty="0"/>
              <a:t>N</a:t>
            </a:r>
            <a:r>
              <a:rPr lang="ru-RU" dirty="0"/>
              <a:t>), присутствующие в стали в очень ма­лых количествах (методы определения их содержания сложны, поэтому со­держание этих элементов в обычных технических условиях не указывается); 3) случайные примеси, т. е. примеси, попавшие в сталь из шихтовых мате­риалов или случайно; 4) легирующие элементы, специально вводимые в сталь в определенных количествах для изменения ее строения и свойств.</a:t>
            </a:r>
          </a:p>
          <a:p>
            <a:r>
              <a:rPr lang="ru-RU" dirty="0"/>
              <a:t>Примеси первых трех групп содер­жатся в любой стали. Их содержание оценивают обычно в процентах (по массе).</a:t>
            </a:r>
          </a:p>
          <a:p>
            <a:r>
              <a:rPr lang="ru-RU" dirty="0"/>
              <a:t>Для общего представления о чисто­те стали удобно также пользоваться атомными или миллионными долями содержания примеси (в технической литературе часто используют обозна­чение латинскими буквами </a:t>
            </a:r>
            <a:r>
              <a:rPr lang="ru-RU" i="1" dirty="0" err="1"/>
              <a:t>ррт</a:t>
            </a:r>
            <a:r>
              <a:rPr lang="ru-RU" i="1" baseline="30000" dirty="0" err="1"/>
              <a:t>1</a:t>
            </a:r>
            <a:r>
              <a:rPr lang="ru-RU" i="1" dirty="0"/>
              <a:t>). </a:t>
            </a:r>
            <a:r>
              <a:rPr lang="ru-RU" dirty="0"/>
              <a:t>Так, в стали обыкновенного качества на 1 млн атомов железа приходится 1500— 2000 атомов примесей. Современными методами обработки жидкого металла и рафинирующими переплавами уда­ется снизить количество примесей до 500—1000 атомов на 1 млн атомов же­леза.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5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3.</a:t>
            </a:r>
            <a:r>
              <a:rPr lang="ru-RU" dirty="0"/>
              <a:t> </a:t>
            </a:r>
            <a:r>
              <a:rPr lang="ru-RU" b="1" dirty="0"/>
              <a:t>По составу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различают стали угле­родистые, хромистые, </a:t>
            </a:r>
            <a:r>
              <a:rPr lang="ru-RU" dirty="0" err="1"/>
              <a:t>хромникелевые</a:t>
            </a:r>
            <a:r>
              <a:rPr lang="ru-RU" dirty="0"/>
              <a:t>, марганцовистые и т. п.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7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3957"/>
            <a:ext cx="10515600" cy="1325563"/>
          </a:xfrm>
        </p:spPr>
        <p:txBody>
          <a:bodyPr/>
          <a:lstStyle/>
          <a:p>
            <a:r>
              <a:rPr lang="ru-RU" b="1"/>
              <a:t>4.</a:t>
            </a:r>
            <a:r>
              <a:rPr lang="ru-RU"/>
              <a:t>  </a:t>
            </a:r>
            <a:r>
              <a:rPr lang="ru-RU" b="1" dirty="0"/>
              <a:t>По характеру застывания стали в изложницах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различают стали спокой­ные, кипящие и полуспокойные. По­ведение металла при кристаллизации в изложницах зависит от степени его </a:t>
            </a:r>
            <a:r>
              <a:rPr lang="ru-RU" dirty="0" err="1"/>
              <a:t>раскисленности</a:t>
            </a:r>
            <a:r>
              <a:rPr lang="ru-RU" dirty="0"/>
              <a:t>: чем полнее </a:t>
            </a:r>
            <a:r>
              <a:rPr lang="ru-RU" dirty="0" err="1"/>
              <a:t>раскисле­на</a:t>
            </a:r>
            <a:r>
              <a:rPr lang="ru-RU" dirty="0"/>
              <a:t> сталь, тем спокойнее кристаллизу­ется слиток.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2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5.</a:t>
            </a:r>
            <a:r>
              <a:rPr lang="ru-RU" dirty="0"/>
              <a:t>   </a:t>
            </a:r>
            <a:r>
              <a:rPr lang="ru-RU" b="1" dirty="0"/>
              <a:t>По способу производства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сталь классифицируют: 1) по типу агрегата (конвертерная,  мартеновская,  элект­росталь, сталь электрошлакового пе­реплава и т. д.); 2) по технологии (ос­новная и кислая мартеновская, основ­ная  и  кислая  электросталь,  обрабо­танная    вакуумом,    синтетическими шлаками, продувкой инертными газа­ми и т. п.).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196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1520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Лекция 1</vt:lpstr>
      <vt:lpstr>Презентация PowerPoint</vt:lpstr>
      <vt:lpstr>Стали качественные (углеродистые и легированные) </vt:lpstr>
      <vt:lpstr>Презентация PowerPoint</vt:lpstr>
      <vt:lpstr>1. По назначению </vt:lpstr>
      <vt:lpstr>2. По качеству </vt:lpstr>
      <vt:lpstr>3. По составу </vt:lpstr>
      <vt:lpstr>4.  По характеру застывания стали в изложницах </vt:lpstr>
      <vt:lpstr>5.   По способу производства </vt:lpstr>
      <vt:lpstr>Презентация PowerPoint</vt:lpstr>
      <vt:lpstr>МАРКИРОВКА СТАЛЕЙ ЗА РУБЕЖОМ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nazarkirichenko08@gmail.com</dc:creator>
  <cp:lastModifiedBy>nazarkirichenko08@gmail.com</cp:lastModifiedBy>
  <cp:revision>3</cp:revision>
  <dcterms:created xsi:type="dcterms:W3CDTF">2020-10-22T13:52:07Z</dcterms:created>
  <dcterms:modified xsi:type="dcterms:W3CDTF">2020-10-22T13:54:46Z</dcterms:modified>
</cp:coreProperties>
</file>