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70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3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085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8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2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94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46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4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2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4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2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7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5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4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4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7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38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20358" cy="3329581"/>
          </a:xfrm>
        </p:spPr>
        <p:txBody>
          <a:bodyPr/>
          <a:lstStyle/>
          <a:p>
            <a:r>
              <a:rPr lang="ru-RU" dirty="0" err="1"/>
              <a:t>Біржа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на фондовому ринку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1600" y="4724400"/>
            <a:ext cx="2819400" cy="861420"/>
          </a:xfrm>
        </p:spPr>
        <p:txBody>
          <a:bodyPr>
            <a:normAutofit/>
          </a:bodyPr>
          <a:lstStyle/>
          <a:p>
            <a:r>
              <a:rPr lang="ru-RU" altLang="ru-RU" dirty="0">
                <a:solidFill>
                  <a:schemeClr val="tx1"/>
                </a:solidFill>
              </a:rPr>
              <a:t>ДОДАТКОВО ДО</a:t>
            </a:r>
          </a:p>
          <a:p>
            <a:r>
              <a:rPr lang="ru-RU" dirty="0"/>
              <a:t>ТЕМИ 8 </a:t>
            </a:r>
          </a:p>
        </p:txBody>
      </p:sp>
    </p:spTree>
    <p:extLst>
      <p:ext uri="{BB962C8B-B14F-4D97-AF65-F5344CB8AC3E}">
        <p14:creationId xmlns:p14="http://schemas.microsoft.com/office/powerpoint/2010/main" val="2088958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6652" y="346329"/>
            <a:ext cx="479679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5" dirty="0" err="1"/>
              <a:t>Грошовий</a:t>
            </a:r>
            <a:r>
              <a:rPr lang="ru-RU" spc="-5" dirty="0"/>
              <a:t> </a:t>
            </a:r>
            <a:r>
              <a:rPr lang="ru-RU" spc="-5" dirty="0" err="1"/>
              <a:t>ринок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54328"/>
            <a:ext cx="727202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Candara"/>
                <a:cs typeface="Candara"/>
              </a:rPr>
              <a:t>На грошовому ринку </a:t>
            </a:r>
            <a:r>
              <a:rPr lang="ru-RU" sz="2400" dirty="0" err="1">
                <a:latin typeface="Candara"/>
                <a:cs typeface="Candara"/>
              </a:rPr>
              <a:t>відбувається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залучення</a:t>
            </a:r>
            <a:r>
              <a:rPr lang="ru-RU" sz="2400" dirty="0">
                <a:latin typeface="Candara"/>
                <a:cs typeface="Candara"/>
              </a:rPr>
              <a:t> і </a:t>
            </a:r>
            <a:r>
              <a:rPr lang="ru-RU" sz="2400" dirty="0" err="1">
                <a:latin typeface="Candara"/>
                <a:cs typeface="Candara"/>
              </a:rPr>
              <a:t>розміщення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позичкових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капіталів</a:t>
            </a:r>
            <a:r>
              <a:rPr lang="ru-RU" sz="2400" dirty="0">
                <a:latin typeface="Candara"/>
                <a:cs typeface="Candara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400" dirty="0" err="1">
                <a:latin typeface="Candara"/>
                <a:cs typeface="Candara"/>
              </a:rPr>
              <a:t>Залучення</a:t>
            </a:r>
            <a:r>
              <a:rPr lang="ru-RU" sz="2400" dirty="0">
                <a:latin typeface="Candara"/>
                <a:cs typeface="Candara"/>
              </a:rPr>
              <a:t> і </a:t>
            </a:r>
            <a:r>
              <a:rPr lang="ru-RU" sz="2400" dirty="0" err="1">
                <a:latin typeface="Candara"/>
                <a:cs typeface="Candara"/>
              </a:rPr>
              <a:t>розміщення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позиковихкоштів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відбувається</a:t>
            </a:r>
            <a:r>
              <a:rPr lang="ru-RU" sz="2400" dirty="0">
                <a:latin typeface="Candara"/>
                <a:cs typeface="Candara"/>
              </a:rPr>
              <a:t> в </a:t>
            </a:r>
            <a:r>
              <a:rPr lang="ru-RU" sz="2400" dirty="0" err="1">
                <a:latin typeface="Candara"/>
                <a:cs typeface="Candara"/>
              </a:rPr>
              <a:t>формі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операційрепо</a:t>
            </a:r>
            <a:r>
              <a:rPr lang="ru-RU" sz="2400" dirty="0">
                <a:latin typeface="Candara"/>
                <a:cs typeface="Candara"/>
              </a:rPr>
              <a:t> (продаж </a:t>
            </a:r>
            <a:r>
              <a:rPr lang="ru-RU" sz="2400" dirty="0" err="1">
                <a:latin typeface="Candara"/>
                <a:cs typeface="Candara"/>
              </a:rPr>
              <a:t>або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купівля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цінних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паперів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із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зобов'язанням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викупу</a:t>
            </a:r>
            <a:r>
              <a:rPr lang="ru-RU" sz="2400" dirty="0">
                <a:latin typeface="Candara"/>
                <a:cs typeface="Candara"/>
              </a:rPr>
              <a:t> за </a:t>
            </a:r>
            <a:r>
              <a:rPr lang="ru-RU" sz="2400" dirty="0" err="1">
                <a:latin typeface="Candara"/>
                <a:cs typeface="Candara"/>
              </a:rPr>
              <a:t>заздалегідь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обумовленою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ціною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черезпевний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термін</a:t>
            </a:r>
            <a:r>
              <a:rPr lang="ru-RU" sz="2400" dirty="0">
                <a:latin typeface="Candara"/>
                <a:cs typeface="Candara"/>
              </a:rPr>
              <a:t>) і </a:t>
            </a:r>
            <a:r>
              <a:rPr lang="ru-RU" sz="2400" dirty="0" err="1">
                <a:latin typeface="Candara"/>
                <a:cs typeface="Candara"/>
              </a:rPr>
              <a:t>депозітно</a:t>
            </a:r>
            <a:r>
              <a:rPr lang="ru-RU" sz="2400" dirty="0">
                <a:latin typeface="Candara"/>
                <a:cs typeface="Candara"/>
              </a:rPr>
              <a:t>- </a:t>
            </a:r>
            <a:r>
              <a:rPr lang="ru-RU" sz="2400" dirty="0" err="1">
                <a:latin typeface="Candara"/>
                <a:cs typeface="Candara"/>
              </a:rPr>
              <a:t>кредитних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операцій</a:t>
            </a:r>
            <a:r>
              <a:rPr lang="ru-RU" sz="2400" dirty="0">
                <a:latin typeface="Candara"/>
                <a:cs typeface="Candara"/>
              </a:rPr>
              <a:t> - </a:t>
            </a:r>
            <a:r>
              <a:rPr lang="ru-RU" sz="2400" dirty="0" err="1">
                <a:latin typeface="Candara"/>
                <a:cs typeface="Candara"/>
              </a:rPr>
              <a:t>простогонадання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або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залучення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позик</a:t>
            </a:r>
            <a:r>
              <a:rPr lang="ru-RU" sz="2400" dirty="0">
                <a:latin typeface="Candara"/>
                <a:cs typeface="Candara"/>
              </a:rPr>
              <a:t>.</a:t>
            </a:r>
            <a:endParaRPr sz="2400" dirty="0">
              <a:latin typeface="Candara"/>
              <a:cs typeface="Candar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4038600"/>
            <a:ext cx="2212848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27023"/>
            <a:ext cx="6310631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5" dirty="0" err="1"/>
              <a:t>Терміновий</a:t>
            </a:r>
            <a:r>
              <a:rPr lang="ru-RU" spc="-5" dirty="0"/>
              <a:t> </a:t>
            </a:r>
            <a:r>
              <a:rPr lang="ru-RU" spc="-5" dirty="0" err="1"/>
              <a:t>ринок</a:t>
            </a:r>
            <a:r>
              <a:rPr lang="ru-RU" spc="-5" dirty="0"/>
              <a:t> 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885537"/>
            <a:ext cx="7605395" cy="11522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ru-RU" sz="1850" dirty="0">
                <a:latin typeface="Candara"/>
                <a:cs typeface="Candara"/>
              </a:rPr>
              <a:t>На </a:t>
            </a:r>
            <a:r>
              <a:rPr lang="ru-RU" sz="1850" dirty="0" err="1">
                <a:latin typeface="Candara"/>
                <a:cs typeface="Candara"/>
              </a:rPr>
              <a:t>терміновому</a:t>
            </a:r>
            <a:r>
              <a:rPr lang="ru-RU" sz="1850" dirty="0">
                <a:latin typeface="Candara"/>
                <a:cs typeface="Candara"/>
              </a:rPr>
              <a:t> ринку </a:t>
            </a:r>
            <a:r>
              <a:rPr lang="ru-RU" sz="1850" dirty="0" err="1">
                <a:latin typeface="Candara"/>
                <a:cs typeface="Candara"/>
              </a:rPr>
              <a:t>відбувається</a:t>
            </a:r>
            <a:r>
              <a:rPr lang="ru-RU" sz="1850" dirty="0">
                <a:latin typeface="Candara"/>
                <a:cs typeface="Candara"/>
              </a:rPr>
              <a:t> </a:t>
            </a:r>
            <a:r>
              <a:rPr lang="ru-RU" sz="1850" dirty="0" err="1">
                <a:latin typeface="Candara"/>
                <a:cs typeface="Candara"/>
              </a:rPr>
              <a:t>торгівля</a:t>
            </a:r>
            <a:r>
              <a:rPr lang="ru-RU" sz="1850" dirty="0">
                <a:latin typeface="Candara"/>
                <a:cs typeface="Candara"/>
              </a:rPr>
              <a:t> </a:t>
            </a:r>
            <a:r>
              <a:rPr lang="ru-RU" sz="1850" dirty="0" err="1">
                <a:latin typeface="Candara"/>
                <a:cs typeface="Candara"/>
              </a:rPr>
              <a:t>двома</a:t>
            </a:r>
            <a:r>
              <a:rPr lang="ru-RU" sz="1850" dirty="0">
                <a:latin typeface="Candara"/>
                <a:cs typeface="Candara"/>
              </a:rPr>
              <a:t> </a:t>
            </a:r>
            <a:r>
              <a:rPr lang="ru-RU" sz="1850" dirty="0" err="1">
                <a:latin typeface="Candara"/>
                <a:cs typeface="Candara"/>
              </a:rPr>
              <a:t>основними</a:t>
            </a:r>
            <a:r>
              <a:rPr lang="ru-RU" sz="1850" dirty="0">
                <a:latin typeface="Candara"/>
                <a:cs typeface="Candara"/>
              </a:rPr>
              <a:t> типами </a:t>
            </a:r>
            <a:r>
              <a:rPr lang="ru-RU" sz="1850" dirty="0" err="1">
                <a:latin typeface="Candara"/>
                <a:cs typeface="Candara"/>
              </a:rPr>
              <a:t>похідних</a:t>
            </a:r>
            <a:r>
              <a:rPr lang="ru-RU" sz="1850" dirty="0">
                <a:latin typeface="Candara"/>
                <a:cs typeface="Candara"/>
              </a:rPr>
              <a:t> </a:t>
            </a:r>
            <a:r>
              <a:rPr lang="ru-RU" sz="1850" dirty="0" err="1">
                <a:latin typeface="Candara"/>
                <a:cs typeface="Candara"/>
              </a:rPr>
              <a:t>фінансових</a:t>
            </a:r>
            <a:r>
              <a:rPr lang="ru-RU" sz="1850" dirty="0">
                <a:latin typeface="Candara"/>
                <a:cs typeface="Candara"/>
              </a:rPr>
              <a:t> </a:t>
            </a:r>
            <a:r>
              <a:rPr lang="ru-RU" sz="1850" dirty="0" err="1">
                <a:latin typeface="Candara"/>
                <a:cs typeface="Candara"/>
              </a:rPr>
              <a:t>інструментів</a:t>
            </a:r>
            <a:r>
              <a:rPr lang="ru-RU" sz="1850" dirty="0">
                <a:latin typeface="Candara"/>
                <a:cs typeface="Candara"/>
              </a:rPr>
              <a:t>, </a:t>
            </a:r>
            <a:r>
              <a:rPr lang="ru-RU" sz="1850" dirty="0" err="1">
                <a:latin typeface="Candara"/>
                <a:cs typeface="Candara"/>
              </a:rPr>
              <a:t>або</a:t>
            </a:r>
            <a:r>
              <a:rPr lang="ru-RU" sz="1850" dirty="0">
                <a:latin typeface="Candara"/>
                <a:cs typeface="Candara"/>
              </a:rPr>
              <a:t> </a:t>
            </a:r>
            <a:r>
              <a:rPr lang="ru-RU" sz="1850" dirty="0" err="1">
                <a:latin typeface="Candara"/>
                <a:cs typeface="Candara"/>
              </a:rPr>
              <a:t>деривативами</a:t>
            </a:r>
            <a:r>
              <a:rPr lang="ru-RU" sz="1850" dirty="0">
                <a:latin typeface="Candara"/>
                <a:cs typeface="Candara"/>
              </a:rPr>
              <a:t>, - </a:t>
            </a:r>
            <a:r>
              <a:rPr lang="ru-RU" sz="1850" dirty="0" err="1">
                <a:latin typeface="Candara"/>
                <a:cs typeface="Candara"/>
              </a:rPr>
              <a:t>ф'ючерсами</a:t>
            </a:r>
            <a:r>
              <a:rPr lang="ru-RU" sz="1850" dirty="0">
                <a:latin typeface="Candara"/>
                <a:cs typeface="Candara"/>
              </a:rPr>
              <a:t> і </a:t>
            </a:r>
            <a:r>
              <a:rPr lang="ru-RU" sz="1850" dirty="0" err="1">
                <a:latin typeface="Candara"/>
                <a:cs typeface="Candara"/>
              </a:rPr>
              <a:t>опціонамиФ'ючерс</a:t>
            </a:r>
            <a:r>
              <a:rPr lang="ru-RU" sz="1850" dirty="0">
                <a:latin typeface="Candara"/>
                <a:cs typeface="Candara"/>
              </a:rPr>
              <a:t> є </a:t>
            </a:r>
            <a:r>
              <a:rPr lang="ru-RU" sz="1850" dirty="0" err="1">
                <a:latin typeface="Candara"/>
                <a:cs typeface="Candara"/>
              </a:rPr>
              <a:t>зобов'язанням</a:t>
            </a:r>
            <a:r>
              <a:rPr lang="ru-RU" sz="1850" dirty="0">
                <a:latin typeface="Candara"/>
                <a:cs typeface="Candara"/>
              </a:rPr>
              <a:t> </a:t>
            </a:r>
            <a:r>
              <a:rPr lang="ru-RU" sz="1850" dirty="0" err="1">
                <a:latin typeface="Candara"/>
                <a:cs typeface="Candara"/>
              </a:rPr>
              <a:t>купити</a:t>
            </a:r>
            <a:r>
              <a:rPr lang="ru-RU" sz="1850" dirty="0">
                <a:latin typeface="Candara"/>
                <a:cs typeface="Candara"/>
              </a:rPr>
              <a:t> </a:t>
            </a:r>
            <a:r>
              <a:rPr lang="ru-RU" sz="1850" dirty="0" err="1">
                <a:latin typeface="Candara"/>
                <a:cs typeface="Candara"/>
              </a:rPr>
              <a:t>базовий</a:t>
            </a:r>
            <a:r>
              <a:rPr lang="ru-RU" sz="1850" dirty="0">
                <a:latin typeface="Candara"/>
                <a:cs typeface="Candara"/>
              </a:rPr>
              <a:t> актив за </a:t>
            </a:r>
            <a:r>
              <a:rPr lang="ru-RU" sz="1850" dirty="0" err="1">
                <a:latin typeface="Candara"/>
                <a:cs typeface="Candara"/>
              </a:rPr>
              <a:t>обумовленою</a:t>
            </a:r>
            <a:r>
              <a:rPr lang="ru-RU" sz="1850" dirty="0">
                <a:latin typeface="Candara"/>
                <a:cs typeface="Candara"/>
              </a:rPr>
              <a:t> </a:t>
            </a:r>
            <a:r>
              <a:rPr lang="ru-RU" sz="1850" dirty="0" err="1">
                <a:latin typeface="Candara"/>
                <a:cs typeface="Candara"/>
              </a:rPr>
              <a:t>ціною</a:t>
            </a:r>
            <a:r>
              <a:rPr lang="ru-RU" sz="1850" dirty="0">
                <a:latin typeface="Candara"/>
                <a:cs typeface="Candara"/>
              </a:rPr>
              <a:t> </a:t>
            </a:r>
            <a:r>
              <a:rPr lang="ru-RU" sz="1850" dirty="0" err="1">
                <a:latin typeface="Candara"/>
                <a:cs typeface="Candara"/>
              </a:rPr>
              <a:t>черезпевний</a:t>
            </a:r>
            <a:r>
              <a:rPr lang="ru-RU" sz="1850" dirty="0">
                <a:latin typeface="Candara"/>
                <a:cs typeface="Candara"/>
              </a:rPr>
              <a:t> </a:t>
            </a:r>
            <a:r>
              <a:rPr lang="ru-RU" sz="1850" dirty="0" err="1">
                <a:latin typeface="Candara"/>
                <a:cs typeface="Candara"/>
              </a:rPr>
              <a:t>термін</a:t>
            </a:r>
            <a:r>
              <a:rPr lang="ru-RU" sz="1850" dirty="0">
                <a:latin typeface="Candara"/>
                <a:cs typeface="Candara"/>
              </a:rPr>
              <a:t>.</a:t>
            </a:r>
            <a:endParaRPr sz="1850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541" y="2553896"/>
            <a:ext cx="4596765" cy="1163139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lang="ru-RU" sz="1700" dirty="0" err="1">
                <a:latin typeface="Candara"/>
                <a:cs typeface="Candara"/>
              </a:rPr>
              <a:t>Опціон</a:t>
            </a:r>
            <a:r>
              <a:rPr lang="ru-RU" sz="1700" dirty="0">
                <a:latin typeface="Candara"/>
                <a:cs typeface="Candara"/>
              </a:rPr>
              <a:t> є право </a:t>
            </a:r>
            <a:r>
              <a:rPr lang="ru-RU" sz="1700" dirty="0" err="1">
                <a:latin typeface="Candara"/>
                <a:cs typeface="Candara"/>
              </a:rPr>
              <a:t>купити</a:t>
            </a:r>
            <a:r>
              <a:rPr lang="ru-RU" sz="1700" dirty="0">
                <a:latin typeface="Candara"/>
                <a:cs typeface="Candara"/>
              </a:rPr>
              <a:t> </a:t>
            </a:r>
            <a:r>
              <a:rPr lang="ru-RU" sz="1700" dirty="0" err="1">
                <a:latin typeface="Candara"/>
                <a:cs typeface="Candara"/>
              </a:rPr>
              <a:t>або</a:t>
            </a:r>
            <a:r>
              <a:rPr lang="ru-RU" sz="1700" dirty="0">
                <a:latin typeface="Candara"/>
                <a:cs typeface="Candara"/>
              </a:rPr>
              <a:t> </a:t>
            </a:r>
            <a:r>
              <a:rPr lang="ru-RU" sz="1700" dirty="0" err="1">
                <a:latin typeface="Candara"/>
                <a:cs typeface="Candara"/>
              </a:rPr>
              <a:t>продати</a:t>
            </a:r>
            <a:r>
              <a:rPr lang="ru-RU" sz="1700" dirty="0">
                <a:latin typeface="Candara"/>
                <a:cs typeface="Candara"/>
              </a:rPr>
              <a:t> (</a:t>
            </a:r>
            <a:r>
              <a:rPr lang="ru-RU" sz="1700" dirty="0" err="1">
                <a:latin typeface="Candara"/>
                <a:cs typeface="Candara"/>
              </a:rPr>
              <a:t>вЗалежно</a:t>
            </a:r>
            <a:r>
              <a:rPr lang="ru-RU" sz="1700" dirty="0">
                <a:latin typeface="Candara"/>
                <a:cs typeface="Candara"/>
              </a:rPr>
              <a:t> </a:t>
            </a:r>
            <a:r>
              <a:rPr lang="ru-RU" sz="1700" dirty="0" err="1">
                <a:latin typeface="Candara"/>
                <a:cs typeface="Candara"/>
              </a:rPr>
              <a:t>від</a:t>
            </a:r>
            <a:r>
              <a:rPr lang="ru-RU" sz="1700" dirty="0">
                <a:latin typeface="Candara"/>
                <a:cs typeface="Candara"/>
              </a:rPr>
              <a:t> типу </a:t>
            </a:r>
            <a:r>
              <a:rPr lang="ru-RU" sz="1700" dirty="0" err="1">
                <a:latin typeface="Candara"/>
                <a:cs typeface="Candara"/>
              </a:rPr>
              <a:t>опціону</a:t>
            </a:r>
            <a:r>
              <a:rPr lang="ru-RU" sz="1700" dirty="0">
                <a:latin typeface="Candara"/>
                <a:cs typeface="Candara"/>
              </a:rPr>
              <a:t> - </a:t>
            </a:r>
            <a:r>
              <a:rPr lang="ru-RU" sz="1700" dirty="0" err="1">
                <a:latin typeface="Candara"/>
                <a:cs typeface="Candara"/>
              </a:rPr>
              <a:t>колл</a:t>
            </a:r>
            <a:r>
              <a:rPr lang="ru-RU" sz="1700" dirty="0">
                <a:latin typeface="Candara"/>
                <a:cs typeface="Candara"/>
              </a:rPr>
              <a:t> </a:t>
            </a:r>
            <a:r>
              <a:rPr lang="ru-RU" sz="1700" dirty="0" err="1">
                <a:latin typeface="Candara"/>
                <a:cs typeface="Candara"/>
              </a:rPr>
              <a:t>або</a:t>
            </a:r>
            <a:r>
              <a:rPr lang="ru-RU" sz="1700" dirty="0">
                <a:latin typeface="Candara"/>
                <a:cs typeface="Candara"/>
              </a:rPr>
              <a:t> </a:t>
            </a:r>
            <a:r>
              <a:rPr lang="ru-RU" sz="1700" dirty="0" err="1">
                <a:latin typeface="Candara"/>
                <a:cs typeface="Candara"/>
              </a:rPr>
              <a:t>путвідповідно</a:t>
            </a:r>
            <a:r>
              <a:rPr lang="ru-RU" sz="1700" dirty="0">
                <a:latin typeface="Candara"/>
                <a:cs typeface="Candara"/>
              </a:rPr>
              <a:t>) </a:t>
            </a:r>
            <a:r>
              <a:rPr lang="ru-RU" sz="1700" dirty="0" err="1">
                <a:latin typeface="Candara"/>
                <a:cs typeface="Candara"/>
              </a:rPr>
              <a:t>базовий</a:t>
            </a:r>
            <a:r>
              <a:rPr lang="ru-RU" sz="1700" dirty="0">
                <a:latin typeface="Candara"/>
                <a:cs typeface="Candara"/>
              </a:rPr>
              <a:t> актив за </a:t>
            </a:r>
            <a:r>
              <a:rPr lang="ru-RU" sz="1700" dirty="0" err="1">
                <a:latin typeface="Candara"/>
                <a:cs typeface="Candara"/>
              </a:rPr>
              <a:t>обумовленою</a:t>
            </a:r>
            <a:r>
              <a:rPr lang="ru-RU" sz="1700" dirty="0">
                <a:latin typeface="Candara"/>
                <a:cs typeface="Candara"/>
              </a:rPr>
              <a:t> </a:t>
            </a:r>
            <a:r>
              <a:rPr lang="ru-RU" sz="1700" dirty="0" err="1">
                <a:latin typeface="Candara"/>
                <a:cs typeface="Candara"/>
              </a:rPr>
              <a:t>ціною</a:t>
            </a:r>
            <a:r>
              <a:rPr lang="ru-RU" sz="1700" dirty="0">
                <a:latin typeface="Candara"/>
                <a:cs typeface="Candara"/>
              </a:rPr>
              <a:t> до </a:t>
            </a:r>
            <a:r>
              <a:rPr lang="ru-RU" sz="1700" dirty="0" err="1">
                <a:latin typeface="Candara"/>
                <a:cs typeface="Candara"/>
              </a:rPr>
              <a:t>закінчення</a:t>
            </a:r>
            <a:r>
              <a:rPr lang="ru-RU" sz="1700" dirty="0">
                <a:latin typeface="Candara"/>
                <a:cs typeface="Candara"/>
              </a:rPr>
              <a:t> </a:t>
            </a:r>
            <a:r>
              <a:rPr lang="ru-RU" sz="1700" dirty="0" err="1">
                <a:latin typeface="Candara"/>
                <a:cs typeface="Candara"/>
              </a:rPr>
              <a:t>заданого</a:t>
            </a:r>
            <a:r>
              <a:rPr lang="ru-RU" sz="1700" dirty="0">
                <a:latin typeface="Candara"/>
                <a:cs typeface="Candara"/>
              </a:rPr>
              <a:t> </a:t>
            </a:r>
            <a:r>
              <a:rPr lang="ru-RU" sz="1700" dirty="0" err="1">
                <a:latin typeface="Candara"/>
                <a:cs typeface="Candara"/>
              </a:rPr>
              <a:t>періоду</a:t>
            </a:r>
            <a:r>
              <a:rPr lang="ru-RU" sz="1700" dirty="0">
                <a:latin typeface="Candara"/>
                <a:cs typeface="Candara"/>
              </a:rPr>
              <a:t> часу.</a:t>
            </a:r>
            <a:endParaRPr sz="1700" dirty="0">
              <a:latin typeface="Candara"/>
              <a:cs typeface="Candar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28868" y="3717035"/>
            <a:ext cx="3266440" cy="2247900"/>
            <a:chOff x="5428488" y="3709415"/>
            <a:chExt cx="3266440" cy="2247900"/>
          </a:xfrm>
        </p:grpSpPr>
        <p:sp>
          <p:nvSpPr>
            <p:cNvPr id="7" name="object 7"/>
            <p:cNvSpPr/>
            <p:nvPr/>
          </p:nvSpPr>
          <p:spPr>
            <a:xfrm>
              <a:off x="5436108" y="3717035"/>
              <a:ext cx="3251200" cy="2232660"/>
            </a:xfrm>
            <a:custGeom>
              <a:avLst/>
              <a:gdLst/>
              <a:ahLst/>
              <a:cxnLst/>
              <a:rect l="l" t="t" r="r" b="b"/>
              <a:pathLst>
                <a:path w="3251200" h="2232660">
                  <a:moveTo>
                    <a:pt x="2878582" y="0"/>
                  </a:moveTo>
                  <a:lnTo>
                    <a:pt x="372109" y="0"/>
                  </a:lnTo>
                  <a:lnTo>
                    <a:pt x="325438" y="2899"/>
                  </a:lnTo>
                  <a:lnTo>
                    <a:pt x="280494" y="11366"/>
                  </a:lnTo>
                  <a:lnTo>
                    <a:pt x="237629" y="25050"/>
                  </a:lnTo>
                  <a:lnTo>
                    <a:pt x="197190" y="43603"/>
                  </a:lnTo>
                  <a:lnTo>
                    <a:pt x="159526" y="66676"/>
                  </a:lnTo>
                  <a:lnTo>
                    <a:pt x="124986" y="93920"/>
                  </a:lnTo>
                  <a:lnTo>
                    <a:pt x="93920" y="124986"/>
                  </a:lnTo>
                  <a:lnTo>
                    <a:pt x="66676" y="159526"/>
                  </a:lnTo>
                  <a:lnTo>
                    <a:pt x="43603" y="197190"/>
                  </a:lnTo>
                  <a:lnTo>
                    <a:pt x="25050" y="237629"/>
                  </a:lnTo>
                  <a:lnTo>
                    <a:pt x="11366" y="280494"/>
                  </a:lnTo>
                  <a:lnTo>
                    <a:pt x="2899" y="325438"/>
                  </a:lnTo>
                  <a:lnTo>
                    <a:pt x="0" y="372109"/>
                  </a:lnTo>
                  <a:lnTo>
                    <a:pt x="0" y="1860550"/>
                  </a:lnTo>
                  <a:lnTo>
                    <a:pt x="2899" y="1907226"/>
                  </a:lnTo>
                  <a:lnTo>
                    <a:pt x="11366" y="1952173"/>
                  </a:lnTo>
                  <a:lnTo>
                    <a:pt x="25050" y="1995041"/>
                  </a:lnTo>
                  <a:lnTo>
                    <a:pt x="43603" y="2035481"/>
                  </a:lnTo>
                  <a:lnTo>
                    <a:pt x="66676" y="2073144"/>
                  </a:lnTo>
                  <a:lnTo>
                    <a:pt x="93920" y="2107683"/>
                  </a:lnTo>
                  <a:lnTo>
                    <a:pt x="124986" y="2138748"/>
                  </a:lnTo>
                  <a:lnTo>
                    <a:pt x="159526" y="2165990"/>
                  </a:lnTo>
                  <a:lnTo>
                    <a:pt x="197190" y="2189061"/>
                  </a:lnTo>
                  <a:lnTo>
                    <a:pt x="237629" y="2207612"/>
                  </a:lnTo>
                  <a:lnTo>
                    <a:pt x="280494" y="2221295"/>
                  </a:lnTo>
                  <a:lnTo>
                    <a:pt x="325438" y="2229760"/>
                  </a:lnTo>
                  <a:lnTo>
                    <a:pt x="372109" y="2232660"/>
                  </a:lnTo>
                  <a:lnTo>
                    <a:pt x="2878582" y="2232660"/>
                  </a:lnTo>
                  <a:lnTo>
                    <a:pt x="2925253" y="2229760"/>
                  </a:lnTo>
                  <a:lnTo>
                    <a:pt x="2970197" y="2221295"/>
                  </a:lnTo>
                  <a:lnTo>
                    <a:pt x="3013062" y="2207612"/>
                  </a:lnTo>
                  <a:lnTo>
                    <a:pt x="3053501" y="2189061"/>
                  </a:lnTo>
                  <a:lnTo>
                    <a:pt x="3091165" y="2165990"/>
                  </a:lnTo>
                  <a:lnTo>
                    <a:pt x="3125705" y="2138748"/>
                  </a:lnTo>
                  <a:lnTo>
                    <a:pt x="3156771" y="2107683"/>
                  </a:lnTo>
                  <a:lnTo>
                    <a:pt x="3184015" y="2073144"/>
                  </a:lnTo>
                  <a:lnTo>
                    <a:pt x="3207088" y="2035481"/>
                  </a:lnTo>
                  <a:lnTo>
                    <a:pt x="3225641" y="1995041"/>
                  </a:lnTo>
                  <a:lnTo>
                    <a:pt x="3239325" y="1952173"/>
                  </a:lnTo>
                  <a:lnTo>
                    <a:pt x="3247792" y="1907226"/>
                  </a:lnTo>
                  <a:lnTo>
                    <a:pt x="3250691" y="1860550"/>
                  </a:lnTo>
                  <a:lnTo>
                    <a:pt x="3250691" y="372109"/>
                  </a:lnTo>
                  <a:lnTo>
                    <a:pt x="3247792" y="325438"/>
                  </a:lnTo>
                  <a:lnTo>
                    <a:pt x="3239325" y="280494"/>
                  </a:lnTo>
                  <a:lnTo>
                    <a:pt x="3225641" y="237629"/>
                  </a:lnTo>
                  <a:lnTo>
                    <a:pt x="3207088" y="197190"/>
                  </a:lnTo>
                  <a:lnTo>
                    <a:pt x="3184015" y="159526"/>
                  </a:lnTo>
                  <a:lnTo>
                    <a:pt x="3156771" y="124986"/>
                  </a:lnTo>
                  <a:lnTo>
                    <a:pt x="3125705" y="93920"/>
                  </a:lnTo>
                  <a:lnTo>
                    <a:pt x="3091165" y="66676"/>
                  </a:lnTo>
                  <a:lnTo>
                    <a:pt x="3053501" y="43603"/>
                  </a:lnTo>
                  <a:lnTo>
                    <a:pt x="3013062" y="25050"/>
                  </a:lnTo>
                  <a:lnTo>
                    <a:pt x="2970197" y="11366"/>
                  </a:lnTo>
                  <a:lnTo>
                    <a:pt x="2925253" y="2899"/>
                  </a:lnTo>
                  <a:lnTo>
                    <a:pt x="287858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6108" y="3717035"/>
              <a:ext cx="3251200" cy="2232660"/>
            </a:xfrm>
            <a:custGeom>
              <a:avLst/>
              <a:gdLst/>
              <a:ahLst/>
              <a:cxnLst/>
              <a:rect l="l" t="t" r="r" b="b"/>
              <a:pathLst>
                <a:path w="3251200" h="2232660">
                  <a:moveTo>
                    <a:pt x="0" y="372109"/>
                  </a:moveTo>
                  <a:lnTo>
                    <a:pt x="2899" y="325438"/>
                  </a:lnTo>
                  <a:lnTo>
                    <a:pt x="11366" y="280494"/>
                  </a:lnTo>
                  <a:lnTo>
                    <a:pt x="25050" y="237629"/>
                  </a:lnTo>
                  <a:lnTo>
                    <a:pt x="43603" y="197190"/>
                  </a:lnTo>
                  <a:lnTo>
                    <a:pt x="66676" y="159526"/>
                  </a:lnTo>
                  <a:lnTo>
                    <a:pt x="93920" y="124986"/>
                  </a:lnTo>
                  <a:lnTo>
                    <a:pt x="124986" y="93920"/>
                  </a:lnTo>
                  <a:lnTo>
                    <a:pt x="159526" y="66676"/>
                  </a:lnTo>
                  <a:lnTo>
                    <a:pt x="197190" y="43603"/>
                  </a:lnTo>
                  <a:lnTo>
                    <a:pt x="237629" y="25050"/>
                  </a:lnTo>
                  <a:lnTo>
                    <a:pt x="280494" y="11366"/>
                  </a:lnTo>
                  <a:lnTo>
                    <a:pt x="325438" y="2899"/>
                  </a:lnTo>
                  <a:lnTo>
                    <a:pt x="372109" y="0"/>
                  </a:lnTo>
                  <a:lnTo>
                    <a:pt x="2878582" y="0"/>
                  </a:lnTo>
                  <a:lnTo>
                    <a:pt x="2925253" y="2899"/>
                  </a:lnTo>
                  <a:lnTo>
                    <a:pt x="2970197" y="11366"/>
                  </a:lnTo>
                  <a:lnTo>
                    <a:pt x="3013062" y="25050"/>
                  </a:lnTo>
                  <a:lnTo>
                    <a:pt x="3053501" y="43603"/>
                  </a:lnTo>
                  <a:lnTo>
                    <a:pt x="3091165" y="66676"/>
                  </a:lnTo>
                  <a:lnTo>
                    <a:pt x="3125705" y="93920"/>
                  </a:lnTo>
                  <a:lnTo>
                    <a:pt x="3156771" y="124986"/>
                  </a:lnTo>
                  <a:lnTo>
                    <a:pt x="3184015" y="159526"/>
                  </a:lnTo>
                  <a:lnTo>
                    <a:pt x="3207088" y="197190"/>
                  </a:lnTo>
                  <a:lnTo>
                    <a:pt x="3225641" y="237629"/>
                  </a:lnTo>
                  <a:lnTo>
                    <a:pt x="3239325" y="280494"/>
                  </a:lnTo>
                  <a:lnTo>
                    <a:pt x="3247792" y="325438"/>
                  </a:lnTo>
                  <a:lnTo>
                    <a:pt x="3250691" y="372109"/>
                  </a:lnTo>
                  <a:lnTo>
                    <a:pt x="3250691" y="1860550"/>
                  </a:lnTo>
                  <a:lnTo>
                    <a:pt x="3247792" y="1907226"/>
                  </a:lnTo>
                  <a:lnTo>
                    <a:pt x="3239325" y="1952173"/>
                  </a:lnTo>
                  <a:lnTo>
                    <a:pt x="3225641" y="1995041"/>
                  </a:lnTo>
                  <a:lnTo>
                    <a:pt x="3207088" y="2035481"/>
                  </a:lnTo>
                  <a:lnTo>
                    <a:pt x="3184015" y="2073144"/>
                  </a:lnTo>
                  <a:lnTo>
                    <a:pt x="3156771" y="2107683"/>
                  </a:lnTo>
                  <a:lnTo>
                    <a:pt x="3125705" y="2138748"/>
                  </a:lnTo>
                  <a:lnTo>
                    <a:pt x="3091165" y="2165990"/>
                  </a:lnTo>
                  <a:lnTo>
                    <a:pt x="3053501" y="2189061"/>
                  </a:lnTo>
                  <a:lnTo>
                    <a:pt x="3013062" y="2207612"/>
                  </a:lnTo>
                  <a:lnTo>
                    <a:pt x="2970197" y="2221295"/>
                  </a:lnTo>
                  <a:lnTo>
                    <a:pt x="2925253" y="2229760"/>
                  </a:lnTo>
                  <a:lnTo>
                    <a:pt x="2878582" y="2232660"/>
                  </a:lnTo>
                  <a:lnTo>
                    <a:pt x="372109" y="2232660"/>
                  </a:lnTo>
                  <a:lnTo>
                    <a:pt x="325438" y="2229760"/>
                  </a:lnTo>
                  <a:lnTo>
                    <a:pt x="280494" y="2221295"/>
                  </a:lnTo>
                  <a:lnTo>
                    <a:pt x="237629" y="2207612"/>
                  </a:lnTo>
                  <a:lnTo>
                    <a:pt x="197190" y="2189061"/>
                  </a:lnTo>
                  <a:lnTo>
                    <a:pt x="159526" y="2165990"/>
                  </a:lnTo>
                  <a:lnTo>
                    <a:pt x="124986" y="2138748"/>
                  </a:lnTo>
                  <a:lnTo>
                    <a:pt x="93920" y="2107683"/>
                  </a:lnTo>
                  <a:lnTo>
                    <a:pt x="66676" y="2073144"/>
                  </a:lnTo>
                  <a:lnTo>
                    <a:pt x="43603" y="2035481"/>
                  </a:lnTo>
                  <a:lnTo>
                    <a:pt x="25050" y="1995041"/>
                  </a:lnTo>
                  <a:lnTo>
                    <a:pt x="11366" y="1952173"/>
                  </a:lnTo>
                  <a:lnTo>
                    <a:pt x="2899" y="1907226"/>
                  </a:lnTo>
                  <a:lnTo>
                    <a:pt x="0" y="1860550"/>
                  </a:lnTo>
                  <a:lnTo>
                    <a:pt x="0" y="372109"/>
                  </a:lnTo>
                  <a:close/>
                </a:path>
              </a:pathLst>
            </a:custGeom>
            <a:ln w="15240">
              <a:solidFill>
                <a:srgbClr val="2541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712078" y="3846067"/>
            <a:ext cx="270002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lang="ru-RU" dirty="0" err="1">
                <a:latin typeface="Candara"/>
                <a:cs typeface="Candara"/>
              </a:rPr>
              <a:t>Базовим</a:t>
            </a:r>
            <a:r>
              <a:rPr lang="ru-RU" dirty="0">
                <a:latin typeface="Candara"/>
                <a:cs typeface="Candara"/>
              </a:rPr>
              <a:t> активом </a:t>
            </a:r>
            <a:r>
              <a:rPr lang="ru-RU" dirty="0" err="1">
                <a:latin typeface="Candara"/>
                <a:cs typeface="Candara"/>
              </a:rPr>
              <a:t>може</a:t>
            </a:r>
            <a:r>
              <a:rPr lang="ru-RU" dirty="0">
                <a:latin typeface="Candara"/>
                <a:cs typeface="Candara"/>
              </a:rPr>
              <a:t> бути все, </a:t>
            </a:r>
            <a:r>
              <a:rPr lang="ru-RU" dirty="0" err="1">
                <a:latin typeface="Candara"/>
                <a:cs typeface="Candara"/>
              </a:rPr>
              <a:t>що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торгується</a:t>
            </a:r>
            <a:r>
              <a:rPr lang="ru-RU" dirty="0">
                <a:latin typeface="Candara"/>
                <a:cs typeface="Candara"/>
              </a:rPr>
              <a:t> на </a:t>
            </a:r>
            <a:r>
              <a:rPr lang="ru-RU" dirty="0" err="1">
                <a:latin typeface="Candara"/>
                <a:cs typeface="Candara"/>
              </a:rPr>
              <a:t>біржі</a:t>
            </a:r>
            <a:r>
              <a:rPr lang="ru-RU" dirty="0">
                <a:latin typeface="Candara"/>
                <a:cs typeface="Candara"/>
              </a:rPr>
              <a:t> - </a:t>
            </a:r>
            <a:r>
              <a:rPr lang="ru-RU" dirty="0" err="1">
                <a:latin typeface="Candara"/>
                <a:cs typeface="Candara"/>
              </a:rPr>
              <a:t>цінні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папери</a:t>
            </a:r>
            <a:r>
              <a:rPr lang="ru-RU" dirty="0">
                <a:latin typeface="Candara"/>
                <a:cs typeface="Candara"/>
              </a:rPr>
              <a:t>, валюта, </a:t>
            </a:r>
            <a:r>
              <a:rPr lang="ru-RU" dirty="0" err="1">
                <a:latin typeface="Candara"/>
                <a:cs typeface="Candara"/>
              </a:rPr>
              <a:t>дорогоцінні</a:t>
            </a:r>
            <a:r>
              <a:rPr lang="ru-RU" dirty="0">
                <a:latin typeface="Candara"/>
                <a:cs typeface="Candara"/>
              </a:rPr>
              <a:t> метали </a:t>
            </a:r>
            <a:r>
              <a:rPr lang="ru-RU" dirty="0" err="1">
                <a:latin typeface="Candara"/>
                <a:cs typeface="Candara"/>
              </a:rPr>
              <a:t>і,крім</a:t>
            </a:r>
            <a:r>
              <a:rPr lang="ru-RU" dirty="0">
                <a:latin typeface="Candara"/>
                <a:cs typeface="Candara"/>
              </a:rPr>
              <a:t> того, </a:t>
            </a:r>
            <a:r>
              <a:rPr lang="ru-RU" dirty="0" err="1">
                <a:latin typeface="Candara"/>
                <a:cs typeface="Candara"/>
              </a:rPr>
              <a:t>саміпохідні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фінансовіінструменти</a:t>
            </a:r>
            <a:r>
              <a:rPr lang="ru-RU" dirty="0">
                <a:latin typeface="Candara"/>
                <a:cs typeface="Candara"/>
              </a:rPr>
              <a:t>.</a:t>
            </a:r>
            <a:endParaRPr sz="1800" dirty="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590800"/>
            <a:ext cx="4572000" cy="1400530"/>
          </a:xfrm>
        </p:spPr>
        <p:txBody>
          <a:bodyPr/>
          <a:lstStyle/>
          <a:p>
            <a:r>
              <a:rPr lang="uk-UA" dirty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27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8600" y="304800"/>
            <a:ext cx="1524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3600" dirty="0">
                <a:solidFill>
                  <a:schemeClr val="tx1"/>
                </a:solidFill>
              </a:rPr>
              <a:t>Зміст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905000"/>
            <a:ext cx="8077200" cy="30514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ru-RU" sz="3950" dirty="0" err="1">
                <a:latin typeface="Arial"/>
                <a:cs typeface="Arial"/>
              </a:rPr>
              <a:t>Що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таке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біржа</a:t>
            </a:r>
            <a:r>
              <a:rPr lang="ru-RU" sz="3950" dirty="0">
                <a:latin typeface="Arial"/>
                <a:cs typeface="Arial"/>
              </a:rPr>
              <a:t>?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ru-RU" sz="3950" dirty="0">
                <a:latin typeface="Arial"/>
                <a:cs typeface="Arial"/>
              </a:rPr>
              <a:t>Яке </a:t>
            </a:r>
            <a:r>
              <a:rPr lang="ru-RU" sz="3950" dirty="0" err="1">
                <a:latin typeface="Arial"/>
                <a:cs typeface="Arial"/>
              </a:rPr>
              <a:t>її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пристрій</a:t>
            </a:r>
            <a:r>
              <a:rPr lang="ru-RU" sz="3950" dirty="0">
                <a:latin typeface="Arial"/>
                <a:cs typeface="Arial"/>
              </a:rPr>
              <a:t>?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ru-RU" sz="3950" dirty="0" err="1">
                <a:latin typeface="Arial"/>
                <a:cs typeface="Arial"/>
              </a:rPr>
              <a:t>Які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функції</a:t>
            </a:r>
            <a:r>
              <a:rPr lang="ru-RU" sz="3950" dirty="0">
                <a:latin typeface="Arial"/>
                <a:cs typeface="Arial"/>
              </a:rPr>
              <a:t> вона </a:t>
            </a:r>
            <a:r>
              <a:rPr lang="ru-RU" sz="3950" dirty="0" err="1">
                <a:latin typeface="Arial"/>
                <a:cs typeface="Arial"/>
              </a:rPr>
              <a:t>виконує</a:t>
            </a:r>
            <a:r>
              <a:rPr lang="ru-RU" sz="3950" dirty="0">
                <a:latin typeface="Arial"/>
                <a:cs typeface="Arial"/>
              </a:rPr>
              <a:t>?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ru-RU" sz="3950" dirty="0" err="1">
                <a:latin typeface="Arial"/>
                <a:cs typeface="Arial"/>
              </a:rPr>
              <a:t>Хто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торгує</a:t>
            </a:r>
            <a:r>
              <a:rPr lang="ru-RU" sz="3950" dirty="0">
                <a:latin typeface="Arial"/>
                <a:cs typeface="Arial"/>
              </a:rPr>
              <a:t> на </a:t>
            </a:r>
            <a:r>
              <a:rPr lang="ru-RU" sz="3950" dirty="0" err="1">
                <a:latin typeface="Arial"/>
                <a:cs typeface="Arial"/>
              </a:rPr>
              <a:t>біржі</a:t>
            </a:r>
            <a:r>
              <a:rPr lang="ru-RU" sz="3950" dirty="0">
                <a:latin typeface="Arial"/>
                <a:cs typeface="Arial"/>
              </a:rPr>
              <a:t>?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ru-RU" sz="3950" dirty="0" err="1">
                <a:latin typeface="Arial"/>
                <a:cs typeface="Arial"/>
              </a:rPr>
              <a:t>Навіщо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потрібні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біржі</a:t>
            </a:r>
            <a:r>
              <a:rPr lang="ru-RU" sz="3950" dirty="0">
                <a:latin typeface="Arial"/>
                <a:cs typeface="Arial"/>
              </a:rPr>
              <a:t>?</a:t>
            </a:r>
            <a:endParaRPr sz="3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284" y="910843"/>
            <a:ext cx="8164830" cy="10635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0255" marR="5080" indent="-758190">
              <a:lnSpc>
                <a:spcPct val="150000"/>
              </a:lnSpc>
              <a:spcBef>
                <a:spcPts val="100"/>
              </a:spcBef>
            </a:pPr>
            <a:r>
              <a:rPr lang="ru-RU" sz="2400" dirty="0" err="1">
                <a:latin typeface="Candara"/>
                <a:cs typeface="Candara"/>
              </a:rPr>
              <a:t>Біржа</a:t>
            </a:r>
            <a:r>
              <a:rPr lang="ru-RU" sz="2400" dirty="0">
                <a:latin typeface="Candara"/>
                <a:cs typeface="Candara"/>
              </a:rPr>
              <a:t> - </a:t>
            </a:r>
            <a:r>
              <a:rPr lang="ru-RU" sz="2400" dirty="0" err="1">
                <a:latin typeface="Candara"/>
                <a:cs typeface="Candara"/>
              </a:rPr>
              <a:t>це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майданчик</a:t>
            </a:r>
            <a:r>
              <a:rPr lang="ru-RU" sz="2400" dirty="0">
                <a:latin typeface="Candara"/>
                <a:cs typeface="Candara"/>
              </a:rPr>
              <a:t>, на </a:t>
            </a:r>
            <a:r>
              <a:rPr lang="ru-RU" sz="2400" dirty="0" err="1">
                <a:latin typeface="Candara"/>
                <a:cs typeface="Candara"/>
              </a:rPr>
              <a:t>якій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зустрічаються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продавці</a:t>
            </a:r>
            <a:r>
              <a:rPr lang="ru-RU" sz="2400" dirty="0">
                <a:latin typeface="Candara"/>
                <a:cs typeface="Candara"/>
              </a:rPr>
              <a:t> і </a:t>
            </a:r>
            <a:r>
              <a:rPr lang="ru-RU" sz="2400" dirty="0" err="1">
                <a:latin typeface="Candara"/>
                <a:cs typeface="Candara"/>
              </a:rPr>
              <a:t>покупці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цінних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паперів</a:t>
            </a:r>
            <a:r>
              <a:rPr lang="ru-RU" sz="2400" dirty="0">
                <a:latin typeface="Candara"/>
                <a:cs typeface="Candara"/>
              </a:rPr>
              <a:t> і </a:t>
            </a:r>
            <a:r>
              <a:rPr lang="ru-RU" sz="2400" dirty="0" err="1">
                <a:latin typeface="Candara"/>
                <a:cs typeface="Candara"/>
              </a:rPr>
              <a:t>фінансових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активів</a:t>
            </a:r>
            <a:endParaRPr sz="24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8762" y="128523"/>
            <a:ext cx="55622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dirty="0" err="1"/>
              <a:t>Що</a:t>
            </a:r>
            <a:r>
              <a:rPr lang="ru-RU" sz="4400" dirty="0"/>
              <a:t> </a:t>
            </a:r>
            <a:r>
              <a:rPr lang="ru-RU" sz="4400" dirty="0" err="1"/>
              <a:t>таке</a:t>
            </a:r>
            <a:r>
              <a:rPr lang="ru-RU" sz="4400" dirty="0"/>
              <a:t> </a:t>
            </a:r>
            <a:r>
              <a:rPr lang="ru-RU" sz="4400" dirty="0" err="1"/>
              <a:t>біржа</a:t>
            </a:r>
            <a:r>
              <a:rPr lang="ru-RU" sz="4400" dirty="0"/>
              <a:t>?</a:t>
            </a:r>
            <a:endParaRPr sz="44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4963" y="3357371"/>
            <a:ext cx="923544" cy="1295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3372" y="4738496"/>
            <a:ext cx="1440815" cy="869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marR="5080" indent="-146685">
              <a:lnSpc>
                <a:spcPct val="120000"/>
              </a:lnSpc>
              <a:spcBef>
                <a:spcPts val="100"/>
              </a:spcBef>
            </a:pPr>
            <a:r>
              <a:rPr lang="ru-RU" sz="2400" dirty="0" err="1">
                <a:latin typeface="Candara"/>
                <a:cs typeface="Candara"/>
              </a:rPr>
              <a:t>Компанія-Емітент</a:t>
            </a:r>
            <a:endParaRPr sz="2400" dirty="0">
              <a:latin typeface="Candara"/>
              <a:cs typeface="Candar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64435" y="3782567"/>
            <a:ext cx="958850" cy="443865"/>
            <a:chOff x="1964435" y="3782567"/>
            <a:chExt cx="958850" cy="443865"/>
          </a:xfrm>
        </p:grpSpPr>
        <p:sp>
          <p:nvSpPr>
            <p:cNvPr id="8" name="object 8"/>
            <p:cNvSpPr/>
            <p:nvPr/>
          </p:nvSpPr>
          <p:spPr>
            <a:xfrm>
              <a:off x="1972055" y="3790187"/>
              <a:ext cx="943610" cy="428625"/>
            </a:xfrm>
            <a:custGeom>
              <a:avLst/>
              <a:gdLst/>
              <a:ahLst/>
              <a:cxnLst/>
              <a:rect l="l" t="t" r="r" b="b"/>
              <a:pathLst>
                <a:path w="943610" h="428625">
                  <a:moveTo>
                    <a:pt x="729233" y="0"/>
                  </a:moveTo>
                  <a:lnTo>
                    <a:pt x="729233" y="107061"/>
                  </a:lnTo>
                  <a:lnTo>
                    <a:pt x="0" y="107061"/>
                  </a:lnTo>
                  <a:lnTo>
                    <a:pt x="0" y="321182"/>
                  </a:lnTo>
                  <a:lnTo>
                    <a:pt x="729233" y="321182"/>
                  </a:lnTo>
                  <a:lnTo>
                    <a:pt x="729233" y="428244"/>
                  </a:lnTo>
                  <a:lnTo>
                    <a:pt x="943356" y="214122"/>
                  </a:lnTo>
                  <a:lnTo>
                    <a:pt x="72923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2055" y="3790187"/>
              <a:ext cx="943610" cy="428625"/>
            </a:xfrm>
            <a:custGeom>
              <a:avLst/>
              <a:gdLst/>
              <a:ahLst/>
              <a:cxnLst/>
              <a:rect l="l" t="t" r="r" b="b"/>
              <a:pathLst>
                <a:path w="943610" h="428625">
                  <a:moveTo>
                    <a:pt x="0" y="107061"/>
                  </a:moveTo>
                  <a:lnTo>
                    <a:pt x="729233" y="107061"/>
                  </a:lnTo>
                  <a:lnTo>
                    <a:pt x="729233" y="0"/>
                  </a:lnTo>
                  <a:lnTo>
                    <a:pt x="943356" y="214122"/>
                  </a:lnTo>
                  <a:lnTo>
                    <a:pt x="729233" y="428244"/>
                  </a:lnTo>
                  <a:lnTo>
                    <a:pt x="729233" y="321182"/>
                  </a:lnTo>
                  <a:lnTo>
                    <a:pt x="0" y="321182"/>
                  </a:lnTo>
                  <a:lnTo>
                    <a:pt x="0" y="107061"/>
                  </a:lnTo>
                  <a:close/>
                </a:path>
              </a:pathLst>
            </a:custGeom>
            <a:ln w="15240">
              <a:solidFill>
                <a:srgbClr val="2541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644896" y="3782567"/>
            <a:ext cx="958850" cy="443865"/>
            <a:chOff x="5644896" y="3782567"/>
            <a:chExt cx="958850" cy="443865"/>
          </a:xfrm>
        </p:grpSpPr>
        <p:sp>
          <p:nvSpPr>
            <p:cNvPr id="11" name="object 11"/>
            <p:cNvSpPr/>
            <p:nvPr/>
          </p:nvSpPr>
          <p:spPr>
            <a:xfrm>
              <a:off x="5652516" y="3790187"/>
              <a:ext cx="943610" cy="428625"/>
            </a:xfrm>
            <a:custGeom>
              <a:avLst/>
              <a:gdLst/>
              <a:ahLst/>
              <a:cxnLst/>
              <a:rect l="l" t="t" r="r" b="b"/>
              <a:pathLst>
                <a:path w="943609" h="428625">
                  <a:moveTo>
                    <a:pt x="729234" y="0"/>
                  </a:moveTo>
                  <a:lnTo>
                    <a:pt x="729234" y="107061"/>
                  </a:lnTo>
                  <a:lnTo>
                    <a:pt x="0" y="107061"/>
                  </a:lnTo>
                  <a:lnTo>
                    <a:pt x="0" y="321182"/>
                  </a:lnTo>
                  <a:lnTo>
                    <a:pt x="729234" y="321182"/>
                  </a:lnTo>
                  <a:lnTo>
                    <a:pt x="729234" y="428244"/>
                  </a:lnTo>
                  <a:lnTo>
                    <a:pt x="943356" y="214122"/>
                  </a:lnTo>
                  <a:lnTo>
                    <a:pt x="72923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52516" y="3790187"/>
              <a:ext cx="943610" cy="428625"/>
            </a:xfrm>
            <a:custGeom>
              <a:avLst/>
              <a:gdLst/>
              <a:ahLst/>
              <a:cxnLst/>
              <a:rect l="l" t="t" r="r" b="b"/>
              <a:pathLst>
                <a:path w="943609" h="428625">
                  <a:moveTo>
                    <a:pt x="0" y="107061"/>
                  </a:moveTo>
                  <a:lnTo>
                    <a:pt x="729234" y="107061"/>
                  </a:lnTo>
                  <a:lnTo>
                    <a:pt x="729234" y="0"/>
                  </a:lnTo>
                  <a:lnTo>
                    <a:pt x="943356" y="214122"/>
                  </a:lnTo>
                  <a:lnTo>
                    <a:pt x="729234" y="428244"/>
                  </a:lnTo>
                  <a:lnTo>
                    <a:pt x="729234" y="321182"/>
                  </a:lnTo>
                  <a:lnTo>
                    <a:pt x="0" y="321182"/>
                  </a:lnTo>
                  <a:lnTo>
                    <a:pt x="0" y="107061"/>
                  </a:lnTo>
                  <a:close/>
                </a:path>
              </a:pathLst>
            </a:custGeom>
            <a:ln w="15240">
              <a:solidFill>
                <a:srgbClr val="2541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38593" y="4794884"/>
            <a:ext cx="145288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195" algn="just">
              <a:lnSpc>
                <a:spcPct val="100000"/>
              </a:lnSpc>
              <a:spcBef>
                <a:spcPts val="95"/>
              </a:spcBef>
            </a:pPr>
            <a:r>
              <a:rPr lang="ru-RU" sz="2200" dirty="0" err="1">
                <a:latin typeface="Candara"/>
                <a:cs typeface="Candara"/>
              </a:rPr>
              <a:t>Інвестори</a:t>
            </a:r>
            <a:r>
              <a:rPr lang="ru-RU" sz="2200" dirty="0">
                <a:latin typeface="Candara"/>
                <a:cs typeface="Candara"/>
              </a:rPr>
              <a:t> </a:t>
            </a:r>
            <a:r>
              <a:rPr lang="ru-RU" sz="2200" dirty="0" err="1">
                <a:latin typeface="Candara"/>
                <a:cs typeface="Candara"/>
              </a:rPr>
              <a:t>Спекулянти</a:t>
            </a:r>
            <a:r>
              <a:rPr lang="ru-RU" sz="2200" dirty="0">
                <a:latin typeface="Candara"/>
                <a:cs typeface="Candara"/>
              </a:rPr>
              <a:t> </a:t>
            </a:r>
            <a:r>
              <a:rPr lang="ru-RU" sz="2200" dirty="0" err="1">
                <a:latin typeface="Candara"/>
                <a:cs typeface="Candara"/>
              </a:rPr>
              <a:t>Трейдери</a:t>
            </a:r>
            <a:endParaRPr sz="2200" dirty="0">
              <a:latin typeface="Candara"/>
              <a:cs typeface="Candar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16223" y="2348381"/>
            <a:ext cx="5618989" cy="3780004"/>
            <a:chOff x="3316223" y="2348381"/>
            <a:chExt cx="5618989" cy="3780004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4744" y="3540252"/>
              <a:ext cx="2220468" cy="11125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994782" y="4436364"/>
              <a:ext cx="1675130" cy="1161415"/>
            </a:xfrm>
            <a:custGeom>
              <a:avLst/>
              <a:gdLst/>
              <a:ahLst/>
              <a:cxnLst/>
              <a:rect l="l" t="t" r="r" b="b"/>
              <a:pathLst>
                <a:path w="1675129" h="1161414">
                  <a:moveTo>
                    <a:pt x="1429639" y="0"/>
                  </a:moveTo>
                  <a:lnTo>
                    <a:pt x="1093977" y="290322"/>
                  </a:lnTo>
                  <a:lnTo>
                    <a:pt x="1239139" y="290322"/>
                  </a:lnTo>
                  <a:lnTo>
                    <a:pt x="1224595" y="332747"/>
                  </a:lnTo>
                  <a:lnTo>
                    <a:pt x="1208192" y="374453"/>
                  </a:lnTo>
                  <a:lnTo>
                    <a:pt x="1189971" y="415410"/>
                  </a:lnTo>
                  <a:lnTo>
                    <a:pt x="1169973" y="455591"/>
                  </a:lnTo>
                  <a:lnTo>
                    <a:pt x="1148238" y="494967"/>
                  </a:lnTo>
                  <a:lnTo>
                    <a:pt x="1124807" y="533510"/>
                  </a:lnTo>
                  <a:lnTo>
                    <a:pt x="1099721" y="571191"/>
                  </a:lnTo>
                  <a:lnTo>
                    <a:pt x="1073020" y="607981"/>
                  </a:lnTo>
                  <a:lnTo>
                    <a:pt x="1044745" y="643853"/>
                  </a:lnTo>
                  <a:lnTo>
                    <a:pt x="1014938" y="678778"/>
                  </a:lnTo>
                  <a:lnTo>
                    <a:pt x="983638" y="712727"/>
                  </a:lnTo>
                  <a:lnTo>
                    <a:pt x="950887" y="745672"/>
                  </a:lnTo>
                  <a:lnTo>
                    <a:pt x="916725" y="777585"/>
                  </a:lnTo>
                  <a:lnTo>
                    <a:pt x="881193" y="808437"/>
                  </a:lnTo>
                  <a:lnTo>
                    <a:pt x="844332" y="838200"/>
                  </a:lnTo>
                  <a:lnTo>
                    <a:pt x="806183" y="866845"/>
                  </a:lnTo>
                  <a:lnTo>
                    <a:pt x="766786" y="894344"/>
                  </a:lnTo>
                  <a:lnTo>
                    <a:pt x="726181" y="920669"/>
                  </a:lnTo>
                  <a:lnTo>
                    <a:pt x="684411" y="945791"/>
                  </a:lnTo>
                  <a:lnTo>
                    <a:pt x="641515" y="969682"/>
                  </a:lnTo>
                  <a:lnTo>
                    <a:pt x="597535" y="992312"/>
                  </a:lnTo>
                  <a:lnTo>
                    <a:pt x="552511" y="1013655"/>
                  </a:lnTo>
                  <a:lnTo>
                    <a:pt x="506483" y="1033681"/>
                  </a:lnTo>
                  <a:lnTo>
                    <a:pt x="459493" y="1052363"/>
                  </a:lnTo>
                  <a:lnTo>
                    <a:pt x="411582" y="1069670"/>
                  </a:lnTo>
                  <a:lnTo>
                    <a:pt x="362789" y="1085576"/>
                  </a:lnTo>
                  <a:lnTo>
                    <a:pt x="313157" y="1100052"/>
                  </a:lnTo>
                  <a:lnTo>
                    <a:pt x="262724" y="1113069"/>
                  </a:lnTo>
                  <a:lnTo>
                    <a:pt x="211534" y="1124599"/>
                  </a:lnTo>
                  <a:lnTo>
                    <a:pt x="159625" y="1134614"/>
                  </a:lnTo>
                  <a:lnTo>
                    <a:pt x="107039" y="1143085"/>
                  </a:lnTo>
                  <a:lnTo>
                    <a:pt x="53817" y="1149983"/>
                  </a:lnTo>
                  <a:lnTo>
                    <a:pt x="0" y="1155280"/>
                  </a:lnTo>
                  <a:lnTo>
                    <a:pt x="52605" y="1158857"/>
                  </a:lnTo>
                  <a:lnTo>
                    <a:pt x="104973" y="1160859"/>
                  </a:lnTo>
                  <a:lnTo>
                    <a:pt x="157065" y="1161309"/>
                  </a:lnTo>
                  <a:lnTo>
                    <a:pt x="208839" y="1160229"/>
                  </a:lnTo>
                  <a:lnTo>
                    <a:pt x="260258" y="1157642"/>
                  </a:lnTo>
                  <a:lnTo>
                    <a:pt x="311282" y="1153569"/>
                  </a:lnTo>
                  <a:lnTo>
                    <a:pt x="361871" y="1148033"/>
                  </a:lnTo>
                  <a:lnTo>
                    <a:pt x="411986" y="1141057"/>
                  </a:lnTo>
                  <a:lnTo>
                    <a:pt x="461588" y="1132661"/>
                  </a:lnTo>
                  <a:lnTo>
                    <a:pt x="510637" y="1122870"/>
                  </a:lnTo>
                  <a:lnTo>
                    <a:pt x="559093" y="1111705"/>
                  </a:lnTo>
                  <a:lnTo>
                    <a:pt x="606918" y="1099188"/>
                  </a:lnTo>
                  <a:lnTo>
                    <a:pt x="654071" y="1085342"/>
                  </a:lnTo>
                  <a:lnTo>
                    <a:pt x="700514" y="1070188"/>
                  </a:lnTo>
                  <a:lnTo>
                    <a:pt x="746207" y="1053750"/>
                  </a:lnTo>
                  <a:lnTo>
                    <a:pt x="791110" y="1036049"/>
                  </a:lnTo>
                  <a:lnTo>
                    <a:pt x="835184" y="1017107"/>
                  </a:lnTo>
                  <a:lnTo>
                    <a:pt x="878391" y="996947"/>
                  </a:lnTo>
                  <a:lnTo>
                    <a:pt x="920689" y="975592"/>
                  </a:lnTo>
                  <a:lnTo>
                    <a:pt x="962040" y="953063"/>
                  </a:lnTo>
                  <a:lnTo>
                    <a:pt x="1002405" y="929383"/>
                  </a:lnTo>
                  <a:lnTo>
                    <a:pt x="1041744" y="904573"/>
                  </a:lnTo>
                  <a:lnTo>
                    <a:pt x="1080017" y="878657"/>
                  </a:lnTo>
                  <a:lnTo>
                    <a:pt x="1117186" y="851657"/>
                  </a:lnTo>
                  <a:lnTo>
                    <a:pt x="1153210" y="823594"/>
                  </a:lnTo>
                  <a:lnTo>
                    <a:pt x="1188051" y="794491"/>
                  </a:lnTo>
                  <a:lnTo>
                    <a:pt x="1221669" y="764370"/>
                  </a:lnTo>
                  <a:lnTo>
                    <a:pt x="1254024" y="733254"/>
                  </a:lnTo>
                  <a:lnTo>
                    <a:pt x="1285077" y="701165"/>
                  </a:lnTo>
                  <a:lnTo>
                    <a:pt x="1314789" y="668125"/>
                  </a:lnTo>
                  <a:lnTo>
                    <a:pt x="1343120" y="634156"/>
                  </a:lnTo>
                  <a:lnTo>
                    <a:pt x="1370031" y="599281"/>
                  </a:lnTo>
                  <a:lnTo>
                    <a:pt x="1395482" y="563522"/>
                  </a:lnTo>
                  <a:lnTo>
                    <a:pt x="1419434" y="526900"/>
                  </a:lnTo>
                  <a:lnTo>
                    <a:pt x="1441848" y="489440"/>
                  </a:lnTo>
                  <a:lnTo>
                    <a:pt x="1462684" y="451162"/>
                  </a:lnTo>
                  <a:lnTo>
                    <a:pt x="1481903" y="412089"/>
                  </a:lnTo>
                  <a:lnTo>
                    <a:pt x="1499465" y="372243"/>
                  </a:lnTo>
                  <a:lnTo>
                    <a:pt x="1515330" y="331646"/>
                  </a:lnTo>
                  <a:lnTo>
                    <a:pt x="1529461" y="290322"/>
                  </a:lnTo>
                  <a:lnTo>
                    <a:pt x="1674621" y="290322"/>
                  </a:lnTo>
                  <a:lnTo>
                    <a:pt x="14296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419855" y="4436364"/>
              <a:ext cx="1720214" cy="1161415"/>
            </a:xfrm>
            <a:custGeom>
              <a:avLst/>
              <a:gdLst/>
              <a:ahLst/>
              <a:cxnLst/>
              <a:rect l="l" t="t" r="r" b="b"/>
              <a:pathLst>
                <a:path w="1720214" h="1161414">
                  <a:moveTo>
                    <a:pt x="290322" y="0"/>
                  </a:moveTo>
                  <a:lnTo>
                    <a:pt x="0" y="0"/>
                  </a:lnTo>
                  <a:lnTo>
                    <a:pt x="986" y="43535"/>
                  </a:lnTo>
                  <a:lnTo>
                    <a:pt x="3921" y="86666"/>
                  </a:lnTo>
                  <a:lnTo>
                    <a:pt x="8771" y="129365"/>
                  </a:lnTo>
                  <a:lnTo>
                    <a:pt x="15501" y="171604"/>
                  </a:lnTo>
                  <a:lnTo>
                    <a:pt x="24076" y="213353"/>
                  </a:lnTo>
                  <a:lnTo>
                    <a:pt x="34462" y="254586"/>
                  </a:lnTo>
                  <a:lnTo>
                    <a:pt x="46625" y="295275"/>
                  </a:lnTo>
                  <a:lnTo>
                    <a:pt x="60530" y="335391"/>
                  </a:lnTo>
                  <a:lnTo>
                    <a:pt x="76142" y="374905"/>
                  </a:lnTo>
                  <a:lnTo>
                    <a:pt x="93426" y="413791"/>
                  </a:lnTo>
                  <a:lnTo>
                    <a:pt x="112349" y="452020"/>
                  </a:lnTo>
                  <a:lnTo>
                    <a:pt x="132875" y="489564"/>
                  </a:lnTo>
                  <a:lnTo>
                    <a:pt x="154971" y="526395"/>
                  </a:lnTo>
                  <a:lnTo>
                    <a:pt x="178600" y="562485"/>
                  </a:lnTo>
                  <a:lnTo>
                    <a:pt x="203730" y="597805"/>
                  </a:lnTo>
                  <a:lnTo>
                    <a:pt x="230325" y="632328"/>
                  </a:lnTo>
                  <a:lnTo>
                    <a:pt x="258351" y="666025"/>
                  </a:lnTo>
                  <a:lnTo>
                    <a:pt x="287774" y="698870"/>
                  </a:lnTo>
                  <a:lnTo>
                    <a:pt x="318558" y="730832"/>
                  </a:lnTo>
                  <a:lnTo>
                    <a:pt x="350669" y="761885"/>
                  </a:lnTo>
                  <a:lnTo>
                    <a:pt x="384073" y="792000"/>
                  </a:lnTo>
                  <a:lnTo>
                    <a:pt x="418734" y="821150"/>
                  </a:lnTo>
                  <a:lnTo>
                    <a:pt x="454620" y="849305"/>
                  </a:lnTo>
                  <a:lnTo>
                    <a:pt x="491694" y="876439"/>
                  </a:lnTo>
                  <a:lnTo>
                    <a:pt x="529922" y="902523"/>
                  </a:lnTo>
                  <a:lnTo>
                    <a:pt x="569271" y="927529"/>
                  </a:lnTo>
                  <a:lnTo>
                    <a:pt x="609705" y="951428"/>
                  </a:lnTo>
                  <a:lnTo>
                    <a:pt x="651189" y="974194"/>
                  </a:lnTo>
                  <a:lnTo>
                    <a:pt x="693690" y="995797"/>
                  </a:lnTo>
                  <a:lnTo>
                    <a:pt x="737172" y="1016210"/>
                  </a:lnTo>
                  <a:lnTo>
                    <a:pt x="781601" y="1035405"/>
                  </a:lnTo>
                  <a:lnTo>
                    <a:pt x="826943" y="1053353"/>
                  </a:lnTo>
                  <a:lnTo>
                    <a:pt x="873162" y="1070026"/>
                  </a:lnTo>
                  <a:lnTo>
                    <a:pt x="920225" y="1085397"/>
                  </a:lnTo>
                  <a:lnTo>
                    <a:pt x="968097" y="1099437"/>
                  </a:lnTo>
                  <a:lnTo>
                    <a:pt x="1016743" y="1112119"/>
                  </a:lnTo>
                  <a:lnTo>
                    <a:pt x="1066129" y="1123413"/>
                  </a:lnTo>
                  <a:lnTo>
                    <a:pt x="1116220" y="1133293"/>
                  </a:lnTo>
                  <a:lnTo>
                    <a:pt x="1166981" y="1141730"/>
                  </a:lnTo>
                  <a:lnTo>
                    <a:pt x="1218379" y="1148696"/>
                  </a:lnTo>
                  <a:lnTo>
                    <a:pt x="1270378" y="1154163"/>
                  </a:lnTo>
                  <a:lnTo>
                    <a:pt x="1322944" y="1158102"/>
                  </a:lnTo>
                  <a:lnTo>
                    <a:pt x="1376042" y="1160486"/>
                  </a:lnTo>
                  <a:lnTo>
                    <a:pt x="1429639" y="1161288"/>
                  </a:lnTo>
                  <a:lnTo>
                    <a:pt x="1719961" y="1161288"/>
                  </a:lnTo>
                  <a:lnTo>
                    <a:pt x="1666364" y="1160486"/>
                  </a:lnTo>
                  <a:lnTo>
                    <a:pt x="1613266" y="1158102"/>
                  </a:lnTo>
                  <a:lnTo>
                    <a:pt x="1560700" y="1154163"/>
                  </a:lnTo>
                  <a:lnTo>
                    <a:pt x="1508701" y="1148696"/>
                  </a:lnTo>
                  <a:lnTo>
                    <a:pt x="1457303" y="1141730"/>
                  </a:lnTo>
                  <a:lnTo>
                    <a:pt x="1406542" y="1133293"/>
                  </a:lnTo>
                  <a:lnTo>
                    <a:pt x="1356451" y="1123413"/>
                  </a:lnTo>
                  <a:lnTo>
                    <a:pt x="1307065" y="1112119"/>
                  </a:lnTo>
                  <a:lnTo>
                    <a:pt x="1258419" y="1099437"/>
                  </a:lnTo>
                  <a:lnTo>
                    <a:pt x="1210547" y="1085397"/>
                  </a:lnTo>
                  <a:lnTo>
                    <a:pt x="1163484" y="1070026"/>
                  </a:lnTo>
                  <a:lnTo>
                    <a:pt x="1117265" y="1053353"/>
                  </a:lnTo>
                  <a:lnTo>
                    <a:pt x="1071923" y="1035405"/>
                  </a:lnTo>
                  <a:lnTo>
                    <a:pt x="1027494" y="1016210"/>
                  </a:lnTo>
                  <a:lnTo>
                    <a:pt x="984012" y="995797"/>
                  </a:lnTo>
                  <a:lnTo>
                    <a:pt x="941511" y="974194"/>
                  </a:lnTo>
                  <a:lnTo>
                    <a:pt x="900027" y="951428"/>
                  </a:lnTo>
                  <a:lnTo>
                    <a:pt x="859593" y="927529"/>
                  </a:lnTo>
                  <a:lnTo>
                    <a:pt x="820244" y="902523"/>
                  </a:lnTo>
                  <a:lnTo>
                    <a:pt x="782016" y="876439"/>
                  </a:lnTo>
                  <a:lnTo>
                    <a:pt x="744942" y="849305"/>
                  </a:lnTo>
                  <a:lnTo>
                    <a:pt x="709056" y="821150"/>
                  </a:lnTo>
                  <a:lnTo>
                    <a:pt x="674395" y="792000"/>
                  </a:lnTo>
                  <a:lnTo>
                    <a:pt x="640991" y="761885"/>
                  </a:lnTo>
                  <a:lnTo>
                    <a:pt x="608880" y="730832"/>
                  </a:lnTo>
                  <a:lnTo>
                    <a:pt x="578096" y="698870"/>
                  </a:lnTo>
                  <a:lnTo>
                    <a:pt x="548673" y="666025"/>
                  </a:lnTo>
                  <a:lnTo>
                    <a:pt x="520647" y="632328"/>
                  </a:lnTo>
                  <a:lnTo>
                    <a:pt x="494052" y="597805"/>
                  </a:lnTo>
                  <a:lnTo>
                    <a:pt x="468922" y="562485"/>
                  </a:lnTo>
                  <a:lnTo>
                    <a:pt x="445293" y="526395"/>
                  </a:lnTo>
                  <a:lnTo>
                    <a:pt x="423197" y="489564"/>
                  </a:lnTo>
                  <a:lnTo>
                    <a:pt x="402671" y="452020"/>
                  </a:lnTo>
                  <a:lnTo>
                    <a:pt x="383748" y="413791"/>
                  </a:lnTo>
                  <a:lnTo>
                    <a:pt x="366464" y="374905"/>
                  </a:lnTo>
                  <a:lnTo>
                    <a:pt x="350852" y="335391"/>
                  </a:lnTo>
                  <a:lnTo>
                    <a:pt x="336947" y="295275"/>
                  </a:lnTo>
                  <a:lnTo>
                    <a:pt x="324784" y="254586"/>
                  </a:lnTo>
                  <a:lnTo>
                    <a:pt x="314398" y="213353"/>
                  </a:lnTo>
                  <a:lnTo>
                    <a:pt x="305823" y="171604"/>
                  </a:lnTo>
                  <a:lnTo>
                    <a:pt x="299093" y="129365"/>
                  </a:lnTo>
                  <a:lnTo>
                    <a:pt x="294243" y="86666"/>
                  </a:lnTo>
                  <a:lnTo>
                    <a:pt x="291308" y="43535"/>
                  </a:lnTo>
                  <a:lnTo>
                    <a:pt x="290322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419855" y="4436364"/>
              <a:ext cx="3249930" cy="1161415"/>
            </a:xfrm>
            <a:custGeom>
              <a:avLst/>
              <a:gdLst/>
              <a:ahLst/>
              <a:cxnLst/>
              <a:rect l="l" t="t" r="r" b="b"/>
              <a:pathLst>
                <a:path w="3249929" h="1161414">
                  <a:moveTo>
                    <a:pt x="1574800" y="1155293"/>
                  </a:moveTo>
                  <a:lnTo>
                    <a:pt x="1628628" y="1149994"/>
                  </a:lnTo>
                  <a:lnTo>
                    <a:pt x="1681861" y="1143095"/>
                  </a:lnTo>
                  <a:lnTo>
                    <a:pt x="1734457" y="1134623"/>
                  </a:lnTo>
                  <a:lnTo>
                    <a:pt x="1786375" y="1124608"/>
                  </a:lnTo>
                  <a:lnTo>
                    <a:pt x="1837574" y="1113077"/>
                  </a:lnTo>
                  <a:lnTo>
                    <a:pt x="1888014" y="1100059"/>
                  </a:lnTo>
                  <a:lnTo>
                    <a:pt x="1937654" y="1085583"/>
                  </a:lnTo>
                  <a:lnTo>
                    <a:pt x="1986453" y="1069676"/>
                  </a:lnTo>
                  <a:lnTo>
                    <a:pt x="2034371" y="1052367"/>
                  </a:lnTo>
                  <a:lnTo>
                    <a:pt x="2081367" y="1033686"/>
                  </a:lnTo>
                  <a:lnTo>
                    <a:pt x="2127400" y="1013659"/>
                  </a:lnTo>
                  <a:lnTo>
                    <a:pt x="2172429" y="992316"/>
                  </a:lnTo>
                  <a:lnTo>
                    <a:pt x="2216414" y="969684"/>
                  </a:lnTo>
                  <a:lnTo>
                    <a:pt x="2259314" y="945793"/>
                  </a:lnTo>
                  <a:lnTo>
                    <a:pt x="2301088" y="920671"/>
                  </a:lnTo>
                  <a:lnTo>
                    <a:pt x="2341695" y="894346"/>
                  </a:lnTo>
                  <a:lnTo>
                    <a:pt x="2381095" y="866847"/>
                  </a:lnTo>
                  <a:lnTo>
                    <a:pt x="2419247" y="838201"/>
                  </a:lnTo>
                  <a:lnTo>
                    <a:pt x="2456110" y="808438"/>
                  </a:lnTo>
                  <a:lnTo>
                    <a:pt x="2491644" y="777586"/>
                  </a:lnTo>
                  <a:lnTo>
                    <a:pt x="2525808" y="745673"/>
                  </a:lnTo>
                  <a:lnTo>
                    <a:pt x="2558560" y="712727"/>
                  </a:lnTo>
                  <a:lnTo>
                    <a:pt x="2589861" y="678778"/>
                  </a:lnTo>
                  <a:lnTo>
                    <a:pt x="2619670" y="643853"/>
                  </a:lnTo>
                  <a:lnTo>
                    <a:pt x="2647945" y="607981"/>
                  </a:lnTo>
                  <a:lnTo>
                    <a:pt x="2674646" y="571191"/>
                  </a:lnTo>
                  <a:lnTo>
                    <a:pt x="2699733" y="533510"/>
                  </a:lnTo>
                  <a:lnTo>
                    <a:pt x="2723164" y="494967"/>
                  </a:lnTo>
                  <a:lnTo>
                    <a:pt x="2744900" y="455591"/>
                  </a:lnTo>
                  <a:lnTo>
                    <a:pt x="2764898" y="415410"/>
                  </a:lnTo>
                  <a:lnTo>
                    <a:pt x="2783119" y="374453"/>
                  </a:lnTo>
                  <a:lnTo>
                    <a:pt x="2799522" y="332747"/>
                  </a:lnTo>
                  <a:lnTo>
                    <a:pt x="2814066" y="290322"/>
                  </a:lnTo>
                  <a:lnTo>
                    <a:pt x="2668905" y="290322"/>
                  </a:lnTo>
                  <a:lnTo>
                    <a:pt x="3004566" y="0"/>
                  </a:lnTo>
                  <a:lnTo>
                    <a:pt x="3249549" y="290322"/>
                  </a:lnTo>
                  <a:lnTo>
                    <a:pt x="3104388" y="290322"/>
                  </a:lnTo>
                  <a:lnTo>
                    <a:pt x="3090282" y="331549"/>
                  </a:lnTo>
                  <a:lnTo>
                    <a:pt x="3074434" y="372076"/>
                  </a:lnTo>
                  <a:lnTo>
                    <a:pt x="3056882" y="411878"/>
                  </a:lnTo>
                  <a:lnTo>
                    <a:pt x="3037665" y="450930"/>
                  </a:lnTo>
                  <a:lnTo>
                    <a:pt x="3016820" y="489209"/>
                  </a:lnTo>
                  <a:lnTo>
                    <a:pt x="2994387" y="526690"/>
                  </a:lnTo>
                  <a:lnTo>
                    <a:pt x="2970403" y="563350"/>
                  </a:lnTo>
                  <a:lnTo>
                    <a:pt x="2944907" y="599164"/>
                  </a:lnTo>
                  <a:lnTo>
                    <a:pt x="2917937" y="634108"/>
                  </a:lnTo>
                  <a:lnTo>
                    <a:pt x="2889531" y="668157"/>
                  </a:lnTo>
                  <a:lnTo>
                    <a:pt x="2859729" y="701289"/>
                  </a:lnTo>
                  <a:lnTo>
                    <a:pt x="2828567" y="733478"/>
                  </a:lnTo>
                  <a:lnTo>
                    <a:pt x="2796086" y="764700"/>
                  </a:lnTo>
                  <a:lnTo>
                    <a:pt x="2762322" y="794932"/>
                  </a:lnTo>
                  <a:lnTo>
                    <a:pt x="2727314" y="824149"/>
                  </a:lnTo>
                  <a:lnTo>
                    <a:pt x="2691101" y="852326"/>
                  </a:lnTo>
                  <a:lnTo>
                    <a:pt x="2653721" y="879441"/>
                  </a:lnTo>
                  <a:lnTo>
                    <a:pt x="2615212" y="905468"/>
                  </a:lnTo>
                  <a:lnTo>
                    <a:pt x="2575613" y="930384"/>
                  </a:lnTo>
                  <a:lnTo>
                    <a:pt x="2534961" y="954164"/>
                  </a:lnTo>
                  <a:lnTo>
                    <a:pt x="2493296" y="976785"/>
                  </a:lnTo>
                  <a:lnTo>
                    <a:pt x="2450656" y="998222"/>
                  </a:lnTo>
                  <a:lnTo>
                    <a:pt x="2407079" y="1018450"/>
                  </a:lnTo>
                  <a:lnTo>
                    <a:pt x="2362603" y="1037447"/>
                  </a:lnTo>
                  <a:lnTo>
                    <a:pt x="2317267" y="1055187"/>
                  </a:lnTo>
                  <a:lnTo>
                    <a:pt x="2271109" y="1071647"/>
                  </a:lnTo>
                  <a:lnTo>
                    <a:pt x="2224167" y="1086802"/>
                  </a:lnTo>
                  <a:lnTo>
                    <a:pt x="2176480" y="1100628"/>
                  </a:lnTo>
                  <a:lnTo>
                    <a:pt x="2128086" y="1113102"/>
                  </a:lnTo>
                  <a:lnTo>
                    <a:pt x="2079024" y="1124198"/>
                  </a:lnTo>
                  <a:lnTo>
                    <a:pt x="2029331" y="1133893"/>
                  </a:lnTo>
                  <a:lnTo>
                    <a:pt x="1979046" y="1142163"/>
                  </a:lnTo>
                  <a:lnTo>
                    <a:pt x="1928208" y="1148983"/>
                  </a:lnTo>
                  <a:lnTo>
                    <a:pt x="1876855" y="1154330"/>
                  </a:lnTo>
                  <a:lnTo>
                    <a:pt x="1825025" y="1158179"/>
                  </a:lnTo>
                  <a:lnTo>
                    <a:pt x="1772756" y="1160506"/>
                  </a:lnTo>
                  <a:lnTo>
                    <a:pt x="1720088" y="1161288"/>
                  </a:lnTo>
                  <a:lnTo>
                    <a:pt x="1429639" y="1161288"/>
                  </a:lnTo>
                  <a:lnTo>
                    <a:pt x="1376042" y="1160486"/>
                  </a:lnTo>
                  <a:lnTo>
                    <a:pt x="1322944" y="1158102"/>
                  </a:lnTo>
                  <a:lnTo>
                    <a:pt x="1270378" y="1154163"/>
                  </a:lnTo>
                  <a:lnTo>
                    <a:pt x="1218379" y="1148696"/>
                  </a:lnTo>
                  <a:lnTo>
                    <a:pt x="1166981" y="1141730"/>
                  </a:lnTo>
                  <a:lnTo>
                    <a:pt x="1116220" y="1133293"/>
                  </a:lnTo>
                  <a:lnTo>
                    <a:pt x="1066129" y="1123413"/>
                  </a:lnTo>
                  <a:lnTo>
                    <a:pt x="1016743" y="1112119"/>
                  </a:lnTo>
                  <a:lnTo>
                    <a:pt x="968097" y="1099437"/>
                  </a:lnTo>
                  <a:lnTo>
                    <a:pt x="920225" y="1085397"/>
                  </a:lnTo>
                  <a:lnTo>
                    <a:pt x="873162" y="1070026"/>
                  </a:lnTo>
                  <a:lnTo>
                    <a:pt x="826943" y="1053353"/>
                  </a:lnTo>
                  <a:lnTo>
                    <a:pt x="781601" y="1035405"/>
                  </a:lnTo>
                  <a:lnTo>
                    <a:pt x="737172" y="1016210"/>
                  </a:lnTo>
                  <a:lnTo>
                    <a:pt x="693690" y="995797"/>
                  </a:lnTo>
                  <a:lnTo>
                    <a:pt x="651189" y="974194"/>
                  </a:lnTo>
                  <a:lnTo>
                    <a:pt x="609705" y="951428"/>
                  </a:lnTo>
                  <a:lnTo>
                    <a:pt x="569271" y="927529"/>
                  </a:lnTo>
                  <a:lnTo>
                    <a:pt x="529922" y="902523"/>
                  </a:lnTo>
                  <a:lnTo>
                    <a:pt x="491694" y="876439"/>
                  </a:lnTo>
                  <a:lnTo>
                    <a:pt x="454620" y="849305"/>
                  </a:lnTo>
                  <a:lnTo>
                    <a:pt x="418734" y="821150"/>
                  </a:lnTo>
                  <a:lnTo>
                    <a:pt x="384073" y="792000"/>
                  </a:lnTo>
                  <a:lnTo>
                    <a:pt x="350669" y="761885"/>
                  </a:lnTo>
                  <a:lnTo>
                    <a:pt x="318558" y="730832"/>
                  </a:lnTo>
                  <a:lnTo>
                    <a:pt x="287774" y="698870"/>
                  </a:lnTo>
                  <a:lnTo>
                    <a:pt x="258351" y="666025"/>
                  </a:lnTo>
                  <a:lnTo>
                    <a:pt x="230325" y="632328"/>
                  </a:lnTo>
                  <a:lnTo>
                    <a:pt x="203730" y="597805"/>
                  </a:lnTo>
                  <a:lnTo>
                    <a:pt x="178600" y="562485"/>
                  </a:lnTo>
                  <a:lnTo>
                    <a:pt x="154971" y="526395"/>
                  </a:lnTo>
                  <a:lnTo>
                    <a:pt x="132875" y="489564"/>
                  </a:lnTo>
                  <a:lnTo>
                    <a:pt x="112349" y="452020"/>
                  </a:lnTo>
                  <a:lnTo>
                    <a:pt x="93426" y="413791"/>
                  </a:lnTo>
                  <a:lnTo>
                    <a:pt x="76142" y="374905"/>
                  </a:lnTo>
                  <a:lnTo>
                    <a:pt x="60530" y="335391"/>
                  </a:lnTo>
                  <a:lnTo>
                    <a:pt x="46625" y="295275"/>
                  </a:lnTo>
                  <a:lnTo>
                    <a:pt x="34462" y="254586"/>
                  </a:lnTo>
                  <a:lnTo>
                    <a:pt x="24076" y="213353"/>
                  </a:lnTo>
                  <a:lnTo>
                    <a:pt x="15501" y="171604"/>
                  </a:lnTo>
                  <a:lnTo>
                    <a:pt x="8771" y="129365"/>
                  </a:lnTo>
                  <a:lnTo>
                    <a:pt x="3921" y="86666"/>
                  </a:lnTo>
                  <a:lnTo>
                    <a:pt x="986" y="43535"/>
                  </a:lnTo>
                  <a:lnTo>
                    <a:pt x="0" y="0"/>
                  </a:lnTo>
                  <a:lnTo>
                    <a:pt x="290322" y="0"/>
                  </a:lnTo>
                  <a:lnTo>
                    <a:pt x="291308" y="43535"/>
                  </a:lnTo>
                  <a:lnTo>
                    <a:pt x="294243" y="86666"/>
                  </a:lnTo>
                  <a:lnTo>
                    <a:pt x="299093" y="129365"/>
                  </a:lnTo>
                  <a:lnTo>
                    <a:pt x="305823" y="171604"/>
                  </a:lnTo>
                  <a:lnTo>
                    <a:pt x="314398" y="213353"/>
                  </a:lnTo>
                  <a:lnTo>
                    <a:pt x="324784" y="254586"/>
                  </a:lnTo>
                  <a:lnTo>
                    <a:pt x="336947" y="295275"/>
                  </a:lnTo>
                  <a:lnTo>
                    <a:pt x="350852" y="335391"/>
                  </a:lnTo>
                  <a:lnTo>
                    <a:pt x="366464" y="374905"/>
                  </a:lnTo>
                  <a:lnTo>
                    <a:pt x="383748" y="413791"/>
                  </a:lnTo>
                  <a:lnTo>
                    <a:pt x="402671" y="452020"/>
                  </a:lnTo>
                  <a:lnTo>
                    <a:pt x="423197" y="489564"/>
                  </a:lnTo>
                  <a:lnTo>
                    <a:pt x="445293" y="526395"/>
                  </a:lnTo>
                  <a:lnTo>
                    <a:pt x="468922" y="562485"/>
                  </a:lnTo>
                  <a:lnTo>
                    <a:pt x="494052" y="597805"/>
                  </a:lnTo>
                  <a:lnTo>
                    <a:pt x="520647" y="632328"/>
                  </a:lnTo>
                  <a:lnTo>
                    <a:pt x="548673" y="666025"/>
                  </a:lnTo>
                  <a:lnTo>
                    <a:pt x="578096" y="698870"/>
                  </a:lnTo>
                  <a:lnTo>
                    <a:pt x="608880" y="730832"/>
                  </a:lnTo>
                  <a:lnTo>
                    <a:pt x="640991" y="761885"/>
                  </a:lnTo>
                  <a:lnTo>
                    <a:pt x="674395" y="792000"/>
                  </a:lnTo>
                  <a:lnTo>
                    <a:pt x="709056" y="821150"/>
                  </a:lnTo>
                  <a:lnTo>
                    <a:pt x="744942" y="849305"/>
                  </a:lnTo>
                  <a:lnTo>
                    <a:pt x="782016" y="876439"/>
                  </a:lnTo>
                  <a:lnTo>
                    <a:pt x="820244" y="902523"/>
                  </a:lnTo>
                  <a:lnTo>
                    <a:pt x="859593" y="927529"/>
                  </a:lnTo>
                  <a:lnTo>
                    <a:pt x="900027" y="951428"/>
                  </a:lnTo>
                  <a:lnTo>
                    <a:pt x="941511" y="974194"/>
                  </a:lnTo>
                  <a:lnTo>
                    <a:pt x="984012" y="995797"/>
                  </a:lnTo>
                  <a:lnTo>
                    <a:pt x="1027494" y="1016210"/>
                  </a:lnTo>
                  <a:lnTo>
                    <a:pt x="1071923" y="1035405"/>
                  </a:lnTo>
                  <a:lnTo>
                    <a:pt x="1117265" y="1053353"/>
                  </a:lnTo>
                  <a:lnTo>
                    <a:pt x="1163484" y="1070026"/>
                  </a:lnTo>
                  <a:lnTo>
                    <a:pt x="1210547" y="1085397"/>
                  </a:lnTo>
                  <a:lnTo>
                    <a:pt x="1258419" y="1099437"/>
                  </a:lnTo>
                  <a:lnTo>
                    <a:pt x="1307065" y="1112119"/>
                  </a:lnTo>
                  <a:lnTo>
                    <a:pt x="1356451" y="1123413"/>
                  </a:lnTo>
                  <a:lnTo>
                    <a:pt x="1406542" y="1133293"/>
                  </a:lnTo>
                  <a:lnTo>
                    <a:pt x="1457303" y="1141730"/>
                  </a:lnTo>
                  <a:lnTo>
                    <a:pt x="1508701" y="1148696"/>
                  </a:lnTo>
                  <a:lnTo>
                    <a:pt x="1560700" y="1154163"/>
                  </a:lnTo>
                  <a:lnTo>
                    <a:pt x="1613266" y="1158102"/>
                  </a:lnTo>
                  <a:lnTo>
                    <a:pt x="1666364" y="1160486"/>
                  </a:lnTo>
                  <a:lnTo>
                    <a:pt x="1719961" y="1161288"/>
                  </a:lnTo>
                </a:path>
              </a:pathLst>
            </a:custGeom>
            <a:ln w="15240">
              <a:solidFill>
                <a:srgbClr val="254160"/>
              </a:solidFill>
            </a:ln>
          </p:spPr>
          <p:txBody>
            <a:bodyPr wrap="square" lIns="0" tIns="0" rIns="0" bIns="0" rtlCol="0"/>
            <a:lstStyle/>
            <a:p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753103" y="2348381"/>
              <a:ext cx="1677035" cy="1191895"/>
            </a:xfrm>
            <a:custGeom>
              <a:avLst/>
              <a:gdLst/>
              <a:ahLst/>
              <a:cxnLst/>
              <a:rect l="l" t="t" r="r" b="b"/>
              <a:pathLst>
                <a:path w="1677035" h="1191895">
                  <a:moveTo>
                    <a:pt x="1519857" y="0"/>
                  </a:moveTo>
                  <a:lnTo>
                    <a:pt x="1468165" y="993"/>
                  </a:lnTo>
                  <a:lnTo>
                    <a:pt x="1416825" y="3541"/>
                  </a:lnTo>
                  <a:lnTo>
                    <a:pt x="1365877" y="7621"/>
                  </a:lnTo>
                  <a:lnTo>
                    <a:pt x="1315360" y="13211"/>
                  </a:lnTo>
                  <a:lnTo>
                    <a:pt x="1265315" y="20286"/>
                  </a:lnTo>
                  <a:lnTo>
                    <a:pt x="1215779" y="28825"/>
                  </a:lnTo>
                  <a:lnTo>
                    <a:pt x="1166794" y="38804"/>
                  </a:lnTo>
                  <a:lnTo>
                    <a:pt x="1118398" y="50200"/>
                  </a:lnTo>
                  <a:lnTo>
                    <a:pt x="1070631" y="62990"/>
                  </a:lnTo>
                  <a:lnTo>
                    <a:pt x="1023533" y="77151"/>
                  </a:lnTo>
                  <a:lnTo>
                    <a:pt x="977143" y="92661"/>
                  </a:lnTo>
                  <a:lnTo>
                    <a:pt x="931500" y="109496"/>
                  </a:lnTo>
                  <a:lnTo>
                    <a:pt x="886644" y="127634"/>
                  </a:lnTo>
                  <a:lnTo>
                    <a:pt x="842615" y="147051"/>
                  </a:lnTo>
                  <a:lnTo>
                    <a:pt x="799452" y="167724"/>
                  </a:lnTo>
                  <a:lnTo>
                    <a:pt x="757195" y="189631"/>
                  </a:lnTo>
                  <a:lnTo>
                    <a:pt x="715883" y="212748"/>
                  </a:lnTo>
                  <a:lnTo>
                    <a:pt x="675555" y="237053"/>
                  </a:lnTo>
                  <a:lnTo>
                    <a:pt x="636252" y="262522"/>
                  </a:lnTo>
                  <a:lnTo>
                    <a:pt x="598012" y="289133"/>
                  </a:lnTo>
                  <a:lnTo>
                    <a:pt x="560875" y="316863"/>
                  </a:lnTo>
                  <a:lnTo>
                    <a:pt x="524881" y="345688"/>
                  </a:lnTo>
                  <a:lnTo>
                    <a:pt x="490070" y="375586"/>
                  </a:lnTo>
                  <a:lnTo>
                    <a:pt x="456480" y="406534"/>
                  </a:lnTo>
                  <a:lnTo>
                    <a:pt x="424151" y="438508"/>
                  </a:lnTo>
                  <a:lnTo>
                    <a:pt x="393123" y="471486"/>
                  </a:lnTo>
                  <a:lnTo>
                    <a:pt x="363436" y="505445"/>
                  </a:lnTo>
                  <a:lnTo>
                    <a:pt x="335128" y="540362"/>
                  </a:lnTo>
                  <a:lnTo>
                    <a:pt x="308240" y="576214"/>
                  </a:lnTo>
                  <a:lnTo>
                    <a:pt x="282810" y="612978"/>
                  </a:lnTo>
                  <a:lnTo>
                    <a:pt x="258879" y="650630"/>
                  </a:lnTo>
                  <a:lnTo>
                    <a:pt x="236486" y="689149"/>
                  </a:lnTo>
                  <a:lnTo>
                    <a:pt x="215670" y="728511"/>
                  </a:lnTo>
                  <a:lnTo>
                    <a:pt x="196471" y="768692"/>
                  </a:lnTo>
                  <a:lnTo>
                    <a:pt x="178928" y="809671"/>
                  </a:lnTo>
                  <a:lnTo>
                    <a:pt x="163082" y="851424"/>
                  </a:lnTo>
                  <a:lnTo>
                    <a:pt x="148971" y="893928"/>
                  </a:lnTo>
                  <a:lnTo>
                    <a:pt x="0" y="893928"/>
                  </a:lnTo>
                  <a:lnTo>
                    <a:pt x="252730" y="1191870"/>
                  </a:lnTo>
                  <a:lnTo>
                    <a:pt x="595884" y="893928"/>
                  </a:lnTo>
                  <a:lnTo>
                    <a:pt x="446913" y="893928"/>
                  </a:lnTo>
                  <a:lnTo>
                    <a:pt x="461355" y="850505"/>
                  </a:lnTo>
                  <a:lnTo>
                    <a:pt x="477640" y="807816"/>
                  </a:lnTo>
                  <a:lnTo>
                    <a:pt x="495726" y="765889"/>
                  </a:lnTo>
                  <a:lnTo>
                    <a:pt x="515574" y="724753"/>
                  </a:lnTo>
                  <a:lnTo>
                    <a:pt x="537144" y="684439"/>
                  </a:lnTo>
                  <a:lnTo>
                    <a:pt x="560394" y="644974"/>
                  </a:lnTo>
                  <a:lnTo>
                    <a:pt x="585286" y="606387"/>
                  </a:lnTo>
                  <a:lnTo>
                    <a:pt x="611778" y="568709"/>
                  </a:lnTo>
                  <a:lnTo>
                    <a:pt x="639830" y="531967"/>
                  </a:lnTo>
                  <a:lnTo>
                    <a:pt x="669403" y="496190"/>
                  </a:lnTo>
                  <a:lnTo>
                    <a:pt x="700456" y="461409"/>
                  </a:lnTo>
                  <a:lnTo>
                    <a:pt x="732949" y="427651"/>
                  </a:lnTo>
                  <a:lnTo>
                    <a:pt x="766841" y="394946"/>
                  </a:lnTo>
                  <a:lnTo>
                    <a:pt x="802093" y="363322"/>
                  </a:lnTo>
                  <a:lnTo>
                    <a:pt x="838664" y="332809"/>
                  </a:lnTo>
                  <a:lnTo>
                    <a:pt x="876513" y="303436"/>
                  </a:lnTo>
                  <a:lnTo>
                    <a:pt x="915602" y="275232"/>
                  </a:lnTo>
                  <a:lnTo>
                    <a:pt x="955888" y="248225"/>
                  </a:lnTo>
                  <a:lnTo>
                    <a:pt x="997333" y="222445"/>
                  </a:lnTo>
                  <a:lnTo>
                    <a:pt x="1039897" y="197921"/>
                  </a:lnTo>
                  <a:lnTo>
                    <a:pt x="1083537" y="174682"/>
                  </a:lnTo>
                  <a:lnTo>
                    <a:pt x="1128216" y="152756"/>
                  </a:lnTo>
                  <a:lnTo>
                    <a:pt x="1173892" y="132174"/>
                  </a:lnTo>
                  <a:lnTo>
                    <a:pt x="1220524" y="112963"/>
                  </a:lnTo>
                  <a:lnTo>
                    <a:pt x="1268074" y="95152"/>
                  </a:lnTo>
                  <a:lnTo>
                    <a:pt x="1316501" y="78772"/>
                  </a:lnTo>
                  <a:lnTo>
                    <a:pt x="1365763" y="63850"/>
                  </a:lnTo>
                  <a:lnTo>
                    <a:pt x="1415823" y="50416"/>
                  </a:lnTo>
                  <a:lnTo>
                    <a:pt x="1466638" y="38499"/>
                  </a:lnTo>
                  <a:lnTo>
                    <a:pt x="1518168" y="28128"/>
                  </a:lnTo>
                  <a:lnTo>
                    <a:pt x="1570375" y="19332"/>
                  </a:lnTo>
                  <a:lnTo>
                    <a:pt x="1623217" y="12139"/>
                  </a:lnTo>
                  <a:lnTo>
                    <a:pt x="1676654" y="6579"/>
                  </a:lnTo>
                  <a:lnTo>
                    <a:pt x="1624141" y="2770"/>
                  </a:lnTo>
                  <a:lnTo>
                    <a:pt x="1571863" y="584"/>
                  </a:lnTo>
                  <a:lnTo>
                    <a:pt x="151985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280913" y="2348484"/>
              <a:ext cx="1722120" cy="1191895"/>
            </a:xfrm>
            <a:custGeom>
              <a:avLst/>
              <a:gdLst/>
              <a:ahLst/>
              <a:cxnLst/>
              <a:rect l="l" t="t" r="r" b="b"/>
              <a:pathLst>
                <a:path w="1722120" h="1191895">
                  <a:moveTo>
                    <a:pt x="297941" y="0"/>
                  </a:moveTo>
                  <a:lnTo>
                    <a:pt x="0" y="0"/>
                  </a:lnTo>
                  <a:lnTo>
                    <a:pt x="52199" y="785"/>
                  </a:lnTo>
                  <a:lnTo>
                    <a:pt x="103926" y="3125"/>
                  </a:lnTo>
                  <a:lnTo>
                    <a:pt x="155147" y="6992"/>
                  </a:lnTo>
                  <a:lnTo>
                    <a:pt x="205831" y="12359"/>
                  </a:lnTo>
                  <a:lnTo>
                    <a:pt x="255944" y="19199"/>
                  </a:lnTo>
                  <a:lnTo>
                    <a:pt x="305456" y="27485"/>
                  </a:lnTo>
                  <a:lnTo>
                    <a:pt x="354334" y="37191"/>
                  </a:lnTo>
                  <a:lnTo>
                    <a:pt x="402546" y="48289"/>
                  </a:lnTo>
                  <a:lnTo>
                    <a:pt x="450059" y="60752"/>
                  </a:lnTo>
                  <a:lnTo>
                    <a:pt x="496842" y="74554"/>
                  </a:lnTo>
                  <a:lnTo>
                    <a:pt x="542861" y="89668"/>
                  </a:lnTo>
                  <a:lnTo>
                    <a:pt x="588086" y="106066"/>
                  </a:lnTo>
                  <a:lnTo>
                    <a:pt x="632484" y="123722"/>
                  </a:lnTo>
                  <a:lnTo>
                    <a:pt x="676022" y="142610"/>
                  </a:lnTo>
                  <a:lnTo>
                    <a:pt x="718669" y="162701"/>
                  </a:lnTo>
                  <a:lnTo>
                    <a:pt x="760392" y="183969"/>
                  </a:lnTo>
                  <a:lnTo>
                    <a:pt x="801159" y="206387"/>
                  </a:lnTo>
                  <a:lnTo>
                    <a:pt x="840939" y="229928"/>
                  </a:lnTo>
                  <a:lnTo>
                    <a:pt x="879698" y="254566"/>
                  </a:lnTo>
                  <a:lnTo>
                    <a:pt x="917404" y="280273"/>
                  </a:lnTo>
                  <a:lnTo>
                    <a:pt x="954026" y="307023"/>
                  </a:lnTo>
                  <a:lnTo>
                    <a:pt x="989532" y="334788"/>
                  </a:lnTo>
                  <a:lnTo>
                    <a:pt x="1023888" y="363542"/>
                  </a:lnTo>
                  <a:lnTo>
                    <a:pt x="1057063" y="393257"/>
                  </a:lnTo>
                  <a:lnTo>
                    <a:pt x="1089025" y="423908"/>
                  </a:lnTo>
                  <a:lnTo>
                    <a:pt x="1119742" y="455466"/>
                  </a:lnTo>
                  <a:lnTo>
                    <a:pt x="1149181" y="487905"/>
                  </a:lnTo>
                  <a:lnTo>
                    <a:pt x="1177310" y="521198"/>
                  </a:lnTo>
                  <a:lnTo>
                    <a:pt x="1204097" y="555319"/>
                  </a:lnTo>
                  <a:lnTo>
                    <a:pt x="1229510" y="590239"/>
                  </a:lnTo>
                  <a:lnTo>
                    <a:pt x="1253517" y="625933"/>
                  </a:lnTo>
                  <a:lnTo>
                    <a:pt x="1276085" y="662373"/>
                  </a:lnTo>
                  <a:lnTo>
                    <a:pt x="1297182" y="699533"/>
                  </a:lnTo>
                  <a:lnTo>
                    <a:pt x="1316777" y="737385"/>
                  </a:lnTo>
                  <a:lnTo>
                    <a:pt x="1334836" y="775903"/>
                  </a:lnTo>
                  <a:lnTo>
                    <a:pt x="1351328" y="815059"/>
                  </a:lnTo>
                  <a:lnTo>
                    <a:pt x="1366221" y="854827"/>
                  </a:lnTo>
                  <a:lnTo>
                    <a:pt x="1379482" y="895180"/>
                  </a:lnTo>
                  <a:lnTo>
                    <a:pt x="1391080" y="936092"/>
                  </a:lnTo>
                  <a:lnTo>
                    <a:pt x="1400981" y="977534"/>
                  </a:lnTo>
                  <a:lnTo>
                    <a:pt x="1409155" y="1019480"/>
                  </a:lnTo>
                  <a:lnTo>
                    <a:pt x="1415568" y="1061903"/>
                  </a:lnTo>
                  <a:lnTo>
                    <a:pt x="1420188" y="1104777"/>
                  </a:lnTo>
                  <a:lnTo>
                    <a:pt x="1422984" y="1148074"/>
                  </a:lnTo>
                  <a:lnTo>
                    <a:pt x="1423924" y="1191767"/>
                  </a:lnTo>
                  <a:lnTo>
                    <a:pt x="1721865" y="1191767"/>
                  </a:lnTo>
                  <a:lnTo>
                    <a:pt x="1720926" y="1148074"/>
                  </a:lnTo>
                  <a:lnTo>
                    <a:pt x="1718130" y="1104777"/>
                  </a:lnTo>
                  <a:lnTo>
                    <a:pt x="1713510" y="1061903"/>
                  </a:lnTo>
                  <a:lnTo>
                    <a:pt x="1707097" y="1019480"/>
                  </a:lnTo>
                  <a:lnTo>
                    <a:pt x="1698923" y="977534"/>
                  </a:lnTo>
                  <a:lnTo>
                    <a:pt x="1689022" y="936092"/>
                  </a:lnTo>
                  <a:lnTo>
                    <a:pt x="1677424" y="895180"/>
                  </a:lnTo>
                  <a:lnTo>
                    <a:pt x="1664163" y="854827"/>
                  </a:lnTo>
                  <a:lnTo>
                    <a:pt x="1649270" y="815059"/>
                  </a:lnTo>
                  <a:lnTo>
                    <a:pt x="1632778" y="775903"/>
                  </a:lnTo>
                  <a:lnTo>
                    <a:pt x="1614719" y="737385"/>
                  </a:lnTo>
                  <a:lnTo>
                    <a:pt x="1595124" y="699533"/>
                  </a:lnTo>
                  <a:lnTo>
                    <a:pt x="1574027" y="662373"/>
                  </a:lnTo>
                  <a:lnTo>
                    <a:pt x="1551459" y="625933"/>
                  </a:lnTo>
                  <a:lnTo>
                    <a:pt x="1527452" y="590239"/>
                  </a:lnTo>
                  <a:lnTo>
                    <a:pt x="1502039" y="555319"/>
                  </a:lnTo>
                  <a:lnTo>
                    <a:pt x="1475252" y="521198"/>
                  </a:lnTo>
                  <a:lnTo>
                    <a:pt x="1447123" y="487905"/>
                  </a:lnTo>
                  <a:lnTo>
                    <a:pt x="1417684" y="455466"/>
                  </a:lnTo>
                  <a:lnTo>
                    <a:pt x="1386967" y="423908"/>
                  </a:lnTo>
                  <a:lnTo>
                    <a:pt x="1355005" y="393257"/>
                  </a:lnTo>
                  <a:lnTo>
                    <a:pt x="1321830" y="363542"/>
                  </a:lnTo>
                  <a:lnTo>
                    <a:pt x="1287474" y="334788"/>
                  </a:lnTo>
                  <a:lnTo>
                    <a:pt x="1251968" y="307023"/>
                  </a:lnTo>
                  <a:lnTo>
                    <a:pt x="1215346" y="280273"/>
                  </a:lnTo>
                  <a:lnTo>
                    <a:pt x="1177640" y="254566"/>
                  </a:lnTo>
                  <a:lnTo>
                    <a:pt x="1138881" y="229928"/>
                  </a:lnTo>
                  <a:lnTo>
                    <a:pt x="1099101" y="206387"/>
                  </a:lnTo>
                  <a:lnTo>
                    <a:pt x="1058334" y="183969"/>
                  </a:lnTo>
                  <a:lnTo>
                    <a:pt x="1016611" y="162701"/>
                  </a:lnTo>
                  <a:lnTo>
                    <a:pt x="973964" y="142610"/>
                  </a:lnTo>
                  <a:lnTo>
                    <a:pt x="930426" y="123722"/>
                  </a:lnTo>
                  <a:lnTo>
                    <a:pt x="886028" y="106066"/>
                  </a:lnTo>
                  <a:lnTo>
                    <a:pt x="840803" y="89668"/>
                  </a:lnTo>
                  <a:lnTo>
                    <a:pt x="794784" y="74554"/>
                  </a:lnTo>
                  <a:lnTo>
                    <a:pt x="748001" y="60752"/>
                  </a:lnTo>
                  <a:lnTo>
                    <a:pt x="700488" y="48289"/>
                  </a:lnTo>
                  <a:lnTo>
                    <a:pt x="652276" y="37191"/>
                  </a:lnTo>
                  <a:lnTo>
                    <a:pt x="603398" y="27485"/>
                  </a:lnTo>
                  <a:lnTo>
                    <a:pt x="553886" y="19199"/>
                  </a:lnTo>
                  <a:lnTo>
                    <a:pt x="503773" y="12359"/>
                  </a:lnTo>
                  <a:lnTo>
                    <a:pt x="453089" y="6992"/>
                  </a:lnTo>
                  <a:lnTo>
                    <a:pt x="401868" y="3125"/>
                  </a:lnTo>
                  <a:lnTo>
                    <a:pt x="350141" y="785"/>
                  </a:lnTo>
                  <a:lnTo>
                    <a:pt x="297941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753103" y="2348484"/>
              <a:ext cx="3249930" cy="1191895"/>
            </a:xfrm>
            <a:custGeom>
              <a:avLst/>
              <a:gdLst/>
              <a:ahLst/>
              <a:cxnLst/>
              <a:rect l="l" t="t" r="r" b="b"/>
              <a:pathLst>
                <a:path w="3249929" h="1191895">
                  <a:moveTo>
                    <a:pt x="1676654" y="6476"/>
                  </a:moveTo>
                  <a:lnTo>
                    <a:pt x="1623217" y="12036"/>
                  </a:lnTo>
                  <a:lnTo>
                    <a:pt x="1570375" y="19229"/>
                  </a:lnTo>
                  <a:lnTo>
                    <a:pt x="1518168" y="28025"/>
                  </a:lnTo>
                  <a:lnTo>
                    <a:pt x="1466638" y="38396"/>
                  </a:lnTo>
                  <a:lnTo>
                    <a:pt x="1415823" y="50313"/>
                  </a:lnTo>
                  <a:lnTo>
                    <a:pt x="1365763" y="63747"/>
                  </a:lnTo>
                  <a:lnTo>
                    <a:pt x="1316501" y="78669"/>
                  </a:lnTo>
                  <a:lnTo>
                    <a:pt x="1268074" y="95049"/>
                  </a:lnTo>
                  <a:lnTo>
                    <a:pt x="1220524" y="112860"/>
                  </a:lnTo>
                  <a:lnTo>
                    <a:pt x="1173892" y="132071"/>
                  </a:lnTo>
                  <a:lnTo>
                    <a:pt x="1128216" y="152654"/>
                  </a:lnTo>
                  <a:lnTo>
                    <a:pt x="1083537" y="174579"/>
                  </a:lnTo>
                  <a:lnTo>
                    <a:pt x="1039897" y="197818"/>
                  </a:lnTo>
                  <a:lnTo>
                    <a:pt x="997333" y="222343"/>
                  </a:lnTo>
                  <a:lnTo>
                    <a:pt x="955888" y="248122"/>
                  </a:lnTo>
                  <a:lnTo>
                    <a:pt x="915602" y="275129"/>
                  </a:lnTo>
                  <a:lnTo>
                    <a:pt x="876513" y="303333"/>
                  </a:lnTo>
                  <a:lnTo>
                    <a:pt x="838664" y="332706"/>
                  </a:lnTo>
                  <a:lnTo>
                    <a:pt x="802093" y="363219"/>
                  </a:lnTo>
                  <a:lnTo>
                    <a:pt x="766841" y="394843"/>
                  </a:lnTo>
                  <a:lnTo>
                    <a:pt x="732949" y="427548"/>
                  </a:lnTo>
                  <a:lnTo>
                    <a:pt x="700456" y="461306"/>
                  </a:lnTo>
                  <a:lnTo>
                    <a:pt x="669403" y="496087"/>
                  </a:lnTo>
                  <a:lnTo>
                    <a:pt x="639830" y="531864"/>
                  </a:lnTo>
                  <a:lnTo>
                    <a:pt x="611778" y="568606"/>
                  </a:lnTo>
                  <a:lnTo>
                    <a:pt x="585286" y="606284"/>
                  </a:lnTo>
                  <a:lnTo>
                    <a:pt x="560394" y="644871"/>
                  </a:lnTo>
                  <a:lnTo>
                    <a:pt x="537144" y="684336"/>
                  </a:lnTo>
                  <a:lnTo>
                    <a:pt x="515574" y="724650"/>
                  </a:lnTo>
                  <a:lnTo>
                    <a:pt x="495726" y="765786"/>
                  </a:lnTo>
                  <a:lnTo>
                    <a:pt x="477640" y="807713"/>
                  </a:lnTo>
                  <a:lnTo>
                    <a:pt x="461355" y="850402"/>
                  </a:lnTo>
                  <a:lnTo>
                    <a:pt x="446913" y="893826"/>
                  </a:lnTo>
                  <a:lnTo>
                    <a:pt x="595884" y="893826"/>
                  </a:lnTo>
                  <a:lnTo>
                    <a:pt x="252730" y="1191767"/>
                  </a:lnTo>
                  <a:lnTo>
                    <a:pt x="0" y="893826"/>
                  </a:lnTo>
                  <a:lnTo>
                    <a:pt x="148971" y="893826"/>
                  </a:lnTo>
                  <a:lnTo>
                    <a:pt x="163011" y="851515"/>
                  </a:lnTo>
                  <a:lnTo>
                    <a:pt x="178788" y="809924"/>
                  </a:lnTo>
                  <a:lnTo>
                    <a:pt x="196263" y="769078"/>
                  </a:lnTo>
                  <a:lnTo>
                    <a:pt x="215398" y="729000"/>
                  </a:lnTo>
                  <a:lnTo>
                    <a:pt x="236154" y="689716"/>
                  </a:lnTo>
                  <a:lnTo>
                    <a:pt x="258494" y="651251"/>
                  </a:lnTo>
                  <a:lnTo>
                    <a:pt x="282379" y="613629"/>
                  </a:lnTo>
                  <a:lnTo>
                    <a:pt x="307770" y="576875"/>
                  </a:lnTo>
                  <a:lnTo>
                    <a:pt x="334630" y="541014"/>
                  </a:lnTo>
                  <a:lnTo>
                    <a:pt x="362920" y="506070"/>
                  </a:lnTo>
                  <a:lnTo>
                    <a:pt x="392603" y="472069"/>
                  </a:lnTo>
                  <a:lnTo>
                    <a:pt x="423639" y="439036"/>
                  </a:lnTo>
                  <a:lnTo>
                    <a:pt x="455990" y="406994"/>
                  </a:lnTo>
                  <a:lnTo>
                    <a:pt x="489620" y="375969"/>
                  </a:lnTo>
                  <a:lnTo>
                    <a:pt x="524488" y="345985"/>
                  </a:lnTo>
                  <a:lnTo>
                    <a:pt x="560557" y="317068"/>
                  </a:lnTo>
                  <a:lnTo>
                    <a:pt x="597788" y="289241"/>
                  </a:lnTo>
                  <a:lnTo>
                    <a:pt x="636145" y="262531"/>
                  </a:lnTo>
                  <a:lnTo>
                    <a:pt x="675587" y="236961"/>
                  </a:lnTo>
                  <a:lnTo>
                    <a:pt x="716077" y="212557"/>
                  </a:lnTo>
                  <a:lnTo>
                    <a:pt x="757577" y="189343"/>
                  </a:lnTo>
                  <a:lnTo>
                    <a:pt x="800048" y="167344"/>
                  </a:lnTo>
                  <a:lnTo>
                    <a:pt x="843452" y="146584"/>
                  </a:lnTo>
                  <a:lnTo>
                    <a:pt x="887751" y="127089"/>
                  </a:lnTo>
                  <a:lnTo>
                    <a:pt x="932907" y="108884"/>
                  </a:lnTo>
                  <a:lnTo>
                    <a:pt x="978882" y="91992"/>
                  </a:lnTo>
                  <a:lnTo>
                    <a:pt x="1025637" y="76439"/>
                  </a:lnTo>
                  <a:lnTo>
                    <a:pt x="1073133" y="62250"/>
                  </a:lnTo>
                  <a:lnTo>
                    <a:pt x="1121334" y="49450"/>
                  </a:lnTo>
                  <a:lnTo>
                    <a:pt x="1170200" y="38062"/>
                  </a:lnTo>
                  <a:lnTo>
                    <a:pt x="1219693" y="28113"/>
                  </a:lnTo>
                  <a:lnTo>
                    <a:pt x="1269775" y="19626"/>
                  </a:lnTo>
                  <a:lnTo>
                    <a:pt x="1320408" y="12626"/>
                  </a:lnTo>
                  <a:lnTo>
                    <a:pt x="1371553" y="7139"/>
                  </a:lnTo>
                  <a:lnTo>
                    <a:pt x="1423173" y="3189"/>
                  </a:lnTo>
                  <a:lnTo>
                    <a:pt x="1475229" y="801"/>
                  </a:lnTo>
                  <a:lnTo>
                    <a:pt x="1527683" y="0"/>
                  </a:lnTo>
                  <a:lnTo>
                    <a:pt x="1825752" y="0"/>
                  </a:lnTo>
                  <a:lnTo>
                    <a:pt x="1877951" y="785"/>
                  </a:lnTo>
                  <a:lnTo>
                    <a:pt x="1929678" y="3125"/>
                  </a:lnTo>
                  <a:lnTo>
                    <a:pt x="1980899" y="6992"/>
                  </a:lnTo>
                  <a:lnTo>
                    <a:pt x="2031583" y="12359"/>
                  </a:lnTo>
                  <a:lnTo>
                    <a:pt x="2081696" y="19199"/>
                  </a:lnTo>
                  <a:lnTo>
                    <a:pt x="2131208" y="27485"/>
                  </a:lnTo>
                  <a:lnTo>
                    <a:pt x="2180086" y="37191"/>
                  </a:lnTo>
                  <a:lnTo>
                    <a:pt x="2228298" y="48289"/>
                  </a:lnTo>
                  <a:lnTo>
                    <a:pt x="2275811" y="60752"/>
                  </a:lnTo>
                  <a:lnTo>
                    <a:pt x="2322594" y="74554"/>
                  </a:lnTo>
                  <a:lnTo>
                    <a:pt x="2368613" y="89668"/>
                  </a:lnTo>
                  <a:lnTo>
                    <a:pt x="2413838" y="106066"/>
                  </a:lnTo>
                  <a:lnTo>
                    <a:pt x="2458236" y="123722"/>
                  </a:lnTo>
                  <a:lnTo>
                    <a:pt x="2501774" y="142610"/>
                  </a:lnTo>
                  <a:lnTo>
                    <a:pt x="2544421" y="162701"/>
                  </a:lnTo>
                  <a:lnTo>
                    <a:pt x="2586144" y="183969"/>
                  </a:lnTo>
                  <a:lnTo>
                    <a:pt x="2626911" y="206387"/>
                  </a:lnTo>
                  <a:lnTo>
                    <a:pt x="2666691" y="229928"/>
                  </a:lnTo>
                  <a:lnTo>
                    <a:pt x="2705450" y="254566"/>
                  </a:lnTo>
                  <a:lnTo>
                    <a:pt x="2743156" y="280273"/>
                  </a:lnTo>
                  <a:lnTo>
                    <a:pt x="2779778" y="307023"/>
                  </a:lnTo>
                  <a:lnTo>
                    <a:pt x="2815284" y="334788"/>
                  </a:lnTo>
                  <a:lnTo>
                    <a:pt x="2849640" y="363542"/>
                  </a:lnTo>
                  <a:lnTo>
                    <a:pt x="2882815" y="393257"/>
                  </a:lnTo>
                  <a:lnTo>
                    <a:pt x="2914777" y="423908"/>
                  </a:lnTo>
                  <a:lnTo>
                    <a:pt x="2945494" y="455466"/>
                  </a:lnTo>
                  <a:lnTo>
                    <a:pt x="2974933" y="487905"/>
                  </a:lnTo>
                  <a:lnTo>
                    <a:pt x="3003062" y="521198"/>
                  </a:lnTo>
                  <a:lnTo>
                    <a:pt x="3029849" y="555319"/>
                  </a:lnTo>
                  <a:lnTo>
                    <a:pt x="3055262" y="590239"/>
                  </a:lnTo>
                  <a:lnTo>
                    <a:pt x="3079269" y="625933"/>
                  </a:lnTo>
                  <a:lnTo>
                    <a:pt x="3101837" y="662373"/>
                  </a:lnTo>
                  <a:lnTo>
                    <a:pt x="3122934" y="699533"/>
                  </a:lnTo>
                  <a:lnTo>
                    <a:pt x="3142529" y="737385"/>
                  </a:lnTo>
                  <a:lnTo>
                    <a:pt x="3160588" y="775903"/>
                  </a:lnTo>
                  <a:lnTo>
                    <a:pt x="3177080" y="815059"/>
                  </a:lnTo>
                  <a:lnTo>
                    <a:pt x="3191973" y="854827"/>
                  </a:lnTo>
                  <a:lnTo>
                    <a:pt x="3205234" y="895180"/>
                  </a:lnTo>
                  <a:lnTo>
                    <a:pt x="3216832" y="936092"/>
                  </a:lnTo>
                  <a:lnTo>
                    <a:pt x="3226733" y="977534"/>
                  </a:lnTo>
                  <a:lnTo>
                    <a:pt x="3234907" y="1019480"/>
                  </a:lnTo>
                  <a:lnTo>
                    <a:pt x="3241320" y="1061903"/>
                  </a:lnTo>
                  <a:lnTo>
                    <a:pt x="3245940" y="1104777"/>
                  </a:lnTo>
                  <a:lnTo>
                    <a:pt x="3248736" y="1148074"/>
                  </a:lnTo>
                  <a:lnTo>
                    <a:pt x="3249676" y="1191767"/>
                  </a:lnTo>
                  <a:lnTo>
                    <a:pt x="2951734" y="1191767"/>
                  </a:lnTo>
                  <a:lnTo>
                    <a:pt x="2950794" y="1148074"/>
                  </a:lnTo>
                  <a:lnTo>
                    <a:pt x="2947998" y="1104777"/>
                  </a:lnTo>
                  <a:lnTo>
                    <a:pt x="2943378" y="1061903"/>
                  </a:lnTo>
                  <a:lnTo>
                    <a:pt x="2936965" y="1019480"/>
                  </a:lnTo>
                  <a:lnTo>
                    <a:pt x="2928791" y="977534"/>
                  </a:lnTo>
                  <a:lnTo>
                    <a:pt x="2918890" y="936092"/>
                  </a:lnTo>
                  <a:lnTo>
                    <a:pt x="2907292" y="895180"/>
                  </a:lnTo>
                  <a:lnTo>
                    <a:pt x="2894031" y="854827"/>
                  </a:lnTo>
                  <a:lnTo>
                    <a:pt x="2879138" y="815059"/>
                  </a:lnTo>
                  <a:lnTo>
                    <a:pt x="2862646" y="775903"/>
                  </a:lnTo>
                  <a:lnTo>
                    <a:pt x="2844587" y="737385"/>
                  </a:lnTo>
                  <a:lnTo>
                    <a:pt x="2824992" y="699533"/>
                  </a:lnTo>
                  <a:lnTo>
                    <a:pt x="2803895" y="662373"/>
                  </a:lnTo>
                  <a:lnTo>
                    <a:pt x="2781327" y="625933"/>
                  </a:lnTo>
                  <a:lnTo>
                    <a:pt x="2757320" y="590239"/>
                  </a:lnTo>
                  <a:lnTo>
                    <a:pt x="2731907" y="555319"/>
                  </a:lnTo>
                  <a:lnTo>
                    <a:pt x="2705120" y="521198"/>
                  </a:lnTo>
                  <a:lnTo>
                    <a:pt x="2676991" y="487905"/>
                  </a:lnTo>
                  <a:lnTo>
                    <a:pt x="2647552" y="455466"/>
                  </a:lnTo>
                  <a:lnTo>
                    <a:pt x="2616835" y="423908"/>
                  </a:lnTo>
                  <a:lnTo>
                    <a:pt x="2584873" y="393257"/>
                  </a:lnTo>
                  <a:lnTo>
                    <a:pt x="2551698" y="363542"/>
                  </a:lnTo>
                  <a:lnTo>
                    <a:pt x="2517342" y="334788"/>
                  </a:lnTo>
                  <a:lnTo>
                    <a:pt x="2481836" y="307023"/>
                  </a:lnTo>
                  <a:lnTo>
                    <a:pt x="2445214" y="280273"/>
                  </a:lnTo>
                  <a:lnTo>
                    <a:pt x="2407508" y="254566"/>
                  </a:lnTo>
                  <a:lnTo>
                    <a:pt x="2368749" y="229928"/>
                  </a:lnTo>
                  <a:lnTo>
                    <a:pt x="2328969" y="206387"/>
                  </a:lnTo>
                  <a:lnTo>
                    <a:pt x="2288202" y="183969"/>
                  </a:lnTo>
                  <a:lnTo>
                    <a:pt x="2246479" y="162701"/>
                  </a:lnTo>
                  <a:lnTo>
                    <a:pt x="2203832" y="142610"/>
                  </a:lnTo>
                  <a:lnTo>
                    <a:pt x="2160294" y="123722"/>
                  </a:lnTo>
                  <a:lnTo>
                    <a:pt x="2115896" y="106066"/>
                  </a:lnTo>
                  <a:lnTo>
                    <a:pt x="2070671" y="89668"/>
                  </a:lnTo>
                  <a:lnTo>
                    <a:pt x="2024652" y="74554"/>
                  </a:lnTo>
                  <a:lnTo>
                    <a:pt x="1977869" y="60752"/>
                  </a:lnTo>
                  <a:lnTo>
                    <a:pt x="1930356" y="48289"/>
                  </a:lnTo>
                  <a:lnTo>
                    <a:pt x="1882144" y="37191"/>
                  </a:lnTo>
                  <a:lnTo>
                    <a:pt x="1833266" y="27485"/>
                  </a:lnTo>
                  <a:lnTo>
                    <a:pt x="1783754" y="19199"/>
                  </a:lnTo>
                  <a:lnTo>
                    <a:pt x="1733641" y="12359"/>
                  </a:lnTo>
                  <a:lnTo>
                    <a:pt x="1682957" y="6992"/>
                  </a:lnTo>
                  <a:lnTo>
                    <a:pt x="1631736" y="3125"/>
                  </a:lnTo>
                  <a:lnTo>
                    <a:pt x="1580009" y="785"/>
                  </a:lnTo>
                  <a:lnTo>
                    <a:pt x="1527810" y="0"/>
                  </a:lnTo>
                </a:path>
              </a:pathLst>
            </a:custGeom>
            <a:ln w="15240">
              <a:solidFill>
                <a:srgbClr val="254160"/>
              </a:solidFill>
            </a:ln>
          </p:spPr>
          <p:txBody>
            <a:bodyPr wrap="square" lIns="0" tIns="0" rIns="0" bIns="0" rtlCol="0"/>
            <a:lstStyle/>
            <a:p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316223" y="5219700"/>
              <a:ext cx="848994" cy="908685"/>
            </a:xfrm>
            <a:custGeom>
              <a:avLst/>
              <a:gdLst/>
              <a:ahLst/>
              <a:cxnLst/>
              <a:rect l="l" t="t" r="r" b="b"/>
              <a:pathLst>
                <a:path w="848995" h="908685">
                  <a:moveTo>
                    <a:pt x="48895" y="402145"/>
                  </a:moveTo>
                  <a:lnTo>
                    <a:pt x="48895" y="24511"/>
                  </a:lnTo>
                  <a:lnTo>
                    <a:pt x="50831" y="14948"/>
                  </a:lnTo>
                  <a:lnTo>
                    <a:pt x="56102" y="7159"/>
                  </a:lnTo>
                  <a:lnTo>
                    <a:pt x="63896" y="1918"/>
                  </a:lnTo>
                  <a:lnTo>
                    <a:pt x="73405" y="0"/>
                  </a:lnTo>
                  <a:lnTo>
                    <a:pt x="367156" y="0"/>
                  </a:lnTo>
                  <a:lnTo>
                    <a:pt x="376719" y="1918"/>
                  </a:lnTo>
                  <a:lnTo>
                    <a:pt x="384508" y="7159"/>
                  </a:lnTo>
                  <a:lnTo>
                    <a:pt x="389749" y="14948"/>
                  </a:lnTo>
                  <a:lnTo>
                    <a:pt x="391667" y="24511"/>
                  </a:lnTo>
                  <a:lnTo>
                    <a:pt x="389749" y="34000"/>
                  </a:lnTo>
                  <a:lnTo>
                    <a:pt x="384508" y="41751"/>
                  </a:lnTo>
                  <a:lnTo>
                    <a:pt x="376719" y="46978"/>
                  </a:lnTo>
                  <a:lnTo>
                    <a:pt x="367156" y="48894"/>
                  </a:lnTo>
                  <a:lnTo>
                    <a:pt x="342646" y="48894"/>
                  </a:lnTo>
                  <a:lnTo>
                    <a:pt x="342646" y="426618"/>
                  </a:lnTo>
                  <a:lnTo>
                    <a:pt x="340729" y="436150"/>
                  </a:lnTo>
                  <a:lnTo>
                    <a:pt x="335502" y="443933"/>
                  </a:lnTo>
                  <a:lnTo>
                    <a:pt x="327751" y="449180"/>
                  </a:lnTo>
                  <a:lnTo>
                    <a:pt x="318262" y="451103"/>
                  </a:lnTo>
                  <a:lnTo>
                    <a:pt x="24511" y="451103"/>
                  </a:lnTo>
                  <a:lnTo>
                    <a:pt x="14948" y="449180"/>
                  </a:lnTo>
                  <a:lnTo>
                    <a:pt x="7159" y="443933"/>
                  </a:lnTo>
                  <a:lnTo>
                    <a:pt x="1918" y="436150"/>
                  </a:lnTo>
                  <a:lnTo>
                    <a:pt x="0" y="426618"/>
                  </a:lnTo>
                  <a:lnTo>
                    <a:pt x="1918" y="417093"/>
                  </a:lnTo>
                  <a:lnTo>
                    <a:pt x="7159" y="409314"/>
                  </a:lnTo>
                  <a:lnTo>
                    <a:pt x="14948" y="404069"/>
                  </a:lnTo>
                  <a:lnTo>
                    <a:pt x="24511" y="402145"/>
                  </a:lnTo>
                  <a:lnTo>
                    <a:pt x="48895" y="402145"/>
                  </a:lnTo>
                  <a:close/>
                </a:path>
                <a:path w="848995" h="908685">
                  <a:moveTo>
                    <a:pt x="73405" y="0"/>
                  </a:moveTo>
                  <a:lnTo>
                    <a:pt x="82968" y="1918"/>
                  </a:lnTo>
                  <a:lnTo>
                    <a:pt x="90757" y="7159"/>
                  </a:lnTo>
                  <a:lnTo>
                    <a:pt x="95998" y="14948"/>
                  </a:lnTo>
                  <a:lnTo>
                    <a:pt x="97916" y="24511"/>
                  </a:lnTo>
                  <a:lnTo>
                    <a:pt x="95998" y="34000"/>
                  </a:lnTo>
                  <a:lnTo>
                    <a:pt x="90757" y="41751"/>
                  </a:lnTo>
                  <a:lnTo>
                    <a:pt x="82968" y="46978"/>
                  </a:lnTo>
                  <a:lnTo>
                    <a:pt x="73405" y="48894"/>
                  </a:lnTo>
                  <a:lnTo>
                    <a:pt x="66675" y="48894"/>
                  </a:lnTo>
                  <a:lnTo>
                    <a:pt x="61213" y="43434"/>
                  </a:lnTo>
                  <a:lnTo>
                    <a:pt x="61213" y="36703"/>
                  </a:lnTo>
                  <a:lnTo>
                    <a:pt x="61213" y="29971"/>
                  </a:lnTo>
                  <a:lnTo>
                    <a:pt x="66675" y="24511"/>
                  </a:lnTo>
                  <a:lnTo>
                    <a:pt x="73405" y="24511"/>
                  </a:lnTo>
                  <a:lnTo>
                    <a:pt x="97916" y="24511"/>
                  </a:lnTo>
                </a:path>
                <a:path w="848995" h="908685">
                  <a:moveTo>
                    <a:pt x="342646" y="48894"/>
                  </a:moveTo>
                  <a:lnTo>
                    <a:pt x="73405" y="48894"/>
                  </a:lnTo>
                </a:path>
                <a:path w="848995" h="908685">
                  <a:moveTo>
                    <a:pt x="24511" y="402145"/>
                  </a:moveTo>
                  <a:lnTo>
                    <a:pt x="31241" y="402145"/>
                  </a:lnTo>
                  <a:lnTo>
                    <a:pt x="36702" y="407619"/>
                  </a:lnTo>
                  <a:lnTo>
                    <a:pt x="36702" y="414388"/>
                  </a:lnTo>
                  <a:lnTo>
                    <a:pt x="36702" y="421144"/>
                  </a:lnTo>
                  <a:lnTo>
                    <a:pt x="31241" y="426618"/>
                  </a:lnTo>
                  <a:lnTo>
                    <a:pt x="24511" y="426618"/>
                  </a:lnTo>
                  <a:lnTo>
                    <a:pt x="48895" y="426618"/>
                  </a:lnTo>
                </a:path>
                <a:path w="848995" h="908685">
                  <a:moveTo>
                    <a:pt x="24511" y="451103"/>
                  </a:moveTo>
                  <a:lnTo>
                    <a:pt x="34000" y="449180"/>
                  </a:lnTo>
                  <a:lnTo>
                    <a:pt x="41751" y="443933"/>
                  </a:lnTo>
                  <a:lnTo>
                    <a:pt x="46978" y="436150"/>
                  </a:lnTo>
                  <a:lnTo>
                    <a:pt x="48895" y="426618"/>
                  </a:lnTo>
                  <a:lnTo>
                    <a:pt x="48895" y="402145"/>
                  </a:lnTo>
                </a:path>
                <a:path w="848995" h="908685">
                  <a:moveTo>
                    <a:pt x="201295" y="554545"/>
                  </a:moveTo>
                  <a:lnTo>
                    <a:pt x="201295" y="176911"/>
                  </a:lnTo>
                  <a:lnTo>
                    <a:pt x="203231" y="167348"/>
                  </a:lnTo>
                  <a:lnTo>
                    <a:pt x="208502" y="159559"/>
                  </a:lnTo>
                  <a:lnTo>
                    <a:pt x="216296" y="154318"/>
                  </a:lnTo>
                  <a:lnTo>
                    <a:pt x="225805" y="152400"/>
                  </a:lnTo>
                  <a:lnTo>
                    <a:pt x="519556" y="152400"/>
                  </a:lnTo>
                  <a:lnTo>
                    <a:pt x="529119" y="154318"/>
                  </a:lnTo>
                  <a:lnTo>
                    <a:pt x="536908" y="159559"/>
                  </a:lnTo>
                  <a:lnTo>
                    <a:pt x="542149" y="167348"/>
                  </a:lnTo>
                  <a:lnTo>
                    <a:pt x="544067" y="176911"/>
                  </a:lnTo>
                  <a:lnTo>
                    <a:pt x="542149" y="186400"/>
                  </a:lnTo>
                  <a:lnTo>
                    <a:pt x="536908" y="194151"/>
                  </a:lnTo>
                  <a:lnTo>
                    <a:pt x="529119" y="199378"/>
                  </a:lnTo>
                  <a:lnTo>
                    <a:pt x="519556" y="201294"/>
                  </a:lnTo>
                  <a:lnTo>
                    <a:pt x="495046" y="201294"/>
                  </a:lnTo>
                  <a:lnTo>
                    <a:pt x="495046" y="579018"/>
                  </a:lnTo>
                  <a:lnTo>
                    <a:pt x="493129" y="588550"/>
                  </a:lnTo>
                  <a:lnTo>
                    <a:pt x="487902" y="596333"/>
                  </a:lnTo>
                  <a:lnTo>
                    <a:pt x="480151" y="601580"/>
                  </a:lnTo>
                  <a:lnTo>
                    <a:pt x="470662" y="603504"/>
                  </a:lnTo>
                  <a:lnTo>
                    <a:pt x="176911" y="603504"/>
                  </a:lnTo>
                  <a:lnTo>
                    <a:pt x="167348" y="601580"/>
                  </a:lnTo>
                  <a:lnTo>
                    <a:pt x="159559" y="596333"/>
                  </a:lnTo>
                  <a:lnTo>
                    <a:pt x="154318" y="588550"/>
                  </a:lnTo>
                  <a:lnTo>
                    <a:pt x="152400" y="579018"/>
                  </a:lnTo>
                  <a:lnTo>
                    <a:pt x="154318" y="569493"/>
                  </a:lnTo>
                  <a:lnTo>
                    <a:pt x="159559" y="561714"/>
                  </a:lnTo>
                  <a:lnTo>
                    <a:pt x="167348" y="556469"/>
                  </a:lnTo>
                  <a:lnTo>
                    <a:pt x="176911" y="554545"/>
                  </a:lnTo>
                  <a:lnTo>
                    <a:pt x="201295" y="554545"/>
                  </a:lnTo>
                  <a:close/>
                </a:path>
                <a:path w="848995" h="908685">
                  <a:moveTo>
                    <a:pt x="225805" y="152400"/>
                  </a:moveTo>
                  <a:lnTo>
                    <a:pt x="235368" y="154318"/>
                  </a:lnTo>
                  <a:lnTo>
                    <a:pt x="243157" y="159559"/>
                  </a:lnTo>
                  <a:lnTo>
                    <a:pt x="248398" y="167348"/>
                  </a:lnTo>
                  <a:lnTo>
                    <a:pt x="250316" y="176911"/>
                  </a:lnTo>
                  <a:lnTo>
                    <a:pt x="248398" y="186400"/>
                  </a:lnTo>
                  <a:lnTo>
                    <a:pt x="243157" y="194151"/>
                  </a:lnTo>
                  <a:lnTo>
                    <a:pt x="235368" y="199378"/>
                  </a:lnTo>
                  <a:lnTo>
                    <a:pt x="225805" y="201294"/>
                  </a:lnTo>
                  <a:lnTo>
                    <a:pt x="219075" y="201294"/>
                  </a:lnTo>
                  <a:lnTo>
                    <a:pt x="213613" y="195834"/>
                  </a:lnTo>
                  <a:lnTo>
                    <a:pt x="213613" y="189103"/>
                  </a:lnTo>
                  <a:lnTo>
                    <a:pt x="213613" y="182372"/>
                  </a:lnTo>
                  <a:lnTo>
                    <a:pt x="219075" y="176911"/>
                  </a:lnTo>
                  <a:lnTo>
                    <a:pt x="225805" y="176911"/>
                  </a:lnTo>
                  <a:lnTo>
                    <a:pt x="250316" y="176911"/>
                  </a:lnTo>
                </a:path>
                <a:path w="848995" h="908685">
                  <a:moveTo>
                    <a:pt x="495046" y="201294"/>
                  </a:moveTo>
                  <a:lnTo>
                    <a:pt x="225805" y="201294"/>
                  </a:lnTo>
                </a:path>
                <a:path w="848995" h="908685">
                  <a:moveTo>
                    <a:pt x="176911" y="554545"/>
                  </a:moveTo>
                  <a:lnTo>
                    <a:pt x="183641" y="554545"/>
                  </a:lnTo>
                  <a:lnTo>
                    <a:pt x="189102" y="560019"/>
                  </a:lnTo>
                  <a:lnTo>
                    <a:pt x="189102" y="566788"/>
                  </a:lnTo>
                  <a:lnTo>
                    <a:pt x="189102" y="573544"/>
                  </a:lnTo>
                  <a:lnTo>
                    <a:pt x="183641" y="579018"/>
                  </a:lnTo>
                  <a:lnTo>
                    <a:pt x="176911" y="579018"/>
                  </a:lnTo>
                  <a:lnTo>
                    <a:pt x="201295" y="579018"/>
                  </a:lnTo>
                </a:path>
                <a:path w="848995" h="908685">
                  <a:moveTo>
                    <a:pt x="176911" y="603504"/>
                  </a:moveTo>
                  <a:lnTo>
                    <a:pt x="186400" y="601580"/>
                  </a:lnTo>
                  <a:lnTo>
                    <a:pt x="194151" y="596333"/>
                  </a:lnTo>
                  <a:lnTo>
                    <a:pt x="199378" y="588550"/>
                  </a:lnTo>
                  <a:lnTo>
                    <a:pt x="201295" y="579018"/>
                  </a:lnTo>
                  <a:lnTo>
                    <a:pt x="201295" y="554545"/>
                  </a:lnTo>
                </a:path>
                <a:path w="848995" h="908685">
                  <a:moveTo>
                    <a:pt x="353695" y="706945"/>
                  </a:moveTo>
                  <a:lnTo>
                    <a:pt x="353695" y="329311"/>
                  </a:lnTo>
                  <a:lnTo>
                    <a:pt x="355631" y="319748"/>
                  </a:lnTo>
                  <a:lnTo>
                    <a:pt x="360902" y="311959"/>
                  </a:lnTo>
                  <a:lnTo>
                    <a:pt x="368696" y="306718"/>
                  </a:lnTo>
                  <a:lnTo>
                    <a:pt x="378205" y="304800"/>
                  </a:lnTo>
                  <a:lnTo>
                    <a:pt x="671956" y="304800"/>
                  </a:lnTo>
                  <a:lnTo>
                    <a:pt x="681519" y="306718"/>
                  </a:lnTo>
                  <a:lnTo>
                    <a:pt x="689308" y="311959"/>
                  </a:lnTo>
                  <a:lnTo>
                    <a:pt x="694549" y="319748"/>
                  </a:lnTo>
                  <a:lnTo>
                    <a:pt x="696467" y="329311"/>
                  </a:lnTo>
                  <a:lnTo>
                    <a:pt x="694549" y="338800"/>
                  </a:lnTo>
                  <a:lnTo>
                    <a:pt x="689308" y="346551"/>
                  </a:lnTo>
                  <a:lnTo>
                    <a:pt x="681519" y="351778"/>
                  </a:lnTo>
                  <a:lnTo>
                    <a:pt x="671956" y="353694"/>
                  </a:lnTo>
                  <a:lnTo>
                    <a:pt x="647446" y="353694"/>
                  </a:lnTo>
                  <a:lnTo>
                    <a:pt x="647446" y="731418"/>
                  </a:lnTo>
                  <a:lnTo>
                    <a:pt x="645529" y="740950"/>
                  </a:lnTo>
                  <a:lnTo>
                    <a:pt x="640302" y="748733"/>
                  </a:lnTo>
                  <a:lnTo>
                    <a:pt x="632551" y="753980"/>
                  </a:lnTo>
                  <a:lnTo>
                    <a:pt x="623062" y="755904"/>
                  </a:lnTo>
                  <a:lnTo>
                    <a:pt x="329311" y="755904"/>
                  </a:lnTo>
                  <a:lnTo>
                    <a:pt x="319748" y="753980"/>
                  </a:lnTo>
                  <a:lnTo>
                    <a:pt x="311959" y="748733"/>
                  </a:lnTo>
                  <a:lnTo>
                    <a:pt x="306718" y="740950"/>
                  </a:lnTo>
                  <a:lnTo>
                    <a:pt x="304800" y="731418"/>
                  </a:lnTo>
                  <a:lnTo>
                    <a:pt x="306718" y="721893"/>
                  </a:lnTo>
                  <a:lnTo>
                    <a:pt x="311959" y="714114"/>
                  </a:lnTo>
                  <a:lnTo>
                    <a:pt x="319748" y="708869"/>
                  </a:lnTo>
                  <a:lnTo>
                    <a:pt x="329311" y="706945"/>
                  </a:lnTo>
                  <a:lnTo>
                    <a:pt x="353695" y="706945"/>
                  </a:lnTo>
                  <a:close/>
                </a:path>
                <a:path w="848995" h="908685">
                  <a:moveTo>
                    <a:pt x="378205" y="304800"/>
                  </a:moveTo>
                  <a:lnTo>
                    <a:pt x="387768" y="306718"/>
                  </a:lnTo>
                  <a:lnTo>
                    <a:pt x="395557" y="311959"/>
                  </a:lnTo>
                  <a:lnTo>
                    <a:pt x="400798" y="319748"/>
                  </a:lnTo>
                  <a:lnTo>
                    <a:pt x="402716" y="329311"/>
                  </a:lnTo>
                  <a:lnTo>
                    <a:pt x="400798" y="338800"/>
                  </a:lnTo>
                  <a:lnTo>
                    <a:pt x="395557" y="346551"/>
                  </a:lnTo>
                  <a:lnTo>
                    <a:pt x="387768" y="351778"/>
                  </a:lnTo>
                  <a:lnTo>
                    <a:pt x="378205" y="353694"/>
                  </a:lnTo>
                  <a:lnTo>
                    <a:pt x="371475" y="353694"/>
                  </a:lnTo>
                  <a:lnTo>
                    <a:pt x="366013" y="348234"/>
                  </a:lnTo>
                  <a:lnTo>
                    <a:pt x="366013" y="341503"/>
                  </a:lnTo>
                  <a:lnTo>
                    <a:pt x="366013" y="334772"/>
                  </a:lnTo>
                  <a:lnTo>
                    <a:pt x="371475" y="329311"/>
                  </a:lnTo>
                  <a:lnTo>
                    <a:pt x="378205" y="329311"/>
                  </a:lnTo>
                  <a:lnTo>
                    <a:pt x="402716" y="329311"/>
                  </a:lnTo>
                </a:path>
                <a:path w="848995" h="908685">
                  <a:moveTo>
                    <a:pt x="647446" y="353694"/>
                  </a:moveTo>
                  <a:lnTo>
                    <a:pt x="378205" y="353694"/>
                  </a:lnTo>
                </a:path>
                <a:path w="848995" h="908685">
                  <a:moveTo>
                    <a:pt x="329311" y="706945"/>
                  </a:moveTo>
                  <a:lnTo>
                    <a:pt x="336041" y="706945"/>
                  </a:lnTo>
                  <a:lnTo>
                    <a:pt x="341502" y="712419"/>
                  </a:lnTo>
                  <a:lnTo>
                    <a:pt x="341502" y="719188"/>
                  </a:lnTo>
                  <a:lnTo>
                    <a:pt x="341502" y="725944"/>
                  </a:lnTo>
                  <a:lnTo>
                    <a:pt x="336041" y="731418"/>
                  </a:lnTo>
                  <a:lnTo>
                    <a:pt x="329311" y="731418"/>
                  </a:lnTo>
                  <a:lnTo>
                    <a:pt x="353695" y="731418"/>
                  </a:lnTo>
                </a:path>
                <a:path w="848995" h="908685">
                  <a:moveTo>
                    <a:pt x="329311" y="755904"/>
                  </a:moveTo>
                  <a:lnTo>
                    <a:pt x="338800" y="753980"/>
                  </a:lnTo>
                  <a:lnTo>
                    <a:pt x="346551" y="748733"/>
                  </a:lnTo>
                  <a:lnTo>
                    <a:pt x="351778" y="740950"/>
                  </a:lnTo>
                  <a:lnTo>
                    <a:pt x="353695" y="731418"/>
                  </a:lnTo>
                  <a:lnTo>
                    <a:pt x="353695" y="706945"/>
                  </a:lnTo>
                </a:path>
                <a:path w="848995" h="908685">
                  <a:moveTo>
                    <a:pt x="506095" y="859345"/>
                  </a:moveTo>
                  <a:lnTo>
                    <a:pt x="506095" y="481672"/>
                  </a:lnTo>
                  <a:lnTo>
                    <a:pt x="508031" y="472148"/>
                  </a:lnTo>
                  <a:lnTo>
                    <a:pt x="513302" y="464369"/>
                  </a:lnTo>
                  <a:lnTo>
                    <a:pt x="521096" y="459123"/>
                  </a:lnTo>
                  <a:lnTo>
                    <a:pt x="530605" y="457200"/>
                  </a:lnTo>
                  <a:lnTo>
                    <a:pt x="824356" y="457200"/>
                  </a:lnTo>
                  <a:lnTo>
                    <a:pt x="833919" y="459123"/>
                  </a:lnTo>
                  <a:lnTo>
                    <a:pt x="841708" y="464369"/>
                  </a:lnTo>
                  <a:lnTo>
                    <a:pt x="846949" y="472148"/>
                  </a:lnTo>
                  <a:lnTo>
                    <a:pt x="848867" y="481672"/>
                  </a:lnTo>
                  <a:lnTo>
                    <a:pt x="846949" y="491204"/>
                  </a:lnTo>
                  <a:lnTo>
                    <a:pt x="841708" y="498987"/>
                  </a:lnTo>
                  <a:lnTo>
                    <a:pt x="833919" y="504234"/>
                  </a:lnTo>
                  <a:lnTo>
                    <a:pt x="824356" y="506158"/>
                  </a:lnTo>
                  <a:lnTo>
                    <a:pt x="799846" y="506158"/>
                  </a:lnTo>
                  <a:lnTo>
                    <a:pt x="799846" y="883818"/>
                  </a:lnTo>
                  <a:lnTo>
                    <a:pt x="797929" y="893350"/>
                  </a:lnTo>
                  <a:lnTo>
                    <a:pt x="792702" y="901133"/>
                  </a:lnTo>
                  <a:lnTo>
                    <a:pt x="784951" y="906380"/>
                  </a:lnTo>
                  <a:lnTo>
                    <a:pt x="775462" y="908304"/>
                  </a:lnTo>
                  <a:lnTo>
                    <a:pt x="481711" y="908304"/>
                  </a:lnTo>
                  <a:lnTo>
                    <a:pt x="472148" y="906380"/>
                  </a:lnTo>
                  <a:lnTo>
                    <a:pt x="464359" y="901133"/>
                  </a:lnTo>
                  <a:lnTo>
                    <a:pt x="459118" y="893350"/>
                  </a:lnTo>
                  <a:lnTo>
                    <a:pt x="457200" y="883818"/>
                  </a:lnTo>
                  <a:lnTo>
                    <a:pt x="459118" y="874293"/>
                  </a:lnTo>
                  <a:lnTo>
                    <a:pt x="464359" y="866514"/>
                  </a:lnTo>
                  <a:lnTo>
                    <a:pt x="472148" y="861269"/>
                  </a:lnTo>
                  <a:lnTo>
                    <a:pt x="481711" y="859345"/>
                  </a:lnTo>
                  <a:lnTo>
                    <a:pt x="506095" y="859345"/>
                  </a:lnTo>
                  <a:close/>
                </a:path>
                <a:path w="848995" h="908685">
                  <a:moveTo>
                    <a:pt x="530605" y="457200"/>
                  </a:moveTo>
                  <a:lnTo>
                    <a:pt x="540168" y="459123"/>
                  </a:lnTo>
                  <a:lnTo>
                    <a:pt x="547957" y="464369"/>
                  </a:lnTo>
                  <a:lnTo>
                    <a:pt x="553198" y="472148"/>
                  </a:lnTo>
                  <a:lnTo>
                    <a:pt x="555116" y="481672"/>
                  </a:lnTo>
                  <a:lnTo>
                    <a:pt x="553198" y="491204"/>
                  </a:lnTo>
                  <a:lnTo>
                    <a:pt x="547957" y="498987"/>
                  </a:lnTo>
                  <a:lnTo>
                    <a:pt x="540168" y="504234"/>
                  </a:lnTo>
                  <a:lnTo>
                    <a:pt x="530605" y="506158"/>
                  </a:lnTo>
                  <a:lnTo>
                    <a:pt x="523875" y="506158"/>
                  </a:lnTo>
                  <a:lnTo>
                    <a:pt x="518413" y="500672"/>
                  </a:lnTo>
                  <a:lnTo>
                    <a:pt x="518413" y="493915"/>
                  </a:lnTo>
                  <a:lnTo>
                    <a:pt x="518413" y="487159"/>
                  </a:lnTo>
                  <a:lnTo>
                    <a:pt x="523875" y="481672"/>
                  </a:lnTo>
                  <a:lnTo>
                    <a:pt x="530605" y="481672"/>
                  </a:lnTo>
                  <a:lnTo>
                    <a:pt x="555116" y="481672"/>
                  </a:lnTo>
                </a:path>
                <a:path w="848995" h="908685">
                  <a:moveTo>
                    <a:pt x="799846" y="506158"/>
                  </a:moveTo>
                  <a:lnTo>
                    <a:pt x="530605" y="506158"/>
                  </a:lnTo>
                </a:path>
                <a:path w="848995" h="908685">
                  <a:moveTo>
                    <a:pt x="481711" y="859345"/>
                  </a:moveTo>
                  <a:lnTo>
                    <a:pt x="488441" y="859345"/>
                  </a:lnTo>
                  <a:lnTo>
                    <a:pt x="493902" y="864819"/>
                  </a:lnTo>
                  <a:lnTo>
                    <a:pt x="493902" y="871588"/>
                  </a:lnTo>
                  <a:lnTo>
                    <a:pt x="493902" y="878344"/>
                  </a:lnTo>
                  <a:lnTo>
                    <a:pt x="488441" y="883818"/>
                  </a:lnTo>
                  <a:lnTo>
                    <a:pt x="481711" y="883818"/>
                  </a:lnTo>
                  <a:lnTo>
                    <a:pt x="506095" y="883818"/>
                  </a:lnTo>
                </a:path>
                <a:path w="848995" h="908685">
                  <a:moveTo>
                    <a:pt x="481711" y="908304"/>
                  </a:moveTo>
                  <a:lnTo>
                    <a:pt x="491200" y="906380"/>
                  </a:lnTo>
                  <a:lnTo>
                    <a:pt x="498951" y="901133"/>
                  </a:lnTo>
                  <a:lnTo>
                    <a:pt x="504178" y="893350"/>
                  </a:lnTo>
                  <a:lnTo>
                    <a:pt x="506095" y="883818"/>
                  </a:lnTo>
                  <a:lnTo>
                    <a:pt x="506095" y="859345"/>
                  </a:lnTo>
                </a:path>
              </a:pathLst>
            </a:custGeom>
            <a:ln w="1524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238371" y="5693155"/>
            <a:ext cx="2062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err="1">
                <a:latin typeface="Candara"/>
                <a:cs typeface="Candara"/>
              </a:rPr>
              <a:t>Цінні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папери</a:t>
            </a:r>
            <a:endParaRPr sz="2400" dirty="0">
              <a:latin typeface="Candara"/>
              <a:cs typeface="Candar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3634" y="3729587"/>
            <a:ext cx="1114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Біржа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42164"/>
            <a:ext cx="643699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dirty="0" err="1"/>
              <a:t>Навіщо</a:t>
            </a:r>
            <a:r>
              <a:rPr lang="ru-RU" sz="4400" dirty="0"/>
              <a:t> </a:t>
            </a:r>
            <a:r>
              <a:rPr lang="ru-RU" sz="4400" dirty="0" err="1"/>
              <a:t>потрібні</a:t>
            </a:r>
            <a:r>
              <a:rPr lang="ru-RU" sz="4400" dirty="0"/>
              <a:t> </a:t>
            </a:r>
            <a:r>
              <a:rPr lang="ru-RU" sz="4400" dirty="0" err="1"/>
              <a:t>біржі</a:t>
            </a:r>
            <a:r>
              <a:rPr lang="ru-RU" sz="4400" dirty="0"/>
              <a:t>?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86334" y="1701495"/>
            <a:ext cx="6569075" cy="24057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dirty="0" err="1">
                <a:latin typeface="Candara"/>
                <a:cs typeface="Candara"/>
              </a:rPr>
              <a:t>Біржа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виконує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функцію</a:t>
            </a:r>
            <a:r>
              <a:rPr lang="ru-RU" sz="2400" dirty="0">
                <a:latin typeface="Candara"/>
                <a:cs typeface="Candara"/>
              </a:rPr>
              <a:t> ринку –</a:t>
            </a:r>
          </a:p>
          <a:p>
            <a:pPr>
              <a:lnSpc>
                <a:spcPct val="100000"/>
              </a:lnSpc>
            </a:pPr>
            <a:endParaRPr sz="24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ru-RU" sz="2150" dirty="0">
                <a:latin typeface="Candara"/>
                <a:cs typeface="Candara"/>
              </a:rPr>
              <a:t>На </a:t>
            </a:r>
            <a:r>
              <a:rPr lang="ru-RU" sz="2150" dirty="0" err="1">
                <a:latin typeface="Candara"/>
                <a:cs typeface="Candara"/>
              </a:rPr>
              <a:t>біржі</a:t>
            </a:r>
            <a:r>
              <a:rPr lang="ru-RU" sz="2150" dirty="0">
                <a:latin typeface="Candara"/>
                <a:cs typeface="Candara"/>
              </a:rPr>
              <a:t>, як і на будь-</a:t>
            </a:r>
            <a:r>
              <a:rPr lang="ru-RU" sz="2150" dirty="0" err="1">
                <a:latin typeface="Candara"/>
                <a:cs typeface="Candara"/>
              </a:rPr>
              <a:t>якому</a:t>
            </a:r>
            <a:r>
              <a:rPr lang="ru-RU" sz="2150" dirty="0">
                <a:latin typeface="Candara"/>
                <a:cs typeface="Candara"/>
              </a:rPr>
              <a:t> ринку, в </a:t>
            </a:r>
            <a:r>
              <a:rPr lang="ru-RU" sz="2150" dirty="0" err="1">
                <a:latin typeface="Candara"/>
                <a:cs typeface="Candara"/>
              </a:rPr>
              <a:t>основі</a:t>
            </a:r>
            <a:r>
              <a:rPr lang="ru-RU" sz="2150" dirty="0">
                <a:latin typeface="Candara"/>
                <a:cs typeface="Candara"/>
              </a:rPr>
              <a:t> стоять </a:t>
            </a:r>
            <a:r>
              <a:rPr lang="ru-RU" sz="2150" dirty="0" err="1">
                <a:latin typeface="Candara"/>
                <a:cs typeface="Candara"/>
              </a:rPr>
              <a:t>взаємини</a:t>
            </a:r>
            <a:r>
              <a:rPr lang="ru-RU" sz="2150" dirty="0">
                <a:latin typeface="Candara"/>
                <a:cs typeface="Candara"/>
              </a:rPr>
              <a:t> </a:t>
            </a:r>
            <a:r>
              <a:rPr lang="ru-RU" sz="2150" dirty="0" err="1">
                <a:latin typeface="Candara"/>
                <a:cs typeface="Candara"/>
              </a:rPr>
              <a:t>продавця</a:t>
            </a:r>
            <a:r>
              <a:rPr lang="ru-RU" sz="2150" dirty="0">
                <a:latin typeface="Candara"/>
                <a:cs typeface="Candara"/>
              </a:rPr>
              <a:t> і </a:t>
            </a:r>
            <a:r>
              <a:rPr lang="ru-RU" sz="2150" dirty="0" err="1">
                <a:latin typeface="Candara"/>
                <a:cs typeface="Candara"/>
              </a:rPr>
              <a:t>покупця.Отже</a:t>
            </a:r>
            <a:r>
              <a:rPr lang="ru-RU" sz="2150" dirty="0">
                <a:latin typeface="Candara"/>
                <a:cs typeface="Candara"/>
              </a:rPr>
              <a:t>, </a:t>
            </a:r>
            <a:r>
              <a:rPr lang="ru-RU" sz="2150" dirty="0" err="1">
                <a:latin typeface="Candara"/>
                <a:cs typeface="Candara"/>
              </a:rPr>
              <a:t>біржа</a:t>
            </a:r>
            <a:r>
              <a:rPr lang="ru-RU" sz="2150" dirty="0">
                <a:latin typeface="Candara"/>
                <a:cs typeface="Candara"/>
              </a:rPr>
              <a:t> - </a:t>
            </a:r>
            <a:r>
              <a:rPr lang="ru-RU" sz="2150" dirty="0" err="1">
                <a:latin typeface="Candara"/>
                <a:cs typeface="Candara"/>
              </a:rPr>
              <a:t>це,головним</a:t>
            </a:r>
            <a:r>
              <a:rPr lang="ru-RU" sz="2150" dirty="0">
                <a:latin typeface="Candara"/>
                <a:cs typeface="Candara"/>
              </a:rPr>
              <a:t> чином, </a:t>
            </a:r>
            <a:r>
              <a:rPr lang="ru-RU" sz="2150" dirty="0" err="1">
                <a:latin typeface="Candara"/>
                <a:cs typeface="Candara"/>
              </a:rPr>
              <a:t>місцездійснення</a:t>
            </a:r>
            <a:r>
              <a:rPr lang="ru-RU" sz="2150" dirty="0">
                <a:latin typeface="Candara"/>
                <a:cs typeface="Candara"/>
              </a:rPr>
              <a:t> </a:t>
            </a:r>
            <a:r>
              <a:rPr lang="ru-RU" sz="2150" dirty="0" err="1">
                <a:latin typeface="Candara"/>
                <a:cs typeface="Candara"/>
              </a:rPr>
              <a:t>операцій.Крім</a:t>
            </a:r>
            <a:r>
              <a:rPr lang="ru-RU" sz="2150" dirty="0">
                <a:latin typeface="Candara"/>
                <a:cs typeface="Candara"/>
              </a:rPr>
              <a:t> того, </a:t>
            </a:r>
            <a:r>
              <a:rPr lang="ru-RU" sz="2150" dirty="0" err="1">
                <a:latin typeface="Candara"/>
                <a:cs typeface="Candara"/>
              </a:rPr>
              <a:t>біржа</a:t>
            </a:r>
            <a:r>
              <a:rPr lang="ru-RU" sz="2150" dirty="0">
                <a:latin typeface="Candara"/>
                <a:cs typeface="Candara"/>
              </a:rPr>
              <a:t> як </a:t>
            </a:r>
            <a:r>
              <a:rPr lang="ru-RU" sz="2150" dirty="0" err="1">
                <a:latin typeface="Candara"/>
                <a:cs typeface="Candara"/>
              </a:rPr>
              <a:t>організатор</a:t>
            </a:r>
            <a:r>
              <a:rPr lang="ru-RU" sz="2150" dirty="0">
                <a:latin typeface="Candara"/>
                <a:cs typeface="Candara"/>
              </a:rPr>
              <a:t> </a:t>
            </a:r>
            <a:r>
              <a:rPr lang="ru-RU" sz="2150" dirty="0" err="1">
                <a:latin typeface="Candara"/>
                <a:cs typeface="Candara"/>
              </a:rPr>
              <a:t>торгів</a:t>
            </a:r>
            <a:r>
              <a:rPr lang="ru-RU" sz="2150" dirty="0">
                <a:latin typeface="Candara"/>
                <a:cs typeface="Candara"/>
              </a:rPr>
              <a:t>, </a:t>
            </a:r>
            <a:r>
              <a:rPr lang="ru-RU" sz="2150" dirty="0" err="1">
                <a:latin typeface="Candara"/>
                <a:cs typeface="Candara"/>
              </a:rPr>
              <a:t>стежить</a:t>
            </a:r>
            <a:r>
              <a:rPr lang="ru-RU" sz="2150" dirty="0">
                <a:latin typeface="Candara"/>
                <a:cs typeface="Candara"/>
              </a:rPr>
              <a:t> за </a:t>
            </a:r>
            <a:r>
              <a:rPr lang="ru-RU" sz="2150" dirty="0" err="1">
                <a:latin typeface="Candara"/>
                <a:cs typeface="Candara"/>
              </a:rPr>
              <a:t>дотриманням«Правил</a:t>
            </a:r>
            <a:r>
              <a:rPr lang="ru-RU" sz="2150" dirty="0">
                <a:latin typeface="Candara"/>
                <a:cs typeface="Candara"/>
              </a:rPr>
              <a:t> </a:t>
            </a:r>
            <a:r>
              <a:rPr lang="ru-RU" sz="2150" dirty="0" err="1">
                <a:latin typeface="Candara"/>
                <a:cs typeface="Candara"/>
              </a:rPr>
              <a:t>гри</a:t>
            </a:r>
            <a:r>
              <a:rPr lang="ru-RU" sz="2150" dirty="0">
                <a:latin typeface="Candara"/>
                <a:cs typeface="Candara"/>
              </a:rPr>
              <a:t>» і </a:t>
            </a:r>
            <a:r>
              <a:rPr lang="ru-RU" sz="2150" dirty="0" err="1">
                <a:latin typeface="Candara"/>
                <a:cs typeface="Candara"/>
              </a:rPr>
              <a:t>гарантує</a:t>
            </a:r>
            <a:r>
              <a:rPr lang="ru-RU" sz="2150" dirty="0">
                <a:latin typeface="Candara"/>
                <a:cs typeface="Candara"/>
              </a:rPr>
              <a:t> </a:t>
            </a:r>
            <a:r>
              <a:rPr lang="ru-RU" sz="2150" dirty="0" err="1">
                <a:latin typeface="Candara"/>
                <a:cs typeface="Candara"/>
              </a:rPr>
              <a:t>виконання</a:t>
            </a:r>
            <a:r>
              <a:rPr lang="ru-RU" sz="2150" dirty="0">
                <a:latin typeface="Candara"/>
                <a:cs typeface="Candara"/>
              </a:rPr>
              <a:t> </a:t>
            </a:r>
            <a:r>
              <a:rPr lang="ru-RU" sz="2150" dirty="0" err="1">
                <a:latin typeface="Candara"/>
                <a:cs typeface="Candara"/>
              </a:rPr>
              <a:t>угод</a:t>
            </a:r>
            <a:r>
              <a:rPr lang="ru-RU" sz="2150" dirty="0">
                <a:latin typeface="Candara"/>
                <a:cs typeface="Candara"/>
              </a:rPr>
              <a:t>.</a:t>
            </a:r>
            <a:endParaRPr sz="2150" dirty="0">
              <a:latin typeface="Candara"/>
              <a:cs typeface="Candar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4058412"/>
            <a:ext cx="3683508" cy="27630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0541" y="346329"/>
            <a:ext cx="6583045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2200" dirty="0" err="1">
                <a:latin typeface="Candara"/>
                <a:cs typeface="Candara"/>
              </a:rPr>
              <a:t>Історія</a:t>
            </a:r>
            <a:br>
              <a:rPr lang="ru-RU" sz="2200" dirty="0">
                <a:latin typeface="Candara"/>
                <a:cs typeface="Candara"/>
              </a:rPr>
            </a:br>
            <a:r>
              <a:rPr lang="ru-RU" sz="2200" dirty="0" err="1">
                <a:latin typeface="Candara"/>
                <a:cs typeface="Candara"/>
              </a:rPr>
              <a:t>Перші</a:t>
            </a:r>
            <a:r>
              <a:rPr lang="ru-RU" sz="2200" dirty="0">
                <a:latin typeface="Candara"/>
                <a:cs typeface="Candara"/>
              </a:rPr>
              <a:t> </a:t>
            </a:r>
            <a:r>
              <a:rPr lang="ru-RU" sz="2200" dirty="0" err="1">
                <a:latin typeface="Candara"/>
                <a:cs typeface="Candara"/>
              </a:rPr>
              <a:t>біржі</a:t>
            </a:r>
            <a:r>
              <a:rPr lang="ru-RU" sz="2200" dirty="0">
                <a:latin typeface="Candara"/>
                <a:cs typeface="Candara"/>
              </a:rPr>
              <a:t> </a:t>
            </a:r>
            <a:r>
              <a:rPr lang="ru-RU" sz="2200" dirty="0" err="1">
                <a:latin typeface="Candara"/>
                <a:cs typeface="Candara"/>
              </a:rPr>
              <a:t>з'явилися</a:t>
            </a:r>
            <a:r>
              <a:rPr lang="ru-RU" sz="2200" dirty="0">
                <a:latin typeface="Candara"/>
                <a:cs typeface="Candara"/>
              </a:rPr>
              <a:t> в </a:t>
            </a:r>
            <a:r>
              <a:rPr lang="ru-RU" sz="2200" dirty="0" err="1">
                <a:latin typeface="Candara"/>
                <a:cs typeface="Candara"/>
              </a:rPr>
              <a:t>Європі</a:t>
            </a:r>
            <a:r>
              <a:rPr lang="ru-RU" sz="2200" dirty="0">
                <a:latin typeface="Candara"/>
                <a:cs typeface="Candara"/>
              </a:rPr>
              <a:t> </a:t>
            </a:r>
            <a:r>
              <a:rPr lang="en-US" sz="2200" dirty="0">
                <a:latin typeface="Candara"/>
                <a:cs typeface="Candara"/>
              </a:rPr>
              <a:t>XIII-XV </a:t>
            </a:r>
            <a:r>
              <a:rPr lang="ru-RU" sz="2200" dirty="0">
                <a:latin typeface="Candara"/>
                <a:cs typeface="Candara"/>
              </a:rPr>
              <a:t>ст. на </a:t>
            </a:r>
            <a:r>
              <a:rPr lang="ru-RU" sz="2200" dirty="0" err="1">
                <a:latin typeface="Candara"/>
                <a:cs typeface="Candara"/>
              </a:rPr>
              <a:t>базі</a:t>
            </a:r>
            <a:r>
              <a:rPr lang="ru-RU" sz="2200" dirty="0">
                <a:latin typeface="Candara"/>
                <a:cs typeface="Candara"/>
              </a:rPr>
              <a:t> </a:t>
            </a:r>
            <a:r>
              <a:rPr lang="ru-RU" sz="2200" dirty="0" err="1">
                <a:latin typeface="Candara"/>
                <a:cs typeface="Candara"/>
              </a:rPr>
              <a:t>ярмарків</a:t>
            </a:r>
            <a:r>
              <a:rPr lang="ru-RU" sz="2200" dirty="0">
                <a:latin typeface="Candara"/>
                <a:cs typeface="Candara"/>
              </a:rPr>
              <a:t>, де </a:t>
            </a:r>
            <a:r>
              <a:rPr lang="ru-RU" sz="2200" dirty="0" err="1">
                <a:latin typeface="Candara"/>
                <a:cs typeface="Candara"/>
              </a:rPr>
              <a:t>купці</a:t>
            </a:r>
            <a:r>
              <a:rPr lang="ru-RU" sz="2200" dirty="0">
                <a:latin typeface="Candara"/>
                <a:cs typeface="Candara"/>
              </a:rPr>
              <a:t> </a:t>
            </a:r>
            <a:r>
              <a:rPr lang="ru-RU" sz="2200" dirty="0" err="1">
                <a:latin typeface="Candara"/>
                <a:cs typeface="Candara"/>
              </a:rPr>
              <a:t>торгували</a:t>
            </a:r>
            <a:r>
              <a:rPr lang="ru-RU" sz="2200" dirty="0">
                <a:latin typeface="Candara"/>
                <a:cs typeface="Candara"/>
              </a:rPr>
              <a:t> векселями - першими формами </a:t>
            </a:r>
            <a:r>
              <a:rPr lang="ru-RU" sz="2200" dirty="0" err="1">
                <a:latin typeface="Candara"/>
                <a:cs typeface="Candara"/>
              </a:rPr>
              <a:t>боргових</a:t>
            </a:r>
            <a:r>
              <a:rPr lang="ru-RU" sz="2200" dirty="0">
                <a:latin typeface="Candara"/>
                <a:cs typeface="Candara"/>
              </a:rPr>
              <a:t> </a:t>
            </a:r>
            <a:r>
              <a:rPr lang="ru-RU" sz="2200" dirty="0" err="1">
                <a:latin typeface="Candara"/>
                <a:cs typeface="Candara"/>
              </a:rPr>
              <a:t>зобов'язань</a:t>
            </a:r>
            <a:endParaRPr sz="22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2838678"/>
            <a:ext cx="3581400" cy="3181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lang="ru-RU" sz="2000" dirty="0" err="1">
                <a:latin typeface="Candara"/>
                <a:cs typeface="Candara"/>
              </a:rPr>
              <a:t>Згодом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біржі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з'явилися</a:t>
            </a:r>
            <a:r>
              <a:rPr lang="ru-RU" sz="2000" dirty="0">
                <a:latin typeface="Candara"/>
                <a:cs typeface="Candara"/>
              </a:rPr>
              <a:t> в </a:t>
            </a:r>
            <a:r>
              <a:rPr lang="ru-RU" sz="2000" dirty="0" err="1">
                <a:latin typeface="Candara"/>
                <a:cs typeface="Candara"/>
              </a:rPr>
              <a:t>багатьох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містах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світу</a:t>
            </a:r>
            <a:r>
              <a:rPr lang="ru-RU" sz="2000" dirty="0">
                <a:latin typeface="Candara"/>
                <a:cs typeface="Candara"/>
              </a:rPr>
              <a:t>, і </a:t>
            </a:r>
            <a:r>
              <a:rPr lang="ru-RU" sz="2000" dirty="0" err="1">
                <a:latin typeface="Candara"/>
                <a:cs typeface="Candara"/>
              </a:rPr>
              <a:t>дорозвитку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електронноїторгівлі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угодиздійснювалися</a:t>
            </a:r>
            <a:r>
              <a:rPr lang="ru-RU" sz="2000" dirty="0">
                <a:latin typeface="Candara"/>
                <a:cs typeface="Candara"/>
              </a:rPr>
              <a:t> в так </a:t>
            </a:r>
            <a:r>
              <a:rPr lang="ru-RU" sz="2000" dirty="0" err="1">
                <a:latin typeface="Candara"/>
                <a:cs typeface="Candara"/>
              </a:rPr>
              <a:t>званій</a:t>
            </a:r>
            <a:r>
              <a:rPr lang="ru-RU" sz="2000" dirty="0">
                <a:latin typeface="Candara"/>
                <a:cs typeface="Candara"/>
              </a:rPr>
              <a:t> «</a:t>
            </a:r>
            <a:r>
              <a:rPr lang="ru-RU" sz="2000" dirty="0" err="1">
                <a:latin typeface="Candara"/>
                <a:cs typeface="Candara"/>
              </a:rPr>
              <a:t>ямі</a:t>
            </a:r>
            <a:r>
              <a:rPr lang="ru-RU" sz="2000" dirty="0">
                <a:latin typeface="Candara"/>
                <a:cs typeface="Candara"/>
              </a:rPr>
              <a:t>» - торговому </a:t>
            </a:r>
            <a:r>
              <a:rPr lang="ru-RU" sz="2000" dirty="0" err="1">
                <a:latin typeface="Candara"/>
                <a:cs typeface="Candara"/>
              </a:rPr>
              <a:t>залі</a:t>
            </a:r>
            <a:r>
              <a:rPr lang="ru-RU" sz="2000" dirty="0">
                <a:latin typeface="Candara"/>
                <a:cs typeface="Candara"/>
              </a:rPr>
              <a:t> при </a:t>
            </a:r>
            <a:r>
              <a:rPr lang="ru-RU" sz="2000" dirty="0" err="1">
                <a:latin typeface="Candara"/>
                <a:cs typeface="Candara"/>
              </a:rPr>
              <a:t>безпосередній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участі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представниківсторін</a:t>
            </a:r>
            <a:r>
              <a:rPr lang="ru-RU" sz="2000" dirty="0">
                <a:latin typeface="Candara"/>
                <a:cs typeface="Candara"/>
              </a:rPr>
              <a:t>.</a:t>
            </a:r>
            <a:endParaRPr sz="2000" dirty="0">
              <a:latin typeface="Candara"/>
              <a:cs typeface="Candar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95928" y="2694432"/>
            <a:ext cx="4691380" cy="3983990"/>
            <a:chOff x="3995928" y="2694432"/>
            <a:chExt cx="4691380" cy="39839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1844" y="2694432"/>
              <a:ext cx="2314955" cy="21732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28" y="4750308"/>
              <a:ext cx="2845307" cy="1927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97720"/>
            <a:ext cx="815634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5" dirty="0" err="1"/>
              <a:t>Організація</a:t>
            </a:r>
            <a:r>
              <a:rPr lang="ru-RU" spc="-5" dirty="0"/>
              <a:t> </a:t>
            </a:r>
            <a:r>
              <a:rPr lang="ru-RU" spc="-5" dirty="0" err="1"/>
              <a:t>торгівлі</a:t>
            </a:r>
            <a:r>
              <a:rPr lang="ru-RU" spc="-5" dirty="0"/>
              <a:t> на </a:t>
            </a:r>
            <a:r>
              <a:rPr lang="ru-RU" spc="-5" dirty="0" err="1"/>
              <a:t>біржі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1069340"/>
            <a:ext cx="7858125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ru-RU" sz="2000" dirty="0">
                <a:latin typeface="Candara"/>
                <a:cs typeface="Candara"/>
              </a:rPr>
              <a:t>В </a:t>
            </a:r>
            <a:r>
              <a:rPr lang="ru-RU" sz="2000" dirty="0" err="1">
                <a:latin typeface="Candara"/>
                <a:cs typeface="Candara"/>
              </a:rPr>
              <a:t>даний</a:t>
            </a:r>
            <a:r>
              <a:rPr lang="ru-RU" sz="2000" dirty="0">
                <a:latin typeface="Candara"/>
                <a:cs typeface="Candara"/>
              </a:rPr>
              <a:t> час вести </a:t>
            </a:r>
            <a:r>
              <a:rPr lang="ru-RU" sz="2000" dirty="0" err="1">
                <a:latin typeface="Candara"/>
                <a:cs typeface="Candara"/>
              </a:rPr>
              <a:t>торгівлю</a:t>
            </a:r>
            <a:r>
              <a:rPr lang="ru-RU" sz="2000" dirty="0">
                <a:latin typeface="Candara"/>
                <a:cs typeface="Candara"/>
              </a:rPr>
              <a:t> на </a:t>
            </a:r>
            <a:r>
              <a:rPr lang="ru-RU" sz="2000" dirty="0" err="1">
                <a:latin typeface="Candara"/>
                <a:cs typeface="Candara"/>
              </a:rPr>
              <a:t>біржі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може</a:t>
            </a:r>
            <a:r>
              <a:rPr lang="ru-RU" sz="2000" dirty="0">
                <a:latin typeface="Candara"/>
                <a:cs typeface="Candara"/>
              </a:rPr>
              <a:t> будь-яка </a:t>
            </a:r>
            <a:r>
              <a:rPr lang="ru-RU" sz="2000" dirty="0" err="1">
                <a:latin typeface="Candara"/>
                <a:cs typeface="Candara"/>
              </a:rPr>
              <a:t>людина</a:t>
            </a:r>
            <a:r>
              <a:rPr lang="ru-RU" sz="2000" dirty="0">
                <a:latin typeface="Candara"/>
                <a:cs typeface="Candara"/>
              </a:rPr>
              <a:t>, </a:t>
            </a:r>
            <a:r>
              <a:rPr lang="ru-RU" sz="2000" dirty="0" err="1">
                <a:latin typeface="Candara"/>
                <a:cs typeface="Candara"/>
              </a:rPr>
              <a:t>що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відкрив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брокерський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рахунок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або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рахунок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довірчого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управління</a:t>
            </a:r>
            <a:r>
              <a:rPr lang="ru-RU" sz="2000" dirty="0">
                <a:latin typeface="Candara"/>
                <a:cs typeface="Candara"/>
              </a:rPr>
              <a:t> в </a:t>
            </a:r>
            <a:r>
              <a:rPr lang="ru-RU" sz="2000" dirty="0" err="1">
                <a:latin typeface="Candara"/>
                <a:cs typeface="Candara"/>
              </a:rPr>
              <a:t>компанії</a:t>
            </a:r>
            <a:r>
              <a:rPr lang="ru-RU" sz="2000" dirty="0">
                <a:latin typeface="Candara"/>
                <a:cs typeface="Candara"/>
              </a:rPr>
              <a:t>, </a:t>
            </a:r>
            <a:r>
              <a:rPr lang="ru-RU" sz="2000" dirty="0" err="1">
                <a:latin typeface="Candara"/>
                <a:cs typeface="Candara"/>
              </a:rPr>
              <a:t>що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отримала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ліцензію</a:t>
            </a:r>
            <a:r>
              <a:rPr lang="ru-RU" sz="2000" dirty="0">
                <a:latin typeface="Candara"/>
                <a:cs typeface="Candara"/>
              </a:rPr>
              <a:t> на свою </a:t>
            </a:r>
            <a:r>
              <a:rPr lang="ru-RU" sz="2000" dirty="0" err="1">
                <a:latin typeface="Candara"/>
                <a:cs typeface="Candara"/>
              </a:rPr>
              <a:t>діяльність</a:t>
            </a:r>
            <a:endParaRPr lang="ru-RU" sz="20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ru-RU" sz="2000" dirty="0">
                <a:latin typeface="Candara"/>
                <a:cs typeface="Candara"/>
              </a:rPr>
              <a:t>На </a:t>
            </a:r>
            <a:r>
              <a:rPr lang="ru-RU" sz="2000" dirty="0" err="1">
                <a:latin typeface="Candara"/>
                <a:cs typeface="Candara"/>
              </a:rPr>
              <a:t>біржах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ведеться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торгівля</a:t>
            </a:r>
            <a:r>
              <a:rPr lang="ru-RU" sz="2000" dirty="0">
                <a:latin typeface="Candara"/>
                <a:cs typeface="Candara"/>
              </a:rPr>
              <a:t> валютою, товарами, </a:t>
            </a:r>
            <a:r>
              <a:rPr lang="ru-RU" sz="2000" dirty="0" err="1">
                <a:latin typeface="Candara"/>
                <a:cs typeface="Candara"/>
              </a:rPr>
              <a:t>цінними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паперами</a:t>
            </a:r>
            <a:r>
              <a:rPr lang="ru-RU" sz="2000" dirty="0">
                <a:latin typeface="Candara"/>
                <a:cs typeface="Candara"/>
              </a:rPr>
              <a:t> та </a:t>
            </a:r>
            <a:r>
              <a:rPr lang="ru-RU" sz="2000" dirty="0" err="1">
                <a:latin typeface="Candara"/>
                <a:cs typeface="Candara"/>
              </a:rPr>
              <a:t>дорогоціннимиметалами</a:t>
            </a:r>
            <a:r>
              <a:rPr lang="ru-RU" sz="2000" dirty="0">
                <a:latin typeface="Candara"/>
                <a:cs typeface="Candara"/>
              </a:rPr>
              <a:t>. </a:t>
            </a:r>
            <a:r>
              <a:rPr lang="ru-RU" sz="2000" dirty="0" err="1">
                <a:latin typeface="Candara"/>
                <a:cs typeface="Candara"/>
              </a:rPr>
              <a:t>великепоширення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набули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терміновіконтракти</a:t>
            </a:r>
            <a:r>
              <a:rPr lang="ru-RU" sz="2000" dirty="0">
                <a:latin typeface="Candara"/>
                <a:cs typeface="Candara"/>
              </a:rPr>
              <a:t> з </a:t>
            </a:r>
            <a:r>
              <a:rPr lang="ru-RU" sz="2000" dirty="0" err="1">
                <a:latin typeface="Candara"/>
                <a:cs typeface="Candara"/>
              </a:rPr>
              <a:t>постачанням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базовогоактиву</a:t>
            </a:r>
            <a:r>
              <a:rPr lang="ru-RU" sz="2000" dirty="0">
                <a:latin typeface="Candara"/>
                <a:cs typeface="Candara"/>
              </a:rPr>
              <a:t> в </a:t>
            </a:r>
            <a:r>
              <a:rPr lang="ru-RU" sz="2000" dirty="0" err="1">
                <a:latin typeface="Candara"/>
                <a:cs typeface="Candara"/>
              </a:rPr>
              <a:t>майбутньому</a:t>
            </a:r>
            <a:r>
              <a:rPr lang="ru-RU" sz="2000" dirty="0">
                <a:latin typeface="Candara"/>
                <a:cs typeface="Candara"/>
              </a:rPr>
              <a:t>. При </a:t>
            </a:r>
            <a:r>
              <a:rPr lang="ru-RU" sz="2000" dirty="0" err="1">
                <a:latin typeface="Candara"/>
                <a:cs typeface="Candara"/>
              </a:rPr>
              <a:t>цьомубазовим</a:t>
            </a:r>
            <a:r>
              <a:rPr lang="ru-RU" sz="2000" dirty="0">
                <a:latin typeface="Candara"/>
                <a:cs typeface="Candara"/>
              </a:rPr>
              <a:t> активом </a:t>
            </a:r>
            <a:r>
              <a:rPr lang="ru-RU" sz="2000" dirty="0" err="1">
                <a:latin typeface="Candara"/>
                <a:cs typeface="Candara"/>
              </a:rPr>
              <a:t>може</a:t>
            </a:r>
            <a:r>
              <a:rPr lang="ru-RU" sz="2000" dirty="0">
                <a:latin typeface="Candara"/>
                <a:cs typeface="Candara"/>
              </a:rPr>
              <a:t> бути як </a:t>
            </a:r>
            <a:r>
              <a:rPr lang="ru-RU" sz="2000" dirty="0" err="1">
                <a:latin typeface="Candara"/>
                <a:cs typeface="Candara"/>
              </a:rPr>
              <a:t>нафта</a:t>
            </a:r>
            <a:r>
              <a:rPr lang="ru-RU" sz="2000" dirty="0">
                <a:latin typeface="Candara"/>
                <a:cs typeface="Candara"/>
              </a:rPr>
              <a:t>, так і </a:t>
            </a:r>
            <a:r>
              <a:rPr lang="ru-RU" sz="2000" dirty="0" err="1">
                <a:latin typeface="Candara"/>
                <a:cs typeface="Candara"/>
              </a:rPr>
              <a:t>акції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компаній,які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звертаються</a:t>
            </a:r>
            <a:r>
              <a:rPr lang="ru-RU" sz="2000" dirty="0">
                <a:latin typeface="Candara"/>
                <a:cs typeface="Candara"/>
              </a:rPr>
              <a:t> на </a:t>
            </a:r>
            <a:r>
              <a:rPr lang="ru-RU" sz="2000" dirty="0" err="1">
                <a:latin typeface="Candara"/>
                <a:cs typeface="Candara"/>
              </a:rPr>
              <a:t>біржі</a:t>
            </a:r>
            <a:r>
              <a:rPr lang="ru-RU" sz="2000" dirty="0">
                <a:latin typeface="Candara"/>
                <a:cs typeface="Candara"/>
              </a:rPr>
              <a:t>, </a:t>
            </a:r>
            <a:r>
              <a:rPr lang="ru-RU" sz="2000" dirty="0" err="1">
                <a:latin typeface="Candara"/>
                <a:cs typeface="Candara"/>
              </a:rPr>
              <a:t>тобто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компаній</a:t>
            </a:r>
            <a:r>
              <a:rPr lang="ru-RU" sz="2000" dirty="0">
                <a:latin typeface="Candara"/>
                <a:cs typeface="Candara"/>
              </a:rPr>
              <a:t>, </a:t>
            </a:r>
            <a:r>
              <a:rPr lang="ru-RU" sz="2000" dirty="0" err="1">
                <a:latin typeface="Candara"/>
                <a:cs typeface="Candara"/>
              </a:rPr>
              <a:t>які</a:t>
            </a:r>
            <a:r>
              <a:rPr lang="ru-RU" sz="2000" dirty="0">
                <a:latin typeface="Candara"/>
                <a:cs typeface="Candara"/>
              </a:rPr>
              <a:t> </a:t>
            </a:r>
            <a:r>
              <a:rPr lang="ru-RU" sz="2000" dirty="0" err="1">
                <a:latin typeface="Candara"/>
                <a:cs typeface="Candara"/>
              </a:rPr>
              <a:t>пройшли</a:t>
            </a:r>
            <a:r>
              <a:rPr lang="ru-RU" sz="2000" dirty="0">
                <a:latin typeface="Candara"/>
                <a:cs typeface="Candara"/>
              </a:rPr>
              <a:t> процедуру </a:t>
            </a:r>
            <a:r>
              <a:rPr lang="ru-RU" sz="2000" dirty="0" err="1">
                <a:latin typeface="Candara"/>
                <a:cs typeface="Candara"/>
              </a:rPr>
              <a:t>лістингу</a:t>
            </a:r>
            <a:r>
              <a:rPr lang="ru-RU" sz="2000" dirty="0">
                <a:latin typeface="Candara"/>
                <a:cs typeface="Candara"/>
              </a:rPr>
              <a:t> та стали </a:t>
            </a:r>
            <a:r>
              <a:rPr lang="ru-RU" sz="2000" dirty="0" err="1">
                <a:latin typeface="Candara"/>
                <a:cs typeface="Candara"/>
              </a:rPr>
              <a:t>емітентами</a:t>
            </a:r>
            <a:r>
              <a:rPr lang="ru-RU" sz="2000" dirty="0">
                <a:latin typeface="Candara"/>
                <a:cs typeface="Candara"/>
              </a:rPr>
              <a:t>.</a:t>
            </a:r>
            <a:endParaRPr sz="2000" dirty="0">
              <a:latin typeface="Candara"/>
              <a:cs typeface="Candar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0688" y="4064618"/>
            <a:ext cx="1810512" cy="15148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4581" y="5818691"/>
            <a:ext cx="474234" cy="70288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075782" y="3505200"/>
            <a:ext cx="3882289" cy="3276600"/>
            <a:chOff x="5128459" y="3333369"/>
            <a:chExt cx="3882289" cy="32766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8459" y="5646860"/>
              <a:ext cx="733706" cy="6964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3477" y="3333369"/>
              <a:ext cx="2557271" cy="3276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23521"/>
            <a:ext cx="730110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dirty="0" err="1"/>
              <a:t>Хто</a:t>
            </a:r>
            <a:r>
              <a:rPr lang="ru-RU" sz="4400" dirty="0"/>
              <a:t> </a:t>
            </a:r>
            <a:r>
              <a:rPr lang="ru-RU" sz="4400" dirty="0" err="1"/>
              <a:t>торгує</a:t>
            </a:r>
            <a:r>
              <a:rPr lang="ru-RU" sz="4400" dirty="0"/>
              <a:t> на </a:t>
            </a:r>
            <a:r>
              <a:rPr lang="ru-RU" sz="4400" dirty="0" err="1"/>
              <a:t>біржі</a:t>
            </a:r>
            <a:r>
              <a:rPr lang="ru-RU" sz="4400" dirty="0"/>
              <a:t>?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822933"/>
            <a:ext cx="563626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ru-RU" dirty="0">
                <a:latin typeface="Candara"/>
                <a:cs typeface="Candara"/>
              </a:rPr>
              <a:t>До </a:t>
            </a:r>
            <a:r>
              <a:rPr lang="ru-RU" dirty="0" err="1">
                <a:latin typeface="Candara"/>
                <a:cs typeface="Candara"/>
              </a:rPr>
              <a:t>торгів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допущені</a:t>
            </a:r>
            <a:r>
              <a:rPr lang="ru-RU" dirty="0">
                <a:latin typeface="Candara"/>
                <a:cs typeface="Candara"/>
              </a:rPr>
              <a:t> як </a:t>
            </a:r>
            <a:r>
              <a:rPr lang="ru-RU" dirty="0" err="1">
                <a:latin typeface="Candara"/>
                <a:cs typeface="Candara"/>
              </a:rPr>
              <a:t>юридичні</a:t>
            </a:r>
            <a:r>
              <a:rPr lang="ru-RU" dirty="0">
                <a:latin typeface="Candara"/>
                <a:cs typeface="Candara"/>
              </a:rPr>
              <a:t> (</a:t>
            </a:r>
            <a:r>
              <a:rPr lang="ru-RU" dirty="0" err="1">
                <a:latin typeface="Candara"/>
                <a:cs typeface="Candara"/>
              </a:rPr>
              <a:t>банки,компанії</a:t>
            </a:r>
            <a:r>
              <a:rPr lang="ru-RU" dirty="0">
                <a:latin typeface="Candara"/>
                <a:cs typeface="Candara"/>
              </a:rPr>
              <a:t>, </a:t>
            </a:r>
            <a:r>
              <a:rPr lang="ru-RU" dirty="0" err="1">
                <a:latin typeface="Candara"/>
                <a:cs typeface="Candara"/>
              </a:rPr>
              <a:t>фонди</a:t>
            </a:r>
            <a:r>
              <a:rPr lang="ru-RU" dirty="0">
                <a:latin typeface="Candara"/>
                <a:cs typeface="Candara"/>
              </a:rPr>
              <a:t>), так і </a:t>
            </a:r>
            <a:r>
              <a:rPr lang="ru-RU" dirty="0" err="1">
                <a:latin typeface="Candara"/>
                <a:cs typeface="Candara"/>
              </a:rPr>
              <a:t>фізичні</a:t>
            </a:r>
            <a:r>
              <a:rPr lang="ru-RU" dirty="0">
                <a:latin typeface="Candara"/>
                <a:cs typeface="Candara"/>
              </a:rPr>
              <a:t> особи - </a:t>
            </a:r>
            <a:r>
              <a:rPr lang="ru-RU" dirty="0" err="1">
                <a:latin typeface="Candara"/>
                <a:cs typeface="Candara"/>
              </a:rPr>
              <a:t>приватніінвесториУчасники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торгів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переслідують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різні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цілі:Деякі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потребують</a:t>
            </a:r>
            <a:r>
              <a:rPr lang="ru-RU" dirty="0">
                <a:latin typeface="Candara"/>
                <a:cs typeface="Candara"/>
              </a:rPr>
              <a:t> в тому </a:t>
            </a:r>
            <a:r>
              <a:rPr lang="ru-RU" dirty="0" err="1">
                <a:latin typeface="Candara"/>
                <a:cs typeface="Candara"/>
              </a:rPr>
              <a:t>чи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іншому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активі</a:t>
            </a:r>
            <a:r>
              <a:rPr lang="ru-RU" dirty="0">
                <a:latin typeface="Candara"/>
                <a:cs typeface="Candara"/>
              </a:rPr>
              <a:t> для </a:t>
            </a:r>
            <a:r>
              <a:rPr lang="ru-RU" dirty="0" err="1">
                <a:latin typeface="Candara"/>
                <a:cs typeface="Candara"/>
              </a:rPr>
              <a:t>ведення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бізнесуІнші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інвестори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прагнуть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знизити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ризики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своїх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вкладень</a:t>
            </a:r>
            <a:r>
              <a:rPr lang="ru-RU" dirty="0">
                <a:latin typeface="Candara"/>
                <a:cs typeface="Candara"/>
              </a:rPr>
              <a:t>, </a:t>
            </a:r>
            <a:r>
              <a:rPr lang="ru-RU" dirty="0" err="1">
                <a:latin typeface="Candara"/>
                <a:cs typeface="Candara"/>
              </a:rPr>
              <a:t>захистившись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вкладенням</a:t>
            </a:r>
            <a:r>
              <a:rPr lang="ru-RU" dirty="0">
                <a:latin typeface="Candara"/>
                <a:cs typeface="Candara"/>
              </a:rPr>
              <a:t> в </a:t>
            </a:r>
            <a:r>
              <a:rPr lang="ru-RU" dirty="0" err="1">
                <a:latin typeface="Candara"/>
                <a:cs typeface="Candara"/>
              </a:rPr>
              <a:t>інші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активи</a:t>
            </a:r>
            <a:r>
              <a:rPr lang="ru-RU" dirty="0">
                <a:latin typeface="Candara"/>
                <a:cs typeface="Candara"/>
              </a:rPr>
              <a:t> і </a:t>
            </a:r>
            <a:r>
              <a:rPr lang="ru-RU" dirty="0" err="1">
                <a:latin typeface="Candara"/>
                <a:cs typeface="Candara"/>
              </a:rPr>
              <a:t>похідні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фінансові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інструменти</a:t>
            </a:r>
            <a:r>
              <a:rPr lang="ru-RU" dirty="0">
                <a:latin typeface="Candara"/>
                <a:cs typeface="Candara"/>
              </a:rPr>
              <a:t>, - </a:t>
            </a:r>
            <a:r>
              <a:rPr lang="ru-RU" dirty="0" err="1">
                <a:latin typeface="Candara"/>
                <a:cs typeface="Candara"/>
              </a:rPr>
              <a:t>тобто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перестрахуватися</a:t>
            </a:r>
            <a:r>
              <a:rPr lang="ru-RU" dirty="0">
                <a:latin typeface="Candara"/>
                <a:cs typeface="Candara"/>
              </a:rPr>
              <a:t> (</a:t>
            </a:r>
            <a:r>
              <a:rPr lang="ru-RU" dirty="0" err="1">
                <a:latin typeface="Candara"/>
                <a:cs typeface="Candara"/>
              </a:rPr>
              <a:t>цей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процес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називається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хеджуванням</a:t>
            </a:r>
            <a:r>
              <a:rPr lang="ru-RU" dirty="0">
                <a:latin typeface="Candara"/>
                <a:cs typeface="Candara"/>
              </a:rPr>
              <a:t>)У той же час </a:t>
            </a:r>
            <a:r>
              <a:rPr lang="ru-RU" dirty="0" err="1">
                <a:latin typeface="Candara"/>
                <a:cs typeface="Candara"/>
              </a:rPr>
              <a:t>багато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учасників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ведуть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спекулятивну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діяльність</a:t>
            </a:r>
            <a:r>
              <a:rPr lang="ru-RU" dirty="0">
                <a:latin typeface="Candara"/>
                <a:cs typeface="Candara"/>
              </a:rPr>
              <a:t>, </a:t>
            </a:r>
            <a:r>
              <a:rPr lang="ru-RU" dirty="0" err="1">
                <a:latin typeface="Candara"/>
                <a:cs typeface="Candara"/>
              </a:rPr>
              <a:t>граючи</a:t>
            </a:r>
            <a:r>
              <a:rPr lang="ru-RU" dirty="0">
                <a:latin typeface="Candara"/>
                <a:cs typeface="Candara"/>
              </a:rPr>
              <a:t> на </a:t>
            </a:r>
            <a:r>
              <a:rPr lang="ru-RU" dirty="0" err="1">
                <a:latin typeface="Candara"/>
                <a:cs typeface="Candara"/>
              </a:rPr>
              <a:t>зміну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вартості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активу:розраховують</a:t>
            </a:r>
            <a:r>
              <a:rPr lang="ru-RU" dirty="0">
                <a:latin typeface="Candara"/>
                <a:cs typeface="Candara"/>
              </a:rPr>
              <a:t> на </a:t>
            </a:r>
            <a:r>
              <a:rPr lang="ru-RU" dirty="0" err="1">
                <a:latin typeface="Candara"/>
                <a:cs typeface="Candara"/>
              </a:rPr>
              <a:t>підвищення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цінитрадиційно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називають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биками</a:t>
            </a:r>
            <a:r>
              <a:rPr lang="ru-RU" dirty="0">
                <a:latin typeface="Candara"/>
                <a:cs typeface="Candara"/>
              </a:rPr>
              <a:t>, а </a:t>
            </a:r>
            <a:r>
              <a:rPr lang="ru-RU" dirty="0" err="1">
                <a:latin typeface="Candara"/>
                <a:cs typeface="Candara"/>
              </a:rPr>
              <a:t>граютьна</a:t>
            </a:r>
            <a:r>
              <a:rPr lang="ru-RU" dirty="0">
                <a:latin typeface="Candara"/>
                <a:cs typeface="Candara"/>
              </a:rPr>
              <a:t> </a:t>
            </a:r>
            <a:r>
              <a:rPr lang="ru-RU" dirty="0" err="1">
                <a:latin typeface="Candara"/>
                <a:cs typeface="Candara"/>
              </a:rPr>
              <a:t>зниження</a:t>
            </a:r>
            <a:r>
              <a:rPr lang="ru-RU" dirty="0">
                <a:latin typeface="Candara"/>
                <a:cs typeface="Candara"/>
              </a:rPr>
              <a:t> - </a:t>
            </a:r>
            <a:r>
              <a:rPr lang="ru-RU" dirty="0" err="1">
                <a:latin typeface="Candara"/>
                <a:cs typeface="Candara"/>
              </a:rPr>
              <a:t>ведмедями</a:t>
            </a:r>
            <a:r>
              <a:rPr lang="ru-RU" dirty="0">
                <a:latin typeface="Candara"/>
                <a:cs typeface="Candara"/>
              </a:rPr>
              <a:t>.</a:t>
            </a:r>
            <a:endParaRPr dirty="0">
              <a:latin typeface="Candara"/>
              <a:cs typeface="Candar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96000" y="2480927"/>
            <a:ext cx="2935605" cy="3830320"/>
            <a:chOff x="5341620" y="2846832"/>
            <a:chExt cx="2935605" cy="3830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8112" y="4867655"/>
              <a:ext cx="2808732" cy="18089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1620" y="2846832"/>
              <a:ext cx="2842260" cy="2020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2743200"/>
            <a:ext cx="71196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1930">
              <a:lnSpc>
                <a:spcPct val="100000"/>
              </a:lnSpc>
              <a:spcBef>
                <a:spcPts val="100"/>
              </a:spcBef>
            </a:pPr>
            <a:r>
              <a:rPr lang="ru-RU" sz="2400" dirty="0" err="1">
                <a:latin typeface="Candara"/>
                <a:cs typeface="Candara"/>
              </a:rPr>
              <a:t>Біржа</a:t>
            </a:r>
            <a:r>
              <a:rPr lang="ru-RU" sz="2400" dirty="0">
                <a:latin typeface="Candara"/>
                <a:cs typeface="Candara"/>
              </a:rPr>
              <a:t> є </a:t>
            </a:r>
            <a:r>
              <a:rPr lang="ru-RU" sz="2400" dirty="0" err="1">
                <a:latin typeface="Candara"/>
                <a:cs typeface="Candara"/>
              </a:rPr>
              <a:t>невід'ємною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частиною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фінансової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системи</a:t>
            </a:r>
            <a:r>
              <a:rPr lang="ru-RU" sz="2400" dirty="0">
                <a:latin typeface="Candara"/>
                <a:cs typeface="Candara"/>
              </a:rPr>
              <a:t> в </a:t>
            </a:r>
            <a:r>
              <a:rPr lang="ru-RU" sz="2400" dirty="0" err="1">
                <a:latin typeface="Candara"/>
                <a:cs typeface="Candara"/>
              </a:rPr>
              <a:t>ринковій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економіці</a:t>
            </a:r>
            <a:r>
              <a:rPr lang="ru-RU" sz="2400" dirty="0">
                <a:latin typeface="Candara"/>
                <a:cs typeface="Candara"/>
              </a:rPr>
              <a:t>. З </a:t>
            </a:r>
            <a:r>
              <a:rPr lang="ru-RU" sz="2400" dirty="0" err="1">
                <a:latin typeface="Candara"/>
                <a:cs typeface="Candara"/>
              </a:rPr>
              <a:t>її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допомогоюспрощується</a:t>
            </a:r>
            <a:r>
              <a:rPr lang="ru-RU" sz="2400" dirty="0">
                <a:latin typeface="Candara"/>
                <a:cs typeface="Candara"/>
              </a:rPr>
              <a:t> доступ до </a:t>
            </a:r>
            <a:r>
              <a:rPr lang="ru-RU" sz="2400" dirty="0" err="1">
                <a:latin typeface="Candara"/>
                <a:cs typeface="Candara"/>
              </a:rPr>
              <a:t>позикових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капіталів</a:t>
            </a:r>
            <a:r>
              <a:rPr lang="ru-RU" sz="2400" dirty="0">
                <a:latin typeface="Candara"/>
                <a:cs typeface="Candara"/>
              </a:rPr>
              <a:t>, </a:t>
            </a:r>
            <a:r>
              <a:rPr lang="ru-RU" sz="2400" dirty="0" err="1">
                <a:latin typeface="Candara"/>
                <a:cs typeface="Candara"/>
              </a:rPr>
              <a:t>вонадозволяє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хеджувати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свої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позиції</a:t>
            </a:r>
            <a:r>
              <a:rPr lang="ru-RU" sz="2400" dirty="0">
                <a:latin typeface="Candara"/>
                <a:cs typeface="Candara"/>
              </a:rPr>
              <a:t> і </a:t>
            </a:r>
            <a:r>
              <a:rPr lang="ru-RU" sz="2400" dirty="0" err="1">
                <a:latin typeface="Candara"/>
                <a:cs typeface="Candara"/>
              </a:rPr>
              <a:t>купуватинеобхідні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активи</a:t>
            </a:r>
            <a:r>
              <a:rPr lang="ru-RU" sz="2400" dirty="0">
                <a:latin typeface="Candara"/>
                <a:cs typeface="Candara"/>
              </a:rPr>
              <a:t>.</a:t>
            </a:r>
            <a:endParaRPr sz="2400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838200"/>
            <a:ext cx="45239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400" dirty="0"/>
              <a:t>Роль </a:t>
            </a:r>
            <a:r>
              <a:rPr lang="ru-RU" sz="4400" dirty="0" err="1"/>
              <a:t>біржі</a:t>
            </a:r>
            <a:endParaRPr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7320" y="346329"/>
            <a:ext cx="477329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5" dirty="0" err="1"/>
              <a:t>Фондовий</a:t>
            </a:r>
            <a:r>
              <a:rPr lang="ru-RU" spc="-5" dirty="0"/>
              <a:t> </a:t>
            </a:r>
            <a:r>
              <a:rPr lang="ru-RU" spc="-5" dirty="0" err="1"/>
              <a:t>ринок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55419" y="2057400"/>
            <a:ext cx="7237095" cy="1172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Candara"/>
                <a:cs typeface="Candara"/>
              </a:rPr>
              <a:t>На фондовому ринку </a:t>
            </a:r>
            <a:r>
              <a:rPr lang="ru-RU" sz="2400" dirty="0" err="1">
                <a:latin typeface="Candara"/>
                <a:cs typeface="Candara"/>
              </a:rPr>
              <a:t>обертаються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такі</a:t>
            </a:r>
            <a:r>
              <a:rPr lang="ru-RU" sz="2400" dirty="0">
                <a:latin typeface="Candara"/>
                <a:cs typeface="Candara"/>
              </a:rPr>
              <a:t> </a:t>
            </a:r>
            <a:r>
              <a:rPr lang="ru-RU" sz="2400" dirty="0" err="1">
                <a:latin typeface="Candara"/>
                <a:cs typeface="Candara"/>
              </a:rPr>
              <a:t>цінніпаперу</a:t>
            </a:r>
            <a:r>
              <a:rPr lang="ru-RU" sz="2400" dirty="0">
                <a:latin typeface="Candara"/>
                <a:cs typeface="Candara"/>
              </a:rPr>
              <a:t>, як </a:t>
            </a:r>
            <a:r>
              <a:rPr lang="ru-RU" sz="2400" dirty="0" err="1">
                <a:latin typeface="Candara"/>
                <a:cs typeface="Candara"/>
              </a:rPr>
              <a:t>акції</a:t>
            </a:r>
            <a:r>
              <a:rPr lang="ru-RU" sz="2400" dirty="0">
                <a:latin typeface="Candara"/>
                <a:cs typeface="Candara"/>
              </a:rPr>
              <a:t> та </a:t>
            </a:r>
            <a:r>
              <a:rPr lang="ru-RU" sz="2400" dirty="0" err="1">
                <a:latin typeface="Candara"/>
                <a:cs typeface="Candara"/>
              </a:rPr>
              <a:t>облігації</a:t>
            </a:r>
            <a:endParaRPr sz="2400" dirty="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 dirty="0">
              <a:latin typeface="Candara"/>
              <a:cs typeface="Candar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975" y="4038600"/>
            <a:ext cx="6192012" cy="26852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</TotalTime>
  <Words>519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Candara</vt:lpstr>
      <vt:lpstr>Century Gothic</vt:lpstr>
      <vt:lpstr>Wingdings 3</vt:lpstr>
      <vt:lpstr>Ион</vt:lpstr>
      <vt:lpstr>Біржа і її місце на фондовому ринку</vt:lpstr>
      <vt:lpstr>Зміст</vt:lpstr>
      <vt:lpstr>Що таке біржа?</vt:lpstr>
      <vt:lpstr>Навіщо потрібні біржі?</vt:lpstr>
      <vt:lpstr>Історія Перші біржі з'явилися в Європі XIII-XV ст. на базі ярмарків, де купці торгували векселями - першими формами боргових зобов'язань</vt:lpstr>
      <vt:lpstr>Організація торгівлі на біржі</vt:lpstr>
      <vt:lpstr>Хто торгує на біржі?</vt:lpstr>
      <vt:lpstr>Роль біржі</vt:lpstr>
      <vt:lpstr>Фондовий ринок</vt:lpstr>
      <vt:lpstr>Грошовий ринок</vt:lpstr>
      <vt:lpstr>Терміновий ринок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Николаевна</dc:creator>
  <cp:lastModifiedBy>Admin</cp:lastModifiedBy>
  <cp:revision>3</cp:revision>
  <dcterms:created xsi:type="dcterms:W3CDTF">2021-05-07T23:58:07Z</dcterms:created>
  <dcterms:modified xsi:type="dcterms:W3CDTF">2021-10-07T09:06:47Z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2021-05-07T00:00:00Z</vt:filetime>
  </property>
</Properties>
</file>