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0" r:id="rId1"/>
  </p:sldMasterIdLst>
  <p:notesMasterIdLst>
    <p:notesMasterId r:id="rId26"/>
  </p:notesMasterIdLst>
  <p:sldIdLst>
    <p:sldId id="296" r:id="rId2"/>
    <p:sldId id="469" r:id="rId3"/>
    <p:sldId id="531" r:id="rId4"/>
    <p:sldId id="527" r:id="rId5"/>
    <p:sldId id="528" r:id="rId6"/>
    <p:sldId id="529" r:id="rId7"/>
    <p:sldId id="540" r:id="rId8"/>
    <p:sldId id="530" r:id="rId9"/>
    <p:sldId id="546" r:id="rId10"/>
    <p:sldId id="547" r:id="rId11"/>
    <p:sldId id="551" r:id="rId12"/>
    <p:sldId id="545" r:id="rId13"/>
    <p:sldId id="548" r:id="rId14"/>
    <p:sldId id="549" r:id="rId15"/>
    <p:sldId id="487" r:id="rId16"/>
    <p:sldId id="526" r:id="rId17"/>
    <p:sldId id="550" r:id="rId18"/>
    <p:sldId id="552" r:id="rId19"/>
    <p:sldId id="537" r:id="rId20"/>
    <p:sldId id="541" r:id="rId21"/>
    <p:sldId id="533" r:id="rId22"/>
    <p:sldId id="542" r:id="rId23"/>
    <p:sldId id="543" r:id="rId24"/>
    <p:sldId id="54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15A"/>
    <a:srgbClr val="357683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599" autoAdjust="0"/>
  </p:normalViewPr>
  <p:slideViewPr>
    <p:cSldViewPr>
      <p:cViewPr varScale="1">
        <p:scale>
          <a:sx n="76" d="100"/>
          <a:sy n="76" d="100"/>
        </p:scale>
        <p:origin x="-972" y="-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17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7A33682-4D93-4D5C-9CE8-8BB45F4A96A3}" type="datetimeFigureOut">
              <a:rPr lang="ru-RU"/>
              <a:pPr>
                <a:defRPr/>
              </a:pPr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689D0F7-8EC1-4758-9ECB-17B6855A6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308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F40DE6-6D45-49DF-9CE0-532170396F3D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C511A1-63FC-4950-9C52-729E9253F3BC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87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A0FFA7-02EF-4279-A990-D2DFF80C89AE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B307B-049C-4896-A152-0E07A568E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7CD2-D852-4774-AF71-8C33C418E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B6F78-1E12-4DE1-9915-384473AD6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F8F2B-2950-468F-A351-F864722A7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3639E-69C1-4DFA-94F0-211BEED62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A59AD-E781-4B24-9477-4BA630016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001E-F151-4E54-99C7-00C5C8FFD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57786-AB63-414D-BC66-4E258F62D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7D4A-28A7-44AA-872E-96B6E5C11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DF2E-80EF-4908-98CA-6D68AC32D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B5BC7-24C2-4CCF-A24F-E76401B3E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54ED0-8F4A-45AE-ACF2-AA0B44348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CF19018-8CA6-4E38-B8FE-CBF16E7A4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spect="1" noChangeArrowheads="1"/>
          </p:cNvSpPr>
          <p:nvPr/>
        </p:nvSpPr>
        <p:spPr bwMode="auto">
          <a:xfrm rot="10800000" flipV="1">
            <a:off x="3886200" y="304800"/>
            <a:ext cx="47244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</a:t>
            </a:r>
          </a:p>
        </p:txBody>
      </p:sp>
      <p:sp>
        <p:nvSpPr>
          <p:cNvPr id="53253" name="Rectangle 5"/>
          <p:cNvSpPr>
            <a:spLocks noChangeAspect="1" noChangeArrowheads="1"/>
          </p:cNvSpPr>
          <p:nvPr/>
        </p:nvSpPr>
        <p:spPr bwMode="auto">
          <a:xfrm rot="10800000" flipV="1">
            <a:off x="215900" y="368300"/>
            <a:ext cx="871378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ЖЕЛЕЗОБЕТОННЫЕ  И КАМЕННЫЕ  </a:t>
            </a: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КОНСТРУКЦИИ</a:t>
            </a:r>
            <a:endParaRPr lang="ru-RU" sz="3200" b="1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428625" y="3000375"/>
            <a:ext cx="828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 smtClean="0"/>
              <a:t>ЛЕКЦИЯ </a:t>
            </a:r>
            <a:r>
              <a:rPr lang="uk-UA" sz="2400" b="1" dirty="0"/>
              <a:t>№ </a:t>
            </a:r>
            <a:r>
              <a:rPr lang="uk-UA" sz="2400" b="1" dirty="0" smtClean="0"/>
              <a:t>1</a:t>
            </a:r>
            <a:endParaRPr lang="ru-RU" sz="2400" b="1" dirty="0"/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428625" y="3786188"/>
            <a:ext cx="82867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ОБЩИЕ  ПРИНЦИПЫ ПРОЕКТИРОВАНИЯ ЖЕЛЕЗОБЕТОННЫХ КОНСТРУКЦИЙ  ЗДАНИЙ</a:t>
            </a:r>
            <a:endParaRPr lang="ru-RU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http://stendzakaz.ru/images/prof/k-kez/k-kez-1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14290"/>
            <a:ext cx="4500594" cy="6430969"/>
          </a:xfrm>
          <a:prstGeom prst="rect">
            <a:avLst/>
          </a:prstGeom>
          <a:noFill/>
        </p:spPr>
      </p:pic>
      <p:pic>
        <p:nvPicPr>
          <p:cNvPr id="202756" name="Picture 4" descr="http://stendzakaz.ru/images/prof/k-kez/k-kez-12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4499510" cy="642942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11632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Arial Black" pitchFamily="34" charset="0"/>
              </a:rPr>
              <a:t>Схема </a:t>
            </a:r>
            <a:r>
              <a:rPr lang="ru-RU" sz="2400" dirty="0">
                <a:latin typeface="Arial Black" pitchFamily="34" charset="0"/>
              </a:rPr>
              <a:t>передачи ветровых </a:t>
            </a:r>
            <a:r>
              <a:rPr lang="ru-RU" sz="2400" dirty="0" smtClean="0">
                <a:latin typeface="Arial Black" pitchFamily="34" charset="0"/>
              </a:rPr>
              <a:t>нагрузок</a:t>
            </a:r>
          </a:p>
          <a:p>
            <a:pPr marL="0" indent="0" algn="ctr">
              <a:buNone/>
            </a:pPr>
            <a:r>
              <a:rPr lang="ru-RU" sz="2400" dirty="0" smtClean="0">
                <a:latin typeface="Arial Black" pitchFamily="34" charset="0"/>
              </a:rPr>
              <a:t>при связевой системе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23906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53491"/>
            <a:ext cx="6984776" cy="457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61550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http://stendzakaz.ru/images/prof/k-kez/k-kez-2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886391" cy="621510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http://www.arhitecture.ru/img/1620581_P_050_im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3826182" cy="5857916"/>
          </a:xfrm>
          <a:prstGeom prst="rect">
            <a:avLst/>
          </a:prstGeom>
          <a:noFill/>
        </p:spPr>
      </p:pic>
      <p:pic>
        <p:nvPicPr>
          <p:cNvPr id="203780" name="Picture 4" descr="http://www.uralstroyportal.ru/UserFiles/Image/konstrukt-re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00042"/>
            <a:ext cx="4643470" cy="3000396"/>
          </a:xfrm>
          <a:prstGeom prst="rect">
            <a:avLst/>
          </a:prstGeom>
          <a:noFill/>
        </p:spPr>
      </p:pic>
      <p:pic>
        <p:nvPicPr>
          <p:cNvPr id="203784" name="Picture 8" descr="http://www.arhitecture.ru/img/1620581_P_049_im_0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643314"/>
            <a:ext cx="4685916" cy="271464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http://lib4all.ru/base/B3254/img/B3254p22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841" y="142852"/>
            <a:ext cx="7300497" cy="51435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5286388"/>
            <a:ext cx="8858312" cy="1571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Конструктивные схемы высотных зданий: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i="1" dirty="0" smtClean="0"/>
              <a:t>а</a:t>
            </a:r>
            <a:r>
              <a:rPr lang="ru-RU" sz="1200" dirty="0" smtClean="0"/>
              <a:t> - бескаркасная с параллельными несущими стенами; </a:t>
            </a:r>
            <a:r>
              <a:rPr lang="ru-RU" sz="1200" i="1" dirty="0" smtClean="0"/>
              <a:t>б</a:t>
            </a:r>
            <a:r>
              <a:rPr lang="ru-RU" sz="1200" dirty="0" smtClean="0"/>
              <a:t> - ствольная с несущими стенами; </a:t>
            </a:r>
            <a:r>
              <a:rPr lang="ru-RU" sz="1200" i="1" dirty="0" smtClean="0"/>
              <a:t>в</a:t>
            </a:r>
            <a:r>
              <a:rPr lang="ru-RU" sz="1200" dirty="0" smtClean="0"/>
              <a:t> - коробчатая; </a:t>
            </a:r>
            <a:r>
              <a:rPr lang="ru-RU" sz="1200" i="1" dirty="0" smtClean="0"/>
              <a:t>г</a:t>
            </a:r>
            <a:r>
              <a:rPr lang="ru-RU" sz="1200" dirty="0" smtClean="0"/>
              <a:t> - с консольными перекрытиями в уровне каждого этажа; </a:t>
            </a:r>
            <a:r>
              <a:rPr lang="ru-RU" sz="1200" i="1" dirty="0" err="1" smtClean="0"/>
              <a:t>д</a:t>
            </a:r>
            <a:r>
              <a:rPr lang="ru-RU" sz="1200" dirty="0" smtClean="0"/>
              <a:t> - каркасная с </a:t>
            </a:r>
            <a:r>
              <a:rPr lang="ru-RU" sz="1200" dirty="0" err="1" smtClean="0"/>
              <a:t>безбалочными</a:t>
            </a:r>
            <a:r>
              <a:rPr lang="ru-RU" sz="1200" dirty="0" smtClean="0"/>
              <a:t> плитами перекрытия; </a:t>
            </a:r>
            <a:r>
              <a:rPr lang="ru-RU" sz="1200" i="1" dirty="0" smtClean="0"/>
              <a:t>е</a:t>
            </a:r>
            <a:r>
              <a:rPr lang="ru-RU" sz="1200" dirty="0" smtClean="0"/>
              <a:t> - с консолями высотой на этаж в уровне каждого второго этажа; </a:t>
            </a:r>
            <a:r>
              <a:rPr lang="ru-RU" sz="1200" i="1" dirty="0" smtClean="0"/>
              <a:t>ж</a:t>
            </a:r>
            <a:r>
              <a:rPr lang="ru-RU" sz="1200" dirty="0" smtClean="0"/>
              <a:t> - с подвешенными этажами; </a:t>
            </a:r>
            <a:r>
              <a:rPr lang="ru-RU" sz="1200" i="1" dirty="0" err="1" smtClean="0"/>
              <a:t>з</a:t>
            </a:r>
            <a:r>
              <a:rPr lang="ru-RU" sz="1200" dirty="0" smtClean="0"/>
              <a:t> - с фермами высотой на этаж, расположенными в шахматном порядке; </a:t>
            </a:r>
            <a:r>
              <a:rPr lang="ru-RU" sz="1200" i="1" dirty="0" smtClean="0"/>
              <a:t>и</a:t>
            </a:r>
            <a:r>
              <a:rPr lang="ru-RU" sz="1200" dirty="0" smtClean="0"/>
              <a:t> - рамно-каркасная; </a:t>
            </a:r>
            <a:r>
              <a:rPr lang="ru-RU" sz="1200" i="1" dirty="0" smtClean="0"/>
              <a:t>к</a:t>
            </a:r>
            <a:r>
              <a:rPr lang="ru-RU" sz="1200" dirty="0" smtClean="0"/>
              <a:t> - каркасно-ствольная; </a:t>
            </a:r>
            <a:r>
              <a:rPr lang="ru-RU" sz="1200" i="1" dirty="0" smtClean="0"/>
              <a:t>л</a:t>
            </a:r>
            <a:r>
              <a:rPr lang="ru-RU" sz="1200" dirty="0" smtClean="0"/>
              <a:t> - каркасная с решетчатыми диафрагмами жесткости; </a:t>
            </a:r>
            <a:r>
              <a:rPr lang="ru-RU" sz="1200" i="1" dirty="0" smtClean="0"/>
              <a:t>м</a:t>
            </a:r>
            <a:r>
              <a:rPr lang="ru-RU" sz="1200" dirty="0" smtClean="0"/>
              <a:t> - каркасная с решетчатыми горизонтальными поясами и решетчатым стволом; </a:t>
            </a:r>
            <a:r>
              <a:rPr lang="ru-RU" sz="1200" i="1" dirty="0" err="1" smtClean="0"/>
              <a:t>н</a:t>
            </a:r>
            <a:r>
              <a:rPr lang="ru-RU" sz="1200" dirty="0" smtClean="0"/>
              <a:t> - коробчато-ствольная (труба в трубе); </a:t>
            </a:r>
            <a:r>
              <a:rPr lang="ru-RU" sz="1200" i="1" dirty="0" err="1" smtClean="0"/>
              <a:t>р</a:t>
            </a:r>
            <a:r>
              <a:rPr lang="ru-RU" sz="1200" dirty="0" smtClean="0"/>
              <a:t> - многосекционная коробчатая</a:t>
            </a:r>
            <a:endParaRPr lang="ru-RU" sz="12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Рисунок 5" descr="imagesCA7MLE7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071546"/>
            <a:ext cx="29591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Рисунок 6" descr="imagesCACN2VAX.jpg"/>
          <p:cNvPicPr>
            <a:picLocks noChangeAspect="1"/>
          </p:cNvPicPr>
          <p:nvPr/>
        </p:nvPicPr>
        <p:blipFill>
          <a:blip r:embed="rId4"/>
          <a:srcRect b="20212"/>
          <a:stretch>
            <a:fillRect/>
          </a:stretch>
        </p:blipFill>
        <p:spPr bwMode="auto">
          <a:xfrm>
            <a:off x="285750" y="3786171"/>
            <a:ext cx="242887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Рисунок 7" descr="imagesCA4RY27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1071546"/>
            <a:ext cx="27146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Рисунок 8" descr="imagesCAE2E69M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6975" y="1071546"/>
            <a:ext cx="2652713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Рисунок 9" descr="imagesCARHDL0C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9813" y="3857609"/>
            <a:ext cx="28098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Рисунок 10" descr="imagesCAMC1XRW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50" y="3929046"/>
            <a:ext cx="28575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Рисунок 3" descr="imagesCAZ0TSE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585787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Рисунок 4" descr="imagesCA1983D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588" y="2795588"/>
            <a:ext cx="3919537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99396"/>
            <a:ext cx="8501122" cy="534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85720" y="428604"/>
            <a:ext cx="8572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Типизация, унификация, у</a:t>
            </a:r>
            <a:r>
              <a:rPr lang="uk-UA" sz="2400" dirty="0" err="1" smtClean="0">
                <a:latin typeface="Arial Black" pitchFamily="34" charset="0"/>
              </a:rPr>
              <a:t>крупнение</a:t>
            </a:r>
            <a:r>
              <a:rPr lang="uk-UA" sz="2400" dirty="0" smtClean="0">
                <a:latin typeface="Arial Black" pitchFamily="34" charset="0"/>
              </a:rPr>
              <a:t> и </a:t>
            </a:r>
            <a:r>
              <a:rPr lang="uk-UA" sz="2400" dirty="0" err="1" smtClean="0">
                <a:latin typeface="Arial Black" pitchFamily="34" charset="0"/>
              </a:rPr>
              <a:t>технологичность</a:t>
            </a:r>
            <a:r>
              <a:rPr lang="uk-UA" sz="2400" dirty="0" smtClean="0">
                <a:latin typeface="Arial Black" pitchFamily="34" charset="0"/>
              </a:rPr>
              <a:t> </a:t>
            </a:r>
            <a:r>
              <a:rPr lang="uk-UA" sz="2400" dirty="0" err="1" smtClean="0">
                <a:latin typeface="Arial Black" pitchFamily="34" charset="0"/>
              </a:rPr>
              <a:t>элементов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Рисунок 10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57" y="1886694"/>
            <a:ext cx="3279401" cy="456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Рисунок 11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09167"/>
            <a:ext cx="2386955" cy="465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85720" y="428604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Расчетные схемы многоэтажных зданий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5437" y="1340768"/>
            <a:ext cx="3599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- рамно-связевая система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15422" y="1340768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 Black" pitchFamily="34" charset="0"/>
                <a:cs typeface="Levenim MT" pitchFamily="2" charset="-79"/>
              </a:rPr>
              <a:t>- связевая система</a:t>
            </a:r>
            <a:endParaRPr lang="ru-RU" dirty="0">
              <a:latin typeface="Arial Black" pitchFamily="34" charset="0"/>
              <a:cs typeface="Levenim M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001490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20" y="428604"/>
            <a:ext cx="8572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Расчетные схемы элементов в процессе изготовления, транспортирования и монтажа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30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5172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0" y="28572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Нормативная база железобетонных конструкций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/>
          </p:nvPr>
        </p:nvSpPr>
        <p:spPr>
          <a:xfrm>
            <a:off x="285720" y="785794"/>
            <a:ext cx="8572560" cy="6072206"/>
          </a:xfrm>
        </p:spPr>
        <p:txBody>
          <a:bodyPr/>
          <a:lstStyle/>
          <a:p>
            <a:r>
              <a:rPr lang="ru-RU" sz="2400" dirty="0" smtClean="0"/>
              <a:t>ДБН В.2.6-98:2009. </a:t>
            </a:r>
            <a:r>
              <a:rPr lang="uk-UA" sz="2400" dirty="0" smtClean="0"/>
              <a:t>Конструкції будинків і споруд. Основні положення. Бетонні та залізобетонні конструкції</a:t>
            </a:r>
            <a:r>
              <a:rPr lang="ru-RU" sz="2400" dirty="0" smtClean="0"/>
              <a:t>.</a:t>
            </a:r>
          </a:p>
          <a:p>
            <a:r>
              <a:rPr lang="uk-UA" sz="2400" dirty="0" smtClean="0"/>
              <a:t>ДСТУ Б В.2.6-156:2010. Бетонні та залізобетонні конструкції з важкого бетону. Правила проектування.</a:t>
            </a:r>
          </a:p>
          <a:p>
            <a:r>
              <a:rPr lang="uk-UA" sz="2400" dirty="0" smtClean="0"/>
              <a:t>ДСТУ Б В.2.6-154:2010. Бетонні та залізобетонні конструкції. Збірно-монолітні конструкції. Правила проектування.</a:t>
            </a:r>
          </a:p>
          <a:p>
            <a:r>
              <a:rPr lang="uk-UA" sz="2400" dirty="0" smtClean="0"/>
              <a:t>ДСТУ Б В.2.6-145:2010. Захист бетонних та залізобетонних конструкцій від корозії. Загальні технічні вимоги (ГОСТ 31384:2008, </a:t>
            </a:r>
            <a:r>
              <a:rPr lang="en-US" sz="2400" dirty="0" smtClean="0"/>
              <a:t>NEQ).</a:t>
            </a:r>
            <a:endParaRPr lang="uk-UA" sz="2400" dirty="0" smtClean="0"/>
          </a:p>
          <a:p>
            <a:r>
              <a:rPr lang="uk-UA" sz="2400" dirty="0" smtClean="0"/>
              <a:t>ДСТУ Б В.2.6-109:2010. Плити залізобетонні стрічкових фундаментів. Технічні умови (ГОСТ 13580-85, </a:t>
            </a:r>
            <a:r>
              <a:rPr lang="en-US" sz="2400" dirty="0" smtClean="0"/>
              <a:t>MOD)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ДСТУ Б В.2.6-108:2010. Блоки бетонні для стін підвалів. Технічні умови (ГОСТ 13579-78, </a:t>
            </a:r>
            <a:r>
              <a:rPr lang="en-US" sz="2400" dirty="0" smtClean="0"/>
              <a:t>MOD)</a:t>
            </a:r>
            <a:r>
              <a:rPr lang="uk-UA" sz="2400" dirty="0" smtClean="0"/>
              <a:t>.</a:t>
            </a:r>
            <a:endParaRPr lang="en-US" sz="2400" dirty="0" smtClean="0"/>
          </a:p>
          <a:p>
            <a:r>
              <a:rPr lang="uk-UA" sz="2400" dirty="0" smtClean="0"/>
              <a:t>ДСТУ Б В.2.</a:t>
            </a:r>
            <a:r>
              <a:rPr lang="en-US" sz="2400" dirty="0" smtClean="0"/>
              <a:t>7</a:t>
            </a:r>
            <a:r>
              <a:rPr lang="uk-UA" sz="2400" dirty="0" smtClean="0"/>
              <a:t>-</a:t>
            </a:r>
            <a:r>
              <a:rPr lang="en-US" sz="2400" dirty="0" smtClean="0"/>
              <a:t>237</a:t>
            </a:r>
            <a:r>
              <a:rPr lang="uk-UA" sz="2400" dirty="0" smtClean="0"/>
              <a:t>:2010. Камені бетонні та залізобетонні бортові. Технічні умови (ГОСТ 6665-91, </a:t>
            </a:r>
            <a:r>
              <a:rPr lang="en-US" sz="2400" dirty="0" smtClean="0"/>
              <a:t>MOD)</a:t>
            </a:r>
            <a:r>
              <a:rPr lang="uk-UA" sz="2400" dirty="0" smtClean="0"/>
              <a:t>.</a:t>
            </a:r>
          </a:p>
          <a:p>
            <a:endParaRPr lang="uk-UA" sz="2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20" y="357166"/>
            <a:ext cx="8572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Стыки и концевые участки элементов сборных конструкций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259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254733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29000"/>
            <a:ext cx="252752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428736"/>
            <a:ext cx="556134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7894" y="4000504"/>
            <a:ext cx="55875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85720" y="428604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Температурные и деформационные швы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5" name="Рисунок 4" descr="швы.png"/>
          <p:cNvPicPr>
            <a:picLocks noChangeAspect="1"/>
          </p:cNvPicPr>
          <p:nvPr/>
        </p:nvPicPr>
        <p:blipFill>
          <a:blip r:embed="rId2"/>
          <a:srcRect t="9908"/>
          <a:stretch>
            <a:fillRect/>
          </a:stretch>
        </p:blipFill>
        <p:spPr>
          <a:xfrm>
            <a:off x="571472" y="928670"/>
            <a:ext cx="8001056" cy="3247683"/>
          </a:xfrm>
          <a:prstGeom prst="rect">
            <a:avLst/>
          </a:prstGeom>
        </p:spPr>
      </p:pic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000504"/>
            <a:ext cx="62748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20" y="357166"/>
            <a:ext cx="8572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История развития железобетонных конструкций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214282" y="1214422"/>
            <a:ext cx="474345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5376878" y="1214422"/>
            <a:ext cx="14097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6958043" y="1214422"/>
            <a:ext cx="197167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358583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85720" y="3214686"/>
            <a:ext cx="3600450" cy="316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4000496" y="428603"/>
            <a:ext cx="4786346" cy="328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4071934" y="4000504"/>
            <a:ext cx="47720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3214710" cy="609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57165"/>
            <a:ext cx="1960754" cy="610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57166"/>
            <a:ext cx="253122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2885" name="Object 5"/>
          <p:cNvGraphicFramePr>
            <a:graphicFrameLocks noChangeAspect="1"/>
          </p:cNvGraphicFramePr>
          <p:nvPr/>
        </p:nvGraphicFramePr>
        <p:xfrm>
          <a:off x="6215074" y="2285992"/>
          <a:ext cx="2571768" cy="2571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9" r:id="rId6" imgW="1828800" imgH="1828800" progId="">
                  <p:embed/>
                </p:oleObj>
              </mc:Choice>
              <mc:Fallback>
                <p:oleObj r:id="rId6" imgW="1828800" imgH="18288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2285992"/>
                        <a:ext cx="2571768" cy="2571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00174"/>
            <a:ext cx="7772400" cy="4595826"/>
          </a:xfrm>
        </p:spPr>
        <p:txBody>
          <a:bodyPr/>
          <a:lstStyle/>
          <a:p>
            <a:r>
              <a:rPr lang="uk-UA" sz="2400" dirty="0" smtClean="0"/>
              <a:t>ДБН В.1.2-2: 2006. Система забезпечення надійності та безпеки будівельних об'єктів. Навантаження і впливи. Норми проектування</a:t>
            </a:r>
            <a:endParaRPr lang="ru-RU" sz="2400" dirty="0" smtClean="0"/>
          </a:p>
          <a:p>
            <a:r>
              <a:rPr lang="uk-UA" sz="2400" dirty="0" smtClean="0"/>
              <a:t>ДБН В.1.2-14: 2008. Система забезпечення надійності та безпеки будівельних об'єктів. Загальні принципи забезпечення надійності та конструктивної безпеки будівель, споруд, будівельних конструкцій та основ</a:t>
            </a:r>
            <a:endParaRPr lang="ru-RU" sz="2400" dirty="0" smtClean="0"/>
          </a:p>
          <a:p>
            <a:r>
              <a:rPr lang="uk-UA" sz="2400" dirty="0" smtClean="0"/>
              <a:t>ДБН В.1.1.-7-2002. Пожежна безпека об'єктів будівництва</a:t>
            </a:r>
            <a:endParaRPr lang="ru-RU" sz="2400" dirty="0" smtClean="0"/>
          </a:p>
          <a:p>
            <a:r>
              <a:rPr lang="uk-UA" sz="2400" dirty="0" smtClean="0"/>
              <a:t>ДБН В.1.2.-7:2008. Система забезпечення надійності та безпеки будівельних об'єктів. Основні вимоги до споруд. Пожежна безпека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785786" y="571480"/>
            <a:ext cx="7632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dirty="0" smtClean="0"/>
              <a:t>ПЕРЕЧЕНЬ НОРМАТИВНЫХ ДОКУМЕНТОВ И НОРМАТИВНЫХ АКТОВ</a:t>
            </a:r>
            <a:endParaRPr lang="ru-RU" sz="2000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uk-UA" sz="2400" dirty="0" smtClean="0"/>
              <a:t>ДСТУ Б В.1.2-3:2006. Система забезпечення надійності та безпеки будівельних об'єктів. Прогини і переміщення. Вимоги проектування</a:t>
            </a:r>
            <a:endParaRPr lang="ru-RU" sz="2400" dirty="0" smtClean="0"/>
          </a:p>
          <a:p>
            <a:r>
              <a:rPr lang="uk-UA" sz="2400" dirty="0" smtClean="0"/>
              <a:t>ДСТУ 3760:2006. Прокат арматурний для залізобетонних конструкцій. Загальні технічні умови</a:t>
            </a:r>
            <a:endParaRPr lang="ru-RU" sz="2400" dirty="0" smtClean="0"/>
          </a:p>
          <a:p>
            <a:r>
              <a:rPr lang="uk-UA" sz="2400" dirty="0" smtClean="0"/>
              <a:t>ДСТУ </a:t>
            </a:r>
            <a:r>
              <a:rPr lang="en-US" sz="2400" dirty="0" smtClean="0"/>
              <a:t>ENV </a:t>
            </a:r>
            <a:r>
              <a:rPr lang="uk-UA" sz="2400" dirty="0" smtClean="0"/>
              <a:t>10080:2005. Сталь для армування бетону. Зварювана </a:t>
            </a:r>
            <a:r>
              <a:rPr lang="ru-RU" sz="2400" dirty="0" err="1" smtClean="0"/>
              <a:t>рифлена</a:t>
            </a:r>
            <a:r>
              <a:rPr lang="ru-RU" sz="2400" dirty="0" smtClean="0"/>
              <a:t> </a:t>
            </a:r>
            <a:r>
              <a:rPr lang="uk-UA" sz="2400" dirty="0" smtClean="0"/>
              <a:t>арматурна сталь В 500. Технічні умови на постачання прутків, мотків і зварної сітки (</a:t>
            </a:r>
            <a:r>
              <a:rPr lang="en-US" sz="2400" dirty="0" smtClean="0"/>
              <a:t>ENV </a:t>
            </a:r>
            <a:r>
              <a:rPr lang="uk-UA" sz="2400" dirty="0" smtClean="0"/>
              <a:t>10080:1995, </a:t>
            </a:r>
            <a:r>
              <a:rPr lang="uk-UA" sz="2400" dirty="0" err="1" smtClean="0"/>
              <a:t>ІДТ</a:t>
            </a:r>
            <a:r>
              <a:rPr lang="uk-UA" sz="2400" dirty="0" smtClean="0"/>
              <a:t>)</a:t>
            </a:r>
            <a:endParaRPr lang="ru-RU" sz="2400" dirty="0" smtClean="0"/>
          </a:p>
          <a:p>
            <a:r>
              <a:rPr lang="ru-RU" sz="2400" dirty="0" smtClean="0"/>
              <a:t>ГОСТ </a:t>
            </a:r>
            <a:r>
              <a:rPr lang="uk-UA" sz="2400" dirty="0" smtClean="0"/>
              <a:t>10884-94. Сталь </a:t>
            </a:r>
            <a:r>
              <a:rPr lang="uk-UA" sz="2400" dirty="0" err="1" smtClean="0"/>
              <a:t>арматурная</a:t>
            </a:r>
            <a:r>
              <a:rPr lang="uk-UA" sz="2400" dirty="0" smtClean="0"/>
              <a:t> </a:t>
            </a:r>
            <a:r>
              <a:rPr lang="ru-RU" sz="2400" dirty="0" err="1" smtClean="0"/>
              <a:t>термомеханически</a:t>
            </a:r>
            <a:r>
              <a:rPr lang="ru-RU" sz="2400" dirty="0" smtClean="0"/>
              <a:t> упрочненная </a:t>
            </a:r>
            <a:r>
              <a:rPr lang="uk-UA" sz="2400" dirty="0" smtClean="0"/>
              <a:t>для </a:t>
            </a:r>
            <a:r>
              <a:rPr lang="ru-RU" sz="2400" dirty="0" smtClean="0"/>
              <a:t>железобетонных конструкций. Технические условия (Сталь </a:t>
            </a:r>
            <a:r>
              <a:rPr lang="uk-UA" sz="2400" dirty="0" smtClean="0"/>
              <a:t>арматурна </a:t>
            </a:r>
            <a:r>
              <a:rPr lang="uk-UA" sz="2400" dirty="0" err="1" smtClean="0"/>
              <a:t>термомеханічно</a:t>
            </a:r>
            <a:r>
              <a:rPr lang="uk-UA" sz="2400" dirty="0" smtClean="0"/>
              <a:t> зміцнена </a:t>
            </a:r>
            <a:r>
              <a:rPr lang="ru-RU" sz="2400" dirty="0" smtClean="0"/>
              <a:t>для </a:t>
            </a:r>
            <a:r>
              <a:rPr lang="uk-UA" sz="2400" dirty="0" smtClean="0"/>
              <a:t>залізобетонних конструкцій. Технічні умови)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748358"/>
          </a:xfrm>
        </p:spPr>
        <p:txBody>
          <a:bodyPr/>
          <a:lstStyle/>
          <a:p>
            <a:r>
              <a:rPr lang="ru-RU" sz="2400" dirty="0" smtClean="0"/>
              <a:t>ГОСТ </a:t>
            </a:r>
            <a:r>
              <a:rPr lang="uk-UA" sz="2400" dirty="0" smtClean="0"/>
              <a:t>23858-79. </a:t>
            </a:r>
            <a:r>
              <a:rPr lang="ru-RU" sz="2400" dirty="0" smtClean="0"/>
              <a:t>Соединения сварные стыковые и тавровые арматуры железобетонных конструкций. Ультразвуковые методы контроля качества. Правила приемки </a:t>
            </a:r>
            <a:r>
              <a:rPr lang="uk-UA" sz="2400" dirty="0" smtClean="0"/>
              <a:t>(З'єднання зварні стикові і таврові арматури залізобетонних конструкцій. Ультразвукові методи контролю якості. Правила приймання)</a:t>
            </a:r>
            <a:endParaRPr lang="ru-RU" sz="2400" dirty="0" smtClean="0"/>
          </a:p>
          <a:p>
            <a:r>
              <a:rPr lang="ru-RU" sz="2400" dirty="0" smtClean="0"/>
              <a:t>ГОСТ </a:t>
            </a:r>
            <a:r>
              <a:rPr lang="uk-UA" sz="2400" dirty="0" smtClean="0"/>
              <a:t>5781-82. Сталь </a:t>
            </a:r>
            <a:r>
              <a:rPr lang="uk-UA" sz="2400" dirty="0" err="1" smtClean="0"/>
              <a:t>горячекатанная</a:t>
            </a:r>
            <a:r>
              <a:rPr lang="uk-UA" sz="2400" dirty="0" smtClean="0"/>
              <a:t> для </a:t>
            </a:r>
            <a:r>
              <a:rPr lang="ru-RU" sz="2400" dirty="0" smtClean="0"/>
              <a:t>армирования железобетонных конструкций. Технические условия (Сталь </a:t>
            </a:r>
            <a:r>
              <a:rPr lang="uk-UA" sz="2400" dirty="0" smtClean="0"/>
              <a:t>гарячекатана </a:t>
            </a:r>
            <a:r>
              <a:rPr lang="ru-RU" sz="2400" dirty="0" smtClean="0"/>
              <a:t>для </a:t>
            </a:r>
            <a:r>
              <a:rPr lang="uk-UA" sz="2400" dirty="0" smtClean="0"/>
              <a:t>армування залізобетонних конструкцій. Технічні умови)</a:t>
            </a:r>
            <a:endParaRPr lang="ru-RU" sz="2400" dirty="0" smtClean="0"/>
          </a:p>
          <a:p>
            <a:r>
              <a:rPr lang="ru-RU" sz="2400" dirty="0" smtClean="0"/>
              <a:t>ГОСТ </a:t>
            </a:r>
            <a:r>
              <a:rPr lang="uk-UA" sz="2400" dirty="0" smtClean="0"/>
              <a:t>14098-91. </a:t>
            </a:r>
            <a:r>
              <a:rPr lang="ru-RU" sz="2400" dirty="0" smtClean="0"/>
              <a:t>Соединения сварные арматуры и закладных изделий железобетонных конструкций. Типы, конструкции и размеры </a:t>
            </a:r>
            <a:r>
              <a:rPr lang="uk-UA" sz="2400" dirty="0" smtClean="0"/>
              <a:t>(З'єднання зварні арматури і закладних виробів залізобетонних конструкцій. Типи, конструкції і розміри)</a:t>
            </a: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500042"/>
            <a:ext cx="7772400" cy="5786478"/>
          </a:xfrm>
        </p:spPr>
        <p:txBody>
          <a:bodyPr/>
          <a:lstStyle/>
          <a:p>
            <a:r>
              <a:rPr lang="ru-RU" sz="2400" dirty="0" smtClean="0"/>
              <a:t>ГОСТ </a:t>
            </a:r>
            <a:r>
              <a:rPr lang="uk-UA" sz="2400" dirty="0" smtClean="0"/>
              <a:t>13840-68. </a:t>
            </a:r>
            <a:r>
              <a:rPr lang="ru-RU" sz="2400" dirty="0" smtClean="0"/>
              <a:t>Канаты стальные арматурные 1</a:t>
            </a:r>
            <a:r>
              <a:rPr lang="en-US" sz="2400" dirty="0" smtClean="0"/>
              <a:t>x</a:t>
            </a:r>
            <a:r>
              <a:rPr lang="ru-RU" sz="2400" dirty="0" smtClean="0"/>
              <a:t>7. Технические условия </a:t>
            </a:r>
            <a:r>
              <a:rPr lang="uk-UA" sz="2400" dirty="0" smtClean="0"/>
              <a:t>(Канати сталеві арматурні </a:t>
            </a:r>
            <a:r>
              <a:rPr lang="ru-RU" sz="2400" dirty="0" smtClean="0"/>
              <a:t>1</a:t>
            </a:r>
            <a:r>
              <a:rPr lang="en-US" sz="2400" dirty="0" smtClean="0"/>
              <a:t>x</a:t>
            </a:r>
            <a:r>
              <a:rPr lang="ru-RU" sz="2400" dirty="0" smtClean="0"/>
              <a:t>7. </a:t>
            </a:r>
            <a:r>
              <a:rPr lang="uk-UA" sz="2400" dirty="0" smtClean="0"/>
              <a:t>Технічні умови)</a:t>
            </a:r>
            <a:endParaRPr lang="ru-RU" sz="2400" dirty="0" smtClean="0"/>
          </a:p>
          <a:p>
            <a:r>
              <a:rPr lang="ru-RU" sz="2400" dirty="0" smtClean="0"/>
              <a:t>ГОСТ </a:t>
            </a:r>
            <a:r>
              <a:rPr lang="uk-UA" sz="2400" dirty="0" smtClean="0"/>
              <a:t>10180-90. Бетон </a:t>
            </a:r>
            <a:r>
              <a:rPr lang="ru-RU" sz="2400" dirty="0" smtClean="0"/>
              <a:t>тяжелый. Методы определения прочности по контрольным образцам (Бетон </a:t>
            </a:r>
            <a:r>
              <a:rPr lang="uk-UA" sz="2400" dirty="0" smtClean="0"/>
              <a:t>важкий. Методи визначення міцності за контрольними зразками)</a:t>
            </a:r>
            <a:endParaRPr lang="ru-RU" sz="2400" dirty="0" smtClean="0"/>
          </a:p>
          <a:p>
            <a:r>
              <a:rPr lang="ru-RU" sz="2400" dirty="0" smtClean="0"/>
              <a:t>ГОСТ </a:t>
            </a:r>
            <a:r>
              <a:rPr lang="uk-UA" sz="2400" dirty="0" smtClean="0"/>
              <a:t>4318-81 (СТ </a:t>
            </a:r>
            <a:r>
              <a:rPr lang="ru-RU" sz="2400" dirty="0" smtClean="0"/>
              <a:t>СЭВ </a:t>
            </a:r>
            <a:r>
              <a:rPr lang="uk-UA" sz="2400" dirty="0" smtClean="0"/>
              <a:t>5728-86). Проволока </a:t>
            </a:r>
            <a:r>
              <a:rPr lang="ru-RU" sz="2400" dirty="0" smtClean="0"/>
              <a:t>из углеродистой </a:t>
            </a:r>
            <a:r>
              <a:rPr lang="uk-UA" sz="2400" dirty="0" smtClean="0"/>
              <a:t>стали для </a:t>
            </a:r>
            <a:r>
              <a:rPr lang="ru-RU" sz="2400" dirty="0" smtClean="0"/>
              <a:t>армирования предварительно напряженных железобетонных конструкций. Технические условия </a:t>
            </a:r>
            <a:r>
              <a:rPr lang="uk-UA" sz="2400" dirty="0" smtClean="0"/>
              <a:t>(Дріт із вуглецевої сталі для армування попередньо напружених залізобетонних конструкцій. Технічні умови)</a:t>
            </a:r>
            <a:endParaRPr lang="ru-RU" sz="2400" dirty="0" smtClean="0"/>
          </a:p>
          <a:p>
            <a:r>
              <a:rPr lang="uk-UA" sz="2400" dirty="0" err="1" smtClean="0"/>
              <a:t>СНиП</a:t>
            </a:r>
            <a:r>
              <a:rPr lang="uk-UA" sz="2400" dirty="0" smtClean="0"/>
              <a:t> 2.03.11-85. Зашита </a:t>
            </a:r>
            <a:r>
              <a:rPr lang="ru-RU" sz="2400" dirty="0" smtClean="0"/>
              <a:t>строительных конструкций </a:t>
            </a:r>
            <a:r>
              <a:rPr lang="uk-UA" sz="2400" dirty="0" smtClean="0"/>
              <a:t>от </a:t>
            </a:r>
            <a:r>
              <a:rPr lang="ru-RU" sz="2400" dirty="0" smtClean="0"/>
              <a:t>коррозии </a:t>
            </a:r>
            <a:r>
              <a:rPr lang="uk-UA" sz="2400" dirty="0" smtClean="0"/>
              <a:t>(Захист будівельних конструкцій від корозії)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42910" y="285728"/>
            <a:ext cx="7772400" cy="604822"/>
          </a:xfrm>
        </p:spPr>
        <p:txBody>
          <a:bodyPr/>
          <a:lstStyle/>
          <a:p>
            <a:pPr>
              <a:buNone/>
            </a:pPr>
            <a:r>
              <a:rPr lang="uk-UA" sz="2800" b="1" dirty="0" err="1" smtClean="0"/>
              <a:t>Сборные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конструкции</a:t>
            </a:r>
            <a:endParaRPr lang="ru-RU" sz="2800" dirty="0"/>
          </a:p>
        </p:txBody>
      </p:sp>
      <p:sp>
        <p:nvSpPr>
          <p:cNvPr id="3" name="Содержимое 1"/>
          <p:cNvSpPr txBox="1">
            <a:spLocks/>
          </p:cNvSpPr>
          <p:nvPr/>
        </p:nvSpPr>
        <p:spPr bwMode="auto">
          <a:xfrm>
            <a:off x="642910" y="2252674"/>
            <a:ext cx="7772400" cy="60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Монолитные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конструкции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 bwMode="auto">
          <a:xfrm>
            <a:off x="642910" y="4110062"/>
            <a:ext cx="7772400" cy="60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Сборно-монолитные</a:t>
            </a: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конструкции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9810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342902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85728"/>
            <a:ext cx="326707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2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714619"/>
            <a:ext cx="3429024" cy="15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3" name="Picture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357430"/>
            <a:ext cx="25527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4" name="Picture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4572008"/>
            <a:ext cx="25527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5" name="Picture 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4572008"/>
            <a:ext cx="25527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6" name="Picture 8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7018" y="4572008"/>
            <a:ext cx="25527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7" name="Picture 9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9124" y="2714620"/>
            <a:ext cx="1643074" cy="150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85720" y="428604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Конструктивные схемы зданий и их элементов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8306" name="Picture 2" descr="http://www.stroitelstvo-new.ru/images/img2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500174"/>
            <a:ext cx="4214841" cy="5114926"/>
          </a:xfrm>
          <a:prstGeom prst="rect">
            <a:avLst/>
          </a:prstGeom>
          <a:noFill/>
        </p:spPr>
      </p:pic>
      <p:pic>
        <p:nvPicPr>
          <p:cNvPr id="98308" name="Picture 4" descr="http://www.stroitelstvo-new.ru/images/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4243372" cy="514825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71538" y="6000768"/>
            <a:ext cx="57150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5786454"/>
            <a:ext cx="57150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http://stendzakaz.ru/images/prof/k-kez/k-kez-1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4357718" cy="6226812"/>
          </a:xfrm>
          <a:prstGeom prst="rect">
            <a:avLst/>
          </a:prstGeom>
          <a:noFill/>
        </p:spPr>
      </p:pic>
      <p:pic>
        <p:nvPicPr>
          <p:cNvPr id="201732" name="Picture 4" descr="http://stendzakaz.ru/images/prof/k-kez/k-kez-15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4357718" cy="62268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4337</TotalTime>
  <Words>574</Words>
  <Application>Microsoft Office PowerPoint</Application>
  <PresentationFormat>Экран (4:3)</PresentationFormat>
  <Paragraphs>46</Paragraphs>
  <Slides>24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НИИСФ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Расчет выстного комплекса “Федерация”</dc:title>
  <dc:creator>Сергей</dc:creator>
  <cp:lastModifiedBy>Core</cp:lastModifiedBy>
  <cp:revision>414</cp:revision>
  <dcterms:created xsi:type="dcterms:W3CDTF">2004-05-27T07:25:07Z</dcterms:created>
  <dcterms:modified xsi:type="dcterms:W3CDTF">2020-12-04T09:40:06Z</dcterms:modified>
</cp:coreProperties>
</file>