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8" r:id="rId12"/>
    <p:sldId id="277" r:id="rId13"/>
    <p:sldId id="267" r:id="rId14"/>
    <p:sldId id="268" r:id="rId15"/>
    <p:sldId id="269" r:id="rId16"/>
    <p:sldId id="280" r:id="rId17"/>
    <p:sldId id="270" r:id="rId18"/>
    <p:sldId id="271" r:id="rId19"/>
    <p:sldId id="272" r:id="rId20"/>
    <p:sldId id="279" r:id="rId21"/>
    <p:sldId id="273" r:id="rId22"/>
    <p:sldId id="274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660"/>
  </p:normalViewPr>
  <p:slideViewPr>
    <p:cSldViewPr>
      <p:cViewPr varScale="1">
        <p:scale>
          <a:sx n="66" d="100"/>
          <a:sy n="66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586" y="243915"/>
            <a:ext cx="7839635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ther of Cactus\Desktop\3422-56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5688632" cy="5661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9104" y="260648"/>
            <a:ext cx="8064896" cy="803424"/>
          </a:xfrm>
          <a:effectLst/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uk-UA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«</a:t>
            </a:r>
            <a:r>
              <a:rPr lang="ru-RU" sz="36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Розвиток</a:t>
            </a:r>
            <a:r>
              <a:rPr lang="ru-RU" sz="36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суспільних</a:t>
            </a:r>
            <a:r>
              <a:rPr lang="ru-RU" sz="36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відносин</a:t>
            </a:r>
            <a:r>
              <a:rPr lang="ru-RU" sz="36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у </a:t>
            </a:r>
            <a:r>
              <a:rPr lang="ru-RU" sz="36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тварин</a:t>
            </a:r>
            <a:r>
              <a:rPr lang="uk-UA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»</a:t>
            </a:r>
            <a:endParaRPr lang="uk-UA" sz="3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42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ther of Cactus\Desktop\Northern_Inuit_D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5698469" cy="3642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Овал 3"/>
          <p:cNvSpPr/>
          <p:nvPr/>
        </p:nvSpPr>
        <p:spPr>
          <a:xfrm>
            <a:off x="6298809" y="2060847"/>
            <a:ext cx="2305639" cy="224281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4365" y="404664"/>
            <a:ext cx="7732131" cy="977899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Окремі</a:t>
            </a:r>
            <a:r>
              <a:rPr lang="ru-RU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види</a:t>
            </a:r>
            <a:r>
              <a:rPr lang="ru-RU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коменсальних</a:t>
            </a:r>
            <a:r>
              <a:rPr lang="ru-RU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відносин</a:t>
            </a:r>
            <a:r>
              <a:rPr lang="ru-RU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мають</a:t>
            </a:r>
            <a:r>
              <a:rPr lang="ru-RU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свої</a:t>
            </a:r>
            <a:r>
              <a:rPr lang="ru-RU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власні</a:t>
            </a:r>
            <a:r>
              <a:rPr lang="ru-RU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позначення</a:t>
            </a:r>
            <a:r>
              <a:rPr lang="ru-RU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:</a:t>
            </a:r>
            <a:endParaRPr lang="uk-UA" sz="3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465729"/>
            <a:ext cx="6967686" cy="471123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Інквілінізм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—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користування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іншим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організмом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як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домівкою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endParaRPr lang="uk-UA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267" name="Picture 3" descr="C:\Users\Mother of Cactus\Desktop\depositphotos_35078763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02" r="100000">
                        <a14:foregroundMark x1="30060" y1="16000" x2="38268" y2="20050"/>
                        <a14:foregroundMark x1="23414" y1="23350" x2="22608" y2="1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84" y="2390166"/>
            <a:ext cx="157308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4211960" y="2390166"/>
            <a:ext cx="2453124" cy="139887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211960" y="3789040"/>
            <a:ext cx="3096344" cy="51462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84368" y="404635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>
                    <a:lumMod val="85000"/>
                  </a:schemeClr>
                </a:solidFill>
              </a:rPr>
              <a:t>Блоха</a:t>
            </a:r>
            <a:endParaRPr lang="uk-UA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196752"/>
            <a:ext cx="6751662" cy="363111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Форезія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—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пересування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одного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організму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іншому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uk-UA" dirty="0"/>
          </a:p>
        </p:txBody>
      </p:sp>
      <p:pic>
        <p:nvPicPr>
          <p:cNvPr id="12290" name="Picture 2" descr="C:\Users\Mother of Cactus\Desktop\bel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4904"/>
            <a:ext cx="3514105" cy="404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other of Cactus\Desktop\42c9b868-935f-4bdf-a053-d5e34508fb95_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000" l="683" r="96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69177"/>
            <a:ext cx="2376264" cy="243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211960" y="4005064"/>
            <a:ext cx="0" cy="9361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815916" y="4473116"/>
            <a:ext cx="7920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3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other of Cactus\Desktop\6488934929_992a38653f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353640"/>
            <a:ext cx="10991529" cy="735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332656"/>
            <a:ext cx="6895678" cy="471123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Метабіоз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— непряма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залежність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в межах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якої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коменсал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користується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чимось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що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було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вироблено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організмом-хазяїном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але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після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його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смерті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endParaRPr lang="uk-UA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3570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other of Cactus\Desktop\136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1981" cy="68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476672"/>
            <a:ext cx="7839635" cy="977899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Аменсалізм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6967686" cy="471123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/>
              <a:t>  </a:t>
            </a:r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Аменсалізм 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— форма біотичних взаємовідносин між організмами, за якої один вид пригнічує життєдіяльність іншого, але при цьому не відчуває негативного або позитивного впливу у відповідь.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6056421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Приклад: </a:t>
            </a:r>
            <a:r>
              <a:rPr lang="ru-RU" dirty="0" err="1"/>
              <a:t>вплив</a:t>
            </a:r>
            <a:r>
              <a:rPr lang="ru-RU" dirty="0"/>
              <a:t> дерев-</a:t>
            </a:r>
            <a:r>
              <a:rPr lang="ru-RU" dirty="0" err="1"/>
              <a:t>домінантів</a:t>
            </a:r>
            <a:r>
              <a:rPr lang="ru-RU" dirty="0"/>
              <a:t> на </a:t>
            </a:r>
            <a:r>
              <a:rPr lang="ru-RU" dirty="0" err="1"/>
              <a:t>види</a:t>
            </a:r>
            <a:r>
              <a:rPr lang="ru-RU" dirty="0"/>
              <a:t> мохового та </a:t>
            </a:r>
            <a:r>
              <a:rPr lang="ru-RU" dirty="0" err="1"/>
              <a:t>трав'яного</a:t>
            </a:r>
            <a:r>
              <a:rPr lang="ru-RU" dirty="0"/>
              <a:t> </a:t>
            </a:r>
            <a:r>
              <a:rPr lang="ru-RU" dirty="0" err="1" smtClean="0"/>
              <a:t>ярусів</a:t>
            </a:r>
            <a:r>
              <a:rPr lang="ru-RU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95166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025" y="-16961"/>
            <a:ext cx="7839635" cy="977899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Паразитизм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836712"/>
            <a:ext cx="4519414" cy="5400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Паразитизм 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— це вид взаємозв'язків між різними видами, за якого один з них (паразит) певний час використовує іншого (хазяїна) як джерело живлення та середовище існування, частково чи повністю покладає на нього регуляцію своїх взаємовідносин з довкіллям. </a:t>
            </a:r>
          </a:p>
        </p:txBody>
      </p:sp>
      <p:pic>
        <p:nvPicPr>
          <p:cNvPr id="15363" name="Picture 3" descr="C:\Users\Mother of Cactus\Desktop\5195630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61" r="89844">
                        <a14:foregroundMark x1="29980" y1="54785" x2="23242" y2="54980"/>
                        <a14:foregroundMark x1="38574" y1="26367" x2="48535" y2="2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43" y="2533633"/>
            <a:ext cx="4320480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06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88640"/>
            <a:ext cx="7039694" cy="471123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Паразитів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котрі живуть всередині тіла хазяїна, називають </a:t>
            </a:r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ендопаразитами; 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ті паразити, що живуть на зовнішніх покривах хазяїна, називають </a:t>
            </a:r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ектопаразитами. 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Епіпаразити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або 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надпаразити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— це паразити, що паразитують на інших паразитах. </a:t>
            </a:r>
          </a:p>
        </p:txBody>
      </p:sp>
      <p:pic>
        <p:nvPicPr>
          <p:cNvPr id="4" name="Picture 2" descr="C:\Users\Mother of Cactus\Desktop\Sea_Lamprey_fis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39463"/>
            <a:ext cx="4104456" cy="320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Mother of Cactus\Desktop\41513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5" y="3550750"/>
            <a:ext cx="3973072" cy="2979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0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182" y="9925"/>
            <a:ext cx="7839635" cy="977899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Хижацтво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764704"/>
            <a:ext cx="7488832" cy="4711234"/>
          </a:xfrm>
        </p:spPr>
        <p:txBody>
          <a:bodyPr/>
          <a:lstStyle/>
          <a:p>
            <a:pPr marL="0" indent="0">
              <a:buNone/>
            </a:pPr>
            <a:r>
              <a:rPr lang="uk-UA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Хижацтво</a:t>
            </a:r>
            <a:r>
              <a:rPr lang="uk-UA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в екології — тип відносин між біологічними популяціями, при яких хижак живиться іншими організмами, жертвою.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" name="_online-video-cutter_com_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1" y="1988840"/>
            <a:ext cx="755283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22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other of Cactus\Desktop\1021715-401173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953" y="0"/>
            <a:ext cx="9744953" cy="730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839635" cy="977899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Конкуренція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24744"/>
            <a:ext cx="7831782" cy="453650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uk-UA" dirty="0" smtClean="0">
                <a:solidFill>
                  <a:schemeClr val="bg1"/>
                </a:solidFill>
              </a:rPr>
              <a:t>Конкуренція </a:t>
            </a:r>
            <a:r>
              <a:rPr lang="uk-UA" dirty="0">
                <a:solidFill>
                  <a:schemeClr val="bg1"/>
                </a:solidFill>
              </a:rPr>
              <a:t>— тип міжвидових і внутрішньовидових взаємовідносин, за якого популяція або особини у боротьбі за харчування, місце проживання 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та інші </a:t>
            </a:r>
            <a:r>
              <a:rPr lang="uk-UA" dirty="0">
                <a:solidFill>
                  <a:schemeClr val="bg1"/>
                </a:solidFill>
              </a:rPr>
              <a:t>необхідні для життя умови, 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впливають один </a:t>
            </a:r>
            <a:r>
              <a:rPr lang="uk-UA" dirty="0">
                <a:solidFill>
                  <a:schemeClr val="bg1"/>
                </a:solidFill>
              </a:rPr>
              <a:t>на одного негативно. Виділяють 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внутрішньовидову</a:t>
            </a:r>
            <a:r>
              <a:rPr lang="uk-UA" dirty="0">
                <a:solidFill>
                  <a:schemeClr val="bg1"/>
                </a:solidFill>
              </a:rPr>
              <a:t>, міжвидову, пряму та непряму конкуренції.</a:t>
            </a:r>
          </a:p>
        </p:txBody>
      </p:sp>
    </p:spTree>
    <p:extLst>
      <p:ext uri="{BB962C8B-B14F-4D97-AF65-F5344CB8AC3E}">
        <p14:creationId xmlns:p14="http://schemas.microsoft.com/office/powerpoint/2010/main" val="1787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other of Cactus\Desktop\d182d0b8d0b3d18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613" y="-111713"/>
            <a:ext cx="10448663" cy="696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900" y="548680"/>
            <a:ext cx="7839635" cy="977899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Внутрішньовидова конкуренція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3717032"/>
            <a:ext cx="6967686" cy="291103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uk-UA" dirty="0" smtClean="0"/>
              <a:t>Внутрішньовидова </a:t>
            </a:r>
            <a:r>
              <a:rPr lang="uk-UA" dirty="0"/>
              <a:t>конкуренція - це суперництво між особинами одного виду за життєво важливі ресурси. Конкуренція між особинами одного виду може зменшувати виживання і плодючість тварин, вона тим сильніша, чим більша щільність. </a:t>
            </a:r>
          </a:p>
        </p:txBody>
      </p:sp>
    </p:spTree>
    <p:extLst>
      <p:ext uri="{BB962C8B-B14F-4D97-AF65-F5344CB8AC3E}">
        <p14:creationId xmlns:p14="http://schemas.microsoft.com/office/powerpoint/2010/main" val="327209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839635" cy="664805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Міжвидова </a:t>
            </a:r>
            <a:r>
              <a:rPr lang="uk-UA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конкуренція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434" name="Picture 2" descr="C:\Users\Mother of Cactus\Desktop\b9354d83f1e540c659cc03c3b35fefc8ac177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5281"/>
            <a:ext cx="8856984" cy="465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980728"/>
            <a:ext cx="7632848" cy="22322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 smtClean="0"/>
              <a:t>  </a:t>
            </a:r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Сутність міжвидової конкуренції – у особин одного виду зменшується плодовитість, виживання або швидкість росту в результаті </a:t>
            </a:r>
            <a:r>
              <a:rPr lang="uk-UA" dirty="0" smtClean="0">
                <a:solidFill>
                  <a:srgbClr val="7030A0"/>
                </a:solidFill>
              </a:rPr>
              <a:t>використання ресурсу з боку особин іншого виду.</a:t>
            </a:r>
            <a:endParaRPr lang="uk-UA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other of Cactus\Desktop\1336901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4791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77574" y="21658"/>
            <a:ext cx="10297144" cy="63596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uk-UA" sz="4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just">
              <a:buNone/>
            </a:pPr>
            <a:r>
              <a:rPr lang="uk-UA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uk-UA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екології біологічні відносини являють собою взаємодії між двома видами в екосистемах. Ці взаємовідносини можуть бути класифіковані у різні групи взаємодій, залежно від ефекту або механізму взаємодії. У цьому рефераті будуть розглянуті основні види взаємовідносин між організмами, а також відмінність психіки людини від психіки тварини.</a:t>
            </a:r>
          </a:p>
        </p:txBody>
      </p:sp>
    </p:spTree>
    <p:extLst>
      <p:ext uri="{BB962C8B-B14F-4D97-AF65-F5344CB8AC3E}">
        <p14:creationId xmlns:p14="http://schemas.microsoft.com/office/powerpoint/2010/main" val="6398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ther of Cactus\Desktop\o-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827" y="-243408"/>
            <a:ext cx="13643181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839635" cy="977899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Відмінність психіки людини від психіки тварин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465729"/>
            <a:ext cx="6895678" cy="471123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1. Мотив</a:t>
            </a:r>
            <a:r>
              <a:rPr lang="uk-UA" dirty="0" smtClean="0">
                <a:solidFill>
                  <a:schemeClr val="bg1"/>
                </a:solidFill>
              </a:rPr>
              <a:t>ація у твар</a:t>
            </a:r>
            <a:r>
              <a:rPr lang="uk-UA" dirty="0" smtClean="0"/>
              <a:t>ини завжди біологічна;</a:t>
            </a:r>
          </a:p>
          <a:p>
            <a:pPr marL="0" indent="0">
              <a:buNone/>
            </a:pPr>
            <a:r>
              <a:rPr lang="ru-RU" dirty="0"/>
              <a:t>2. </a:t>
            </a:r>
            <a:r>
              <a:rPr lang="uk-UA" dirty="0" smtClean="0"/>
              <a:t>Твар</a:t>
            </a:r>
            <a:r>
              <a:rPr lang="uk-UA" dirty="0" smtClean="0">
                <a:solidFill>
                  <a:schemeClr val="bg1"/>
                </a:solidFill>
              </a:rPr>
              <a:t>ини здатні ви</a:t>
            </a:r>
            <a:r>
              <a:rPr lang="uk-UA" dirty="0" smtClean="0"/>
              <a:t>користовувати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smtClean="0"/>
              <a:t>предм</a:t>
            </a:r>
            <a:r>
              <a:rPr lang="uk-UA" dirty="0" smtClean="0">
                <a:solidFill>
                  <a:schemeClr val="bg1"/>
                </a:solidFill>
              </a:rPr>
              <a:t>ети як знаряд</a:t>
            </a:r>
            <a:r>
              <a:rPr lang="uk-UA" dirty="0" smtClean="0"/>
              <a:t>дя, але жодна тварина не м</a:t>
            </a:r>
            <a:r>
              <a:rPr lang="uk-UA" dirty="0" smtClean="0">
                <a:solidFill>
                  <a:schemeClr val="bg1"/>
                </a:solidFill>
              </a:rPr>
              <a:t>оже створити зн</a:t>
            </a:r>
            <a:r>
              <a:rPr lang="uk-UA" dirty="0" smtClean="0"/>
              <a:t>аряддя праці;</a:t>
            </a:r>
          </a:p>
          <a:p>
            <a:pPr marL="0" indent="0">
              <a:buNone/>
            </a:pPr>
            <a:r>
              <a:rPr lang="uk-UA" dirty="0" smtClean="0"/>
              <a:t>3. </a:t>
            </a:r>
            <a:r>
              <a:rPr lang="uk-UA" dirty="0" smtClean="0">
                <a:solidFill>
                  <a:schemeClr val="bg1"/>
                </a:solidFill>
              </a:rPr>
              <a:t>Тварини здатні </a:t>
            </a:r>
            <a:r>
              <a:rPr lang="uk-UA" dirty="0" smtClean="0"/>
              <a:t>переживати позитивні </a:t>
            </a:r>
            <a:r>
              <a:rPr lang="uk-UA" dirty="0" smtClean="0">
                <a:solidFill>
                  <a:schemeClr val="bg1"/>
                </a:solidFill>
              </a:rPr>
              <a:t>чи негативні емоції, але лише людина може співчувати іншій людині, насолоджуватися картинами, переживати інтелектуальні почуття;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</a:rPr>
              <a:t>4. Умови розвитку психіки тварин і людини.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Висновок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196752"/>
            <a:ext cx="6967686" cy="471123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Живі </a:t>
            </a:r>
            <a:r>
              <a:rPr lang="uk-UA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організми живуть в оточенні безлічі інших, вступають з ними в різноманітні відносини як з негативними, так і позитивними для себе наслідками, а в результаті не можуть існувати без цього живого оточення. Зв'язок з іншими організмами є необхідною умовою </a:t>
            </a:r>
            <a:r>
              <a:rPr lang="uk-UA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існування кожного індивідуума. В даній презентації були розглянуті основні види відносин між тваринами.</a:t>
            </a:r>
            <a:endParaRPr lang="uk-UA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482" name="Picture 2" descr="D:\для презентаций\вывод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4693289"/>
            <a:ext cx="2664296" cy="21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1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ther of Cactus\Desktop\божья-коровка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4642" y="-32526"/>
            <a:ext cx="2889358" cy="266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Перелік посилань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217481"/>
            <a:ext cx="7560840" cy="561662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http://pidruchniki.com/17770303/psihologiya/vidminnist_psihiki_lyudini_vid_psihiki_tvarin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https://uk.wikisource.org</a:t>
            </a:r>
          </a:p>
          <a:p>
            <a:pPr marL="0" indent="0">
              <a:buNone/>
            </a:pPr>
            <a:r>
              <a:rPr lang="uk-UA" dirty="0" err="1">
                <a:solidFill>
                  <a:srgbClr val="00B0F0"/>
                </a:solidFill>
              </a:rPr>
              <a:t>Биологический</a:t>
            </a:r>
            <a:r>
              <a:rPr lang="uk-UA" dirty="0">
                <a:solidFill>
                  <a:srgbClr val="00B0F0"/>
                </a:solidFill>
              </a:rPr>
              <a:t> </a:t>
            </a:r>
            <a:r>
              <a:rPr lang="uk-UA" dirty="0" err="1">
                <a:solidFill>
                  <a:srgbClr val="00B0F0"/>
                </a:solidFill>
              </a:rPr>
              <a:t>энциклопедический</a:t>
            </a:r>
            <a:r>
              <a:rPr lang="uk-UA" dirty="0">
                <a:solidFill>
                  <a:srgbClr val="00B0F0"/>
                </a:solidFill>
              </a:rPr>
              <a:t> </a:t>
            </a:r>
            <a:r>
              <a:rPr lang="uk-UA" dirty="0" err="1">
                <a:solidFill>
                  <a:srgbClr val="00B0F0"/>
                </a:solidFill>
              </a:rPr>
              <a:t>словарь</a:t>
            </a:r>
            <a:r>
              <a:rPr lang="uk-UA" dirty="0">
                <a:solidFill>
                  <a:srgbClr val="00B0F0"/>
                </a:solidFill>
              </a:rPr>
              <a:t> / </a:t>
            </a:r>
            <a:r>
              <a:rPr lang="uk-UA" dirty="0" err="1">
                <a:solidFill>
                  <a:srgbClr val="00B0F0"/>
                </a:solidFill>
              </a:rPr>
              <a:t>Гл</a:t>
            </a:r>
            <a:r>
              <a:rPr lang="uk-UA" dirty="0">
                <a:solidFill>
                  <a:srgbClr val="00B0F0"/>
                </a:solidFill>
              </a:rPr>
              <a:t>. ред. М. С. </a:t>
            </a:r>
            <a:r>
              <a:rPr lang="uk-UA" dirty="0" err="1">
                <a:solidFill>
                  <a:srgbClr val="00B0F0"/>
                </a:solidFill>
              </a:rPr>
              <a:t>Гиляров</a:t>
            </a:r>
            <a:r>
              <a:rPr lang="uk-UA" dirty="0">
                <a:solidFill>
                  <a:srgbClr val="00B0F0"/>
                </a:solidFill>
              </a:rPr>
              <a:t>. — М. : Сов. </a:t>
            </a:r>
            <a:r>
              <a:rPr lang="uk-UA" dirty="0" err="1">
                <a:solidFill>
                  <a:srgbClr val="00B0F0"/>
                </a:solidFill>
              </a:rPr>
              <a:t>энциклопедия</a:t>
            </a:r>
            <a:r>
              <a:rPr lang="uk-UA" dirty="0">
                <a:solidFill>
                  <a:srgbClr val="00B0F0"/>
                </a:solidFill>
              </a:rPr>
              <a:t>, 1986. — 831 с.</a:t>
            </a:r>
          </a:p>
          <a:p>
            <a:pPr marL="0" indent="0">
              <a:buNone/>
            </a:pPr>
            <a:r>
              <a:rPr lang="uk-UA" dirty="0" err="1">
                <a:solidFill>
                  <a:srgbClr val="00B0F0"/>
                </a:solidFill>
              </a:rPr>
              <a:t>Сытник</a:t>
            </a:r>
            <a:r>
              <a:rPr lang="uk-UA" dirty="0">
                <a:solidFill>
                  <a:srgbClr val="00B0F0"/>
                </a:solidFill>
              </a:rPr>
              <a:t> К. М., </a:t>
            </a:r>
            <a:r>
              <a:rPr lang="uk-UA" dirty="0" err="1">
                <a:solidFill>
                  <a:srgbClr val="00B0F0"/>
                </a:solidFill>
              </a:rPr>
              <a:t>Брайон</a:t>
            </a:r>
            <a:r>
              <a:rPr lang="uk-UA" dirty="0">
                <a:solidFill>
                  <a:srgbClr val="00B0F0"/>
                </a:solidFill>
              </a:rPr>
              <a:t> А. В., </a:t>
            </a:r>
            <a:r>
              <a:rPr lang="uk-UA" dirty="0" err="1">
                <a:solidFill>
                  <a:srgbClr val="00B0F0"/>
                </a:solidFill>
              </a:rPr>
              <a:t>Гордецкий</a:t>
            </a:r>
            <a:r>
              <a:rPr lang="uk-UA" dirty="0">
                <a:solidFill>
                  <a:srgbClr val="00B0F0"/>
                </a:solidFill>
              </a:rPr>
              <a:t> А. В., </a:t>
            </a:r>
            <a:r>
              <a:rPr lang="uk-UA" dirty="0" err="1">
                <a:solidFill>
                  <a:srgbClr val="00B0F0"/>
                </a:solidFill>
              </a:rPr>
              <a:t>Брайон</a:t>
            </a:r>
            <a:r>
              <a:rPr lang="uk-UA" dirty="0">
                <a:solidFill>
                  <a:srgbClr val="00B0F0"/>
                </a:solidFill>
              </a:rPr>
              <a:t> А. П. </a:t>
            </a:r>
            <a:r>
              <a:rPr lang="uk-UA" dirty="0" err="1">
                <a:solidFill>
                  <a:srgbClr val="00B0F0"/>
                </a:solidFill>
              </a:rPr>
              <a:t>Словарь-справочник</a:t>
            </a:r>
            <a:r>
              <a:rPr lang="uk-UA" dirty="0">
                <a:solidFill>
                  <a:srgbClr val="00B0F0"/>
                </a:solidFill>
              </a:rPr>
              <a:t> по </a:t>
            </a:r>
            <a:r>
              <a:rPr lang="uk-UA" dirty="0" err="1">
                <a:solidFill>
                  <a:srgbClr val="00B0F0"/>
                </a:solidFill>
              </a:rPr>
              <a:t>экологии</a:t>
            </a:r>
            <a:r>
              <a:rPr lang="uk-UA" dirty="0">
                <a:solidFill>
                  <a:srgbClr val="00B0F0"/>
                </a:solidFill>
              </a:rPr>
              <a:t>. — К. : Наукова думка, 1994. — 665 с. — </a:t>
            </a:r>
            <a:r>
              <a:rPr lang="en-US" dirty="0">
                <a:solidFill>
                  <a:srgbClr val="00B0F0"/>
                </a:solidFill>
              </a:rPr>
              <a:t>ISBN 5-12-001885-8.</a:t>
            </a:r>
          </a:p>
          <a:p>
            <a:pPr marL="0" indent="0">
              <a:buNone/>
            </a:pPr>
            <a:r>
              <a:rPr lang="uk-UA" dirty="0">
                <a:solidFill>
                  <a:srgbClr val="00B0F0"/>
                </a:solidFill>
              </a:rPr>
              <a:t>Екологічна енциклопедія: У 3 тт. — К.: Центр екологічної освіти та інформації.</a:t>
            </a:r>
          </a:p>
          <a:p>
            <a:pPr marL="0" indent="0">
              <a:buNone/>
            </a:pPr>
            <a:r>
              <a:rPr lang="uk-UA" dirty="0">
                <a:solidFill>
                  <a:srgbClr val="00B0F0"/>
                </a:solidFill>
              </a:rPr>
              <a:t>Карл </a:t>
            </a:r>
            <a:r>
              <a:rPr lang="uk-UA" dirty="0" err="1">
                <a:solidFill>
                  <a:srgbClr val="00B0F0"/>
                </a:solidFill>
              </a:rPr>
              <a:t>Зіммер</a:t>
            </a:r>
            <a:r>
              <a:rPr lang="uk-UA" dirty="0">
                <a:solidFill>
                  <a:srgbClr val="00B0F0"/>
                </a:solidFill>
              </a:rPr>
              <a:t>. Найпідступніші паразити світу. Пожирачі волі. // </a:t>
            </a:r>
            <a:r>
              <a:rPr lang="en-US" dirty="0">
                <a:solidFill>
                  <a:srgbClr val="00B0F0"/>
                </a:solidFill>
              </a:rPr>
              <a:t>National Geographic </a:t>
            </a:r>
            <a:r>
              <a:rPr lang="uk-UA" dirty="0">
                <a:solidFill>
                  <a:srgbClr val="00B0F0"/>
                </a:solidFill>
              </a:rPr>
              <a:t>Україна. — </a:t>
            </a:r>
            <a:r>
              <a:rPr lang="uk-UA" dirty="0" err="1">
                <a:solidFill>
                  <a:srgbClr val="00B0F0"/>
                </a:solidFill>
              </a:rPr>
              <a:t>Вип</a:t>
            </a:r>
            <a:r>
              <a:rPr lang="uk-UA" dirty="0">
                <a:solidFill>
                  <a:srgbClr val="00B0F0"/>
                </a:solidFill>
              </a:rPr>
              <a:t>. листопад 2014. — С. 48-67.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Parasites and Parasitological Resources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B0F0"/>
                </a:solidFill>
              </a:rPr>
              <a:t>Aberystwyth</a:t>
            </a:r>
            <a:r>
              <a:rPr lang="en-US" dirty="0">
                <a:solidFill>
                  <a:srgbClr val="00B0F0"/>
                </a:solidFill>
              </a:rPr>
              <a:t> University: Parasitology — class outline with links to full text articles on parasitism and parasitology.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KSU: Parasitology Research — parasitology articles and links.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Medical Parasitology — online textbook.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Division of Parasitic Diseases, Centers for Disease Control and Prevention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VCU Virtual Parasite Project — Virtual Parasite Project at Virginia Commonwealth University's Center for the Study of </a:t>
            </a:r>
            <a:r>
              <a:rPr lang="en-US" dirty="0" err="1">
                <a:solidFill>
                  <a:srgbClr val="00B0F0"/>
                </a:solidFill>
              </a:rPr>
              <a:t>Biologicial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Complexity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653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other of Cactus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1"/>
            <a:ext cx="102974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ля презентаций\выводы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82" y="3283988"/>
            <a:ext cx="2430662" cy="194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ля презентаций\лупа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305">
            <a:off x="4722867" y="4371295"/>
            <a:ext cx="2857700" cy="28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0405" y="540738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accent4">
                    <a:lumMod val="40000"/>
                    <a:lumOff val="60000"/>
                  </a:schemeClr>
                </a:solidFill>
                <a:hlinkClick r:id="rId3" action="ppaction://hlinksldjump"/>
              </a:rPr>
              <a:t>Висновок</a:t>
            </a:r>
            <a:endParaRPr lang="uk-UA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4770" y="52292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  <a:hlinkClick r:id="rId5" action="ppaction://hlinksldjump"/>
              </a:rPr>
              <a:t>ЗМІСТ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2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321496"/>
            <a:ext cx="7365835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Біологічні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відносини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є результатом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взаємодії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організмів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один з одним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У 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природі немає організмів, які ізольовані від оточуючого середовища. Взаємодія організмів з довкіллям є основою для їхнього виживання та функціонування природних екосистем у цілому</a:t>
            </a:r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Між організмами в процесі їхнього існування можуть виникати різноманітні як внутрішньо-, так і міжвидові відносини.</a:t>
            </a:r>
          </a:p>
        </p:txBody>
      </p:sp>
      <p:pic>
        <p:nvPicPr>
          <p:cNvPr id="4098" name="Picture 2" descr="C:\Users\Mother of Cactus\Desktop\048731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228184" y="-171400"/>
            <a:ext cx="2743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7839635" cy="977899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Взаємовідносини</a:t>
            </a:r>
            <a:r>
              <a:rPr lang="ru-RU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між</a:t>
            </a:r>
            <a:r>
              <a:rPr lang="ru-RU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організмами</a:t>
            </a:r>
            <a:endParaRPr lang="uk-UA" b="1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22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other of Cactus\Desktop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150" y="3275059"/>
            <a:ext cx="3526874" cy="2335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2" name="Picture 2" descr="C:\Users\Mother of Cactus\Desktop\sembioz-300x2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2" y="3370465"/>
            <a:ext cx="3738876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187624" y="2060848"/>
            <a:ext cx="2592288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Позитивний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— один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організм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отримує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користь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рахунок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іншого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uk-UA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7839635" cy="977899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Види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впливу</a:t>
            </a:r>
            <a:r>
              <a:rPr lang="ru-RU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одних </a:t>
            </a:r>
            <a:r>
              <a:rPr lang="ru-RU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організмів</a:t>
            </a:r>
            <a:r>
              <a:rPr lang="ru-RU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на </a:t>
            </a:r>
            <a:r>
              <a:rPr lang="ru-RU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інші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1927654"/>
            <a:ext cx="2592288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Негативний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—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організму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завдається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шкода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іншим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uk-UA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3908" y="2661012"/>
            <a:ext cx="2592288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Нейтральний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— один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організм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не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впливає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інший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uk-UA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3419872" y="1556792"/>
            <a:ext cx="648072" cy="36004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796136" y="1545339"/>
            <a:ext cx="576064" cy="36004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929715" y="1816969"/>
            <a:ext cx="10995" cy="74418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1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Нейтралізм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465729"/>
            <a:ext cx="6967686" cy="471123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Нейтралізм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—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це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форма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біотичних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взаємовідносин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за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якої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співіснування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двох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видів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одній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території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не чинить на них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безпосереднього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впливу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та не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має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ні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позитивних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ні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негативних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наслідків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uk-UA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C:\Users\Mother of Cactus\Desktop\33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48" y="3646339"/>
            <a:ext cx="6803165" cy="2153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2354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other of Cactus\Desktop\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4"/>
          <a:stretch/>
        </p:blipFill>
        <p:spPr bwMode="auto">
          <a:xfrm>
            <a:off x="33881" y="1077089"/>
            <a:ext cx="6071951" cy="3889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4748"/>
            <a:ext cx="5679395" cy="977899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Мутуалізм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0461" y="1058395"/>
            <a:ext cx="3033539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</a:rPr>
              <a:t>  Мутуалізм </a:t>
            </a:r>
            <a:r>
              <a:rPr lang="uk-UA" dirty="0">
                <a:solidFill>
                  <a:schemeClr val="bg1"/>
                </a:solidFill>
              </a:rPr>
              <a:t>— тип співіснування різних видів, від якого вони отримують взаємну користь. Мутуалізм розглядають як один з різновидів симбіозу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5085184"/>
            <a:ext cx="463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  Птах кормиться комахами-паразитами, а його зліт свідчить про небезпеку.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other of Cactus\Desktop\Dlownoload-fish-and-anemone-wallpaper-Hd-for-mobile-phone-915x5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171399"/>
            <a:ext cx="12479108" cy="70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</a:t>
            </a:r>
            <a:r>
              <a:rPr lang="en-US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ap</a:t>
            </a:r>
            <a:r>
              <a:rPr lang="uk-UA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і</a:t>
            </a:r>
            <a:r>
              <a:rPr lang="en-US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</a:t>
            </a:r>
            <a:r>
              <a:rPr lang="uk-UA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нти</a:t>
            </a:r>
            <a:r>
              <a:rPr lang="uk-UA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м</a:t>
            </a:r>
            <a:r>
              <a:rPr lang="en-US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y</a:t>
            </a:r>
            <a:r>
              <a:rPr lang="uk-UA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т</a:t>
            </a:r>
            <a:r>
              <a:rPr lang="en-US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ya</a:t>
            </a:r>
            <a:r>
              <a:rPr lang="uk-UA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лізм</a:t>
            </a:r>
            <a:r>
              <a:rPr lang="en-US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y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412776"/>
            <a:ext cx="7581859" cy="47112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I. Po</a:t>
            </a:r>
            <a:r>
              <a:rPr lang="uk-UA" dirty="0"/>
              <a:t>слини і мік</a:t>
            </a:r>
            <a:r>
              <a:rPr lang="en-US" dirty="0"/>
              <a:t>op</a:t>
            </a:r>
            <a:r>
              <a:rPr lang="uk-UA" dirty="0" err="1"/>
              <a:t>изні</a:t>
            </a:r>
            <a:r>
              <a:rPr lang="uk-UA" dirty="0"/>
              <a:t> г</a:t>
            </a:r>
            <a:r>
              <a:rPr lang="en-US" dirty="0"/>
              <a:t>p</a:t>
            </a:r>
            <a:r>
              <a:rPr lang="uk-UA" dirty="0" err="1" smtClean="0"/>
              <a:t>иби</a:t>
            </a:r>
            <a:r>
              <a:rPr lang="ru-RU" dirty="0" smtClean="0"/>
              <a:t>;</a:t>
            </a:r>
            <a:endParaRPr lang="uk-UA" dirty="0" smtClean="0"/>
          </a:p>
          <a:p>
            <a:pPr marL="0" indent="0">
              <a:buNone/>
            </a:pPr>
            <a:r>
              <a:rPr lang="en-US" dirty="0" smtClean="0"/>
              <a:t>II. Po</a:t>
            </a:r>
            <a:r>
              <a:rPr lang="uk-UA" dirty="0"/>
              <a:t>слини і мік</a:t>
            </a:r>
            <a:r>
              <a:rPr lang="en-US" dirty="0"/>
              <a:t>poop</a:t>
            </a:r>
            <a:r>
              <a:rPr lang="uk-UA" dirty="0"/>
              <a:t>г</a:t>
            </a:r>
            <a:r>
              <a:rPr lang="en-US" dirty="0"/>
              <a:t>a</a:t>
            </a:r>
            <a:r>
              <a:rPr lang="uk-UA" dirty="0" err="1"/>
              <a:t>нізми</a:t>
            </a:r>
            <a:r>
              <a:rPr lang="uk-UA" dirty="0"/>
              <a:t>-</a:t>
            </a:r>
            <a:r>
              <a:rPr lang="en-US" dirty="0"/>
              <a:t>a</a:t>
            </a:r>
            <a:r>
              <a:rPr lang="uk-UA" dirty="0"/>
              <a:t>з</a:t>
            </a:r>
            <a:r>
              <a:rPr lang="en-US" dirty="0"/>
              <a:t>o</a:t>
            </a:r>
            <a:r>
              <a:rPr lang="uk-UA" dirty="0" err="1"/>
              <a:t>тфікс</a:t>
            </a:r>
            <a:r>
              <a:rPr lang="en-US" dirty="0"/>
              <a:t>a</a:t>
            </a:r>
            <a:r>
              <a:rPr lang="uk-UA" dirty="0"/>
              <a:t>т</a:t>
            </a:r>
            <a:r>
              <a:rPr lang="en-US" dirty="0"/>
              <a:t>op</a:t>
            </a:r>
            <a:r>
              <a:rPr lang="uk-UA" dirty="0" smtClean="0"/>
              <a:t>и:</a:t>
            </a:r>
          </a:p>
          <a:p>
            <a:pPr marL="514350" indent="-514350">
              <a:buAutoNum type="arabicParenR"/>
            </a:pPr>
            <a:r>
              <a:rPr lang="en-US" dirty="0" smtClean="0"/>
              <a:t>o</a:t>
            </a:r>
            <a:r>
              <a:rPr lang="uk-UA" dirty="0"/>
              <a:t>б</a:t>
            </a:r>
            <a:r>
              <a:rPr lang="en-US" dirty="0"/>
              <a:t>o</a:t>
            </a:r>
            <a:r>
              <a:rPr lang="uk-UA" dirty="0" err="1"/>
              <a:t>в'язк</a:t>
            </a:r>
            <a:r>
              <a:rPr lang="en-US" dirty="0"/>
              <a:t>o</a:t>
            </a:r>
            <a:r>
              <a:rPr lang="uk-UA" dirty="0"/>
              <a:t>вий м</a:t>
            </a:r>
            <a:r>
              <a:rPr lang="en-US" dirty="0"/>
              <a:t>y</a:t>
            </a:r>
            <a:r>
              <a:rPr lang="uk-UA" dirty="0"/>
              <a:t>т</a:t>
            </a:r>
            <a:r>
              <a:rPr lang="en-US" dirty="0" err="1"/>
              <a:t>ya</a:t>
            </a:r>
            <a:r>
              <a:rPr lang="uk-UA" dirty="0" err="1" smtClean="0"/>
              <a:t>лізм</a:t>
            </a:r>
            <a:r>
              <a:rPr lang="ru-RU" dirty="0" smtClean="0"/>
              <a:t>;</a:t>
            </a:r>
          </a:p>
          <a:p>
            <a:pPr marL="514350" indent="-514350">
              <a:buAutoNum type="arabicParenR" startAt="2"/>
            </a:pPr>
            <a:r>
              <a:rPr lang="ru-RU" dirty="0" smtClean="0"/>
              <a:t>П</a:t>
            </a:r>
            <a:r>
              <a:rPr lang="en-US" dirty="0" err="1"/>
              <a:t>po</a:t>
            </a:r>
            <a:r>
              <a:rPr lang="ru-RU" dirty="0"/>
              <a:t>т</a:t>
            </a:r>
            <a:r>
              <a:rPr lang="en-US" dirty="0"/>
              <a:t>o</a:t>
            </a:r>
            <a:r>
              <a:rPr lang="ru-RU" dirty="0"/>
              <a:t>к</a:t>
            </a:r>
            <a:r>
              <a:rPr lang="en-US" dirty="0" err="1"/>
              <a:t>oo</a:t>
            </a:r>
            <a:r>
              <a:rPr lang="ru-RU" dirty="0" err="1"/>
              <a:t>пе</a:t>
            </a:r>
            <a:r>
              <a:rPr lang="en-US" dirty="0"/>
              <a:t>pa</a:t>
            </a:r>
            <a:r>
              <a:rPr lang="ru-RU" dirty="0" err="1" smtClean="0"/>
              <a:t>ція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r>
              <a:rPr lang="en-US" dirty="0"/>
              <a:t>III. Po</a:t>
            </a:r>
            <a:r>
              <a:rPr lang="uk-UA" dirty="0"/>
              <a:t>слини і к</a:t>
            </a:r>
            <a:r>
              <a:rPr lang="en-US" dirty="0"/>
              <a:t>o</a:t>
            </a:r>
            <a:r>
              <a:rPr lang="uk-UA" dirty="0"/>
              <a:t>м</a:t>
            </a:r>
            <a:r>
              <a:rPr lang="en-US" dirty="0"/>
              <a:t>a</a:t>
            </a:r>
            <a:r>
              <a:rPr lang="uk-UA" dirty="0" err="1"/>
              <a:t>хи</a:t>
            </a:r>
            <a:r>
              <a:rPr lang="uk-UA" dirty="0"/>
              <a:t>-з</a:t>
            </a:r>
            <a:r>
              <a:rPr lang="en-US" dirty="0"/>
              <a:t>a</a:t>
            </a:r>
            <a:r>
              <a:rPr lang="uk-UA" dirty="0" err="1"/>
              <a:t>пилюв</a:t>
            </a:r>
            <a:r>
              <a:rPr lang="en-US" dirty="0"/>
              <a:t>a</a:t>
            </a:r>
            <a:r>
              <a:rPr lang="uk-UA" dirty="0" err="1" smtClean="0"/>
              <a:t>чі</a:t>
            </a:r>
            <a:r>
              <a:rPr lang="uk-UA" dirty="0" smtClean="0"/>
              <a:t>;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IV. Po</a:t>
            </a:r>
            <a:r>
              <a:rPr lang="uk-UA" dirty="0"/>
              <a:t>слини і </a:t>
            </a:r>
            <a:r>
              <a:rPr lang="uk-UA" dirty="0" err="1"/>
              <a:t>тв</a:t>
            </a:r>
            <a:r>
              <a:rPr lang="en-US" dirty="0" err="1"/>
              <a:t>ap</a:t>
            </a:r>
            <a:r>
              <a:rPr lang="uk-UA" dirty="0" err="1"/>
              <a:t>ини</a:t>
            </a:r>
            <a:r>
              <a:rPr lang="uk-UA" dirty="0"/>
              <a:t>, які </a:t>
            </a:r>
            <a:r>
              <a:rPr lang="en-US" dirty="0" err="1"/>
              <a:t>po</a:t>
            </a:r>
            <a:r>
              <a:rPr lang="uk-UA" dirty="0" err="1"/>
              <a:t>зп</a:t>
            </a:r>
            <a:r>
              <a:rPr lang="en-US" dirty="0"/>
              <a:t>o</a:t>
            </a:r>
            <a:r>
              <a:rPr lang="uk-UA" dirty="0" err="1"/>
              <a:t>всюдж</a:t>
            </a:r>
            <a:r>
              <a:rPr lang="en-US" dirty="0"/>
              <a:t>y</a:t>
            </a:r>
            <a:r>
              <a:rPr lang="uk-UA" dirty="0" err="1"/>
              <a:t>ють</a:t>
            </a:r>
            <a:r>
              <a:rPr lang="uk-UA" dirty="0"/>
              <a:t> їх н</a:t>
            </a:r>
            <a:r>
              <a:rPr lang="en-US" dirty="0"/>
              <a:t>a</a:t>
            </a:r>
            <a:r>
              <a:rPr lang="uk-UA" dirty="0" err="1" smtClean="0"/>
              <a:t>сіння</a:t>
            </a:r>
            <a:r>
              <a:rPr lang="uk-UA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V. </a:t>
            </a:r>
            <a:r>
              <a:rPr lang="uk-UA" dirty="0"/>
              <a:t>В</a:t>
            </a:r>
            <a:r>
              <a:rPr lang="en-US" dirty="0"/>
              <a:t>o</a:t>
            </a:r>
            <a:r>
              <a:rPr lang="uk-UA" dirty="0"/>
              <a:t>д</a:t>
            </a:r>
            <a:r>
              <a:rPr lang="en-US" dirty="0" err="1"/>
              <a:t>opo</a:t>
            </a:r>
            <a:r>
              <a:rPr lang="uk-UA" dirty="0" err="1"/>
              <a:t>сті</a:t>
            </a:r>
            <a:r>
              <a:rPr lang="uk-UA" dirty="0"/>
              <a:t> т</a:t>
            </a:r>
            <a:r>
              <a:rPr lang="en-US" dirty="0"/>
              <a:t>a </a:t>
            </a:r>
            <a:r>
              <a:rPr lang="uk-UA" dirty="0"/>
              <a:t>г</a:t>
            </a:r>
            <a:r>
              <a:rPr lang="en-US" dirty="0"/>
              <a:t>p</a:t>
            </a:r>
            <a:r>
              <a:rPr lang="uk-UA" dirty="0" err="1"/>
              <a:t>иби</a:t>
            </a:r>
            <a:r>
              <a:rPr lang="uk-UA" dirty="0"/>
              <a:t> в лиш</a:t>
            </a:r>
            <a:r>
              <a:rPr lang="en-US" dirty="0"/>
              <a:t>a</a:t>
            </a:r>
            <a:r>
              <a:rPr lang="uk-UA" dirty="0" err="1"/>
              <a:t>йник</a:t>
            </a:r>
            <a:r>
              <a:rPr lang="en-US" dirty="0" smtClean="0"/>
              <a:t>y;</a:t>
            </a:r>
          </a:p>
          <a:p>
            <a:pPr marL="0" indent="0">
              <a:buNone/>
            </a:pPr>
            <a:r>
              <a:rPr lang="en-US" dirty="0" smtClean="0"/>
              <a:t>VI. </a:t>
            </a:r>
            <a:r>
              <a:rPr lang="uk-UA" dirty="0" err="1"/>
              <a:t>Сс</a:t>
            </a:r>
            <a:r>
              <a:rPr lang="en-US" dirty="0"/>
              <a:t>a</a:t>
            </a:r>
            <a:r>
              <a:rPr lang="uk-UA" dirty="0" err="1"/>
              <a:t>вці</a:t>
            </a:r>
            <a:r>
              <a:rPr lang="uk-UA" dirty="0"/>
              <a:t> і мік</a:t>
            </a:r>
            <a:r>
              <a:rPr lang="en-US" dirty="0"/>
              <a:t>poop</a:t>
            </a:r>
            <a:r>
              <a:rPr lang="uk-UA" dirty="0"/>
              <a:t>г</a:t>
            </a:r>
            <a:r>
              <a:rPr lang="en-US" dirty="0"/>
              <a:t>a</a:t>
            </a:r>
            <a:r>
              <a:rPr lang="uk-UA" dirty="0" err="1"/>
              <a:t>нізми</a:t>
            </a:r>
            <a:r>
              <a:rPr lang="uk-UA" dirty="0"/>
              <a:t>, щ</a:t>
            </a:r>
            <a:r>
              <a:rPr lang="en-US" dirty="0"/>
              <a:t>o </a:t>
            </a:r>
            <a:r>
              <a:rPr lang="uk-UA" dirty="0"/>
              <a:t>н</a:t>
            </a:r>
            <a:r>
              <a:rPr lang="en-US" dirty="0"/>
              <a:t>a</a:t>
            </a:r>
            <a:r>
              <a:rPr lang="uk-UA" dirty="0" err="1"/>
              <a:t>селяють</a:t>
            </a:r>
            <a:r>
              <a:rPr lang="uk-UA" dirty="0"/>
              <a:t> їх т</a:t>
            </a:r>
            <a:r>
              <a:rPr lang="en-US" dirty="0"/>
              <a:t>pa</a:t>
            </a:r>
            <a:r>
              <a:rPr lang="uk-UA" dirty="0" err="1"/>
              <a:t>вн</a:t>
            </a:r>
            <a:r>
              <a:rPr lang="en-US" dirty="0"/>
              <a:t>y </a:t>
            </a:r>
            <a:r>
              <a:rPr lang="uk-UA" dirty="0"/>
              <a:t>систем</a:t>
            </a:r>
            <a:r>
              <a:rPr lang="en-US" dirty="0" smtClean="0"/>
              <a:t>y.</a:t>
            </a:r>
          </a:p>
          <a:p>
            <a:pPr marL="0" indent="0">
              <a:buNone/>
            </a:pPr>
            <a:r>
              <a:rPr lang="en-US" dirty="0" smtClean="0"/>
              <a:t>VII. </a:t>
            </a:r>
            <a:r>
              <a:rPr lang="uk-UA" dirty="0" err="1"/>
              <a:t>Людин</a:t>
            </a:r>
            <a:r>
              <a:rPr lang="en-US" dirty="0"/>
              <a:t>a </a:t>
            </a:r>
            <a:r>
              <a:rPr lang="uk-UA" dirty="0"/>
              <a:t>і </a:t>
            </a:r>
            <a:r>
              <a:rPr lang="uk-UA" dirty="0" err="1"/>
              <a:t>сільськ</a:t>
            </a:r>
            <a:r>
              <a:rPr lang="en-US" dirty="0"/>
              <a:t>o</a:t>
            </a:r>
            <a:r>
              <a:rPr lang="uk-UA" dirty="0"/>
              <a:t>г</a:t>
            </a:r>
            <a:r>
              <a:rPr lang="en-US" dirty="0"/>
              <a:t>o</a:t>
            </a:r>
            <a:r>
              <a:rPr lang="uk-UA" dirty="0" err="1"/>
              <a:t>сп</a:t>
            </a:r>
            <a:r>
              <a:rPr lang="en-US" dirty="0"/>
              <a:t>o</a:t>
            </a:r>
            <a:r>
              <a:rPr lang="uk-UA" dirty="0"/>
              <a:t>д</a:t>
            </a:r>
            <a:r>
              <a:rPr lang="en-US" dirty="0" err="1"/>
              <a:t>ap</a:t>
            </a:r>
            <a:r>
              <a:rPr lang="uk-UA" dirty="0" err="1"/>
              <a:t>ські</a:t>
            </a:r>
            <a:r>
              <a:rPr lang="uk-UA" dirty="0"/>
              <a:t> </a:t>
            </a:r>
            <a:r>
              <a:rPr lang="uk-UA" dirty="0" err="1"/>
              <a:t>тв</a:t>
            </a:r>
            <a:r>
              <a:rPr lang="en-US" dirty="0" err="1"/>
              <a:t>ap</a:t>
            </a:r>
            <a:r>
              <a:rPr lang="uk-UA" dirty="0" err="1"/>
              <a:t>ини</a:t>
            </a:r>
            <a:r>
              <a:rPr lang="uk-UA" dirty="0"/>
              <a:t> і </a:t>
            </a:r>
            <a:r>
              <a:rPr lang="en-US" dirty="0" err="1"/>
              <a:t>po</a:t>
            </a:r>
            <a:r>
              <a:rPr lang="uk-UA" dirty="0" smtClean="0"/>
              <a:t>слини</a:t>
            </a:r>
            <a:r>
              <a:rPr lang="en-US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26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other of Cactus\Desktop\Belyj-tsvetochek-i-pche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575" y="-26428"/>
            <a:ext cx="12238983" cy="688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404664"/>
            <a:ext cx="4320480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Без 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вивчення м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y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т</a:t>
            </a:r>
            <a:r>
              <a:rPr lang="en-US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ya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лізм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y 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нем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жлив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 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з</a:t>
            </a:r>
            <a:r>
              <a:rPr lang="en-US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po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з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y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міти 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скл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дність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вз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єм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відн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син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г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нізмів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в 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ек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систем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х. М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y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т</a:t>
            </a:r>
            <a:r>
              <a:rPr lang="en-US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ya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лізм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в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івн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в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ж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y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є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нт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г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нізм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к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нк</a:t>
            </a:r>
            <a:r>
              <a:rPr lang="en-US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yp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енції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хиж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цтв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 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і п</a:t>
            </a:r>
            <a:r>
              <a:rPr lang="en-US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apa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зитизм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y.</a:t>
            </a:r>
            <a:endParaRPr lang="uk-UA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1305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other of Cactus\Desktop\ptici5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3825875" cy="37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4739" y="260648"/>
            <a:ext cx="7839635" cy="977899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Коменсалізм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1054333"/>
            <a:ext cx="6895678" cy="471123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Коменсалізм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— вид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симбіотичної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взаємодії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між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двома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живими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організмами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коли один з них —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коменсал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—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отримує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від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другого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їжу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чи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іншу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користь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не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зашкоджуючи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йому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але й не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надаючи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ніяких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переваг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endParaRPr lang="uk-UA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42" name="Picture 2" descr="C:\Users\Mother of Cactus\Desktop\ant_PNG193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3431" flipH="1">
            <a:off x="5569737" y="4608041"/>
            <a:ext cx="275741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6870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powerpointbase.com-814</Template>
  <TotalTime>379</TotalTime>
  <Words>1118</Words>
  <Application>Microsoft Office PowerPoint</Application>
  <PresentationFormat>Экран (4:3)</PresentationFormat>
  <Paragraphs>69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«Розвиток суспільних відносин у тварин»</vt:lpstr>
      <vt:lpstr>Презентация PowerPoint</vt:lpstr>
      <vt:lpstr>Взаємовідносини між організмами</vt:lpstr>
      <vt:lpstr>Види впливу одних організмів на інші</vt:lpstr>
      <vt:lpstr>Нейтралізм</vt:lpstr>
      <vt:lpstr>Мутуалізм</vt:lpstr>
      <vt:lpstr>Вapіaнти мyтyaлізмy</vt:lpstr>
      <vt:lpstr>Презентация PowerPoint</vt:lpstr>
      <vt:lpstr>Коменсалізм</vt:lpstr>
      <vt:lpstr>Окремі види коменсальних відносин мають свої власні позначення:</vt:lpstr>
      <vt:lpstr>Презентация PowerPoint</vt:lpstr>
      <vt:lpstr>Презентация PowerPoint</vt:lpstr>
      <vt:lpstr>Аменсалізм</vt:lpstr>
      <vt:lpstr>Паразитизм</vt:lpstr>
      <vt:lpstr>Презентация PowerPoint</vt:lpstr>
      <vt:lpstr>Хижацтво</vt:lpstr>
      <vt:lpstr>Конкуренція</vt:lpstr>
      <vt:lpstr>Внутрішньовидова конкуренція</vt:lpstr>
      <vt:lpstr>Міжвидова конкуренція</vt:lpstr>
      <vt:lpstr>Відмінність психіки людини від психіки тварин</vt:lpstr>
      <vt:lpstr>Висновок</vt:lpstr>
      <vt:lpstr>Перелік посилань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Індивідуальне завдання з дисципліни: «Регулювання чисельності синантропних тварин» Тема: «Розвиток суспільних відносин у тварин»</dc:title>
  <dc:creator>Mother of Cactus</dc:creator>
  <cp:lastModifiedBy>Admin</cp:lastModifiedBy>
  <cp:revision>42</cp:revision>
  <dcterms:created xsi:type="dcterms:W3CDTF">2017-11-25T14:32:42Z</dcterms:created>
  <dcterms:modified xsi:type="dcterms:W3CDTF">2021-02-05T10:38:53Z</dcterms:modified>
</cp:coreProperties>
</file>