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88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2857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002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8112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170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476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04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91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9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91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04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39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82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91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28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F2771-0D8F-448E-8078-15128820370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8D9F2F-3748-4FB5-8F69-66964121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77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9426" y="101601"/>
            <a:ext cx="8215313" cy="8572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Електронна 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596900"/>
            <a:ext cx="10452100" cy="6261099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None/>
            </a:pPr>
            <a:r>
              <a:rPr lang="uk-UA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Електронна емісія </a:t>
            </a:r>
            <a:r>
              <a:rPr lang="uk-UA" sz="2900" dirty="0">
                <a:latin typeface="Arial" panose="020B0604020202020204" pitchFamily="34" charset="0"/>
                <a:cs typeface="Arial" panose="020B0604020202020204" pitchFamily="34" charset="0"/>
              </a:rPr>
              <a:t>- це випускання електронів у вакуум поверхнею </a:t>
            </a:r>
            <a:r>
              <a:rPr lang="uk-UA" sz="2900" dirty="0">
                <a:latin typeface="Arial" panose="020B0604020202020204" pitchFamily="34" charset="0"/>
                <a:cs typeface="Arial" panose="020B0604020202020204" pitchFamily="34" charset="0"/>
              </a:rPr>
              <a:t>твердого </a:t>
            </a:r>
            <a:r>
              <a:rPr lang="uk-UA" sz="2900" dirty="0">
                <a:latin typeface="Arial" panose="020B0604020202020204" pitchFamily="34" charset="0"/>
                <a:cs typeface="Arial" panose="020B0604020202020204" pitchFamily="34" charset="0"/>
              </a:rPr>
              <a:t>тіла або рідини.</a:t>
            </a:r>
            <a:endParaRPr lang="ru-RU" altLang="ru-RU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Розрізняють: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термоелектронну емісію (нагрівання тіл);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вторинну електронну емісію (бомбардування поверхні електронами);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іонно-електронну емісію (бомбардування поверхні іонами);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фотоелектронну емісію (електромагнітне опромінення);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автоелектронну емісію (зовнішнє електричне поле) та ін.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None/>
            </a:pPr>
            <a:endParaRPr lang="ru-RU" alt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Щоб залишити кристал, електрон повинен</a:t>
            </a: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здійснити роботу, рівну </a:t>
            </a:r>
            <a:r>
              <a:rPr lang="uk-UA" altLang="ru-RU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роботі виходу</a:t>
            </a: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Розрізняють термодинамічну та зовнішню</a:t>
            </a: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роботи виходу.</a:t>
            </a:r>
          </a:p>
          <a:p>
            <a:pPr algn="just" eaLnBrk="1" hangingPunct="1">
              <a:buNone/>
            </a:pPr>
            <a:r>
              <a:rPr lang="uk-UA" altLang="ru-RU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Термодинамічною роботою виходу </a:t>
            </a: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називають </a:t>
            </a: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різницю між енергією нульового рівня</a:t>
            </a:r>
          </a:p>
          <a:p>
            <a:pPr algn="just"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вакууму та енергією Фермі твердого тіла.</a:t>
            </a:r>
          </a:p>
          <a:p>
            <a:pPr eaLnBrk="1" hangingPunct="1">
              <a:buNone/>
            </a:pPr>
            <a:r>
              <a:rPr lang="uk-UA" altLang="ru-RU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Зовнішня робота виходу</a:t>
            </a: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(або електронна спорідненість) – це різниця між енергією</a:t>
            </a:r>
          </a:p>
          <a:p>
            <a:pPr eaLnBrk="1" hangingPunct="1">
              <a:buNone/>
            </a:pP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нульового рівня вакууму та енергією </a:t>
            </a:r>
            <a:r>
              <a:rPr lang="uk-UA" alt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дна</a:t>
            </a:r>
            <a:r>
              <a:rPr lang="uk-UA" alt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зони провідності.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</p:txBody>
      </p:sp>
      <p:pic>
        <p:nvPicPr>
          <p:cNvPr id="4" name="image3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3300" y="2218184"/>
            <a:ext cx="4559301" cy="289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35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5050" y="540562"/>
            <a:ext cx="5213350" cy="260903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420667" y="934120"/>
            <a:ext cx="3922666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955" marR="1071245" indent="450850">
              <a:lnSpc>
                <a:spcPct val="150000"/>
              </a:lnSpc>
              <a:spcBef>
                <a:spcPts val="126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Енергетична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діаграма для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металу і для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валентного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електрона</a:t>
            </a:r>
            <a:r>
              <a:rPr lang="uk-UA" spc="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 атомі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image36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5050" y="3950718"/>
            <a:ext cx="4367304" cy="154838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96000" y="3671315"/>
            <a:ext cx="4572000" cy="21185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7320" marR="313055" indent="450850">
              <a:lnSpc>
                <a:spcPct val="150000"/>
              </a:lnSpc>
              <a:spcBef>
                <a:spcPts val="43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Схематичне зображення поверхні металу, вкритої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позитивними</a:t>
            </a:r>
            <a:r>
              <a:rPr lang="uk-UA" spc="-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(а),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негативними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(б)</a:t>
            </a:r>
            <a:r>
              <a:rPr lang="uk-UA" spc="-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іонами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поляризованими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частинками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(в)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67808" y="47667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Термоелектронна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7826" y="824363"/>
            <a:ext cx="91585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49555" indent="493395" algn="r">
              <a:lnSpc>
                <a:spcPct val="150000"/>
              </a:lnSpc>
            </a:pPr>
            <a:r>
              <a:rPr lang="uk-UA" spc="5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Явищем</a:t>
            </a:r>
            <a:r>
              <a:rPr lang="uk-UA" spc="22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термоелектронної</a:t>
            </a:r>
            <a:r>
              <a:rPr lang="uk-UA" spc="13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емісії</a:t>
            </a:r>
            <a:r>
              <a:rPr lang="uk-UA" spc="13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50" dirty="0">
                <a:ea typeface="Times New Roman" panose="02020603050405020304" pitchFamily="18" charset="0"/>
                <a:cs typeface="Arial" panose="020B0604020202020204" pitchFamily="34" charset="0"/>
              </a:rPr>
              <a:t>називається</a:t>
            </a:r>
            <a:r>
              <a:rPr lang="uk-UA" spc="26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55" dirty="0">
                <a:ea typeface="Times New Roman" panose="02020603050405020304" pitchFamily="18" charset="0"/>
                <a:cs typeface="Arial" panose="020B0604020202020204" pitchFamily="34" charset="0"/>
              </a:rPr>
              <a:t>випускання</a:t>
            </a:r>
            <a:r>
              <a:rPr lang="uk-UA" spc="26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45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50" dirty="0">
                <a:ea typeface="Times New Roman" panose="02020603050405020304" pitchFamily="18" charset="0"/>
                <a:cs typeface="Arial" panose="020B0604020202020204" pitchFamily="34" charset="0"/>
              </a:rPr>
              <a:t>нагрітими</a:t>
            </a:r>
            <a:r>
              <a:rPr lang="uk-UA" spc="2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50" dirty="0">
                <a:ea typeface="Times New Roman" panose="02020603050405020304" pitchFamily="18" charset="0"/>
                <a:cs typeface="Arial" panose="020B0604020202020204" pitchFamily="34" charset="0"/>
              </a:rPr>
              <a:t>тілами</a:t>
            </a:r>
            <a:r>
              <a:rPr lang="uk-UA" spc="18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(емітерами</a:t>
            </a:r>
            <a:r>
              <a:rPr lang="uk-UA" spc="18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uk-UA" spc="1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катодами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uk-UA" spc="1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pc="1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pc="50" dirty="0">
                <a:ea typeface="Times New Roman" panose="02020603050405020304" pitchFamily="18" charset="0"/>
                <a:cs typeface="Arial" panose="020B0604020202020204" pitchFamily="34" charset="0"/>
              </a:rPr>
              <a:t>вакуум</a:t>
            </a:r>
            <a:r>
              <a:rPr lang="uk-UA" spc="2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uk-UA" spc="8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інше</a:t>
            </a:r>
            <a:r>
              <a:rPr lang="uk-UA" spc="13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середовище.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509" y="1987850"/>
            <a:ext cx="3616480" cy="10220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384032" y="197975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7320">
              <a:spcBef>
                <a:spcPts val="74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Статистика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Фермі-</a:t>
            </a:r>
            <a:r>
              <a:rPr lang="uk-UA" dirty="0" err="1">
                <a:ea typeface="Times New Roman" panose="02020603050405020304" pitchFamily="18" charset="0"/>
                <a:cs typeface="Arial" panose="020B0604020202020204" pitchFamily="34" charset="0"/>
              </a:rPr>
              <a:t>Дираку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7444" y="3009899"/>
            <a:ext cx="5577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52095" algn="just">
              <a:lnSpc>
                <a:spcPct val="150000"/>
              </a:lnSpc>
              <a:spcBef>
                <a:spcPts val="43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g(Е)</a:t>
            </a:r>
            <a:r>
              <a:rPr lang="uk-UA" b="1" i="1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число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квантових станів,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які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відповідають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енергії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i="1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uk-UA" i="1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uk-UA" spc="35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енергія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Фермі;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постійна</a:t>
            </a:r>
            <a:r>
              <a:rPr lang="uk-UA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 err="1">
                <a:ea typeface="Times New Roman" panose="02020603050405020304" pitchFamily="18" charset="0"/>
                <a:cs typeface="Arial" panose="020B0604020202020204" pitchFamily="34" charset="0"/>
              </a:rPr>
              <a:t>Больцмана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uk-UA" spc="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uk-UA" b="1" i="1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абсолютна</a:t>
            </a:r>
            <a:r>
              <a:rPr lang="uk-UA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температура.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image37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91907" y="2608924"/>
            <a:ext cx="4440932" cy="286399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5472923"/>
            <a:ext cx="90333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39010" marR="248285" indent="-1631315" algn="just">
              <a:lnSpc>
                <a:spcPct val="150000"/>
              </a:lnSpc>
              <a:spcBef>
                <a:spcPts val="435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 - енергетична схема кристала, б - криві розподілу електронів по енергіях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при різних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температурах.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15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51784" y="54868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Фотоелектронна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054603"/>
            <a:ext cx="92267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pc="4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Фотоелектронна</a:t>
            </a:r>
            <a:r>
              <a:rPr lang="uk-UA" spc="5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емісія</a:t>
            </a:r>
            <a:r>
              <a:rPr lang="uk-UA" spc="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(зовнішній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фотоефект)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це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випускання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вакуум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твердими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тілами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рідинами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під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дією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оптичного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випромінювання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(фотонів).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354835"/>
            <a:ext cx="8972748" cy="3778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47015" indent="450850" algn="just">
              <a:lnSpc>
                <a:spcPct val="150000"/>
              </a:lnSpc>
            </a:pP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Основні</a:t>
            </a:r>
            <a:r>
              <a:rPr lang="uk-UA" spc="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закономірності</a:t>
            </a:r>
            <a:r>
              <a:rPr lang="uk-UA" spc="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фотоелектронної</a:t>
            </a:r>
            <a:r>
              <a:rPr lang="uk-UA" spc="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емісії</a:t>
            </a:r>
            <a:r>
              <a:rPr lang="uk-UA" spc="5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полягають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наступному: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247650" indent="-342900" algn="just">
              <a:lnSpc>
                <a:spcPct val="150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605155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Кількість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електронів,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що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випускаються,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пропорційна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інтенсивності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випромінювання.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251460" indent="-342900" algn="just">
              <a:lnSpc>
                <a:spcPct val="145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605155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Для кожної речовини при певному стані її поверхні і температурі </a:t>
            </a:r>
            <a:r>
              <a:rPr lang="uk-UA" b="1" i="1" dirty="0">
                <a:ea typeface="Times New Roman" panose="02020603050405020304" pitchFamily="18" charset="0"/>
                <a:cs typeface="Arial" panose="020B0604020202020204" pitchFamily="34" charset="0"/>
              </a:rPr>
              <a:t>Т </a:t>
            </a:r>
            <a:r>
              <a:rPr lang="uk-UA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0 К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існує поріг («червона» межа) - мінімальна частота </a:t>
            </a:r>
            <a:r>
              <a:rPr lang="el-GR" dirty="0">
                <a:ea typeface="Times New Roman" panose="02020603050405020304" pitchFamily="18" charset="0"/>
                <a:cs typeface="Arial" panose="020B0604020202020204" pitchFamily="34" charset="0"/>
              </a:rPr>
              <a:t>ω</a:t>
            </a:r>
            <a:r>
              <a:rPr lang="uk-UA" b="1" i="1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b="1" i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(або максимальна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довжина хвилі </a:t>
            </a:r>
            <a:r>
              <a:rPr lang="el-GR" dirty="0">
                <a:ea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uk-UA" b="1" i="1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) випромінювання, за якою фотоелектронна емісія не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виникає.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251460" indent="-342900" algn="just">
              <a:lnSpc>
                <a:spcPct val="148000"/>
              </a:lnSpc>
              <a:spcBef>
                <a:spcPts val="55"/>
              </a:spcBef>
              <a:buSzPts val="1400"/>
              <a:buFont typeface="Times New Roman" panose="02020603050405020304" pitchFamily="18" charset="0"/>
              <a:buAutoNum type="arabicPeriod"/>
              <a:tabLst>
                <a:tab pos="605155" algn="l"/>
              </a:tabLst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Максимальна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кінетична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енергія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фотоелектронів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лінійно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зростає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частотою</a:t>
            </a:r>
            <a:r>
              <a:rPr lang="uk-UA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випромінювання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pc="-3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залежить</a:t>
            </a:r>
            <a:r>
              <a:rPr lang="uk-UA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від</a:t>
            </a:r>
            <a:r>
              <a:rPr lang="uk-UA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його</a:t>
            </a:r>
            <a:r>
              <a:rPr lang="uk-UA" spc="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інтенсивності.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88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7100" y="46051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Фотоелектронна 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>
              <a:cs typeface="Arial" panose="020B0604020202020204" pitchFamily="34" charset="0"/>
            </a:endParaRPr>
          </a:p>
        </p:txBody>
      </p:sp>
      <p:pic>
        <p:nvPicPr>
          <p:cNvPr id="4" name="image38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4840" y="1800311"/>
            <a:ext cx="7122960" cy="328302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9160" y="5406257"/>
            <a:ext cx="860864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1355" indent="26670">
              <a:lnSpc>
                <a:spcPct val="150000"/>
              </a:lnSpc>
              <a:spcBef>
                <a:spcPts val="810"/>
              </a:spcBef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метал, б</a:t>
            </a:r>
            <a:r>
              <a:rPr lang="uk-UA" spc="-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напівпровідник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dirty="0">
                <a:ea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uk-UA" spc="-3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&gt;</a:t>
            </a:r>
            <a:r>
              <a:rPr lang="uk-UA" spc="-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2∆E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, в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напівпровідник</a:t>
            </a:r>
            <a:r>
              <a:rPr lang="uk-UA" spc="-1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</a:t>
            </a:r>
            <a:r>
              <a:rPr lang="uk-UA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поверхнею,</a:t>
            </a:r>
            <a:r>
              <a:rPr lang="uk-UA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обробленою</a:t>
            </a:r>
            <a:r>
              <a:rPr lang="uk-UA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«негативної»</a:t>
            </a:r>
            <a:r>
              <a:rPr lang="uk-UA" spc="-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електронної</a:t>
            </a:r>
            <a:r>
              <a:rPr lang="uk-UA" spc="-2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спорідненості</a:t>
            </a:r>
            <a:r>
              <a:rPr lang="uk-UA" spc="-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l-GR" dirty="0">
                <a:ea typeface="Times New Roman" panose="02020603050405020304" pitchFamily="18" charset="0"/>
                <a:cs typeface="Arial" panose="020B0604020202020204" pitchFamily="34" charset="0"/>
              </a:rPr>
              <a:t>φ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&lt;</a:t>
            </a:r>
            <a:r>
              <a:rPr lang="uk-UA" spc="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∆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E),</a:t>
            </a:r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dirty="0">
                <a:ea typeface="Times New Roman" panose="02020603050405020304" pitchFamily="18" charset="0"/>
                <a:cs typeface="Arial" panose="020B0604020202020204" pitchFamily="34" charset="0"/>
              </a:rPr>
              <a:t>φ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—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поверхневий потенційний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бар'єр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5260" y="1072306"/>
            <a:ext cx="8064896" cy="493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8805" marR="1491615" indent="1182370">
              <a:lnSpc>
                <a:spcPct val="145000"/>
              </a:lnSpc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Енергетичні</a:t>
            </a:r>
            <a:r>
              <a:rPr lang="uk-UA" spc="-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схеми</a:t>
            </a:r>
            <a:r>
              <a:rPr lang="uk-UA" spc="-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фотоелектронної</a:t>
            </a:r>
            <a:r>
              <a:rPr lang="uk-UA" spc="-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емісії</a:t>
            </a:r>
            <a:endParaRPr lang="ru-RU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98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480" y="1187280"/>
            <a:ext cx="819177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pc="45" dirty="0">
                <a:ea typeface="Times New Roman" panose="02020603050405020304" pitchFamily="18" charset="0"/>
                <a:cs typeface="Arial" panose="020B0604020202020204" pitchFamily="34" charset="0"/>
              </a:rPr>
              <a:t>Автоелектронна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емісія -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це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випускання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твердими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рідкими провідниками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під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дією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зовнішнього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електричного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поля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високої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напруженості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(Е</a:t>
            </a:r>
            <a:r>
              <a:rPr lang="uk-UA" b="1" i="1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~</a:t>
            </a:r>
            <a:r>
              <a:rPr lang="uk-UA" i="1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В/см)</a:t>
            </a:r>
            <a:r>
              <a:rPr lang="uk-UA" i="1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i="1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9776" y="54868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Автоелектронна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>
              <a:cs typeface="Arial" panose="020B0604020202020204" pitchFamily="34" charset="0"/>
            </a:endParaRPr>
          </a:p>
        </p:txBody>
      </p:sp>
      <p:pic>
        <p:nvPicPr>
          <p:cNvPr id="5" name="image39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476" y="2572954"/>
            <a:ext cx="4718124" cy="348494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857776" y="3548798"/>
            <a:ext cx="5064224" cy="1720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47650" indent="450850">
              <a:lnSpc>
                <a:spcPct val="147000"/>
              </a:lnSpc>
            </a:pP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Автоемісія</a:t>
            </a:r>
            <a:r>
              <a:rPr lang="uk-UA" spc="16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pc="14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результат</a:t>
            </a:r>
            <a:r>
              <a:rPr lang="uk-UA" spc="14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тунельного «просочування» електронів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крізь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потенційний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бар'єр,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існуючий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на</a:t>
            </a:r>
            <a:r>
              <a:rPr lang="uk-UA" spc="3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межі</a:t>
            </a:r>
            <a:r>
              <a:rPr lang="uk-UA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провідник - вакуум (або ін. середовище).</a:t>
            </a:r>
            <a:endParaRPr lang="uk-UA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6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55840" y="6206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Вторинна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07568" y="1124745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Вторинна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spc="45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електронна</a:t>
            </a:r>
            <a:r>
              <a:rPr lang="uk-UA" sz="1600" spc="5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емісія,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це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випускання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електронів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поверхнею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твердого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тіла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при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її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бомбардуванні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електронами.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9856" y="227687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Іонна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емісія</a:t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endParaRPr lang="ru-RU" sz="2400" dirty="0"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7568" y="2996953"/>
            <a:ext cx="7758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Іонна емісія – це випускання позитивних і негативних іонів поверхнею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твердого тіла (емітер) у вакуум або газоподібне середовище. </a:t>
            </a:r>
            <a:endParaRPr lang="ru-RU" sz="1600" dirty="0"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126" y="3887252"/>
            <a:ext cx="7789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Додаткова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енергія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може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бути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отримана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іоном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при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нагріванні (термоіонна емісія), при бомбардуванні емітера (називається в цьому</a:t>
            </a:r>
            <a:r>
              <a:rPr lang="uk-UA" sz="1600" spc="-33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випадку мішенню) пучком іонів (іонно-іонна емісія), електронами (електронно-</a:t>
            </a:r>
            <a:r>
              <a:rPr lang="uk-UA" sz="1600" spc="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іонна</a:t>
            </a:r>
            <a:r>
              <a:rPr lang="uk-UA" sz="1600" spc="21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емісія)</a:t>
            </a:r>
            <a:r>
              <a:rPr lang="uk-UA" sz="1600" spc="2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1600" spc="205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фотонами</a:t>
            </a:r>
            <a:r>
              <a:rPr lang="uk-UA" sz="1600" spc="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фотодесорбція</a:t>
            </a:r>
            <a:r>
              <a:rPr lang="uk-UA" sz="1600" dirty="0"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r>
              <a:rPr lang="uk-UA" sz="1600" spc="22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3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494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Wingdings</vt:lpstr>
      <vt:lpstr>Wingdings 2</vt:lpstr>
      <vt:lpstr>Wingdings 3</vt:lpstr>
      <vt:lpstr>Грань</vt:lpstr>
      <vt:lpstr>Електронна емісія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емісія </dc:title>
  <dc:creator>User</dc:creator>
  <cp:lastModifiedBy>User</cp:lastModifiedBy>
  <cp:revision>1</cp:revision>
  <dcterms:created xsi:type="dcterms:W3CDTF">2022-08-05T13:17:42Z</dcterms:created>
  <dcterms:modified xsi:type="dcterms:W3CDTF">2022-08-05T13:24:14Z</dcterms:modified>
</cp:coreProperties>
</file>