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86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846633" y="2286001"/>
            <a:ext cx="7701201" cy="14154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uk-UA" sz="4000" dirty="0">
                <a:latin typeface="Arial Black" panose="020B0A04020102020204" pitchFamily="34" charset="0"/>
              </a:rPr>
              <a:t>Застосування </a:t>
            </a:r>
            <a:endParaRPr lang="uk-UA" sz="4000" dirty="0" smtClean="0">
              <a:latin typeface="Arial Black" panose="020B0A04020102020204" pitchFamily="34" charset="0"/>
            </a:endParaRPr>
          </a:p>
          <a:p>
            <a:r>
              <a:rPr lang="uk-UA" sz="4000" dirty="0" smtClean="0">
                <a:latin typeface="Arial Black" panose="020B0A04020102020204" pitchFamily="34" charset="0"/>
              </a:rPr>
              <a:t>системного </a:t>
            </a:r>
            <a:r>
              <a:rPr lang="uk-UA" sz="4000" dirty="0">
                <a:latin typeface="Arial Black" panose="020B0A04020102020204" pitchFamily="34" charset="0"/>
              </a:rPr>
              <a:t>аналізу </a:t>
            </a:r>
            <a:endParaRPr lang="uk-UA" sz="4000" dirty="0" smtClean="0">
              <a:latin typeface="Arial Black" panose="020B0A04020102020204" pitchFamily="34" charset="0"/>
            </a:endParaRPr>
          </a:p>
          <a:p>
            <a:r>
              <a:rPr lang="uk-UA" sz="4000" dirty="0" smtClean="0">
                <a:latin typeface="Arial Black" panose="020B0A04020102020204" pitchFamily="34" charset="0"/>
              </a:rPr>
              <a:t>в </a:t>
            </a:r>
            <a:r>
              <a:rPr lang="uk-UA" sz="4000" dirty="0">
                <a:latin typeface="Arial Black" panose="020B0A04020102020204" pitchFamily="34" charset="0"/>
              </a:rPr>
              <a:t>охороні </a:t>
            </a:r>
            <a:endParaRPr lang="uk-UA" sz="4000" dirty="0" smtClean="0">
              <a:latin typeface="Arial Black" panose="020B0A04020102020204" pitchFamily="34" charset="0"/>
            </a:endParaRPr>
          </a:p>
          <a:p>
            <a:r>
              <a:rPr lang="uk-UA" sz="4000" dirty="0" smtClean="0">
                <a:latin typeface="Arial Black" panose="020B0A04020102020204" pitchFamily="34" charset="0"/>
              </a:rPr>
              <a:t>навколишнього середовища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319599" y="51782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 w="12740">
            <a:solidFill>
              <a:srgbClr val="E5E0DF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443877" y="564594"/>
            <a:ext cx="9742527" cy="12818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47"/>
              </a:lnSpc>
              <a:buNone/>
            </a:pPr>
            <a:r>
              <a:rPr lang="en-US" sz="4038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Історія Римського клубу та його проекти</a:t>
            </a:r>
            <a:endParaRPr lang="en-US" sz="4038" dirty="0"/>
          </a:p>
        </p:txBody>
      </p:sp>
      <p:sp>
        <p:nvSpPr>
          <p:cNvPr id="5" name="Shape 2"/>
          <p:cNvSpPr/>
          <p:nvPr/>
        </p:nvSpPr>
        <p:spPr>
          <a:xfrm>
            <a:off x="2443877" y="2256592"/>
            <a:ext cx="4768810" cy="2929771"/>
          </a:xfrm>
          <a:prstGeom prst="roundRect">
            <a:avLst>
              <a:gd name="adj" fmla="val 3150"/>
            </a:avLst>
          </a:prstGeom>
          <a:solidFill>
            <a:srgbClr val="F7EDD4"/>
          </a:solidFill>
          <a:ln w="12740">
            <a:solidFill>
              <a:srgbClr val="EFDB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661642" y="2474357"/>
            <a:ext cx="2050971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3"/>
              </a:lnSpc>
              <a:buNone/>
            </a:pPr>
            <a:r>
              <a:rPr lang="en-US" sz="2019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Створення</a:t>
            </a:r>
            <a:endParaRPr lang="en-US" sz="2019" dirty="0"/>
          </a:p>
        </p:txBody>
      </p:sp>
      <p:sp>
        <p:nvSpPr>
          <p:cNvPr id="7" name="Text 4"/>
          <p:cNvSpPr/>
          <p:nvPr/>
        </p:nvSpPr>
        <p:spPr>
          <a:xfrm>
            <a:off x="2661642" y="2999780"/>
            <a:ext cx="4333280" cy="13125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4"/>
              </a:lnSpc>
              <a:buNone/>
            </a:pPr>
            <a:r>
              <a:rPr lang="en-US" sz="1615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Римський клуб був заснований в 1968 році мисливцями за ідеями зі всього світу з метою дослідження складних глобальних проблем.</a:t>
            </a:r>
            <a:endParaRPr lang="en-US" sz="1615" dirty="0"/>
          </a:p>
        </p:txBody>
      </p:sp>
      <p:sp>
        <p:nvSpPr>
          <p:cNvPr id="8" name="Shape 5"/>
          <p:cNvSpPr/>
          <p:nvPr/>
        </p:nvSpPr>
        <p:spPr>
          <a:xfrm>
            <a:off x="7417713" y="2256592"/>
            <a:ext cx="4768810" cy="2929771"/>
          </a:xfrm>
          <a:prstGeom prst="roundRect">
            <a:avLst>
              <a:gd name="adj" fmla="val 3150"/>
            </a:avLst>
          </a:prstGeom>
          <a:solidFill>
            <a:srgbClr val="F7EDD4"/>
          </a:solidFill>
          <a:ln w="12740">
            <a:solidFill>
              <a:srgbClr val="EFDBA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35478" y="2474357"/>
            <a:ext cx="2050971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3"/>
              </a:lnSpc>
              <a:buNone/>
            </a:pPr>
            <a:r>
              <a:rPr lang="en-US" sz="2019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Межі Росту</a:t>
            </a:r>
            <a:endParaRPr lang="en-US" sz="2019" dirty="0"/>
          </a:p>
        </p:txBody>
      </p:sp>
      <p:sp>
        <p:nvSpPr>
          <p:cNvPr id="10" name="Text 7"/>
          <p:cNvSpPr/>
          <p:nvPr/>
        </p:nvSpPr>
        <p:spPr>
          <a:xfrm>
            <a:off x="7635478" y="2999780"/>
            <a:ext cx="4333280" cy="19688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4"/>
              </a:lnSpc>
              <a:buNone/>
            </a:pPr>
            <a:r>
              <a:rPr lang="en-US" sz="1615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Цей проект допоміг виділити, що різне технологічне та екологічне зростання забезпечує багато корисних соціальних цінностей, але тільки тимчасово, тому що матеріальні та екологічні межі звужуються.</a:t>
            </a:r>
            <a:endParaRPr lang="en-US" sz="1615" dirty="0"/>
          </a:p>
        </p:txBody>
      </p:sp>
      <p:sp>
        <p:nvSpPr>
          <p:cNvPr id="11" name="Shape 8"/>
          <p:cNvSpPr/>
          <p:nvPr/>
        </p:nvSpPr>
        <p:spPr>
          <a:xfrm>
            <a:off x="2443877" y="5391388"/>
            <a:ext cx="4768810" cy="2273498"/>
          </a:xfrm>
          <a:prstGeom prst="roundRect">
            <a:avLst>
              <a:gd name="adj" fmla="val 4060"/>
            </a:avLst>
          </a:prstGeom>
          <a:solidFill>
            <a:srgbClr val="F7EDD4"/>
          </a:solidFill>
          <a:ln w="12740">
            <a:solidFill>
              <a:srgbClr val="EFDBA9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661642" y="5609153"/>
            <a:ext cx="2050971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3"/>
              </a:lnSpc>
              <a:buNone/>
            </a:pPr>
            <a:r>
              <a:rPr lang="en-US" sz="2019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Альтернативи</a:t>
            </a:r>
            <a:endParaRPr lang="en-US" sz="2019" dirty="0"/>
          </a:p>
        </p:txBody>
      </p:sp>
      <p:sp>
        <p:nvSpPr>
          <p:cNvPr id="13" name="Text 10"/>
          <p:cNvSpPr/>
          <p:nvPr/>
        </p:nvSpPr>
        <p:spPr>
          <a:xfrm>
            <a:off x="2661642" y="6134576"/>
            <a:ext cx="4333280" cy="13125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4"/>
              </a:lnSpc>
              <a:buNone/>
            </a:pPr>
            <a:r>
              <a:rPr lang="en-US" sz="1615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Римський клуб висуває ініціативу відмовитися від повного матеріалізму та замінити його на соціальну гарантію на основі збереження природних ресурсів</a:t>
            </a:r>
            <a:endParaRPr lang="en-US" sz="1615" dirty="0"/>
          </a:p>
        </p:txBody>
      </p:sp>
      <p:sp>
        <p:nvSpPr>
          <p:cNvPr id="14" name="Shape 11"/>
          <p:cNvSpPr/>
          <p:nvPr/>
        </p:nvSpPr>
        <p:spPr>
          <a:xfrm>
            <a:off x="7417713" y="5391388"/>
            <a:ext cx="4768810" cy="2273498"/>
          </a:xfrm>
          <a:prstGeom prst="roundRect">
            <a:avLst>
              <a:gd name="adj" fmla="val 4060"/>
            </a:avLst>
          </a:prstGeom>
          <a:solidFill>
            <a:srgbClr val="F7EDD4"/>
          </a:solidFill>
          <a:ln w="12740">
            <a:solidFill>
              <a:srgbClr val="EFDBA9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35478" y="5609153"/>
            <a:ext cx="2050971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3"/>
              </a:lnSpc>
              <a:buNone/>
            </a:pPr>
            <a:r>
              <a:rPr lang="en-US" sz="2019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Генезис</a:t>
            </a:r>
            <a:endParaRPr lang="en-US" sz="2019" dirty="0"/>
          </a:p>
        </p:txBody>
      </p:sp>
      <p:sp>
        <p:nvSpPr>
          <p:cNvPr id="16" name="Text 13"/>
          <p:cNvSpPr/>
          <p:nvPr/>
        </p:nvSpPr>
        <p:spPr>
          <a:xfrm>
            <a:off x="7635478" y="6134576"/>
            <a:ext cx="4333280" cy="13125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4"/>
              </a:lnSpc>
              <a:buNone/>
            </a:pPr>
            <a:r>
              <a:rPr lang="en-US" sz="1615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Розглядається проект, що виявляє культурні, біологічні та еволюційні моделі генезису людини, суспільства і всіх інших живих організмів на землі.</a:t>
            </a:r>
            <a:endParaRPr lang="en-US" sz="161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037153"/>
            <a:ext cx="85420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Моделювання світової системи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175867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49044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Світова система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059799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Унаочнюється модель світової системи, де окремі країни та інші категорії взаємодіють у складному неперервному процесі.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175867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49056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Мрія про політ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505991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Arial" panose="020B0604020202020204" pitchFamily="34" charset="0"/>
                <a:ea typeface="DM Sans" pitchFamily="34" charset="-122"/>
                <a:cs typeface="Arial" panose="020B0604020202020204" pitchFamily="34" charset="0"/>
              </a:rPr>
              <a:t>Було розроблено модель механізмів мрій про летіння та про те, як це б могло змінити нашу планету та весь світ.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175867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490561"/>
            <a:ext cx="29718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Глобальний розвиток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5059918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Карти та їх аналіз допомогли не лише краще зрозуміти географічну картину світу, але й визначити стратегічні напрямки глобального розвитку.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 w="12025">
            <a:solidFill>
              <a:srgbClr val="E5E0DF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532828" y="838557"/>
            <a:ext cx="9222343" cy="12134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77"/>
              </a:lnSpc>
              <a:buNone/>
            </a:pPr>
            <a:r>
              <a:rPr lang="en-US" sz="3822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Системний підхід до моделювання світових екологічних проблем</a:t>
            </a:r>
            <a:endParaRPr lang="en-US" sz="3822" dirty="0"/>
          </a:p>
        </p:txBody>
      </p:sp>
      <p:sp>
        <p:nvSpPr>
          <p:cNvPr id="5" name="Shape 2"/>
          <p:cNvSpPr/>
          <p:nvPr/>
        </p:nvSpPr>
        <p:spPr>
          <a:xfrm>
            <a:off x="4804648" y="2343269"/>
            <a:ext cx="38814" cy="5047655"/>
          </a:xfrm>
          <a:prstGeom prst="rect">
            <a:avLst/>
          </a:prstGeom>
          <a:solidFill>
            <a:srgbClr val="EFDBA9"/>
          </a:solidFill>
          <a:ln/>
        </p:spPr>
      </p:sp>
      <p:sp>
        <p:nvSpPr>
          <p:cNvPr id="6" name="Shape 3"/>
          <p:cNvSpPr/>
          <p:nvPr/>
        </p:nvSpPr>
        <p:spPr>
          <a:xfrm>
            <a:off x="5042475" y="2693789"/>
            <a:ext cx="679490" cy="38814"/>
          </a:xfrm>
          <a:prstGeom prst="rect">
            <a:avLst/>
          </a:prstGeom>
          <a:solidFill>
            <a:srgbClr val="EFDBA9"/>
          </a:solidFill>
          <a:ln/>
        </p:spPr>
      </p:sp>
      <p:sp>
        <p:nvSpPr>
          <p:cNvPr id="7" name="Shape 4"/>
          <p:cNvSpPr/>
          <p:nvPr/>
        </p:nvSpPr>
        <p:spPr>
          <a:xfrm>
            <a:off x="4605635" y="2494836"/>
            <a:ext cx="436840" cy="436840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2025">
            <a:solidFill>
              <a:srgbClr val="EFDBA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759226" y="2531269"/>
            <a:ext cx="129540" cy="3639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6"/>
              </a:lnSpc>
              <a:buNone/>
            </a:pPr>
            <a:r>
              <a:rPr lang="en-US" sz="2293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293" dirty="0"/>
          </a:p>
        </p:txBody>
      </p:sp>
      <p:sp>
        <p:nvSpPr>
          <p:cNvPr id="9" name="Text 6"/>
          <p:cNvSpPr/>
          <p:nvPr/>
        </p:nvSpPr>
        <p:spPr>
          <a:xfrm>
            <a:off x="5891808" y="2537341"/>
            <a:ext cx="2880360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Системне моделювання</a:t>
            </a:r>
            <a:endParaRPr lang="en-US" sz="1911" dirty="0"/>
          </a:p>
        </p:txBody>
      </p:sp>
      <p:sp>
        <p:nvSpPr>
          <p:cNvPr id="10" name="Text 7"/>
          <p:cNvSpPr/>
          <p:nvPr/>
        </p:nvSpPr>
        <p:spPr>
          <a:xfrm>
            <a:off x="5891808" y="3034665"/>
            <a:ext cx="7863364" cy="621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Інструменти системного аналізу допомагають краще зрозуміти природні та соціально-економічні процеси взагалі.</a:t>
            </a:r>
            <a:endParaRPr lang="en-US" sz="1529" dirty="0"/>
          </a:p>
        </p:txBody>
      </p:sp>
      <p:sp>
        <p:nvSpPr>
          <p:cNvPr id="11" name="Shape 8"/>
          <p:cNvSpPr/>
          <p:nvPr/>
        </p:nvSpPr>
        <p:spPr>
          <a:xfrm>
            <a:off x="5042475" y="4441031"/>
            <a:ext cx="679490" cy="38814"/>
          </a:xfrm>
          <a:prstGeom prst="rect">
            <a:avLst/>
          </a:prstGeom>
          <a:solidFill>
            <a:srgbClr val="EFDBA9"/>
          </a:solidFill>
          <a:ln/>
        </p:spPr>
      </p:sp>
      <p:sp>
        <p:nvSpPr>
          <p:cNvPr id="12" name="Shape 9"/>
          <p:cNvSpPr/>
          <p:nvPr/>
        </p:nvSpPr>
        <p:spPr>
          <a:xfrm>
            <a:off x="4605635" y="4242078"/>
            <a:ext cx="436840" cy="436840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2025">
            <a:solidFill>
              <a:srgbClr val="EFDBA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736366" y="4278511"/>
            <a:ext cx="175260" cy="3639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6"/>
              </a:lnSpc>
              <a:buNone/>
            </a:pPr>
            <a:r>
              <a:rPr lang="en-US" sz="2293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293" dirty="0"/>
          </a:p>
        </p:txBody>
      </p:sp>
      <p:sp>
        <p:nvSpPr>
          <p:cNvPr id="14" name="Text 11"/>
          <p:cNvSpPr/>
          <p:nvPr/>
        </p:nvSpPr>
        <p:spPr>
          <a:xfrm>
            <a:off x="5891808" y="4284583"/>
            <a:ext cx="3733800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Глобальні екологічні проблеми</a:t>
            </a:r>
            <a:endParaRPr lang="en-US" sz="1911" dirty="0"/>
          </a:p>
        </p:txBody>
      </p:sp>
      <p:sp>
        <p:nvSpPr>
          <p:cNvPr id="15" name="Text 12"/>
          <p:cNvSpPr/>
          <p:nvPr/>
        </p:nvSpPr>
        <p:spPr>
          <a:xfrm>
            <a:off x="5891808" y="4781907"/>
            <a:ext cx="7863364" cy="621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Обговорення глобальних екологічних проблем та встановлення взаємозв'язку між метою дослідження, проблемою та оцінкою.</a:t>
            </a:r>
            <a:endParaRPr lang="en-US" sz="1529" dirty="0"/>
          </a:p>
        </p:txBody>
      </p:sp>
      <p:sp>
        <p:nvSpPr>
          <p:cNvPr id="16" name="Shape 13"/>
          <p:cNvSpPr/>
          <p:nvPr/>
        </p:nvSpPr>
        <p:spPr>
          <a:xfrm>
            <a:off x="5042475" y="6188273"/>
            <a:ext cx="679490" cy="38814"/>
          </a:xfrm>
          <a:prstGeom prst="rect">
            <a:avLst/>
          </a:prstGeom>
          <a:solidFill>
            <a:srgbClr val="EFDBA9"/>
          </a:solidFill>
          <a:ln/>
        </p:spPr>
      </p:sp>
      <p:sp>
        <p:nvSpPr>
          <p:cNvPr id="17" name="Shape 14"/>
          <p:cNvSpPr/>
          <p:nvPr/>
        </p:nvSpPr>
        <p:spPr>
          <a:xfrm>
            <a:off x="4605635" y="5989320"/>
            <a:ext cx="436840" cy="436840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2025">
            <a:solidFill>
              <a:srgbClr val="EFDBA9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4736366" y="6025753"/>
            <a:ext cx="175260" cy="3639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6"/>
              </a:lnSpc>
              <a:buNone/>
            </a:pPr>
            <a:r>
              <a:rPr lang="en-US" sz="2293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293" dirty="0"/>
          </a:p>
        </p:txBody>
      </p:sp>
      <p:sp>
        <p:nvSpPr>
          <p:cNvPr id="19" name="Text 16"/>
          <p:cNvSpPr/>
          <p:nvPr/>
        </p:nvSpPr>
        <p:spPr>
          <a:xfrm>
            <a:off x="5891808" y="6031825"/>
            <a:ext cx="1941433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Досягнення</a:t>
            </a:r>
            <a:endParaRPr lang="en-US" sz="1911" dirty="0"/>
          </a:p>
        </p:txBody>
      </p:sp>
      <p:sp>
        <p:nvSpPr>
          <p:cNvPr id="20" name="Text 17"/>
          <p:cNvSpPr/>
          <p:nvPr/>
        </p:nvSpPr>
        <p:spPr>
          <a:xfrm>
            <a:off x="5891808" y="6529149"/>
            <a:ext cx="7863364" cy="621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Дослідження складних пов'язаних процесів та вчення на базі моделювання довели свою ефективність.</a:t>
            </a:r>
            <a:endParaRPr lang="en-US" sz="1529" dirty="0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379696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Межі росту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2629495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Попит на природні ресурси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037993" y="3684627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Зростання населення та зростання розумних пристроїв дедалі більше дедалі більше забирають ресурси землі та ставлять під загрозу їх видобуток у майбутньому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743932" y="2629495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Розвиток економіки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743932" y="3684627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Стрімкий розвиток економіки дивовижний, але при цьому ціна за це – руйнування природи і виникнення багатьох екологічних проблем.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449872" y="2629495"/>
            <a:ext cx="3156347" cy="16659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Девелопмент унікальних природних ресурсів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9449872" y="4517588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Однією з глобальних проблем зараз є руйнування природи та девелопмент на потреби людини, що є порушенням всього навколишнього середовища.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4490799" y="712589"/>
            <a:ext cx="67894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Глобальне моделювання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4801910" y="1740218"/>
            <a:ext cx="44410" cy="5776793"/>
          </a:xfrm>
          <a:prstGeom prst="rect">
            <a:avLst/>
          </a:prstGeom>
          <a:solidFill>
            <a:srgbClr val="EFDBA9"/>
          </a:solidFill>
          <a:ln/>
        </p:spPr>
      </p:sp>
      <p:sp>
        <p:nvSpPr>
          <p:cNvPr id="6" name="Shape 3"/>
          <p:cNvSpPr/>
          <p:nvPr/>
        </p:nvSpPr>
        <p:spPr>
          <a:xfrm>
            <a:off x="5074027" y="2141518"/>
            <a:ext cx="777597" cy="44410"/>
          </a:xfrm>
          <a:prstGeom prst="rect">
            <a:avLst/>
          </a:prstGeom>
          <a:solidFill>
            <a:srgbClr val="EFDBA9"/>
          </a:solidFill>
          <a:ln/>
        </p:spPr>
      </p:sp>
      <p:sp>
        <p:nvSpPr>
          <p:cNvPr id="7" name="Shape 4"/>
          <p:cNvSpPr/>
          <p:nvPr/>
        </p:nvSpPr>
        <p:spPr>
          <a:xfrm>
            <a:off x="4574084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747796" y="1955483"/>
            <a:ext cx="1524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6046113" y="1962388"/>
            <a:ext cx="51054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Методологія інформаційного аналізу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6046113" y="2531745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Прогнозування поведінки систем за нашої відсутності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5074027" y="4141172"/>
            <a:ext cx="777597" cy="44410"/>
          </a:xfrm>
          <a:prstGeom prst="rect">
            <a:avLst/>
          </a:prstGeom>
          <a:solidFill>
            <a:srgbClr val="EFDBA9"/>
          </a:solidFill>
          <a:ln/>
        </p:spPr>
      </p:sp>
      <p:sp>
        <p:nvSpPr>
          <p:cNvPr id="12" name="Shape 9"/>
          <p:cNvSpPr/>
          <p:nvPr/>
        </p:nvSpPr>
        <p:spPr>
          <a:xfrm>
            <a:off x="4574084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721126" y="3955137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6046113" y="3962043"/>
            <a:ext cx="24079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Екологічні моделі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6046113" y="4531400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Моделювання глобальної екосистеми та тиску на неї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5074027" y="6140827"/>
            <a:ext cx="777597" cy="44410"/>
          </a:xfrm>
          <a:prstGeom prst="rect">
            <a:avLst/>
          </a:prstGeom>
          <a:solidFill>
            <a:srgbClr val="EFDBA9"/>
          </a:solidFill>
          <a:ln/>
        </p:spPr>
      </p:sp>
      <p:sp>
        <p:nvSpPr>
          <p:cNvPr id="17" name="Shape 14"/>
          <p:cNvSpPr/>
          <p:nvPr/>
        </p:nvSpPr>
        <p:spPr>
          <a:xfrm>
            <a:off x="4574084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13811">
            <a:solidFill>
              <a:srgbClr val="EFDBA9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4721126" y="5954792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6046113" y="5961698"/>
            <a:ext cx="2651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Енергетичні моделі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60461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Моделі структури, динаміки та економіки змішаної енергетичної системи в Україні</a:t>
            </a:r>
            <a:endParaRPr lang="en-US" sz="1750" dirty="0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815"/>
          </a:xfrm>
          <a:prstGeom prst="rect">
            <a:avLst/>
          </a:prstGeom>
          <a:solidFill>
            <a:srgbClr val="FFFDFA"/>
          </a:solidFill>
          <a:ln w="12978">
            <a:solidFill>
              <a:srgbClr val="E5E0DF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63510" y="573286"/>
            <a:ext cx="9903381" cy="13030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30"/>
              </a:lnSpc>
              <a:buNone/>
            </a:pPr>
            <a:r>
              <a:rPr lang="en-US" sz="410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Застосування системного аналізу в моделюванні змін клімату</a:t>
            </a:r>
            <a:endParaRPr lang="en-US" sz="410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510" y="2293263"/>
            <a:ext cx="3092648" cy="191131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63510" y="4465082"/>
            <a:ext cx="3092648" cy="9772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5"/>
              </a:lnSpc>
              <a:buNone/>
            </a:pPr>
            <a:r>
              <a:rPr lang="en-US" sz="2052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Посилення та зміни характеру надходження сонячної радіації</a:t>
            </a:r>
            <a:endParaRPr lang="en-US" sz="2052" dirty="0"/>
          </a:p>
        </p:txBody>
      </p:sp>
      <p:sp>
        <p:nvSpPr>
          <p:cNvPr id="7" name="Text 3"/>
          <p:cNvSpPr/>
          <p:nvPr/>
        </p:nvSpPr>
        <p:spPr>
          <a:xfrm>
            <a:off x="2363510" y="5650825"/>
            <a:ext cx="3092648" cy="16674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7"/>
              </a:lnSpc>
              <a:buNone/>
            </a:pPr>
            <a:r>
              <a:rPr lang="en-US" sz="1642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Моделювання плівок, що затримують теплове випромінювання планети, та зміна клімату під їхнім впливом</a:t>
            </a:r>
            <a:endParaRPr lang="en-US" sz="1642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816" y="2293263"/>
            <a:ext cx="3092648" cy="191131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68816" y="4465082"/>
            <a:ext cx="3092648" cy="6515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5"/>
              </a:lnSpc>
              <a:buNone/>
            </a:pPr>
            <a:r>
              <a:rPr lang="en-US" sz="2052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Моделювання ефектів клімату на екосистеми</a:t>
            </a:r>
            <a:endParaRPr lang="en-US" sz="2052" dirty="0"/>
          </a:p>
        </p:txBody>
      </p:sp>
      <p:sp>
        <p:nvSpPr>
          <p:cNvPr id="10" name="Text 5"/>
          <p:cNvSpPr/>
          <p:nvPr/>
        </p:nvSpPr>
        <p:spPr>
          <a:xfrm>
            <a:off x="5768816" y="5325070"/>
            <a:ext cx="3092648" cy="23344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7"/>
              </a:lnSpc>
              <a:buNone/>
            </a:pPr>
            <a:r>
              <a:rPr lang="en-US" sz="1642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Для кращого розуміння впливу зміни клімату на екосистему та її здатність до самозбереження було розроблено моделі кольору, географічних об'єктів та біологічних структур.</a:t>
            </a:r>
            <a:endParaRPr lang="en-US" sz="1642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4123" y="2293263"/>
            <a:ext cx="3092768" cy="191142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74123" y="4465201"/>
            <a:ext cx="3092768" cy="9772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5"/>
              </a:lnSpc>
              <a:buNone/>
            </a:pPr>
            <a:r>
              <a:rPr lang="en-US" sz="2052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Вплив зміщення рекордної спеки на ліси у високих горах</a:t>
            </a:r>
            <a:endParaRPr lang="en-US" sz="2052" dirty="0"/>
          </a:p>
        </p:txBody>
      </p:sp>
      <p:sp>
        <p:nvSpPr>
          <p:cNvPr id="13" name="Text 7"/>
          <p:cNvSpPr/>
          <p:nvPr/>
        </p:nvSpPr>
        <p:spPr>
          <a:xfrm>
            <a:off x="9174123" y="5650944"/>
            <a:ext cx="3092768" cy="16674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7"/>
              </a:lnSpc>
              <a:buNone/>
            </a:pPr>
            <a:r>
              <a:rPr lang="en-US" sz="1642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Моделювання впливу лісів та полярних капустяних зон на енергетичні та кліматичні процеси в глобальному масштабі</a:t>
            </a:r>
            <a:endParaRPr lang="en-US" sz="16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2357080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Висновки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833199" y="3384709"/>
            <a:ext cx="747760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Системний аналіз є важливим інструментом в охороні навколишнього середовища, допомагає управляти складними глобальними процесами і забезпечує можливість побачити та спрогнозувати наслідки порушення екології. Будьте в курсі сучасних підходів та трендів в системному аналізі та застосуванні його в охороні навколишнього середовища – разом досягнемо найкращих результатів.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484</Words>
  <Application>Microsoft Office PowerPoint</Application>
  <PresentationFormat>Произвольный</PresentationFormat>
  <Paragraphs>64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DM Sans</vt:lpstr>
      <vt:lpstr>Libre Baskerville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3</cp:revision>
  <dcterms:created xsi:type="dcterms:W3CDTF">2023-10-31T13:45:12Z</dcterms:created>
  <dcterms:modified xsi:type="dcterms:W3CDTF">2023-10-31T13:52:42Z</dcterms:modified>
</cp:coreProperties>
</file>