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78" y="-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4976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6668abf2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6668abf2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6668abf2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6668abf2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6668abf2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66668abf2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66668abf2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66668abf2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6668abf2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6668abf2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6668abf2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6668abf2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6668abf2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66668abf2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6668abf2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6668abf2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6668abf2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6668abf2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6668abf2c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6668abf2c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6668abf2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6668abf2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6668abf2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6668abf2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66668abf2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66668abf2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6668abf2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66668abf2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7356dc31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87356dc31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6668abf2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6668abf2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6668abf2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6668abf2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6668abf2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66668abf2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6668abf2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6668abf2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6668abf2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6668abf2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6668abf2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6668abf2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6668abf2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6668abf2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7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latin typeface="Comic Sans MS"/>
                <a:ea typeface="Comic Sans MS"/>
                <a:cs typeface="Comic Sans MS"/>
                <a:sym typeface="Comic Sans MS"/>
              </a:rPr>
              <a:t>Тема: “Свобода віросповідання та свобода вираження поглядів у практиці Європейського суду з прав людини”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25" y="843450"/>
            <a:ext cx="5184900" cy="345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71700" y="0"/>
            <a:ext cx="9000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Втручання у свободу віросповідання та критерії відповідності такого втручання Конвенції</a:t>
            </a:r>
            <a:endParaRPr sz="16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188300" y="763125"/>
            <a:ext cx="4996800" cy="41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Отже, свобода віросповідання, закріплена у статті 9 Європейської конвенції, не є абсолютною у своїй зовнішній площині. Держава може обмежувати прояви цієї свободи, однак лише за умов, визначених у ч. ст. 9: таке втручання повинно бути “передбачене законом”, переслідувати “легітимну мету” та бути “необхідним у демократичному суспільстві”. Європейський суд з прав людини сформулював доктрину, відповідно до якої кожен із цих критеріїв підлягає ретельній перевірці.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По-перше, втручання має бути </a:t>
            </a:r>
            <a:r>
              <a:rPr lang="ru" b="1">
                <a:solidFill>
                  <a:schemeClr val="dk1"/>
                </a:solidFill>
              </a:rPr>
              <a:t>засноване на законі</a:t>
            </a:r>
            <a:r>
              <a:rPr lang="ru">
                <a:solidFill>
                  <a:schemeClr val="dk1"/>
                </a:solidFill>
              </a:rPr>
              <a:t>, тобто правова норма повинна бути достатньо чіткою, доступною та передбачуваною для особи. У справі </a:t>
            </a:r>
            <a:r>
              <a:rPr lang="ru" i="1">
                <a:solidFill>
                  <a:schemeClr val="dk1"/>
                </a:solidFill>
              </a:rPr>
              <a:t>Hasan and Chaush v. Bulgaria</a:t>
            </a:r>
            <a:r>
              <a:rPr lang="ru">
                <a:solidFill>
                  <a:schemeClr val="dk1"/>
                </a:solidFill>
              </a:rPr>
              <a:t> (2000) Суд визнав порушення Конвенції, оскільки болгарські органи втрутилися у внутрішні справи мусульманської громади без належної правової основи.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500" y="829500"/>
            <a:ext cx="3654101" cy="24360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/>
        </p:nvSpPr>
        <p:spPr>
          <a:xfrm>
            <a:off x="4360600" y="148650"/>
            <a:ext cx="4590600" cy="440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По-друге, втручання повинно переслідувати одну або кілька </a:t>
            </a:r>
            <a:r>
              <a:rPr lang="ru" b="1"/>
              <a:t>легітимних цілей</a:t>
            </a:r>
            <a:r>
              <a:rPr lang="ru"/>
              <a:t>, прямо передбачених Конвенцією: захист громадської безпеки, громадського порядку, здоров’я чи моралі, або ж захист прав і свобод інших осіб. Так, у справі </a:t>
            </a:r>
            <a:r>
              <a:rPr lang="ru" i="1"/>
              <a:t>Kokkinakis v. Greece</a:t>
            </a:r>
            <a:r>
              <a:rPr lang="ru"/>
              <a:t> (1993) грецькі органи влади обґрунтовували покарання за прозелітизм необхідністю захисту прав інших, однак Суд визнав, що застосування закону не було пропорційним поставленій меті.</a:t>
            </a:r>
            <a:endParaRPr/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По-третє, ключовим є критерій </a:t>
            </a:r>
            <a:r>
              <a:rPr lang="ru" b="1"/>
              <a:t>“необхідності у демократичному суспільстві”</a:t>
            </a:r>
            <a:r>
              <a:rPr lang="ru"/>
              <a:t>, який Суд тлумачить як вимогу наявності “нагальної суспільної потреби” (</a:t>
            </a:r>
            <a:r>
              <a:rPr lang="ru" i="1"/>
              <a:t>Manoussakis and Others v. Greece</a:t>
            </a:r>
            <a:r>
              <a:rPr lang="ru"/>
              <a:t>, 1996). При цьому держави користуються певною “межою розсуду” (margin of appreciation), але Суд завжди зберігає за собою контроль щодо пропорційності втручання.</a:t>
            </a: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55798" cy="27038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/>
        </p:nvSpPr>
        <p:spPr>
          <a:xfrm>
            <a:off x="138750" y="178375"/>
            <a:ext cx="4758900" cy="461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Особливу увагу Суд приділяє принципу </a:t>
            </a:r>
            <a:r>
              <a:rPr lang="ru" b="1">
                <a:solidFill>
                  <a:schemeClr val="dk1"/>
                </a:solidFill>
              </a:rPr>
              <a:t>плюралізму</a:t>
            </a:r>
            <a:r>
              <a:rPr lang="ru">
                <a:solidFill>
                  <a:schemeClr val="dk1"/>
                </a:solidFill>
              </a:rPr>
              <a:t>, який є основою демократичного суспільства. Втручання, що фактично унеможливлює прояв релігійних чи світоглядних переконань, Суд розглядає як загрозу самому існуванню демократії. У справі </a:t>
            </a:r>
            <a:r>
              <a:rPr lang="ru" i="1">
                <a:solidFill>
                  <a:schemeClr val="dk1"/>
                </a:solidFill>
              </a:rPr>
              <a:t>Metropolitan Church of Bessarabia v. Moldova</a:t>
            </a:r>
            <a:r>
              <a:rPr lang="ru">
                <a:solidFill>
                  <a:schemeClr val="dk1"/>
                </a:solidFill>
              </a:rPr>
              <a:t> (2001) відмова у реєстрації церкви була визнана порушенням статті 9, оскільки вона перешкоджала свободі віросповідання великої групи вірян без достатніх підстав.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Таким чином, у практиці ЄСПЛ чітко сформульовано, що втручання держави у свободу віросповідання є допустимим лише тоді, коли воно відповідає трьом умовам: 1) законність, 2) легітимна мета, 3) необхідність у демократичному суспільстві. Ключовим при цьому є принцип пропорційності, що дозволяє забезпечити баланс між інтересами суспільства та правами індивіда.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050" y="152400"/>
            <a:ext cx="3941550" cy="23977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/>
        </p:nvSpPr>
        <p:spPr>
          <a:xfrm>
            <a:off x="919050" y="0"/>
            <a:ext cx="730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Втручання в свободу вираження поглядів та критерії відповідності такого втручання Конвенції</a:t>
            </a:r>
            <a:endParaRPr sz="16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453300" y="747200"/>
            <a:ext cx="8237400" cy="436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Слід зауважити, що свобода вираження поглядів, закріплена у статті 10 Конвенції, охоплює не лише право висловлювати власну думку, а й право отримувати та поширювати інформацію. Проте, як і свобода віросповідання, вона не є абсолютною. Частина 2 статті 10 передбачає можливість її обмеження за умови, що таке втручання “передбачене законом”, “переслідує легітимну мету” та є “необхідним у демократичному суспільстві”.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Так, ЄСПЛ наголошує, що свобода вираження поглядів є “однією з головних основ демократичного суспільства та однією з основних умов його прогресу” (</a:t>
            </a:r>
            <a:r>
              <a:rPr lang="ru" i="1">
                <a:solidFill>
                  <a:schemeClr val="dk1"/>
                </a:solidFill>
              </a:rPr>
              <a:t>Handyside v. the United Kingdom</a:t>
            </a:r>
            <a:r>
              <a:rPr lang="ru">
                <a:solidFill>
                  <a:schemeClr val="dk1"/>
                </a:solidFill>
              </a:rPr>
              <a:t>, 1976). Це право поширюється не лише на “інформацію” чи “ідеї”, які сприймаються позитивно чи нейтрально, але й на ті, які можуть “ображати, шокувати чи турбувати” (</a:t>
            </a:r>
            <a:r>
              <a:rPr lang="ru" i="1">
                <a:solidFill>
                  <a:schemeClr val="dk1"/>
                </a:solidFill>
              </a:rPr>
              <a:t>Jersild v. Denmark</a:t>
            </a:r>
            <a:r>
              <a:rPr lang="ru">
                <a:solidFill>
                  <a:schemeClr val="dk1"/>
                </a:solidFill>
              </a:rPr>
              <a:t>, 1994). Саме у цьому полягає принцип плюралізму, толерантності й відкритості, без яких немає демократичного суспільства.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Водночас критерії допустимості обмеження свободи вираження поглядів аналогічні до критеріїв статті 9, але їх застосування набуває особливого значення в контексті </a:t>
            </a:r>
            <a:r>
              <a:rPr lang="ru" b="1">
                <a:solidFill>
                  <a:schemeClr val="dk1"/>
                </a:solidFill>
              </a:rPr>
              <a:t>засобів масової інформації, політичної критики та мови ворожнечі</a:t>
            </a:r>
            <a:r>
              <a:rPr lang="ru">
                <a:solidFill>
                  <a:schemeClr val="dk1"/>
                </a:solidFill>
              </a:rPr>
              <a:t>. У справі </a:t>
            </a:r>
            <a:r>
              <a:rPr lang="ru" i="1">
                <a:solidFill>
                  <a:schemeClr val="dk1"/>
                </a:solidFill>
              </a:rPr>
              <a:t>Lingens v. Austria</a:t>
            </a:r>
            <a:r>
              <a:rPr lang="ru">
                <a:solidFill>
                  <a:schemeClr val="dk1"/>
                </a:solidFill>
              </a:rPr>
              <a:t> (1986) Суд визнав, що засудження журналіста за критику політичного діяча було непропорційним втручанням, оскільки політики повинні бути більш толерантними до критики, ніж пересічні громадяни.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/>
        </p:nvSpPr>
        <p:spPr>
          <a:xfrm>
            <a:off x="198200" y="141300"/>
            <a:ext cx="6522900" cy="4860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Разом з тим Суд визнає допустимість обмежень, коли мова йде про </a:t>
            </a:r>
            <a:r>
              <a:rPr lang="ru" b="1">
                <a:solidFill>
                  <a:schemeClr val="dk1"/>
                </a:solidFill>
              </a:rPr>
              <a:t>розпалювання ненависті, пропаганду насильства чи підрив демократичних інститутів</a:t>
            </a:r>
            <a:r>
              <a:rPr lang="ru">
                <a:solidFill>
                  <a:schemeClr val="dk1"/>
                </a:solidFill>
              </a:rPr>
              <a:t>. У справі </a:t>
            </a:r>
            <a:r>
              <a:rPr lang="ru" i="1">
                <a:solidFill>
                  <a:schemeClr val="dk1"/>
                </a:solidFill>
              </a:rPr>
              <a:t>Perinçek v. Switzerland</a:t>
            </a:r>
            <a:r>
              <a:rPr lang="ru">
                <a:solidFill>
                  <a:schemeClr val="dk1"/>
                </a:solidFill>
              </a:rPr>
              <a:t> (2015) він розглядав питання кримінальної відповідальності за висловлювання щодо геноциду вірмен. Суд підкреслив, що втручання повинно відповідати принципу пропорційності: каральні заходи можуть застосовуватися лише тоді, коли висловлювання становлять реальну загрозу для суспільного порядку.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Окрім вищезазначеного, ссобливу увагу ЄСПЛ приділяє ролі </a:t>
            </a:r>
            <a:r>
              <a:rPr lang="ru" b="1">
                <a:solidFill>
                  <a:schemeClr val="dk1"/>
                </a:solidFill>
              </a:rPr>
              <a:t>ЗМІ як “сторожового пса демократії”</a:t>
            </a:r>
            <a:r>
              <a:rPr lang="ru">
                <a:solidFill>
                  <a:schemeClr val="dk1"/>
                </a:solidFill>
              </a:rPr>
              <a:t> (</a:t>
            </a:r>
            <a:r>
              <a:rPr lang="ru" i="1">
                <a:solidFill>
                  <a:schemeClr val="dk1"/>
                </a:solidFill>
              </a:rPr>
              <a:t>Thorgeirson v. Iceland</a:t>
            </a:r>
            <a:r>
              <a:rPr lang="ru">
                <a:solidFill>
                  <a:schemeClr val="dk1"/>
                </a:solidFill>
              </a:rPr>
              <a:t>, 1992). Журналісти мають право на певне перебільшення чи навіть провокацію, якщо це служить суспільним інтересам. У таких випадках втручання держави майже завжди визнається непропорційним.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Таким чином, практика Суду свідчить про те, що втручання у свободу вираження поглядів є допустимим лише тоді, коли воно: 1) ґрунтується на чіткій правовій основі, 2) переслідує легітимні цілі (захист порядку, моралі, прав інших осіб тощо), 3) відповідає принципу необхідності та пропорційності. У центрі оцінки завжди перебуває питання: чи дійсно існувала “нагальна суспільна потреба” для такого обмеження.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925" y="390450"/>
            <a:ext cx="2013826" cy="1258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925" y="1847291"/>
            <a:ext cx="1824000" cy="9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4018" y="3003598"/>
            <a:ext cx="2013824" cy="13432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/>
        </p:nvSpPr>
        <p:spPr>
          <a:xfrm>
            <a:off x="150900" y="0"/>
            <a:ext cx="884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u="sng">
                <a:latin typeface="Comic Sans MS"/>
                <a:ea typeface="Comic Sans MS"/>
                <a:cs typeface="Comic Sans MS"/>
                <a:sym typeface="Comic Sans MS"/>
              </a:rPr>
              <a:t>6. Розмежування суджень про факти і оціночних суджень у практиці Суду</a:t>
            </a:r>
            <a:endParaRPr sz="16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317125" y="594650"/>
            <a:ext cx="5492400" cy="386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Одним із важливих аспектів свободи вираження поглядів, що послідовно розробляється у практиці ЄСПЛ, є розмежування </a:t>
            </a:r>
            <a:r>
              <a:rPr lang="ru" b="1">
                <a:solidFill>
                  <a:schemeClr val="dk1"/>
                </a:solidFill>
              </a:rPr>
              <a:t>суджень про факти</a:t>
            </a:r>
            <a:r>
              <a:rPr lang="ru">
                <a:solidFill>
                  <a:schemeClr val="dk1"/>
                </a:solidFill>
              </a:rPr>
              <a:t> та </a:t>
            </a:r>
            <a:r>
              <a:rPr lang="ru" b="1">
                <a:solidFill>
                  <a:schemeClr val="dk1"/>
                </a:solidFill>
              </a:rPr>
              <a:t>оціночних суджень</a:t>
            </a:r>
            <a:r>
              <a:rPr lang="ru">
                <a:solidFill>
                  <a:schemeClr val="dk1"/>
                </a:solidFill>
              </a:rPr>
              <a:t>. Це питання має особливе значення в контексті журналістики, політичної риторики та публічних дебатів, де межа між фактом і оцінкою часто є тонкою.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ЄСПЛ виходить із того, що </a:t>
            </a:r>
            <a:r>
              <a:rPr lang="ru" b="1">
                <a:solidFill>
                  <a:schemeClr val="dk1"/>
                </a:solidFill>
              </a:rPr>
              <a:t>фактичні твердження</a:t>
            </a:r>
            <a:r>
              <a:rPr lang="ru">
                <a:solidFill>
                  <a:schemeClr val="dk1"/>
                </a:solidFill>
              </a:rPr>
              <a:t> підлягають перевірці на істинність, тоді як </a:t>
            </a:r>
            <a:r>
              <a:rPr lang="ru" b="1">
                <a:solidFill>
                  <a:schemeClr val="dk1"/>
                </a:solidFill>
              </a:rPr>
              <a:t>оціночні судження</a:t>
            </a:r>
            <a:r>
              <a:rPr lang="ru">
                <a:solidFill>
                  <a:schemeClr val="dk1"/>
                </a:solidFill>
              </a:rPr>
              <a:t> є вираженням суб’єктивної думки, і тому вимога доведення їх “правдивості” є неприйнятною. У справі </a:t>
            </a:r>
            <a:r>
              <a:rPr lang="ru" i="1">
                <a:solidFill>
                  <a:schemeClr val="dk1"/>
                </a:solidFill>
              </a:rPr>
              <a:t>Lingens v. Austria</a:t>
            </a:r>
            <a:r>
              <a:rPr lang="ru">
                <a:solidFill>
                  <a:schemeClr val="dk1"/>
                </a:solidFill>
              </a:rPr>
              <a:t> (1986) Суд визнав, що покладення на журналіста обов’язку довести правдивість критичних висловлювань щодо австрійського канцлера було порушенням статті 10 Конвенції, адже висловлені ним оцінки не можна було розглядати як перевірювані факти.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525" y="1976150"/>
            <a:ext cx="3146676" cy="17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/>
        </p:nvSpPr>
        <p:spPr>
          <a:xfrm>
            <a:off x="175800" y="265200"/>
            <a:ext cx="8792400" cy="461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Водночас Суд наголошує, що навіть оціночні судження повинні мати </a:t>
            </a:r>
            <a:r>
              <a:rPr lang="ru" b="1">
                <a:solidFill>
                  <a:schemeClr val="dk1"/>
                </a:solidFill>
              </a:rPr>
              <a:t>“достатню фактичну основу”</a:t>
            </a:r>
            <a:r>
              <a:rPr lang="ru">
                <a:solidFill>
                  <a:schemeClr val="dk1"/>
                </a:solidFill>
              </a:rPr>
              <a:t>. У справі </a:t>
            </a:r>
            <a:r>
              <a:rPr lang="ru" i="1">
                <a:solidFill>
                  <a:schemeClr val="dk1"/>
                </a:solidFill>
              </a:rPr>
              <a:t>Jerusalem v. Austria</a:t>
            </a:r>
            <a:r>
              <a:rPr lang="ru">
                <a:solidFill>
                  <a:schemeClr val="dk1"/>
                </a:solidFill>
              </a:rPr>
              <a:t> (2001) він зазначив, що висловлення депутатом критики на адресу релігійної організації були оціночними судженнями, однак вони спиралися на відомі факти, що робило їх допустимими в демократичному дискурсі.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У справах, що стосуються </a:t>
            </a:r>
            <a:r>
              <a:rPr lang="ru" b="1">
                <a:solidFill>
                  <a:schemeClr val="dk1"/>
                </a:solidFill>
              </a:rPr>
              <a:t>преси</a:t>
            </a:r>
            <a:r>
              <a:rPr lang="ru">
                <a:solidFill>
                  <a:schemeClr val="dk1"/>
                </a:solidFill>
              </a:rPr>
              <a:t>, Суд підкреслює, що журналісти мають право на певну перебільшеність або навіть провокаційність у своїх висловлюваннях, якщо це служить суспільному інтересу. Так, у справі </a:t>
            </a:r>
            <a:r>
              <a:rPr lang="ru" i="1">
                <a:solidFill>
                  <a:schemeClr val="dk1"/>
                </a:solidFill>
              </a:rPr>
              <a:t>Thorgeir Thorgeirson v. Iceland</a:t>
            </a:r>
            <a:r>
              <a:rPr lang="ru">
                <a:solidFill>
                  <a:schemeClr val="dk1"/>
                </a:solidFill>
              </a:rPr>
              <a:t> (1992) було встановлено порушення Конвенції, оскільки засудження журналіста за різку критику поліції не враховувало важливості обговорення питань суспільного значення.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Таким чином, ЄСПЛ послідовно проводить лінію:</a:t>
            </a:r>
            <a:endParaRPr>
              <a:solidFill>
                <a:schemeClr val="dk1"/>
              </a:solidFill>
            </a:endParaRPr>
          </a:p>
          <a:p>
            <a:pPr marL="0" lvl="0" indent="1306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факти повинні підтверджуватися доказами;</a:t>
            </a:r>
            <a:endParaRPr>
              <a:solidFill>
                <a:schemeClr val="dk1"/>
              </a:solidFill>
            </a:endParaRPr>
          </a:p>
          <a:p>
            <a:pPr marL="0" lvl="0" indent="1306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оціночні судження не підлягають доведенню на істинність, але повинні мати достатню фактичну основу;</a:t>
            </a:r>
            <a:endParaRPr>
              <a:solidFill>
                <a:schemeClr val="dk1"/>
              </a:solidFill>
            </a:endParaRPr>
          </a:p>
          <a:p>
            <a:pPr marL="0" lvl="0" indent="1306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">
                <a:solidFill>
                  <a:schemeClr val="dk1"/>
                </a:solidFill>
              </a:rPr>
              <a:t>будь-яке обмеження свободи висловлювання повинно враховувати суспільний інтерес та принцип пропорційності.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Це розмежування дозволяє забезпечити баланс між свободою вираження поглядів та захистом репутації чи прав інших осіб, а також сприяє розвитку відкритої публічної дискусії – ключової умови демократичного суспільства.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/>
        </p:nvSpPr>
        <p:spPr>
          <a:xfrm>
            <a:off x="755550" y="0"/>
            <a:ext cx="7632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7. Реалізація прав, гарантованих Конвенцією, без дискримінації (ст.14 Конвенції та Протокол №12) та гендерна рівність</a:t>
            </a:r>
            <a:endParaRPr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188300" y="615600"/>
            <a:ext cx="6007800" cy="436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Одним із базових принципів системи захисту прав людини, створеної Європейською конвенцією, є </a:t>
            </a:r>
            <a:r>
              <a:rPr lang="ru" b="1">
                <a:solidFill>
                  <a:schemeClr val="dk1"/>
                </a:solidFill>
              </a:rPr>
              <a:t>заборона дискримінації</a:t>
            </a:r>
            <a:r>
              <a:rPr lang="ru">
                <a:solidFill>
                  <a:schemeClr val="dk1"/>
                </a:solidFill>
              </a:rPr>
              <a:t>. Вона закріплена у статті 14 Конвенції, яка передбачає, що користування правами і свободами, гарантованими Конвенцією, повинно забезпечуватися без будь-якої дискримінації за ознакою статі, раси, кольору шкіри, мови, релігії, політичних чи інших переконань, національного чи соціального походження, належності до національної меншини, майнового стану, народження або будь-якого іншого становища.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Водночас стаття 14 має “допоміжний характер” – вона застосовується лише у зв’язку з іншими матеріальними правами, гарантованими Конвенцією. Для подолання цієї обмеженості був прийнятий </a:t>
            </a:r>
            <a:r>
              <a:rPr lang="ru" b="1">
                <a:solidFill>
                  <a:schemeClr val="dk1"/>
                </a:solidFill>
              </a:rPr>
              <a:t>Протокол №12 (2000 р.)</a:t>
            </a:r>
            <a:r>
              <a:rPr lang="ru">
                <a:solidFill>
                  <a:schemeClr val="dk1"/>
                </a:solidFill>
              </a:rPr>
              <a:t>, який запровадив </a:t>
            </a:r>
            <a:r>
              <a:rPr lang="ru" b="1">
                <a:solidFill>
                  <a:schemeClr val="dk1"/>
                </a:solidFill>
              </a:rPr>
              <a:t>загальну заборону дискримінації</a:t>
            </a:r>
            <a:r>
              <a:rPr lang="ru">
                <a:solidFill>
                  <a:schemeClr val="dk1"/>
                </a:solidFill>
              </a:rPr>
              <a:t>, незалежно від того, чи пов’язане порушене право безпосередньо з іншими статтями Конвенції. Це значно розширило сферу захисту від дискримінаційних практик у державах-учасницях.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5375" y="876074"/>
            <a:ext cx="2788251" cy="1565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500" y="2593900"/>
            <a:ext cx="2643100" cy="17675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/>
        </p:nvSpPr>
        <p:spPr>
          <a:xfrm>
            <a:off x="106300" y="208100"/>
            <a:ext cx="5138400" cy="461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ЄСПЛ послідовно розвиває доктрину рівності у своїй практиці. Так, у справі </a:t>
            </a:r>
            <a:r>
              <a:rPr lang="ru" i="1">
                <a:solidFill>
                  <a:schemeClr val="dk1"/>
                </a:solidFill>
              </a:rPr>
              <a:t>Thlimmenos v. Greece</a:t>
            </a:r>
            <a:r>
              <a:rPr lang="ru">
                <a:solidFill>
                  <a:schemeClr val="dk1"/>
                </a:solidFill>
              </a:rPr>
              <a:t> (2000) Суд наголосив, що дискримінацією може бути не лише різне ставлення до подібних ситуацій, а й </a:t>
            </a:r>
            <a:r>
              <a:rPr lang="ru" b="1">
                <a:solidFill>
                  <a:schemeClr val="dk1"/>
                </a:solidFill>
              </a:rPr>
              <a:t>однакове ставлення до різних ситуацій</a:t>
            </a:r>
            <a:r>
              <a:rPr lang="ru">
                <a:solidFill>
                  <a:schemeClr val="dk1"/>
                </a:solidFill>
              </a:rPr>
              <a:t>, коли воно ставить у невигідне становище певні групи осіб. У справі </a:t>
            </a:r>
            <a:r>
              <a:rPr lang="ru" i="1">
                <a:solidFill>
                  <a:schemeClr val="dk1"/>
                </a:solidFill>
              </a:rPr>
              <a:t>D.H. and Others v. the Czech Republic</a:t>
            </a:r>
            <a:r>
              <a:rPr lang="ru">
                <a:solidFill>
                  <a:schemeClr val="dk1"/>
                </a:solidFill>
              </a:rPr>
              <a:t> (2007) Суд встановив порушення статті 14 у поєднанні зі статтею 2 Протоколу №1 (право на освіту), оскільки ромські діти непропорційно часто направлялися до спеціальних шкіл, що становило непряму дискримінацію.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Особливе місце у практиці Суду займає питання </a:t>
            </a:r>
            <a:r>
              <a:rPr lang="ru" b="1">
                <a:solidFill>
                  <a:schemeClr val="dk1"/>
                </a:solidFill>
              </a:rPr>
              <a:t>гендерної рівності</a:t>
            </a:r>
            <a:r>
              <a:rPr lang="ru">
                <a:solidFill>
                  <a:schemeClr val="dk1"/>
                </a:solidFill>
              </a:rPr>
              <a:t>. У справі </a:t>
            </a:r>
            <a:r>
              <a:rPr lang="ru" i="1">
                <a:solidFill>
                  <a:schemeClr val="dk1"/>
                </a:solidFill>
              </a:rPr>
              <a:t>Konstantin Markin v. Russia</a:t>
            </a:r>
            <a:r>
              <a:rPr lang="ru">
                <a:solidFill>
                  <a:schemeClr val="dk1"/>
                </a:solidFill>
              </a:rPr>
              <a:t> (2012) Суд визнав дискримінаційним відмову надати чоловікові-військовослужбовцю право на відпустку по догляду за дитиною, яке було гарантовано жінкам. ЄСПЛ підкреслив, що стереотипні уявлення про роль чоловіків і жінок у сім’ї не можуть виправдовувати обмеження прав.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100" y="152400"/>
            <a:ext cx="3594501" cy="2288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/>
        </p:nvSpPr>
        <p:spPr>
          <a:xfrm>
            <a:off x="257650" y="208125"/>
            <a:ext cx="4441800" cy="28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Таким чином, застосування статті 14 та Протоколу №12 у поєднанні з іншими гарантіями Конвенції дозволяє формувати широку доктрину захисту від дискримінації. Суд чітко окреслює, що будь-яка відмінність у поводженні повинна мати </a:t>
            </a:r>
            <a:r>
              <a:rPr lang="ru" b="1">
                <a:solidFill>
                  <a:schemeClr val="dk1"/>
                </a:solidFill>
              </a:rPr>
              <a:t>об’єктивне і розумне виправдання</a:t>
            </a:r>
            <a:r>
              <a:rPr lang="ru">
                <a:solidFill>
                  <a:schemeClr val="dk1"/>
                </a:solidFill>
              </a:rPr>
              <a:t> та відповідати принципу пропорційності. Це забезпечує реальну рівність у користуванні правами та свободами, у тому числі у сфері релігійних переконань та свободи вираження поглядів.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300" y="1609225"/>
            <a:ext cx="4139752" cy="27598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2164800" y="0"/>
            <a:ext cx="48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u="sng">
                <a:latin typeface="Comic Sans MS"/>
                <a:ea typeface="Comic Sans MS"/>
                <a:cs typeface="Comic Sans MS"/>
                <a:sym typeface="Comic Sans MS"/>
              </a:rPr>
              <a:t>План</a:t>
            </a:r>
            <a:endParaRPr sz="18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549800" y="863250"/>
            <a:ext cx="6044400" cy="3417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Вступ.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Зміст свободи віросповідання та свободи вираження поглядів.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Поняття “свобода думки, совісті та віросповідання”, “абсолютна свобода переконань”, “сповідування переконань” в інтерпретації Суду.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Втручання у свободу віросповідання та критерії відповідності такого втручання Конвенції.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Втручання в свободу вираження поглядів та критерії відповідності такого втручання Конвенції.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Розмежування суджень про факти і оціночних суджень у практиці Суду.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Реалізація прав, гарантованих Конвенцією, без дискримінації (ст.14 Конвенції та Протокол №12) та гендерна рівність.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Висновок.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Список використаних джерел.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5200" cy="9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/>
        </p:nvSpPr>
        <p:spPr>
          <a:xfrm>
            <a:off x="1892250" y="0"/>
            <a:ext cx="535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u="sng">
                <a:latin typeface="Comic Sans MS"/>
                <a:ea typeface="Comic Sans MS"/>
                <a:cs typeface="Comic Sans MS"/>
                <a:sym typeface="Comic Sans MS"/>
              </a:rPr>
              <a:t>Висновок</a:t>
            </a:r>
            <a:endParaRPr sz="18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805050" y="884700"/>
            <a:ext cx="7533900" cy="337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Свобода віросповідання та свобода вираження поглядів є наріжними каменями системи захисту прав людини, закріпленої у Європейській конвенції. Вони становлять основу демократичного суспільства, де забезпечується повага до людської гідності, плюралізму та толерантності. Водночас ці права не є абсолютними: у своїй зовнішній формі вони можуть підлягати певним обмеженням, якщо такі обмеження відповідають вимогам законності, легітимної мети та необхідності в демократичному суспільстві.</a:t>
            </a:r>
            <a:endParaRPr>
              <a:solidFill>
                <a:schemeClr val="dk1"/>
              </a:solidFill>
            </a:endParaRPr>
          </a:p>
          <a:p>
            <a:pPr marL="0" lvl="0" indent="219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Практика ЄСПЛ відіграла ключову роль у конкретизації змісту цих прав. Суд виробив концепцію </a:t>
            </a:r>
            <a:r>
              <a:rPr lang="ru" b="1">
                <a:solidFill>
                  <a:schemeClr val="dk1"/>
                </a:solidFill>
              </a:rPr>
              <a:t>“абсолютної свободи переконань”</a:t>
            </a:r>
            <a:r>
              <a:rPr lang="ru">
                <a:solidFill>
                  <a:schemeClr val="dk1"/>
                </a:solidFill>
              </a:rPr>
              <a:t>, що охоплює внутрішню сферу свободи думки, совісті та віросповідання, яка не підлягає жодним обмеженням. Натомість прояви цих переконань у публічному просторі можуть регулюватися державою, але лише за умови суворого дотримання принципу пропорційності. Аналогічно, свобода вираження поглядів охоплює як факти, так і оціночні судження, при цьому Суд чітко розмежовує вимоги до їхнього доведення та допустимості.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850" y="-43275"/>
            <a:ext cx="1004600" cy="10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/>
        </p:nvSpPr>
        <p:spPr>
          <a:xfrm>
            <a:off x="958650" y="513000"/>
            <a:ext cx="7226700" cy="41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Важливим елементом є також принцип </a:t>
            </a:r>
            <a:r>
              <a:rPr lang="ru" b="1"/>
              <a:t>недискримінації</a:t>
            </a:r>
            <a:r>
              <a:rPr lang="ru"/>
              <a:t>, закріплений у статті 14 Конвенції та Протоколі №12, який забезпечує рівність у користуванні всіма правами незалежно від статі, релігії, національності чи інших ознак. ЄСПЛ послідовно розвиває підхід, за яким справжня демократія неможлива без рівності та недопущення дискримінації, у тому числі в питаннях свободи совісті й свободи слова.</a:t>
            </a:r>
            <a:endParaRPr/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Зокрема, для України, яка активно взаємодіє з механізмами Ради Європи та імплементує практику Суду у своє законодавство і судову практику, значення рішень ЄСПЛ у сфері захисту свободи віросповідання та свободи вираження поглядів є надзвичайно важливим. Вони слугують орієнтиром для формування правозастосовної практики, що відповідає європейським стандартам, та сприяють зміцненню демократичних засад державності.</a:t>
            </a:r>
            <a:endParaRPr/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Таким чином, аналіз Конвенції та практики ЄСПЛ дозволяє дійти висновку, що свобода віросповідання і свобода вираження поглядів не лише забезпечують реалізацію індивідуальної автономії особи, але й формують суспільне середовище, в якому можливий діалог, взаємоповага та мирне співіснування.</a:t>
            </a:r>
            <a:endParaRPr/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5875" y="4025375"/>
            <a:ext cx="1118125" cy="11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/>
        </p:nvSpPr>
        <p:spPr>
          <a:xfrm>
            <a:off x="2189550" y="0"/>
            <a:ext cx="476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u="sng">
                <a:latin typeface="Comic Sans MS"/>
                <a:ea typeface="Comic Sans MS"/>
                <a:cs typeface="Comic Sans MS"/>
                <a:sym typeface="Comic Sans MS"/>
              </a:rPr>
              <a:t>Список використаних джерел</a:t>
            </a:r>
            <a:endParaRPr sz="18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34"/>
          <p:cNvSpPr txBox="1"/>
          <p:nvPr/>
        </p:nvSpPr>
        <p:spPr>
          <a:xfrm>
            <a:off x="1231200" y="863250"/>
            <a:ext cx="6681600" cy="341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Конвенція про захист прав людини і основоположних свобод від 4 листопада 1950 р. Рада Європи. Ратифікована Україною 17 липня 1997 р. // Офіційний вісник України. – 1998. – № 13. – Ст. 52.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Протокол № 12 до Конвенції про захист прав людини і основоположних свобод від 4 листопада 2000 р. Рада Європи. Ратифікований Україною 9 лютого 2006 р. // Відомості Верховної Ради України. – 2006. – № 30. – Ст. 260.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Case of </a:t>
            </a:r>
            <a:r>
              <a:rPr lang="ru" i="1">
                <a:solidFill>
                  <a:schemeClr val="dk1"/>
                </a:solidFill>
              </a:rPr>
              <a:t>Handyside v. the United Kingdom</a:t>
            </a:r>
            <a:r>
              <a:rPr lang="ru">
                <a:solidFill>
                  <a:schemeClr val="dk1"/>
                </a:solidFill>
              </a:rPr>
              <a:t>, Application no. 5493/72, Judgment of 7 December 1976. – European Court of Human Rights.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Case of </a:t>
            </a:r>
            <a:r>
              <a:rPr lang="ru" i="1">
                <a:solidFill>
                  <a:schemeClr val="dk1"/>
                </a:solidFill>
              </a:rPr>
              <a:t>Kokkinakis v. Greece</a:t>
            </a:r>
            <a:r>
              <a:rPr lang="ru">
                <a:solidFill>
                  <a:schemeClr val="dk1"/>
                </a:solidFill>
              </a:rPr>
              <a:t>, Application no. 14307/88, Judgment of 25 May 1993. – European Court of Human Rights.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Case of </a:t>
            </a:r>
            <a:r>
              <a:rPr lang="ru" i="1">
                <a:solidFill>
                  <a:schemeClr val="dk1"/>
                </a:solidFill>
              </a:rPr>
              <a:t>Lingens v. Austria</a:t>
            </a:r>
            <a:r>
              <a:rPr lang="ru">
                <a:solidFill>
                  <a:schemeClr val="dk1"/>
                </a:solidFill>
              </a:rPr>
              <a:t>, Application no. 9815/82, Judgment of 8 July 1986. – European Court of Human Rights.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Case of </a:t>
            </a:r>
            <a:r>
              <a:rPr lang="ru" i="1">
                <a:solidFill>
                  <a:schemeClr val="dk1"/>
                </a:solidFill>
              </a:rPr>
              <a:t>Leyla Şahin v. Turkey</a:t>
            </a:r>
            <a:r>
              <a:rPr lang="ru">
                <a:solidFill>
                  <a:schemeClr val="dk1"/>
                </a:solidFill>
              </a:rPr>
              <a:t>, Application no. 44774/98, Judgment of 10 November 2005. – European Court of Human Rights.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/>
        </p:nvSpPr>
        <p:spPr>
          <a:xfrm>
            <a:off x="131100" y="1200"/>
            <a:ext cx="8881800" cy="5141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7. Case of </a:t>
            </a:r>
            <a:r>
              <a:rPr lang="ru" i="1">
                <a:solidFill>
                  <a:schemeClr val="dk1"/>
                </a:solidFill>
              </a:rPr>
              <a:t>Eweida and Others v. the United Kingdom</a:t>
            </a:r>
            <a:r>
              <a:rPr lang="ru">
                <a:solidFill>
                  <a:schemeClr val="dk1"/>
                </a:solidFill>
              </a:rPr>
              <a:t>, Applications nos. 48420/10, 59842/10, 51671/10 and 36516/10, Judgment of 15 January 2013. – European Court of Human Rights.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8. Case of </a:t>
            </a:r>
            <a:r>
              <a:rPr lang="ru" i="1">
                <a:solidFill>
                  <a:schemeClr val="dk1"/>
                </a:solidFill>
              </a:rPr>
              <a:t>Thlimmenos v. Greece</a:t>
            </a:r>
            <a:r>
              <a:rPr lang="ru">
                <a:solidFill>
                  <a:schemeClr val="dk1"/>
                </a:solidFill>
              </a:rPr>
              <a:t>, Application no. 34369/97, Judgment of 6 April 2000. – European Court of Human Rights.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9. Case of </a:t>
            </a:r>
            <a:r>
              <a:rPr lang="ru" i="1">
                <a:solidFill>
                  <a:schemeClr val="dk1"/>
                </a:solidFill>
              </a:rPr>
              <a:t>D.H. and Others v. the Czech Republic</a:t>
            </a:r>
            <a:r>
              <a:rPr lang="ru">
                <a:solidFill>
                  <a:schemeClr val="dk1"/>
                </a:solidFill>
              </a:rPr>
              <a:t>, Application no. 57325/00, Judgment of 13 November 2007. – European Court of Human Rights.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10. Case of </a:t>
            </a:r>
            <a:r>
              <a:rPr lang="ru" i="1">
                <a:solidFill>
                  <a:schemeClr val="dk1"/>
                </a:solidFill>
              </a:rPr>
              <a:t>Konstantin Markin v. Russia</a:t>
            </a:r>
            <a:r>
              <a:rPr lang="ru">
                <a:solidFill>
                  <a:schemeClr val="dk1"/>
                </a:solidFill>
              </a:rPr>
              <a:t>, Application no. 30078/06, Judgment of 22 March 2012. – European Court of Human Rights.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11. Буткевич, В. Г. Загальна теорія прав людини : монографія. – К. : Юридична думка, 2008. – 352 с.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12. Рабінович, П. М. Права людини і громадянина : навч. посіб. – Львів : Кальварія, 2004. – 224 с.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13. Алексі, Р. Теорія основних прав / пер. з нім. ; за ред. О. М. Петришина. – Х. : Право, 2011. – 568 с.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14. Nowak, M. U.N. Covenant on Civil and Political Rights: CCPR Commentary. – Kehl am Rhein : N.P. Engel, 2005. – 1226 p.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15. Evans, C. Freedom of Religion under the European Convention on Human Rights. – Oxford : Oxford University Press, 2001. – 240 p.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109000" y="693725"/>
            <a:ext cx="5799600" cy="24144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 smtClean="0">
                <a:latin typeface="Times New Roman" pitchFamily="18" charset="0"/>
                <a:cs typeface="Times New Roman" pitchFamily="18" charset="0"/>
              </a:rPr>
              <a:t>Вступ</a:t>
            </a:r>
            <a:r>
              <a:rPr lang="ru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" dirty="0">
                <a:latin typeface="Times New Roman" pitchFamily="18" charset="0"/>
                <a:cs typeface="Times New Roman" pitchFamily="18" charset="0"/>
              </a:rPr>
              <a:t> проблематика свободи віросповідання та свободи вираження поглядів займає центральне місце в системі захисту прав людини, закріплених у Європейській конвенції з прав людини 1950 року. З одного боку, це фундаментальні свободи, які безпосередньо забезпечують реалізацію людської гідності та демократичного устрою, а з іншого – саме вони найчастіше стають об’єктом обмежень і втручань з боку держави. У багатьох випадках такі обмеження обґрунтовуються необхідністю захисту громадського порядку, національної безпеки чи прав інших осіб, що породжує серйозні правові колізії.</a:t>
            </a:r>
            <a:endParaRPr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1926900" y="0"/>
            <a:ext cx="529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AutoNum type="arabicPeriod"/>
            </a:pPr>
            <a:r>
              <a:rPr lang="ru" sz="1800" b="1" u="sng">
                <a:latin typeface="Comic Sans MS"/>
                <a:ea typeface="Comic Sans MS"/>
                <a:cs typeface="Comic Sans MS"/>
                <a:sym typeface="Comic Sans MS"/>
              </a:rPr>
              <a:t>Вступ</a:t>
            </a:r>
            <a:endParaRPr sz="1800" b="1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596" y="600925"/>
            <a:ext cx="3096651" cy="17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825" y="2461725"/>
            <a:ext cx="2250200" cy="16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257650" y="287400"/>
            <a:ext cx="8168100" cy="28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Власне тому практика Європейського суду з прав людини стала ключовим інструментом вироблення балансу між інтересами особи та суспільства. У своїх рішеннях Суд сформулював доктрини, що стосуються “абсолютної свободи переконань”, критеріїв “необхідності в демократичному суспільстві”, а також меж між свободою думки, совісті та віросповідання, з одного боку, і свободою вираження поглядів – з іншого.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chemeClr val="dk1"/>
                </a:solidFill>
              </a:rPr>
              <a:t>Актуальність</a:t>
            </a:r>
            <a:r>
              <a:rPr lang="ru">
                <a:solidFill>
                  <a:schemeClr val="dk1"/>
                </a:solidFill>
              </a:rPr>
              <a:t> теми зумовлена як зростанням ролі свободи совісті та слова у демократичних суспільствах, так і необхідністю протидії викликам сучасності – поширенню мови ворожнечі, релігійному екстремізму, дискримінації за ознакою переконань. Для України це питання має особливе значення в умовах суспільних трансформацій та збройного конфлікту, коли необхідно поєднати захист національної безпеки з дотриманням міжнародних стандартів у сфері прав людини.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950" y="3086103"/>
            <a:ext cx="3917975" cy="1915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155850" y="0"/>
            <a:ext cx="88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Зміст свободи віросповідання та свободи вираження поглядів</a:t>
            </a:r>
            <a:endParaRPr sz="1800" b="1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55850" y="461700"/>
            <a:ext cx="8832300" cy="461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Одразу слід зауважити, що свобода віросповідання та свобода вираження поглядів належать до числа основоположних прав людини, які формують ядро демократичного суспільства. Зокрема, у Європейській конвенції з прав людини ці свободи закріплені у статті 9 (“Свобода думки, совісті та релігії”) та статті 10 (“Свобода вираження поглядів”). Вони тісно взаємопов’язані, оскільки право на вільне формування та зміну переконань нерозривно пов’язане з можливістю їх публічного висловлення та відстоювання.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Так, стаття 9 Конвенції гарантує кожному свободу думки, совісті та релігії, включно з правом змінювати свою релігію чи переконання, а також свободу сповідувати релігію чи переконання індивідуально або колективно, як у приватному, так і в публічному житті. Це право охоплює як внутрішню сферу – свободу мати будь-які переконання, яка є абсолютною, так і зовнішню – право проявляти ці переконання через богослужіння, навчання, обряди та практику, яке може підлягати обмеженням.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Зі свого боку, стаття 10 Конвенції проголошує право кожного на свободу вираження поглядів, що включає свободу дотримуватися власної думки, отримувати та поширювати інформацію й ідеї без втручання органів державної влади і незалежно від кордонів. Це право охоплює як усні чи письмові висловлювання, так і художні форми самовираження та медіа-діяльність. ЄСПЛ неодноразово підкреслював, що свобода вираження поглядів становить одну з головних основ демократичного суспільства та одну з основних умов його прогресу (</a:t>
            </a:r>
            <a:r>
              <a:rPr lang="ru" i="1">
                <a:solidFill>
                  <a:schemeClr val="dk1"/>
                </a:solidFill>
              </a:rPr>
              <a:t>Handyside v. the United Kingdom</a:t>
            </a:r>
            <a:r>
              <a:rPr lang="ru">
                <a:solidFill>
                  <a:schemeClr val="dk1"/>
                </a:solidFill>
              </a:rPr>
              <a:t>, 1976).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227950" y="327050"/>
            <a:ext cx="3698700" cy="337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Водночас особливість цих свобод полягає в тому, що їх здійснення може вступати в конфлікт із правами інших осіб чи інтересами суспільства. Тому обидві статті передбачають можливість обмеження цих прав “у випадках, коли це передбачено законом і є необхідним у демократичному суспільстві” для захисту громадського порядку, здоров’я чи моралі, а також прав і свобод інших осіб. Саме вироблення критеріїв допустимості таких обмежень стало одним із ключових завдань практики ЄСПЛ.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9225" y="221775"/>
            <a:ext cx="4912550" cy="32670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208125" y="188275"/>
            <a:ext cx="5323800" cy="436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Науковці звертають увагу, що зміст свободи віросповідання та свободи вираження поглядів має розглядатися не лише крізь призму негативних зобов’язань держави (утримуватися від втручання), але й позитивних – створювати умови для реалізації цих прав (Р. Алексі, П. Рабінович, В. Буткевич). Таким чином, держава повинна не лише не перешкоджати людині вільно формувати і висловлювати свої переконання, але й активно забезпечувати середовище, в якому ці права можуть здійснюватися на рівних засадах.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Отже, свобода віросповідання та свобода вираження поглядів становлять </a:t>
            </a:r>
            <a:r>
              <a:rPr lang="ru" b="1" u="sng">
                <a:solidFill>
                  <a:schemeClr val="dk1"/>
                </a:solidFill>
              </a:rPr>
              <a:t>не лише індивідуальні права, а й соціальні інститути, які визначають характер демократичної держави.</a:t>
            </a:r>
            <a:r>
              <a:rPr lang="ru">
                <a:solidFill>
                  <a:schemeClr val="dk1"/>
                </a:solidFill>
              </a:rPr>
              <a:t> Вони не є абсолютними, проте їх обмеження мають бути винятковими, пропорційними та обґрунтованими, що й визначає особливу роль ЄСПЛ у встановленні справедливого балансу між інтересами особи та суспільства.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325" y="152400"/>
            <a:ext cx="3307275" cy="21982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478050" y="0"/>
            <a:ext cx="8187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Поняття “свобода думки, совісті та віросповідання”, “абсолютна свобода переконань”, “сповідування переконань” в інтерпретації Суду.</a:t>
            </a:r>
            <a:endParaRPr sz="16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200550" y="726650"/>
            <a:ext cx="5569200" cy="41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Необхідно зауважити, що Європейський суд з прав людини неодноразово підкреслював, що </a:t>
            </a:r>
            <a:r>
              <a:rPr lang="ru" b="1">
                <a:solidFill>
                  <a:schemeClr val="dk1"/>
                </a:solidFill>
              </a:rPr>
              <a:t>свобода думки, совісті та релігії</a:t>
            </a:r>
            <a:r>
              <a:rPr lang="ru">
                <a:solidFill>
                  <a:schemeClr val="dk1"/>
                </a:solidFill>
              </a:rPr>
              <a:t>, закріплена у статті 9 Конвенції, становить “одну з підвалин демократичного суспільства” (</a:t>
            </a:r>
            <a:r>
              <a:rPr lang="ru" i="1">
                <a:solidFill>
                  <a:schemeClr val="dk1"/>
                </a:solidFill>
              </a:rPr>
              <a:t>Kokkinakis v. Greece</a:t>
            </a:r>
            <a:r>
              <a:rPr lang="ru">
                <a:solidFill>
                  <a:schemeClr val="dk1"/>
                </a:solidFill>
              </a:rPr>
              <a:t>, 1993). Ця свобода охоплює як внутрішній вимір – право людини мати будь-які переконання чи змінювати їх, так і зовнішній – право відкрито сповідувати та практикувати свої переконання, індивідуально чи колективно, приватно чи публічно.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Так, внутрішній вимір, або </a:t>
            </a:r>
            <a:r>
              <a:rPr lang="ru" b="1">
                <a:solidFill>
                  <a:schemeClr val="dk1"/>
                </a:solidFill>
              </a:rPr>
              <a:t>“форум інтернум”</a:t>
            </a:r>
            <a:r>
              <a:rPr lang="ru">
                <a:solidFill>
                  <a:schemeClr val="dk1"/>
                </a:solidFill>
              </a:rPr>
              <a:t>, є абсолютним. Це означає, що держава за жодних обставин не має права втручатися у свободу особи формувати власні думки чи вірування. ЄСПЛ у справі </a:t>
            </a:r>
            <a:r>
              <a:rPr lang="ru" i="1">
                <a:solidFill>
                  <a:schemeClr val="dk1"/>
                </a:solidFill>
              </a:rPr>
              <a:t>Buscarini and Others v. San Marino</a:t>
            </a:r>
            <a:r>
              <a:rPr lang="ru">
                <a:solidFill>
                  <a:schemeClr val="dk1"/>
                </a:solidFill>
              </a:rPr>
              <a:t> (1999) підкреслив, що свобода переконань включає право не розкривати свої релігійні чи світоглядні позиції та не зазнавати примусу до виконання релігійних практик. Саме цей елемент права вважається “абсолютною свободою переконань”.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303" y="1391425"/>
            <a:ext cx="3163324" cy="17799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/>
        </p:nvSpPr>
        <p:spPr>
          <a:xfrm>
            <a:off x="527550" y="513000"/>
            <a:ext cx="8088900" cy="411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Зовнішній вимір, або </a:t>
            </a:r>
            <a:r>
              <a:rPr lang="ru" b="1">
                <a:solidFill>
                  <a:schemeClr val="dk1"/>
                </a:solidFill>
              </a:rPr>
              <a:t>“форум екстернум”</a:t>
            </a:r>
            <a:r>
              <a:rPr lang="ru">
                <a:solidFill>
                  <a:schemeClr val="dk1"/>
                </a:solidFill>
              </a:rPr>
              <a:t>, передбачає право на </a:t>
            </a:r>
            <a:r>
              <a:rPr lang="ru" b="1">
                <a:solidFill>
                  <a:schemeClr val="dk1"/>
                </a:solidFill>
              </a:rPr>
              <a:t>сповідування переконань</a:t>
            </a:r>
            <a:r>
              <a:rPr lang="ru">
                <a:solidFill>
                  <a:schemeClr val="dk1"/>
                </a:solidFill>
              </a:rPr>
              <a:t> – у формі богослужінь, обрядів, релігійних практик, а також поширення певних ідей. Саме ця частина свободи може бути предметом законних обмежень, якщо вони “передбачені законом, переслідують легітимну мету і є необхідними в демократичному суспільстві” (ч. 2 ст. 9 Конвенції). ЄСПЛ виробив цілий набір критеріїв, які дозволяють оцінювати допустимість обмежень, зокрема принцип пропорційності.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Наприклад, у справі </a:t>
            </a:r>
            <a:r>
              <a:rPr lang="ru" i="1">
                <a:solidFill>
                  <a:schemeClr val="dk1"/>
                </a:solidFill>
              </a:rPr>
              <a:t>Leyla Şahin v. Turkey</a:t>
            </a:r>
            <a:r>
              <a:rPr lang="ru">
                <a:solidFill>
                  <a:schemeClr val="dk1"/>
                </a:solidFill>
              </a:rPr>
              <a:t> (2005) Суд визнав, що заборона носіння хіджабу в університетах Стамбула була втручанням у свободу сповідування релігії, проте таке втручання Суд визнав виправданим із огляду на необхідність забезпечення принципу світськості та прав інших осіб. Натомість у справі </a:t>
            </a:r>
            <a:r>
              <a:rPr lang="ru" i="1">
                <a:solidFill>
                  <a:schemeClr val="dk1"/>
                </a:solidFill>
              </a:rPr>
              <a:t>Eweida and Others v. the United Kingdom</a:t>
            </a:r>
            <a:r>
              <a:rPr lang="ru">
                <a:solidFill>
                  <a:schemeClr val="dk1"/>
                </a:solidFill>
              </a:rPr>
              <a:t> (2013) Суд визнав порушення, оскільки відмова роботодавця дозволити працівниці носити натільний хрестик не була пропорційною легітимній меті.</a:t>
            </a:r>
            <a:endParaRPr>
              <a:solidFill>
                <a:schemeClr val="dk1"/>
              </a:solidFill>
            </a:endParaRPr>
          </a:p>
          <a:p>
            <a:pPr marL="0" lvl="0" indent="21959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Таким чином, у практиці ЄСПЛ сформувалося чітке розмежування: </a:t>
            </a:r>
            <a:r>
              <a:rPr lang="ru" b="1">
                <a:solidFill>
                  <a:schemeClr val="dk1"/>
                </a:solidFill>
              </a:rPr>
              <a:t>“абсолютна свобода переконань”</a:t>
            </a:r>
            <a:r>
              <a:rPr lang="ru">
                <a:solidFill>
                  <a:schemeClr val="dk1"/>
                </a:solidFill>
              </a:rPr>
              <a:t> як внутрішній вимір, що не може бути обмежений за жодних обставин, та </a:t>
            </a:r>
            <a:r>
              <a:rPr lang="ru" b="1">
                <a:solidFill>
                  <a:schemeClr val="dk1"/>
                </a:solidFill>
              </a:rPr>
              <a:t>“сповідування переконань”</a:t>
            </a:r>
            <a:r>
              <a:rPr lang="ru">
                <a:solidFill>
                  <a:schemeClr val="dk1"/>
                </a:solidFill>
              </a:rPr>
              <a:t>, яке може зазнавати втручання держави, але лише за умови дотримання суворих критеріїв необхідності та пропорційності.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3276</Words>
  <Application>Microsoft Office PowerPoint</Application>
  <PresentationFormat>Экран (16:9)</PresentationFormat>
  <Paragraphs>80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Simple Light</vt:lpstr>
      <vt:lpstr>Тема: “Свобода віросповідання та свобода вираження поглядів у практиці Європейського суду з прав людини”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“Свобода віросповідання та свобода вираження поглядів у практиці Європейського суду з прав людини”</dc:title>
  <cp:lastModifiedBy>Пользователь</cp:lastModifiedBy>
  <cp:revision>2</cp:revision>
  <dcterms:modified xsi:type="dcterms:W3CDTF">2025-11-11T18:53:34Z</dcterms:modified>
</cp:coreProperties>
</file>