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9"/>
  </p:notesMasterIdLst>
  <p:sldIdLst>
    <p:sldId id="256" r:id="rId2"/>
    <p:sldId id="257" r:id="rId3"/>
    <p:sldId id="258" r:id="rId4"/>
    <p:sldId id="278" r:id="rId5"/>
    <p:sldId id="277" r:id="rId6"/>
    <p:sldId id="279" r:id="rId7"/>
    <p:sldId id="280" r:id="rId8"/>
    <p:sldId id="276" r:id="rId9"/>
    <p:sldId id="259" r:id="rId10"/>
    <p:sldId id="260" r:id="rId11"/>
    <p:sldId id="261" r:id="rId12"/>
    <p:sldId id="262" r:id="rId13"/>
    <p:sldId id="264" r:id="rId14"/>
    <p:sldId id="281" r:id="rId15"/>
    <p:sldId id="282" r:id="rId16"/>
    <p:sldId id="263" r:id="rId17"/>
    <p:sldId id="274" r:id="rId18"/>
  </p:sldIdLst>
  <p:sldSz cx="9144000" cy="5143500" type="screen16x9"/>
  <p:notesSz cx="6858000" cy="9144000"/>
  <p:embeddedFontLst>
    <p:embeddedFont>
      <p:font typeface="Roboto" charset="0"/>
      <p:regular r:id="rId20"/>
      <p:bold r:id="rId21"/>
      <p:italic r:id="rId22"/>
      <p:boldItalic r:id="rId23"/>
    </p:embeddedFont>
    <p:embeddedFont>
      <p:font typeface="Arial Black" pitchFamily="34" charset="0"/>
      <p:bold r:id="rId24"/>
    </p:embeddedFont>
    <p:embeddedFont>
      <p:font typeface="Batang" pitchFamily="18" charset="-127"/>
      <p:regular r:id="rId25"/>
    </p:embeddedFont>
    <p:embeddedFont>
      <p:font typeface="Aharoni" pitchFamily="2" charset="-79"/>
      <p:bold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-5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239816444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606d781a56_0_3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606d781a56_0_3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606d781a56_0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606d781a56_0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606d781a56_0_2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606d781a56_0_2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606d781a56_0_3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606d781a56_0_3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606d781a56_0_2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606d781a56_0_2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606d781a56_0_2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606d781a56_0_2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606d781a56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606d781a56_0_3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606d781a56_0_3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606d781a56_0_3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606d781a56_0_3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606d781a56_0_3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name="adj" fmla="val 16667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4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 hasCustomPrompt="1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1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4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2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rot="10800000" flipH="1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rot="10800000" flipH="1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rot="10800000" flipH="1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10"/>
          <p:cNvSpPr/>
          <p:nvPr/>
        </p:nvSpPr>
        <p:spPr>
          <a:xfrm rot="10800000" flipH="1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1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terial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>
            <a:spLocks noGrp="1"/>
          </p:cNvSpPr>
          <p:nvPr>
            <p:ph type="ctrTitle"/>
          </p:nvPr>
        </p:nvSpPr>
        <p:spPr>
          <a:xfrm>
            <a:off x="306928" y="802432"/>
            <a:ext cx="8213700" cy="1889801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 smtClean="0"/>
              <a:t>Товарознавство</a:t>
            </a:r>
            <a:endParaRPr dirty="0"/>
          </a:p>
        </p:txBody>
      </p:sp>
      <p:sp>
        <p:nvSpPr>
          <p:cNvPr id="68" name="Google Shape;68;p13"/>
          <p:cNvSpPr txBox="1">
            <a:spLocks noGrp="1"/>
          </p:cNvSpPr>
          <p:nvPr>
            <p:ph type="subTitle" idx="1"/>
          </p:nvPr>
        </p:nvSpPr>
        <p:spPr>
          <a:xfrm>
            <a:off x="808600" y="4243764"/>
            <a:ext cx="4870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Полусмяк Юлія Ігорівна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7"/>
          <p:cNvSpPr txBox="1">
            <a:spLocks noGrp="1"/>
          </p:cNvSpPr>
          <p:nvPr>
            <p:ph type="body" idx="1"/>
          </p:nvPr>
        </p:nvSpPr>
        <p:spPr>
          <a:xfrm>
            <a:off x="338675" y="137575"/>
            <a:ext cx="8290200" cy="432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uk-UA" sz="2000" dirty="0" smtClean="0">
                <a:solidFill>
                  <a:schemeClr val="bg2"/>
                </a:solidFill>
                <a:cs typeface="Aharoni" pitchFamily="2" charset="-79"/>
              </a:rPr>
              <a:t>Перші спроби наукової класифікації товарів були </a:t>
            </a:r>
            <a:r>
              <a:rPr lang="uk-UA" sz="2000" dirty="0" smtClean="0">
                <a:solidFill>
                  <a:schemeClr val="bg2"/>
                </a:solidFill>
                <a:cs typeface="Aharoni" pitchFamily="2" charset="-79"/>
              </a:rPr>
              <a:t>зроблені </a:t>
            </a:r>
            <a:r>
              <a:rPr lang="uk-UA" sz="2000" dirty="0" smtClean="0">
                <a:solidFill>
                  <a:schemeClr val="bg2"/>
                </a:solidFill>
                <a:cs typeface="Aharoni" pitchFamily="2" charset="-79"/>
              </a:rPr>
              <a:t>М. Я. </a:t>
            </a:r>
            <a:r>
              <a:rPr lang="uk-UA" sz="2000" dirty="0" err="1" smtClean="0">
                <a:solidFill>
                  <a:schemeClr val="bg2"/>
                </a:solidFill>
                <a:cs typeface="Aharoni" pitchFamily="2" charset="-79"/>
              </a:rPr>
              <a:t>Кітарри</a:t>
            </a:r>
            <a:r>
              <a:rPr lang="uk-UA" sz="2000" dirty="0" smtClean="0">
                <a:solidFill>
                  <a:schemeClr val="bg2"/>
                </a:solidFill>
                <a:cs typeface="Aharoni" pitchFamily="2" charset="-79"/>
              </a:rPr>
              <a:t> в роботі «Публічний курс </a:t>
            </a:r>
            <a:r>
              <a:rPr lang="uk-UA" sz="2000" dirty="0" smtClean="0">
                <a:solidFill>
                  <a:schemeClr val="bg2"/>
                </a:solidFill>
                <a:cs typeface="Aharoni" pitchFamily="2" charset="-79"/>
              </a:rPr>
              <a:t>товарознавства</a:t>
            </a:r>
            <a:r>
              <a:rPr lang="uk-UA" sz="2000" dirty="0" smtClean="0">
                <a:solidFill>
                  <a:schemeClr val="bg2"/>
                </a:solidFill>
                <a:cs typeface="Aharoni" pitchFamily="2" charset="-79"/>
              </a:rPr>
              <a:t>», а потім й іншими вченими. Проте перші праці із систематизації товарів мали серйозні вади. У них не </a:t>
            </a:r>
            <a:r>
              <a:rPr lang="uk-UA" sz="2000" dirty="0" smtClean="0">
                <a:solidFill>
                  <a:schemeClr val="bg2"/>
                </a:solidFill>
                <a:cs typeface="Aharoni" pitchFamily="2" charset="-79"/>
              </a:rPr>
              <a:t>завжди </a:t>
            </a:r>
            <a:r>
              <a:rPr lang="uk-UA" sz="2000" dirty="0" smtClean="0">
                <a:solidFill>
                  <a:schemeClr val="bg2"/>
                </a:solidFill>
                <a:cs typeface="Aharoni" pitchFamily="2" charset="-79"/>
              </a:rPr>
              <a:t>витримувалися основні принципи класифікації.</a:t>
            </a:r>
          </a:p>
          <a:p>
            <a:r>
              <a:rPr lang="uk-UA" sz="2000" dirty="0" smtClean="0">
                <a:solidFill>
                  <a:schemeClr val="bg2"/>
                </a:solidFill>
                <a:cs typeface="Aharoni" pitchFamily="2" charset="-79"/>
              </a:rPr>
              <a:t>Класифікація товарів, об'єднуючи їх за спільними </a:t>
            </a:r>
            <a:r>
              <a:rPr lang="uk-UA" sz="2000" dirty="0" smtClean="0">
                <a:solidFill>
                  <a:schemeClr val="bg2"/>
                </a:solidFill>
                <a:cs typeface="Aharoni" pitchFamily="2" charset="-79"/>
              </a:rPr>
              <a:t>ознаками</a:t>
            </a:r>
            <a:r>
              <a:rPr lang="uk-UA" sz="2000" dirty="0" smtClean="0">
                <a:solidFill>
                  <a:schemeClr val="bg2"/>
                </a:solidFill>
                <a:cs typeface="Aharoni" pitchFamily="2" charset="-79"/>
              </a:rPr>
              <a:t>, дає можливість вивчати окремі види й різновиди, яким властиві ці ознаки. Вона створює передумови для </a:t>
            </a:r>
            <a:r>
              <a:rPr lang="uk-UA" sz="2000" dirty="0" smtClean="0">
                <a:solidFill>
                  <a:schemeClr val="bg2"/>
                </a:solidFill>
                <a:cs typeface="Aharoni" pitchFamily="2" charset="-79"/>
              </a:rPr>
              <a:t>автоматизованого </a:t>
            </a:r>
            <a:r>
              <a:rPr lang="uk-UA" sz="2000" dirty="0" smtClean="0">
                <a:solidFill>
                  <a:schemeClr val="bg2"/>
                </a:solidFill>
                <a:cs typeface="Aharoni" pitchFamily="2" charset="-79"/>
              </a:rPr>
              <a:t>обліку, планування, прогнозування асортименту, побудови прейскурантів, вивчення попиту й упорядкування заявок-замовлень.</a:t>
            </a: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b="1" i="1" u="sng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>
            <a:spLocks noGrp="1"/>
          </p:cNvSpPr>
          <p:nvPr>
            <p:ph type="title"/>
          </p:nvPr>
        </p:nvSpPr>
        <p:spPr>
          <a:xfrm>
            <a:off x="406586" y="811963"/>
            <a:ext cx="8222100" cy="96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uk-UA" sz="2000" b="1" i="1" u="sng" dirty="0" smtClean="0">
                <a:solidFill>
                  <a:schemeClr val="bg2"/>
                </a:solidFill>
              </a:rPr>
              <a:t>Розрізняють категорії класифікації:</a:t>
            </a:r>
            <a:br>
              <a:rPr lang="uk-UA" sz="2000" b="1" i="1" u="sng" dirty="0" smtClean="0">
                <a:solidFill>
                  <a:schemeClr val="bg2"/>
                </a:solidFill>
              </a:rPr>
            </a:br>
            <a:r>
              <a:rPr lang="uk-UA" sz="2000" dirty="0" smtClean="0">
                <a:solidFill>
                  <a:schemeClr val="bg2"/>
                </a:solidFill>
              </a:rPr>
              <a:t>-                              вищі;</a:t>
            </a:r>
            <a:br>
              <a:rPr lang="uk-UA" sz="2000" dirty="0" smtClean="0">
                <a:solidFill>
                  <a:schemeClr val="bg2"/>
                </a:solidFill>
              </a:rPr>
            </a:br>
            <a:r>
              <a:rPr lang="uk-UA" sz="2000" dirty="0" smtClean="0">
                <a:solidFill>
                  <a:schemeClr val="bg2"/>
                </a:solidFill>
              </a:rPr>
              <a:t>-                              середні;</a:t>
            </a:r>
            <a:br>
              <a:rPr lang="uk-UA" sz="2000" dirty="0" smtClean="0">
                <a:solidFill>
                  <a:schemeClr val="bg2"/>
                </a:solidFill>
              </a:rPr>
            </a:br>
            <a:r>
              <a:rPr lang="uk-UA" sz="2000" dirty="0" smtClean="0">
                <a:solidFill>
                  <a:schemeClr val="bg2"/>
                </a:solidFill>
              </a:rPr>
              <a:t>-                              нижчі.</a:t>
            </a:r>
            <a:r>
              <a:rPr lang="uk-UA" dirty="0" smtClean="0"/>
              <a:t/>
            </a:r>
            <a:br>
              <a:rPr lang="uk-UA" dirty="0" smtClean="0"/>
            </a:br>
            <a:endParaRPr/>
          </a:p>
        </p:txBody>
      </p:sp>
      <p:sp>
        <p:nvSpPr>
          <p:cNvPr id="98" name="Google Shape;98;p18"/>
          <p:cNvSpPr txBox="1">
            <a:spLocks noGrp="1"/>
          </p:cNvSpPr>
          <p:nvPr>
            <p:ph type="body" idx="1"/>
          </p:nvPr>
        </p:nvSpPr>
        <p:spPr>
          <a:xfrm>
            <a:off x="0" y="1106587"/>
            <a:ext cx="9144000" cy="32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uk-UA" dirty="0" smtClean="0"/>
              <a:t>Вищі категорії класифікації позначають термінами «</a:t>
            </a:r>
            <a:r>
              <a:rPr lang="uk-UA" dirty="0" smtClean="0"/>
              <a:t>розділ</a:t>
            </a:r>
            <a:r>
              <a:rPr lang="uk-UA" dirty="0" smtClean="0"/>
              <a:t>», «підрозділ» або «клас», «підклас».</a:t>
            </a:r>
          </a:p>
          <a:p>
            <a:r>
              <a:rPr lang="uk-UA" dirty="0" smtClean="0"/>
              <a:t>Середні </a:t>
            </a:r>
            <a:r>
              <a:rPr lang="uk-UA" dirty="0" err="1" smtClean="0"/>
              <a:t>категорії—</a:t>
            </a:r>
            <a:r>
              <a:rPr lang="uk-UA" dirty="0" smtClean="0"/>
              <a:t> «група», «підгрупа», «вид».</a:t>
            </a:r>
          </a:p>
          <a:p>
            <a:r>
              <a:rPr lang="uk-UA" dirty="0" smtClean="0"/>
              <a:t>Нижчі </a:t>
            </a:r>
            <a:r>
              <a:rPr lang="uk-UA" dirty="0" err="1" smtClean="0"/>
              <a:t>категорії—</a:t>
            </a:r>
            <a:r>
              <a:rPr lang="uk-UA" dirty="0" smtClean="0"/>
              <a:t> «підвид</a:t>
            </a:r>
            <a:r>
              <a:rPr lang="uk-UA" dirty="0" smtClean="0"/>
              <a:t>».</a:t>
            </a:r>
          </a:p>
          <a:p>
            <a:r>
              <a:rPr lang="uk-UA" dirty="0" smtClean="0"/>
              <a:t>Розподіл загалу об'єктів (товарів) на групи тільки за однією ознакою називається групуванням</a:t>
            </a:r>
            <a:r>
              <a:rPr lang="uk-UA" dirty="0" smtClean="0"/>
              <a:t>.</a:t>
            </a:r>
            <a:endParaRPr lang="uk-UA" dirty="0" smtClean="0"/>
          </a:p>
          <a:p>
            <a:pPr algn="just">
              <a:buNone/>
            </a:pPr>
            <a:r>
              <a:rPr lang="uk-UA" sz="1600" dirty="0" smtClean="0"/>
              <a:t>Вид у класифікації — дуже важлива категорія, що являє собою кінцевий продукт виробництва та має конкретне </a:t>
            </a:r>
            <a:r>
              <a:rPr lang="uk-UA" sz="1600" dirty="0" smtClean="0"/>
              <a:t>призначення </a:t>
            </a:r>
            <a:r>
              <a:rPr lang="uk-UA" sz="1600" dirty="0" smtClean="0"/>
              <a:t>і власну назву. Наприклад, вата гігроскопічна, </a:t>
            </a:r>
            <a:r>
              <a:rPr lang="uk-UA" sz="1600" dirty="0" smtClean="0"/>
              <a:t>банка </a:t>
            </a:r>
            <a:r>
              <a:rPr lang="uk-UA" sz="1600" dirty="0" smtClean="0"/>
              <a:t>скляна з трикутним вінцем, стіл аналітичний відносять до категорії виду товару, а перев'язувальні засоби, тару, </a:t>
            </a:r>
            <a:r>
              <a:rPr lang="uk-UA" sz="1600" dirty="0" smtClean="0"/>
              <a:t>аптечні </a:t>
            </a:r>
            <a:r>
              <a:rPr lang="uk-UA" sz="1600" dirty="0" smtClean="0"/>
              <a:t>меблі, що містять ці види,— до більш високого щабля класифікації — групи.</a:t>
            </a:r>
          </a:p>
          <a:p>
            <a:pPr algn="just">
              <a:buNone/>
            </a:pPr>
            <a:r>
              <a:rPr lang="uk-UA" sz="1600" dirty="0" smtClean="0"/>
              <a:t>Вид може розділятися на різновиди (підвиди), тобто </a:t>
            </a:r>
            <a:r>
              <a:rPr lang="uk-UA" sz="1600" dirty="0" smtClean="0"/>
              <a:t>нижчі </a:t>
            </a:r>
            <a:r>
              <a:rPr lang="uk-UA" sz="1600" dirty="0" smtClean="0"/>
              <a:t>категорії класифікації. Приміром, вата гігроскопічна як вид має декілька різновидів: хірургічна, </a:t>
            </a:r>
            <a:r>
              <a:rPr lang="uk-UA" sz="1600" dirty="0" smtClean="0"/>
              <a:t>очна, гігієнічна</a:t>
            </a:r>
            <a:r>
              <a:rPr lang="uk-UA" sz="1600" dirty="0" smtClean="0"/>
              <a:t>.</a:t>
            </a:r>
          </a:p>
          <a:p>
            <a:endParaRPr lang="uk-UA" dirty="0" smtClean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>
            <a:spLocks noGrp="1"/>
          </p:cNvSpPr>
          <p:nvPr>
            <p:ph type="title"/>
          </p:nvPr>
        </p:nvSpPr>
        <p:spPr>
          <a:xfrm>
            <a:off x="397255" y="1466512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lnSpc>
                <a:spcPct val="115000"/>
              </a:lnSpc>
              <a:spcAft>
                <a:spcPts val="1600"/>
              </a:spcAft>
            </a:pPr>
            <a:r>
              <a:rPr lang="uk-UA" sz="1600" b="1" dirty="0" smtClean="0">
                <a:solidFill>
                  <a:schemeClr val="bg2"/>
                </a:solidFill>
              </a:rPr>
              <a:t>Метою класифікації</a:t>
            </a:r>
            <a:r>
              <a:rPr lang="uk-UA" sz="1600" dirty="0" smtClean="0">
                <a:solidFill>
                  <a:schemeClr val="bg2"/>
                </a:solidFill>
              </a:rPr>
              <a:t> в товарознавстві є сприяння </a:t>
            </a:r>
            <a:r>
              <a:rPr lang="uk-UA" sz="1600" dirty="0" smtClean="0">
                <a:solidFill>
                  <a:schemeClr val="bg2"/>
                </a:solidFill>
              </a:rPr>
              <a:t>вивченню </a:t>
            </a:r>
            <a:r>
              <a:rPr lang="uk-UA" sz="1600" dirty="0" smtClean="0">
                <a:solidFill>
                  <a:schemeClr val="bg2"/>
                </a:solidFill>
              </a:rPr>
              <a:t>споживчих властивостей, якості, асортименту товарів і управління ними. Очевидно, що кількість ознак, які </a:t>
            </a:r>
            <a:r>
              <a:rPr lang="uk-UA" sz="1600" dirty="0" smtClean="0">
                <a:solidFill>
                  <a:schemeClr val="bg2"/>
                </a:solidFill>
              </a:rPr>
              <a:t>обираються</a:t>
            </a:r>
            <a:r>
              <a:rPr lang="uk-UA" sz="1600" dirty="0" smtClean="0">
                <a:solidFill>
                  <a:schemeClr val="bg2"/>
                </a:solidFill>
              </a:rPr>
              <a:t>, і порядок їх використання (за ступенем важливості або істотності) визначаються метою класифікації.</a:t>
            </a:r>
            <a:r>
              <a:rPr lang="uk-UA" dirty="0" smtClean="0"/>
              <a:t/>
            </a:r>
            <a:br>
              <a:rPr lang="uk-UA" dirty="0" smtClean="0"/>
            </a:br>
            <a:endParaRPr>
              <a:solidFill>
                <a:srgbClr val="000000"/>
              </a:solidFill>
            </a:endParaRPr>
          </a:p>
        </p:txBody>
      </p:sp>
      <p:sp>
        <p:nvSpPr>
          <p:cNvPr id="104" name="Google Shape;104;p19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uk-UA" sz="1400" dirty="0" smtClean="0"/>
              <a:t>У </a:t>
            </a:r>
            <a:r>
              <a:rPr lang="uk-UA" sz="1400" dirty="0" smtClean="0"/>
              <a:t>торгівлі класифікація слугує раціоналізації та </a:t>
            </a:r>
            <a:r>
              <a:rPr lang="uk-UA" sz="1400" dirty="0" smtClean="0"/>
              <a:t>прискоренню </a:t>
            </a:r>
            <a:r>
              <a:rPr lang="uk-UA" sz="1400" dirty="0" smtClean="0"/>
              <a:t>торгово-оперативних процесів, її застосовують при плануванні товарообігу по групах (підгрупах) товарів, при впорядкуванні заявок-замовлень та вивченні попиту.</a:t>
            </a:r>
          </a:p>
          <a:p>
            <a:pPr>
              <a:buNone/>
            </a:pPr>
            <a:r>
              <a:rPr lang="uk-UA" sz="1400" dirty="0" smtClean="0"/>
              <a:t> </a:t>
            </a:r>
          </a:p>
          <a:p>
            <a:pPr>
              <a:buNone/>
            </a:pPr>
            <a:r>
              <a:rPr lang="uk-UA" sz="1400" b="1" dirty="0" smtClean="0"/>
              <a:t>Призначення класифікації </a:t>
            </a:r>
            <a:r>
              <a:rPr lang="uk-UA" sz="1400" dirty="0" smtClean="0"/>
              <a:t>полягає в тому, що вона </a:t>
            </a:r>
            <a:r>
              <a:rPr lang="uk-UA" sz="1400" dirty="0" smtClean="0"/>
              <a:t>дозволяє</a:t>
            </a:r>
            <a:r>
              <a:rPr lang="uk-UA" sz="1400" dirty="0" smtClean="0"/>
              <a:t>:</a:t>
            </a:r>
          </a:p>
          <a:p>
            <a:r>
              <a:rPr lang="uk-UA" sz="1400" dirty="0" smtClean="0"/>
              <a:t>— дослідити споживчі властивості однорідних груп (</a:t>
            </a:r>
            <a:r>
              <a:rPr lang="uk-UA" sz="1400" dirty="0" smtClean="0"/>
              <a:t>підгруп</a:t>
            </a:r>
            <a:r>
              <a:rPr lang="uk-UA" sz="1400" dirty="0" smtClean="0"/>
              <a:t>) товарів;</a:t>
            </a:r>
          </a:p>
          <a:p>
            <a:r>
              <a:rPr lang="uk-UA" sz="1400" dirty="0" smtClean="0"/>
              <a:t>— установити оптимальний рівень властивостей товарів;</a:t>
            </a:r>
          </a:p>
          <a:p>
            <a:r>
              <a:rPr lang="uk-UA" sz="1400" dirty="0" smtClean="0"/>
              <a:t>— розробити групові методи дослідження й оцінки </a:t>
            </a:r>
            <a:r>
              <a:rPr lang="uk-UA" sz="1400" dirty="0" smtClean="0"/>
              <a:t>рівня </a:t>
            </a:r>
            <a:r>
              <a:rPr lang="uk-UA" sz="1400" dirty="0" smtClean="0"/>
              <a:t>якості товарів (наприклад, для груп інструментів, </a:t>
            </a:r>
            <a:r>
              <a:rPr lang="uk-UA" sz="1400" dirty="0" smtClean="0"/>
              <a:t>приладів</a:t>
            </a:r>
            <a:r>
              <a:rPr lang="uk-UA" sz="1400" dirty="0" smtClean="0"/>
              <a:t>, перев'язувальних засобів, гумових виробів тощо.)</a:t>
            </a: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endParaRPr sz="24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ru-RU" sz="2800" b="1" i="1" u="sng" dirty="0" err="1" smtClean="0">
                <a:solidFill>
                  <a:schemeClr val="bg2"/>
                </a:solidFill>
              </a:rPr>
              <a:t>Спожив</a:t>
            </a:r>
            <a:r>
              <a:rPr lang="uk-UA" sz="2800" b="1" i="1" u="sng" dirty="0" smtClean="0">
                <a:solidFill>
                  <a:schemeClr val="bg2"/>
                </a:solidFill>
              </a:rPr>
              <a:t>н</a:t>
            </a:r>
            <a:r>
              <a:rPr lang="ru-RU" sz="2800" b="1" i="1" u="sng" dirty="0" err="1" smtClean="0">
                <a:solidFill>
                  <a:schemeClr val="bg2"/>
                </a:solidFill>
              </a:rPr>
              <a:t>і</a:t>
            </a:r>
            <a:r>
              <a:rPr lang="ru-RU" sz="2800" b="1" i="1" u="sng" dirty="0" smtClean="0">
                <a:solidFill>
                  <a:schemeClr val="bg2"/>
                </a:solidFill>
              </a:rPr>
              <a:t> </a:t>
            </a:r>
            <a:r>
              <a:rPr lang="ru-RU" sz="2800" b="1" i="1" u="sng" dirty="0" err="1" smtClean="0">
                <a:solidFill>
                  <a:schemeClr val="bg2"/>
                </a:solidFill>
              </a:rPr>
              <a:t>властивості</a:t>
            </a:r>
            <a:r>
              <a:rPr lang="ru-RU" sz="2800" b="1" i="1" u="sng" dirty="0" smtClean="0">
                <a:solidFill>
                  <a:schemeClr val="bg2"/>
                </a:solidFill>
              </a:rPr>
              <a:t> </a:t>
            </a:r>
            <a:r>
              <a:rPr lang="ru-RU" sz="2800" b="1" i="1" u="sng" dirty="0" err="1" smtClean="0">
                <a:solidFill>
                  <a:schemeClr val="bg2"/>
                </a:solidFill>
              </a:rPr>
              <a:t>товарів</a:t>
            </a:r>
            <a:r>
              <a:rPr lang="ru-RU" sz="2800" b="1" i="1" u="sng" dirty="0" smtClean="0">
                <a:solidFill>
                  <a:schemeClr val="bg2"/>
                </a:solidFill>
              </a:rPr>
              <a:t> (</a:t>
            </a:r>
            <a:r>
              <a:rPr lang="ru-RU" sz="2800" b="1" i="1" u="sng" dirty="0" err="1" smtClean="0">
                <a:solidFill>
                  <a:schemeClr val="bg2"/>
                </a:solidFill>
              </a:rPr>
              <a:t>предметів</a:t>
            </a:r>
            <a:r>
              <a:rPr lang="ru-RU" sz="2800" b="1" i="1" u="sng" dirty="0" smtClean="0">
                <a:solidFill>
                  <a:schemeClr val="bg2"/>
                </a:solidFill>
              </a:rPr>
              <a:t> </a:t>
            </a:r>
            <a:r>
              <a:rPr lang="ru-RU" sz="2800" b="1" i="1" u="sng" dirty="0" err="1" smtClean="0">
                <a:solidFill>
                  <a:schemeClr val="bg2"/>
                </a:solidFill>
              </a:rPr>
              <a:t>споживання</a:t>
            </a:r>
            <a:r>
              <a:rPr lang="ru-RU" sz="2800" b="1" i="1" u="sng" dirty="0" smtClean="0">
                <a:solidFill>
                  <a:schemeClr val="bg2"/>
                </a:solidFill>
              </a:rPr>
              <a:t>) </a:t>
            </a:r>
            <a:r>
              <a:rPr lang="ru-RU" sz="2800" b="1" i="1" u="sng" dirty="0" err="1" smtClean="0">
                <a:solidFill>
                  <a:schemeClr val="bg2"/>
                </a:solidFill>
              </a:rPr>
              <a:t>можна</a:t>
            </a:r>
            <a:r>
              <a:rPr lang="ru-RU" sz="2800" b="1" i="1" u="sng" dirty="0" smtClean="0">
                <a:solidFill>
                  <a:schemeClr val="bg2"/>
                </a:solidFill>
              </a:rPr>
              <a:t> </a:t>
            </a:r>
            <a:r>
              <a:rPr lang="ru-RU" sz="2800" b="1" i="1" u="sng" dirty="0" err="1" smtClean="0">
                <a:solidFill>
                  <a:schemeClr val="bg2"/>
                </a:solidFill>
              </a:rPr>
              <a:t>підрозділити</a:t>
            </a:r>
            <a:r>
              <a:rPr lang="ru-RU" sz="2800" b="1" i="1" u="sng" dirty="0" smtClean="0">
                <a:solidFill>
                  <a:schemeClr val="bg2"/>
                </a:solidFill>
              </a:rPr>
              <a:t> на три </a:t>
            </a:r>
            <a:r>
              <a:rPr lang="ru-RU" sz="2800" b="1" i="1" u="sng" dirty="0" err="1" smtClean="0">
                <a:solidFill>
                  <a:schemeClr val="bg2"/>
                </a:solidFill>
              </a:rPr>
              <a:t>класи</a:t>
            </a:r>
            <a:r>
              <a:rPr lang="ru-RU" sz="2800" b="1" i="1" u="sng" dirty="0" smtClean="0">
                <a:solidFill>
                  <a:schemeClr val="bg2"/>
                </a:solidFill>
              </a:rPr>
              <a:t>:</a:t>
            </a:r>
            <a:br>
              <a:rPr lang="ru-RU" sz="2800" b="1" i="1" u="sng" dirty="0" smtClean="0">
                <a:solidFill>
                  <a:schemeClr val="bg2"/>
                </a:solidFill>
              </a:rPr>
            </a:br>
            <a:endParaRPr sz="2800" b="1" i="1" u="sng">
              <a:solidFill>
                <a:schemeClr val="bg2"/>
              </a:solidFill>
            </a:endParaRPr>
          </a:p>
        </p:txBody>
      </p:sp>
      <p:sp>
        <p:nvSpPr>
          <p:cNvPr id="117" name="Google Shape;117;p21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uk-UA" dirty="0" smtClean="0"/>
              <a:t>ті</a:t>
            </a:r>
            <a:r>
              <a:rPr lang="uk-UA" dirty="0" smtClean="0"/>
              <a:t>, що </a:t>
            </a:r>
            <a:r>
              <a:rPr lang="ru-RU" dirty="0" err="1" smtClean="0"/>
              <a:t>задовольняю</a:t>
            </a:r>
            <a:r>
              <a:rPr lang="uk-UA" dirty="0" err="1" smtClean="0"/>
              <a:t>ть</a:t>
            </a:r>
            <a:r>
              <a:rPr lang="ru-RU" dirty="0" smtClean="0"/>
              <a:t> </a:t>
            </a:r>
            <a:r>
              <a:rPr lang="ru-RU" dirty="0" err="1" smtClean="0"/>
              <a:t>матеріальні</a:t>
            </a:r>
            <a:r>
              <a:rPr lang="ru-RU" dirty="0" smtClean="0"/>
              <a:t> потреби (</a:t>
            </a:r>
            <a:r>
              <a:rPr lang="ru-RU" dirty="0" err="1" smtClean="0"/>
              <a:t>ергономічні</a:t>
            </a:r>
            <a:r>
              <a:rPr lang="ru-RU" dirty="0" smtClean="0"/>
              <a:t>, </a:t>
            </a:r>
            <a:r>
              <a:rPr lang="ru-RU" dirty="0" err="1" smtClean="0"/>
              <a:t>утилітарні</a:t>
            </a:r>
            <a:r>
              <a:rPr lang="ru-RU" dirty="0" smtClean="0"/>
              <a:t>);</a:t>
            </a:r>
          </a:p>
          <a:p>
            <a:pPr lvl="0"/>
            <a:r>
              <a:rPr lang="uk-UA" dirty="0" smtClean="0"/>
              <a:t>ті, що </a:t>
            </a:r>
            <a:r>
              <a:rPr lang="ru-RU" dirty="0" err="1" smtClean="0"/>
              <a:t>задовольняю</a:t>
            </a:r>
            <a:r>
              <a:rPr lang="uk-UA" dirty="0" err="1" smtClean="0"/>
              <a:t>ть</a:t>
            </a:r>
            <a:r>
              <a:rPr lang="uk-UA" dirty="0" smtClean="0"/>
              <a:t> </a:t>
            </a:r>
            <a:r>
              <a:rPr lang="ru-RU" dirty="0" err="1" smtClean="0"/>
              <a:t>нематеріальні</a:t>
            </a:r>
            <a:r>
              <a:rPr lang="ru-RU" dirty="0" smtClean="0"/>
              <a:t> потреби (</a:t>
            </a:r>
            <a:r>
              <a:rPr lang="ru-RU" dirty="0" err="1" smtClean="0"/>
              <a:t>культурні</a:t>
            </a:r>
            <a:r>
              <a:rPr lang="ru-RU" dirty="0" smtClean="0"/>
              <a:t>, </a:t>
            </a:r>
            <a:r>
              <a:rPr lang="ru-RU" dirty="0" err="1" smtClean="0"/>
              <a:t>естетичні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так </a:t>
            </a:r>
            <a:r>
              <a:rPr lang="ru-RU" dirty="0" err="1" smtClean="0"/>
              <a:t>далі</a:t>
            </a:r>
            <a:r>
              <a:rPr lang="ru-RU" dirty="0" smtClean="0"/>
              <a:t>);</a:t>
            </a:r>
          </a:p>
          <a:p>
            <a:pPr lvl="0"/>
            <a:r>
              <a:rPr lang="uk-UA" dirty="0" smtClean="0"/>
              <a:t>ті, що </a:t>
            </a:r>
            <a:r>
              <a:rPr lang="ru-RU" dirty="0" err="1" smtClean="0"/>
              <a:t>задовольняю</a:t>
            </a:r>
            <a:r>
              <a:rPr lang="uk-UA" dirty="0" err="1" smtClean="0"/>
              <a:t>ть</a:t>
            </a:r>
            <a:r>
              <a:rPr lang="uk-UA" dirty="0" smtClean="0"/>
              <a:t> </a:t>
            </a:r>
            <a:r>
              <a:rPr lang="ru-RU" dirty="0" smtClean="0"/>
              <a:t>потреби в </a:t>
            </a:r>
            <a:r>
              <a:rPr lang="ru-RU" dirty="0" err="1" smtClean="0"/>
              <a:t>тривалості</a:t>
            </a:r>
            <a:r>
              <a:rPr lang="ru-RU" dirty="0" smtClean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надійність</a:t>
            </a:r>
            <a:r>
              <a:rPr lang="ru-RU" dirty="0" smtClean="0"/>
              <a:t>).</a:t>
            </a: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900" y="990652"/>
            <a:ext cx="8222100" cy="767700"/>
          </a:xfrm>
        </p:spPr>
        <p:txBody>
          <a:bodyPr/>
          <a:lstStyle/>
          <a:p>
            <a:pPr algn="just"/>
            <a:r>
              <a:rPr lang="ru-RU" sz="1800" dirty="0" err="1" smtClean="0">
                <a:solidFill>
                  <a:schemeClr val="bg2"/>
                </a:solidFill>
              </a:rPr>
              <a:t>Товари</a:t>
            </a:r>
            <a:r>
              <a:rPr lang="ru-RU" sz="1800" dirty="0" smtClean="0">
                <a:solidFill>
                  <a:schemeClr val="bg2"/>
                </a:solidFill>
              </a:rPr>
              <a:t> </a:t>
            </a:r>
            <a:r>
              <a:rPr lang="uk-UA" sz="1800" dirty="0" smtClean="0">
                <a:solidFill>
                  <a:schemeClr val="bg2"/>
                </a:solidFill>
              </a:rPr>
              <a:t>поділяються</a:t>
            </a:r>
            <a:r>
              <a:rPr lang="ru-RU" sz="1800" dirty="0" smtClean="0">
                <a:solidFill>
                  <a:schemeClr val="bg2"/>
                </a:solidFill>
              </a:rPr>
              <a:t> на </a:t>
            </a:r>
            <a:r>
              <a:rPr lang="ru-RU" sz="1800" dirty="0" err="1" smtClean="0">
                <a:solidFill>
                  <a:schemeClr val="bg2"/>
                </a:solidFill>
              </a:rPr>
              <a:t>товари</a:t>
            </a:r>
            <a:r>
              <a:rPr lang="ru-RU" sz="1800" dirty="0" smtClean="0">
                <a:solidFill>
                  <a:schemeClr val="bg2"/>
                </a:solidFill>
              </a:rPr>
              <a:t> </a:t>
            </a:r>
            <a:r>
              <a:rPr lang="ru-RU" sz="1800" b="1" i="1" dirty="0" err="1" smtClean="0">
                <a:solidFill>
                  <a:schemeClr val="bg2"/>
                </a:solidFill>
              </a:rPr>
              <a:t>споживчі</a:t>
            </a:r>
            <a:r>
              <a:rPr lang="ru-RU" sz="1800" dirty="0" smtClean="0">
                <a:solidFill>
                  <a:schemeClr val="bg2"/>
                </a:solidFill>
              </a:rPr>
              <a:t> (</a:t>
            </a:r>
            <a:r>
              <a:rPr lang="ru-RU" sz="1800" dirty="0" err="1" smtClean="0">
                <a:solidFill>
                  <a:schemeClr val="bg2"/>
                </a:solidFill>
              </a:rPr>
              <a:t>особистого</a:t>
            </a:r>
            <a:r>
              <a:rPr lang="ru-RU" sz="1800" dirty="0" smtClean="0">
                <a:solidFill>
                  <a:schemeClr val="bg2"/>
                </a:solidFill>
              </a:rPr>
              <a:t> </a:t>
            </a:r>
            <a:r>
              <a:rPr lang="ru-RU" sz="1800" dirty="0" err="1" smtClean="0">
                <a:solidFill>
                  <a:schemeClr val="bg2"/>
                </a:solidFill>
              </a:rPr>
              <a:t>користування</a:t>
            </a:r>
            <a:r>
              <a:rPr lang="ru-RU" sz="1800" dirty="0" smtClean="0">
                <a:solidFill>
                  <a:schemeClr val="bg2"/>
                </a:solidFill>
              </a:rPr>
              <a:t>) </a:t>
            </a:r>
            <a:r>
              <a:rPr lang="ru-RU" sz="1800" dirty="0" err="1" smtClean="0">
                <a:solidFill>
                  <a:schemeClr val="bg2"/>
                </a:solidFill>
              </a:rPr>
              <a:t>і</a:t>
            </a:r>
            <a:r>
              <a:rPr lang="ru-RU" sz="1800" dirty="0" smtClean="0">
                <a:solidFill>
                  <a:schemeClr val="bg2"/>
                </a:solidFill>
              </a:rPr>
              <a:t> </a:t>
            </a:r>
            <a:r>
              <a:rPr lang="ru-RU" sz="1800" b="1" i="1" dirty="0" err="1" smtClean="0">
                <a:solidFill>
                  <a:schemeClr val="bg2"/>
                </a:solidFill>
              </a:rPr>
              <a:t>виробничого</a:t>
            </a:r>
            <a:r>
              <a:rPr lang="ru-RU" sz="1800" b="1" i="1" dirty="0" smtClean="0">
                <a:solidFill>
                  <a:schemeClr val="bg2"/>
                </a:solidFill>
              </a:rPr>
              <a:t> </a:t>
            </a:r>
            <a:r>
              <a:rPr lang="ru-RU" sz="1800" b="1" i="1" dirty="0" err="1" smtClean="0">
                <a:solidFill>
                  <a:schemeClr val="bg2"/>
                </a:solidFill>
              </a:rPr>
              <a:t>призначення</a:t>
            </a:r>
            <a:r>
              <a:rPr lang="ru-RU" sz="1800" dirty="0" smtClean="0">
                <a:solidFill>
                  <a:schemeClr val="bg2"/>
                </a:solidFill>
              </a:rPr>
              <a:t>. Характер </a:t>
            </a:r>
            <a:r>
              <a:rPr lang="ru-RU" sz="1800" dirty="0" err="1" smtClean="0">
                <a:solidFill>
                  <a:schemeClr val="bg2"/>
                </a:solidFill>
              </a:rPr>
              <a:t>використання</a:t>
            </a:r>
            <a:r>
              <a:rPr lang="ru-RU" sz="1800" dirty="0" smtClean="0">
                <a:solidFill>
                  <a:schemeClr val="bg2"/>
                </a:solidFill>
              </a:rPr>
              <a:t> </a:t>
            </a:r>
            <a:r>
              <a:rPr lang="ru-RU" sz="1800" dirty="0" err="1" smtClean="0">
                <a:solidFill>
                  <a:schemeClr val="bg2"/>
                </a:solidFill>
              </a:rPr>
              <a:t>товарів</a:t>
            </a:r>
            <a:r>
              <a:rPr lang="ru-RU" sz="1800" dirty="0" smtClean="0">
                <a:solidFill>
                  <a:schemeClr val="bg2"/>
                </a:solidFill>
              </a:rPr>
              <a:t> кожною </a:t>
            </a:r>
            <a:r>
              <a:rPr lang="ru-RU" sz="1800" dirty="0" err="1" smtClean="0">
                <a:solidFill>
                  <a:schemeClr val="bg2"/>
                </a:solidFill>
              </a:rPr>
              <a:t>з</a:t>
            </a:r>
            <a:r>
              <a:rPr lang="ru-RU" sz="1800" dirty="0" smtClean="0">
                <a:solidFill>
                  <a:schemeClr val="bg2"/>
                </a:solidFill>
              </a:rPr>
              <a:t> </a:t>
            </a:r>
            <a:r>
              <a:rPr lang="ru-RU" sz="1800" dirty="0" err="1" smtClean="0">
                <a:solidFill>
                  <a:schemeClr val="bg2"/>
                </a:solidFill>
              </a:rPr>
              <a:t>цих</a:t>
            </a:r>
            <a:r>
              <a:rPr lang="ru-RU" sz="1800" dirty="0" smtClean="0">
                <a:solidFill>
                  <a:schemeClr val="bg2"/>
                </a:solidFill>
              </a:rPr>
              <a:t> </a:t>
            </a:r>
            <a:r>
              <a:rPr lang="ru-RU" sz="1800" dirty="0" err="1" smtClean="0">
                <a:solidFill>
                  <a:schemeClr val="bg2"/>
                </a:solidFill>
              </a:rPr>
              <a:t>груп</a:t>
            </a:r>
            <a:r>
              <a:rPr lang="ru-RU" sz="1800" dirty="0" smtClean="0">
                <a:solidFill>
                  <a:schemeClr val="bg2"/>
                </a:solidFill>
              </a:rPr>
              <a:t> </a:t>
            </a:r>
            <a:r>
              <a:rPr lang="ru-RU" sz="1800" dirty="0" err="1" smtClean="0">
                <a:solidFill>
                  <a:schemeClr val="bg2"/>
                </a:solidFill>
              </a:rPr>
              <a:t>різний</a:t>
            </a:r>
            <a:r>
              <a:rPr lang="ru-RU" sz="1800" dirty="0" smtClean="0">
                <a:solidFill>
                  <a:schemeClr val="bg2"/>
                </a:solidFill>
              </a:rPr>
              <a:t>, </a:t>
            </a:r>
            <a:r>
              <a:rPr lang="ru-RU" sz="1800" dirty="0" err="1" smtClean="0">
                <a:solidFill>
                  <a:schemeClr val="bg2"/>
                </a:solidFill>
              </a:rPr>
              <a:t>їх</a:t>
            </a:r>
            <a:r>
              <a:rPr lang="ru-RU" sz="1800" dirty="0" smtClean="0">
                <a:solidFill>
                  <a:schemeClr val="bg2"/>
                </a:solidFill>
              </a:rPr>
              <a:t> покупка </a:t>
            </a:r>
            <a:r>
              <a:rPr lang="ru-RU" sz="1800" dirty="0" err="1" smtClean="0">
                <a:solidFill>
                  <a:schemeClr val="bg2"/>
                </a:solidFill>
              </a:rPr>
              <a:t>викликається</a:t>
            </a:r>
            <a:r>
              <a:rPr lang="ru-RU" sz="1800" dirty="0" smtClean="0">
                <a:solidFill>
                  <a:schemeClr val="bg2"/>
                </a:solidFill>
              </a:rPr>
              <a:t> </a:t>
            </a:r>
            <a:r>
              <a:rPr lang="ru-RU" sz="1800" dirty="0" err="1" smtClean="0">
                <a:solidFill>
                  <a:schemeClr val="bg2"/>
                </a:solidFill>
              </a:rPr>
              <a:t>різними</a:t>
            </a:r>
            <a:r>
              <a:rPr lang="ru-RU" sz="1800" dirty="0" smtClean="0">
                <a:solidFill>
                  <a:schemeClr val="bg2"/>
                </a:solidFill>
              </a:rPr>
              <a:t> потребами </a:t>
            </a:r>
            <a:r>
              <a:rPr lang="ru-RU" sz="1800" dirty="0" err="1" smtClean="0">
                <a:solidFill>
                  <a:schemeClr val="bg2"/>
                </a:solidFill>
              </a:rPr>
              <a:t>і</a:t>
            </a:r>
            <a:r>
              <a:rPr lang="ru-RU" sz="1800" dirty="0" smtClean="0">
                <a:solidFill>
                  <a:schemeClr val="bg2"/>
                </a:solidFill>
              </a:rPr>
              <a:t> </a:t>
            </a:r>
            <a:r>
              <a:rPr lang="ru-RU" sz="1800" dirty="0" err="1" smtClean="0">
                <a:solidFill>
                  <a:schemeClr val="bg2"/>
                </a:solidFill>
              </a:rPr>
              <a:t>визначається</a:t>
            </a:r>
            <a:r>
              <a:rPr lang="ru-RU" sz="1800" dirty="0" smtClean="0">
                <a:solidFill>
                  <a:schemeClr val="bg2"/>
                </a:solidFill>
              </a:rPr>
              <a:t> </a:t>
            </a:r>
            <a:r>
              <a:rPr lang="ru-RU" sz="1800" dirty="0" err="1" smtClean="0">
                <a:solidFill>
                  <a:schemeClr val="bg2"/>
                </a:solidFill>
              </a:rPr>
              <a:t>різними</a:t>
            </a:r>
            <a:r>
              <a:rPr lang="ru-RU" sz="1800" dirty="0" smtClean="0">
                <a:solidFill>
                  <a:schemeClr val="bg2"/>
                </a:solidFill>
              </a:rPr>
              <a:t> мотивами.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err="1" smtClean="0"/>
              <a:t>Споживчі</a:t>
            </a:r>
            <a:r>
              <a:rPr lang="ru-RU" b="1" i="1" dirty="0" smtClean="0"/>
              <a:t> </a:t>
            </a:r>
            <a:r>
              <a:rPr lang="ru-RU" b="1" i="1" dirty="0" err="1" smtClean="0"/>
              <a:t>товари</a:t>
            </a:r>
            <a:r>
              <a:rPr lang="ru-RU" i="1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товари</a:t>
            </a:r>
            <a:r>
              <a:rPr lang="ru-RU" dirty="0" smtClean="0"/>
              <a:t> </a:t>
            </a:r>
            <a:r>
              <a:rPr lang="ru-RU" dirty="0" err="1" smtClean="0"/>
              <a:t>особистого</a:t>
            </a:r>
            <a:r>
              <a:rPr lang="ru-RU" dirty="0" smtClean="0"/>
              <a:t> </a:t>
            </a:r>
            <a:r>
              <a:rPr lang="ru-RU" dirty="0" err="1" smtClean="0"/>
              <a:t>користування</a:t>
            </a:r>
            <a:r>
              <a:rPr lang="ru-RU" dirty="0" smtClean="0"/>
              <a:t>) </a:t>
            </a:r>
            <a:r>
              <a:rPr lang="uk-UA" dirty="0" smtClean="0"/>
              <a:t>поділяються</a:t>
            </a:r>
            <a:r>
              <a:rPr lang="ru-RU" dirty="0" smtClean="0"/>
              <a:t> на три </a:t>
            </a:r>
            <a:r>
              <a:rPr lang="ru-RU" dirty="0" err="1" smtClean="0"/>
              <a:t>групи</a:t>
            </a:r>
            <a:r>
              <a:rPr lang="ru-RU" dirty="0" smtClean="0"/>
              <a:t>:</a:t>
            </a:r>
          </a:p>
          <a:p>
            <a:pPr lvl="0"/>
            <a:r>
              <a:rPr lang="ru-RU" dirty="0" err="1" smtClean="0"/>
              <a:t>вироби</a:t>
            </a:r>
            <a:r>
              <a:rPr lang="ru-RU" dirty="0" smtClean="0"/>
              <a:t> </a:t>
            </a:r>
            <a:r>
              <a:rPr lang="ru-RU" dirty="0" err="1" smtClean="0"/>
              <a:t>тривалого</a:t>
            </a:r>
            <a:r>
              <a:rPr lang="ru-RU" dirty="0" smtClean="0"/>
              <a:t> </a:t>
            </a:r>
            <a:r>
              <a:rPr lang="ru-RU" dirty="0" err="1" smtClean="0"/>
              <a:t>користування</a:t>
            </a:r>
            <a:r>
              <a:rPr lang="ru-RU" dirty="0" smtClean="0"/>
              <a:t> – холодильники, </a:t>
            </a:r>
            <a:r>
              <a:rPr lang="ru-RU" dirty="0" err="1" smtClean="0"/>
              <a:t>автомобілі</a:t>
            </a:r>
            <a:r>
              <a:rPr lang="ru-RU" dirty="0" smtClean="0"/>
              <a:t>, </a:t>
            </a:r>
            <a:r>
              <a:rPr lang="ru-RU" dirty="0" err="1" smtClean="0"/>
              <a:t>меблі</a:t>
            </a:r>
            <a:r>
              <a:rPr lang="ru-RU" dirty="0" smtClean="0"/>
              <a:t>, </a:t>
            </a:r>
            <a:r>
              <a:rPr lang="ru-RU" dirty="0" err="1" smtClean="0"/>
              <a:t>одяг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др.;</a:t>
            </a:r>
          </a:p>
          <a:p>
            <a:pPr lvl="0"/>
            <a:r>
              <a:rPr lang="ru-RU" dirty="0" err="1" smtClean="0"/>
              <a:t>вироби</a:t>
            </a:r>
            <a:r>
              <a:rPr lang="ru-RU" dirty="0" smtClean="0"/>
              <a:t> </a:t>
            </a:r>
            <a:r>
              <a:rPr lang="ru-RU" dirty="0" err="1" smtClean="0"/>
              <a:t>короткострокового</a:t>
            </a:r>
            <a:r>
              <a:rPr lang="ru-RU" dirty="0" smtClean="0"/>
              <a:t> </a:t>
            </a:r>
            <a:r>
              <a:rPr lang="ru-RU" dirty="0" err="1" smtClean="0"/>
              <a:t>користування</a:t>
            </a:r>
            <a:r>
              <a:rPr lang="ru-RU" dirty="0" smtClean="0"/>
              <a:t> – </a:t>
            </a:r>
            <a:r>
              <a:rPr lang="ru-RU" dirty="0" err="1" smtClean="0"/>
              <a:t>продукти</a:t>
            </a:r>
            <a:r>
              <a:rPr lang="ru-RU" dirty="0" smtClean="0"/>
              <a:t> </a:t>
            </a:r>
            <a:r>
              <a:rPr lang="uk-UA" dirty="0" smtClean="0"/>
              <a:t>харчування</a:t>
            </a:r>
            <a:r>
              <a:rPr lang="ru-RU" dirty="0" smtClean="0"/>
              <a:t>, </a:t>
            </a:r>
            <a:r>
              <a:rPr lang="ru-RU" dirty="0" err="1" smtClean="0"/>
              <a:t>миючі</a:t>
            </a:r>
            <a:r>
              <a:rPr lang="ru-RU" dirty="0" smtClean="0"/>
              <a:t> </a:t>
            </a:r>
            <a:r>
              <a:rPr lang="ru-RU" dirty="0" err="1" smtClean="0"/>
              <a:t>засоби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ін</a:t>
            </a:r>
            <a:r>
              <a:rPr lang="ru-RU" dirty="0" smtClean="0"/>
              <a:t>.,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споживаються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відразу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обмежене</a:t>
            </a:r>
            <a:r>
              <a:rPr lang="ru-RU" dirty="0" smtClean="0"/>
              <a:t> число </a:t>
            </a:r>
            <a:r>
              <a:rPr lang="ru-RU" dirty="0" err="1" smtClean="0"/>
              <a:t>разів</a:t>
            </a:r>
            <a:r>
              <a:rPr lang="ru-RU" dirty="0" smtClean="0"/>
              <a:t>;</a:t>
            </a:r>
          </a:p>
          <a:p>
            <a:pPr lvl="0"/>
            <a:r>
              <a:rPr lang="ru-RU" dirty="0" err="1" smtClean="0"/>
              <a:t>послуги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9891" y="953329"/>
            <a:ext cx="8222100" cy="767700"/>
          </a:xfrm>
        </p:spPr>
        <p:txBody>
          <a:bodyPr/>
          <a:lstStyle/>
          <a:p>
            <a:r>
              <a:rPr lang="ru-RU" b="1" i="1" dirty="0" err="1" smtClean="0">
                <a:solidFill>
                  <a:schemeClr val="bg2"/>
                </a:solidFill>
              </a:rPr>
              <a:t>Товари</a:t>
            </a:r>
            <a:r>
              <a:rPr lang="ru-RU" b="1" i="1" dirty="0" smtClean="0">
                <a:solidFill>
                  <a:schemeClr val="bg2"/>
                </a:solidFill>
              </a:rPr>
              <a:t> </a:t>
            </a:r>
            <a:r>
              <a:rPr lang="ru-RU" b="1" i="1" dirty="0" err="1" smtClean="0">
                <a:solidFill>
                  <a:schemeClr val="bg2"/>
                </a:solidFill>
              </a:rPr>
              <a:t>виробничого</a:t>
            </a:r>
            <a:r>
              <a:rPr lang="ru-RU" b="1" i="1" dirty="0" smtClean="0">
                <a:solidFill>
                  <a:schemeClr val="bg2"/>
                </a:solidFill>
              </a:rPr>
              <a:t> </a:t>
            </a:r>
            <a:r>
              <a:rPr lang="ru-RU" b="1" i="1" dirty="0" err="1" smtClean="0">
                <a:solidFill>
                  <a:schemeClr val="bg2"/>
                </a:solidFill>
              </a:rPr>
              <a:t>призначення</a:t>
            </a:r>
            <a:r>
              <a:rPr lang="ru-RU" i="1" dirty="0" smtClean="0">
                <a:solidFill>
                  <a:schemeClr val="bg2"/>
                </a:solidFill>
              </a:rPr>
              <a:t> </a:t>
            </a:r>
            <a:r>
              <a:rPr lang="uk-UA" dirty="0" smtClean="0">
                <a:solidFill>
                  <a:schemeClr val="bg2"/>
                </a:solidFill>
              </a:rPr>
              <a:t>поділяються</a:t>
            </a:r>
            <a:r>
              <a:rPr lang="ru-RU" dirty="0" smtClean="0">
                <a:solidFill>
                  <a:schemeClr val="bg2"/>
                </a:solidFill>
              </a:rPr>
              <a:t> на </a:t>
            </a:r>
            <a:r>
              <a:rPr lang="ru-RU" dirty="0" err="1" smtClean="0">
                <a:solidFill>
                  <a:schemeClr val="bg2"/>
                </a:solidFill>
              </a:rPr>
              <a:t>наступні</a:t>
            </a:r>
            <a:r>
              <a:rPr lang="ru-RU" dirty="0" smtClean="0">
                <a:solidFill>
                  <a:schemeClr val="bg2"/>
                </a:solidFill>
              </a:rPr>
              <a:t> </a:t>
            </a:r>
            <a:r>
              <a:rPr lang="ru-RU" dirty="0" err="1" smtClean="0">
                <a:solidFill>
                  <a:schemeClr val="bg2"/>
                </a:solidFill>
              </a:rPr>
              <a:t>групи</a:t>
            </a:r>
            <a:r>
              <a:rPr lang="ru-RU" dirty="0" smtClean="0">
                <a:solidFill>
                  <a:schemeClr val="bg2"/>
                </a:solidFill>
              </a:rPr>
              <a:t>:</a:t>
            </a:r>
            <a:br>
              <a:rPr lang="ru-RU" dirty="0" smtClean="0">
                <a:solidFill>
                  <a:schemeClr val="bg2"/>
                </a:solidFill>
              </a:rPr>
            </a:br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dirty="0" err="1" smtClean="0"/>
              <a:t>основне</a:t>
            </a:r>
            <a:r>
              <a:rPr lang="ru-RU" dirty="0" smtClean="0"/>
              <a:t> </a:t>
            </a:r>
            <a:r>
              <a:rPr lang="ru-RU" dirty="0" err="1" smtClean="0"/>
              <a:t>устаткування</a:t>
            </a:r>
            <a:r>
              <a:rPr lang="ru-RU" dirty="0" smtClean="0"/>
              <a:t>;</a:t>
            </a:r>
          </a:p>
          <a:p>
            <a:pPr lvl="0"/>
            <a:r>
              <a:rPr lang="ru-RU" dirty="0" err="1" smtClean="0"/>
              <a:t>допоміжне</a:t>
            </a:r>
            <a:r>
              <a:rPr lang="ru-RU" dirty="0" smtClean="0"/>
              <a:t> </a:t>
            </a:r>
            <a:r>
              <a:rPr lang="ru-RU" dirty="0" err="1" smtClean="0"/>
              <a:t>устаткування</a:t>
            </a:r>
            <a:r>
              <a:rPr lang="ru-RU" dirty="0" smtClean="0"/>
              <a:t>;</a:t>
            </a:r>
          </a:p>
          <a:p>
            <a:pPr lvl="0"/>
            <a:r>
              <a:rPr lang="ru-RU" dirty="0" err="1" smtClean="0"/>
              <a:t>вузли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агрегати</a:t>
            </a:r>
            <a:r>
              <a:rPr lang="ru-RU" dirty="0" smtClean="0"/>
              <a:t>;</a:t>
            </a:r>
          </a:p>
          <a:p>
            <a:pPr lvl="0"/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матеріали</a:t>
            </a:r>
            <a:r>
              <a:rPr lang="ru-RU" dirty="0" smtClean="0"/>
              <a:t>;</a:t>
            </a:r>
          </a:p>
          <a:p>
            <a:pPr lvl="0"/>
            <a:r>
              <a:rPr lang="ru-RU" dirty="0" err="1" smtClean="0"/>
              <a:t>допоміжні</a:t>
            </a:r>
            <a:r>
              <a:rPr lang="ru-RU" dirty="0" smtClean="0"/>
              <a:t> </a:t>
            </a:r>
            <a:r>
              <a:rPr lang="ru-RU" dirty="0" err="1" smtClean="0"/>
              <a:t>матеріали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сировина</a:t>
            </a:r>
            <a:r>
              <a:rPr lang="ru-RU" dirty="0" smtClean="0"/>
              <a:t>;</a:t>
            </a:r>
          </a:p>
          <a:p>
            <a:pPr lvl="0"/>
            <a:r>
              <a:rPr lang="ru-RU" dirty="0" err="1" smtClean="0"/>
              <a:t>комплектуючі</a:t>
            </a:r>
            <a:r>
              <a:rPr lang="ru-RU" dirty="0" smtClean="0"/>
              <a:t> </a:t>
            </a:r>
            <a:r>
              <a:rPr lang="ru-RU" dirty="0" err="1" smtClean="0"/>
              <a:t>вироби</a:t>
            </a:r>
            <a:r>
              <a:rPr lang="ru-RU" dirty="0" smtClean="0"/>
              <a:t>;</a:t>
            </a:r>
          </a:p>
          <a:p>
            <a:pPr lvl="0"/>
            <a:r>
              <a:rPr lang="ru-RU" dirty="0" err="1" smtClean="0"/>
              <a:t>напівфабрикати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0"/>
          <p:cNvSpPr txBox="1">
            <a:spLocks noGrp="1"/>
          </p:cNvSpPr>
          <p:nvPr>
            <p:ph type="title"/>
          </p:nvPr>
        </p:nvSpPr>
        <p:spPr>
          <a:xfrm>
            <a:off x="471900" y="1261240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just"/>
            <a:r>
              <a:rPr lang="ru-RU" sz="2000" dirty="0" err="1" smtClean="0">
                <a:solidFill>
                  <a:schemeClr val="bg2"/>
                </a:solidFill>
                <a:cs typeface="Aharoni" pitchFamily="2" charset="-79"/>
              </a:rPr>
              <a:t>Товарознавство</a:t>
            </a:r>
            <a:r>
              <a:rPr lang="ru-RU" sz="2000" dirty="0" smtClean="0">
                <a:solidFill>
                  <a:schemeClr val="bg2"/>
                </a:solidFill>
                <a:cs typeface="Aharoni" pitchFamily="2" charset="-79"/>
              </a:rPr>
              <a:t> </a:t>
            </a:r>
            <a:r>
              <a:rPr lang="ru-RU" sz="2000" dirty="0" err="1" smtClean="0">
                <a:solidFill>
                  <a:schemeClr val="bg2"/>
                </a:solidFill>
                <a:cs typeface="Aharoni" pitchFamily="2" charset="-79"/>
              </a:rPr>
              <a:t>вивчає</a:t>
            </a:r>
            <a:r>
              <a:rPr lang="ru-RU" sz="2000" dirty="0" smtClean="0">
                <a:solidFill>
                  <a:schemeClr val="bg2"/>
                </a:solidFill>
                <a:cs typeface="Aharoni" pitchFamily="2" charset="-79"/>
              </a:rPr>
              <a:t> </a:t>
            </a:r>
            <a:r>
              <a:rPr lang="ru-RU" sz="2000" dirty="0" err="1" smtClean="0">
                <a:solidFill>
                  <a:schemeClr val="bg2"/>
                </a:solidFill>
                <a:cs typeface="Aharoni" pitchFamily="2" charset="-79"/>
              </a:rPr>
              <a:t>фізичні</a:t>
            </a:r>
            <a:r>
              <a:rPr lang="ru-RU" sz="2000" dirty="0" smtClean="0">
                <a:solidFill>
                  <a:schemeClr val="bg2"/>
                </a:solidFill>
                <a:cs typeface="Aharoni" pitchFamily="2" charset="-79"/>
              </a:rPr>
              <a:t>, </a:t>
            </a:r>
            <a:r>
              <a:rPr lang="ru-RU" sz="2000" dirty="0" err="1" smtClean="0">
                <a:solidFill>
                  <a:schemeClr val="bg2"/>
                </a:solidFill>
                <a:cs typeface="Aharoni" pitchFamily="2" charset="-79"/>
              </a:rPr>
              <a:t>хімічні</a:t>
            </a:r>
            <a:r>
              <a:rPr lang="ru-RU" sz="2000" dirty="0" smtClean="0">
                <a:solidFill>
                  <a:schemeClr val="bg2"/>
                </a:solidFill>
                <a:cs typeface="Aharoni" pitchFamily="2" charset="-79"/>
              </a:rPr>
              <a:t> та </a:t>
            </a:r>
            <a:r>
              <a:rPr lang="ru-RU" sz="2000" dirty="0" err="1" smtClean="0">
                <a:solidFill>
                  <a:schemeClr val="bg2"/>
                </a:solidFill>
                <a:cs typeface="Aharoni" pitchFamily="2" charset="-79"/>
              </a:rPr>
              <a:t>біохімічні</a:t>
            </a:r>
            <a:r>
              <a:rPr lang="ru-RU" sz="2000" dirty="0" smtClean="0">
                <a:solidFill>
                  <a:schemeClr val="bg2"/>
                </a:solidFill>
                <a:cs typeface="Aharoni" pitchFamily="2" charset="-79"/>
              </a:rPr>
              <a:t> </a:t>
            </a:r>
            <a:r>
              <a:rPr lang="ru-RU" sz="2000" dirty="0" err="1" smtClean="0">
                <a:solidFill>
                  <a:schemeClr val="bg2"/>
                </a:solidFill>
                <a:cs typeface="Aharoni" pitchFamily="2" charset="-79"/>
              </a:rPr>
              <a:t>властивості</a:t>
            </a:r>
            <a:r>
              <a:rPr lang="ru-RU" sz="2000" dirty="0" smtClean="0">
                <a:solidFill>
                  <a:schemeClr val="bg2"/>
                </a:solidFill>
                <a:cs typeface="Aharoni" pitchFamily="2" charset="-79"/>
              </a:rPr>
              <a:t> </a:t>
            </a:r>
            <a:r>
              <a:rPr lang="ru-RU" sz="2000" dirty="0" err="1" smtClean="0">
                <a:solidFill>
                  <a:schemeClr val="bg2"/>
                </a:solidFill>
                <a:cs typeface="Aharoni" pitchFamily="2" charset="-79"/>
              </a:rPr>
              <a:t>товарів</a:t>
            </a:r>
            <a:r>
              <a:rPr lang="ru-RU" sz="2000" dirty="0" smtClean="0">
                <a:solidFill>
                  <a:schemeClr val="bg2"/>
                </a:solidFill>
                <a:cs typeface="Aharoni" pitchFamily="2" charset="-79"/>
              </a:rPr>
              <a:t>, </a:t>
            </a:r>
            <a:r>
              <a:rPr lang="ru-RU" sz="2000" dirty="0" err="1" smtClean="0">
                <a:solidFill>
                  <a:schemeClr val="bg2"/>
                </a:solidFill>
                <a:cs typeface="Aharoni" pitchFamily="2" charset="-79"/>
              </a:rPr>
              <a:t>зміни</a:t>
            </a:r>
            <a:r>
              <a:rPr lang="ru-RU" sz="2000" dirty="0" smtClean="0">
                <a:solidFill>
                  <a:schemeClr val="bg2"/>
                </a:solidFill>
                <a:cs typeface="Aharoni" pitchFamily="2" charset="-79"/>
              </a:rPr>
              <a:t> </a:t>
            </a:r>
            <a:r>
              <a:rPr lang="ru-RU" sz="2000" dirty="0" err="1" smtClean="0">
                <a:solidFill>
                  <a:schemeClr val="bg2"/>
                </a:solidFill>
                <a:cs typeface="Aharoni" pitchFamily="2" charset="-79"/>
              </a:rPr>
              <a:t>цих</a:t>
            </a:r>
            <a:r>
              <a:rPr lang="ru-RU" sz="2000" dirty="0" smtClean="0">
                <a:solidFill>
                  <a:schemeClr val="bg2"/>
                </a:solidFill>
                <a:cs typeface="Aharoni" pitchFamily="2" charset="-79"/>
              </a:rPr>
              <a:t> </a:t>
            </a:r>
            <a:r>
              <a:rPr lang="ru-RU" sz="2000" dirty="0" err="1" smtClean="0">
                <a:solidFill>
                  <a:schemeClr val="bg2"/>
                </a:solidFill>
                <a:cs typeface="Aharoni" pitchFamily="2" charset="-79"/>
              </a:rPr>
              <a:t>властивостей</a:t>
            </a:r>
            <a:r>
              <a:rPr lang="ru-RU" sz="2000" dirty="0" smtClean="0">
                <a:solidFill>
                  <a:schemeClr val="bg2"/>
                </a:solidFill>
                <a:cs typeface="Aharoni" pitchFamily="2" charset="-79"/>
              </a:rPr>
              <a:t>, </a:t>
            </a:r>
            <a:r>
              <a:rPr lang="ru-RU" sz="2000" dirty="0" err="1" smtClean="0">
                <a:solidFill>
                  <a:schemeClr val="bg2"/>
                </a:solidFill>
                <a:cs typeface="Aharoni" pitchFamily="2" charset="-79"/>
              </a:rPr>
              <a:t>що</a:t>
            </a:r>
            <a:r>
              <a:rPr lang="ru-RU" sz="2000" dirty="0" smtClean="0">
                <a:solidFill>
                  <a:schemeClr val="bg2"/>
                </a:solidFill>
                <a:cs typeface="Aharoni" pitchFamily="2" charset="-79"/>
              </a:rPr>
              <a:t> </a:t>
            </a:r>
            <a:r>
              <a:rPr lang="ru-RU" sz="2000" dirty="0" err="1" smtClean="0">
                <a:solidFill>
                  <a:schemeClr val="bg2"/>
                </a:solidFill>
                <a:cs typeface="Aharoni" pitchFamily="2" charset="-79"/>
              </a:rPr>
              <a:t>можуть</a:t>
            </a:r>
            <a:r>
              <a:rPr lang="ru-RU" sz="2000" dirty="0" smtClean="0">
                <a:solidFill>
                  <a:schemeClr val="bg2"/>
                </a:solidFill>
                <a:cs typeface="Aharoni" pitchFamily="2" charset="-79"/>
              </a:rPr>
              <a:t> </a:t>
            </a:r>
            <a:r>
              <a:rPr lang="ru-RU" sz="2000" dirty="0" err="1" smtClean="0">
                <a:solidFill>
                  <a:schemeClr val="bg2"/>
                </a:solidFill>
                <a:cs typeface="Aharoni" pitchFamily="2" charset="-79"/>
              </a:rPr>
              <a:t>мати</a:t>
            </a:r>
            <a:r>
              <a:rPr lang="ru-RU" sz="2000" dirty="0" smtClean="0">
                <a:solidFill>
                  <a:schemeClr val="bg2"/>
                </a:solidFill>
                <a:cs typeface="Aharoni" pitchFamily="2" charset="-79"/>
              </a:rPr>
              <a:t> </a:t>
            </a:r>
            <a:r>
              <a:rPr lang="ru-RU" sz="2000" dirty="0" err="1" smtClean="0">
                <a:solidFill>
                  <a:schemeClr val="bg2"/>
                </a:solidFill>
                <a:cs typeface="Aharoni" pitchFamily="2" charset="-79"/>
              </a:rPr>
              <a:t>місце</a:t>
            </a:r>
            <a:r>
              <a:rPr lang="ru-RU" sz="2000" dirty="0" smtClean="0">
                <a:solidFill>
                  <a:schemeClr val="bg2"/>
                </a:solidFill>
                <a:cs typeface="Aharoni" pitchFamily="2" charset="-79"/>
              </a:rPr>
              <a:t> на </a:t>
            </a:r>
            <a:r>
              <a:rPr lang="ru-RU" sz="2000" dirty="0" err="1" smtClean="0">
                <a:solidFill>
                  <a:schemeClr val="bg2"/>
                </a:solidFill>
                <a:cs typeface="Aharoni" pitchFamily="2" charset="-79"/>
              </a:rPr>
              <a:t>всіх</a:t>
            </a:r>
            <a:r>
              <a:rPr lang="ru-RU" sz="2000" dirty="0" smtClean="0">
                <a:solidFill>
                  <a:schemeClr val="bg2"/>
                </a:solidFill>
                <a:cs typeface="Aharoni" pitchFamily="2" charset="-79"/>
              </a:rPr>
              <a:t> </a:t>
            </a:r>
            <a:r>
              <a:rPr lang="ru-RU" sz="2000" dirty="0" err="1" smtClean="0">
                <a:solidFill>
                  <a:schemeClr val="bg2"/>
                </a:solidFill>
                <a:cs typeface="Aharoni" pitchFamily="2" charset="-79"/>
              </a:rPr>
              <a:t>етапах</a:t>
            </a:r>
            <a:r>
              <a:rPr lang="ru-RU" sz="2000" dirty="0" smtClean="0">
                <a:solidFill>
                  <a:schemeClr val="bg2"/>
                </a:solidFill>
                <a:cs typeface="Aharoni" pitchFamily="2" charset="-79"/>
              </a:rPr>
              <a:t> </a:t>
            </a:r>
            <a:r>
              <a:rPr lang="ru-RU" sz="2000" dirty="0" err="1" smtClean="0">
                <a:solidFill>
                  <a:schemeClr val="bg2"/>
                </a:solidFill>
                <a:cs typeface="Aharoni" pitchFamily="2" charset="-79"/>
              </a:rPr>
              <a:t>переміщення</a:t>
            </a:r>
            <a:r>
              <a:rPr lang="ru-RU" sz="2000" dirty="0" smtClean="0">
                <a:solidFill>
                  <a:schemeClr val="bg2"/>
                </a:solidFill>
                <a:cs typeface="Aharoni" pitchFamily="2" charset="-79"/>
              </a:rPr>
              <a:t> </a:t>
            </a:r>
            <a:r>
              <a:rPr lang="ru-RU" sz="2000" dirty="0" err="1" smtClean="0">
                <a:solidFill>
                  <a:schemeClr val="bg2"/>
                </a:solidFill>
                <a:cs typeface="Aharoni" pitchFamily="2" charset="-79"/>
              </a:rPr>
              <a:t>товарів</a:t>
            </a:r>
            <a:r>
              <a:rPr lang="ru-RU" sz="2000" dirty="0" smtClean="0">
                <a:solidFill>
                  <a:schemeClr val="bg2"/>
                </a:solidFill>
                <a:cs typeface="Aharoni" pitchFamily="2" charset="-79"/>
              </a:rPr>
              <a:t> </a:t>
            </a:r>
            <a:r>
              <a:rPr lang="ru-RU" sz="2000" dirty="0" err="1" smtClean="0">
                <a:solidFill>
                  <a:schemeClr val="bg2"/>
                </a:solidFill>
                <a:cs typeface="Aharoni" pitchFamily="2" charset="-79"/>
              </a:rPr>
              <a:t>від</a:t>
            </a:r>
            <a:r>
              <a:rPr lang="ru-RU" sz="2000" dirty="0" smtClean="0">
                <a:solidFill>
                  <a:schemeClr val="bg2"/>
                </a:solidFill>
                <a:cs typeface="Aharoni" pitchFamily="2" charset="-79"/>
              </a:rPr>
              <a:t> </a:t>
            </a:r>
            <a:r>
              <a:rPr lang="ru-RU" sz="2000" dirty="0" err="1" smtClean="0">
                <a:solidFill>
                  <a:schemeClr val="bg2"/>
                </a:solidFill>
                <a:cs typeface="Aharoni" pitchFamily="2" charset="-79"/>
              </a:rPr>
              <a:t>виробничих</a:t>
            </a:r>
            <a:r>
              <a:rPr lang="ru-RU" sz="2000" dirty="0" smtClean="0">
                <a:solidFill>
                  <a:schemeClr val="bg2"/>
                </a:solidFill>
                <a:cs typeface="Aharoni" pitchFamily="2" charset="-79"/>
              </a:rPr>
              <a:t> </a:t>
            </a:r>
            <a:r>
              <a:rPr lang="ru-RU" sz="2000" dirty="0" err="1" smtClean="0">
                <a:solidFill>
                  <a:schemeClr val="bg2"/>
                </a:solidFill>
                <a:cs typeface="Aharoni" pitchFamily="2" charset="-79"/>
              </a:rPr>
              <a:t>підприємств</a:t>
            </a:r>
            <a:r>
              <a:rPr lang="ru-RU" sz="2000" dirty="0" smtClean="0">
                <a:solidFill>
                  <a:schemeClr val="bg2"/>
                </a:solidFill>
                <a:cs typeface="Aharoni" pitchFamily="2" charset="-79"/>
              </a:rPr>
              <a:t> до </a:t>
            </a:r>
            <a:r>
              <a:rPr lang="ru-RU" sz="2000" dirty="0" err="1" smtClean="0">
                <a:solidFill>
                  <a:schemeClr val="bg2"/>
                </a:solidFill>
                <a:cs typeface="Aharoni" pitchFamily="2" charset="-79"/>
              </a:rPr>
              <a:t>споживача</a:t>
            </a:r>
            <a:r>
              <a:rPr lang="ru-RU" sz="2000" dirty="0" smtClean="0">
                <a:solidFill>
                  <a:schemeClr val="bg2"/>
                </a:solidFill>
                <a:cs typeface="Aharoni" pitchFamily="2" charset="-79"/>
              </a:rPr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/>
          </a:p>
        </p:txBody>
      </p:sp>
      <p:sp>
        <p:nvSpPr>
          <p:cNvPr id="110" name="Google Shape;110;p20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ru-RU" dirty="0" err="1" smtClean="0"/>
              <a:t>Цінність</a:t>
            </a:r>
            <a:r>
              <a:rPr lang="ru-RU" dirty="0" smtClean="0"/>
              <a:t> </a:t>
            </a:r>
            <a:r>
              <a:rPr lang="ru-RU" dirty="0" err="1" smtClean="0"/>
              <a:t>харчових</a:t>
            </a:r>
            <a:r>
              <a:rPr lang="ru-RU" dirty="0" smtClean="0"/>
              <a:t> </a:t>
            </a:r>
            <a:r>
              <a:rPr lang="ru-RU" dirty="0" err="1" smtClean="0"/>
              <a:t>продуктів</a:t>
            </a:r>
            <a:r>
              <a:rPr lang="ru-RU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</a:t>
            </a:r>
            <a:r>
              <a:rPr lang="ru-RU" dirty="0" err="1" smtClean="0"/>
              <a:t>тим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їжа</a:t>
            </a:r>
            <a:r>
              <a:rPr lang="ru-RU" dirty="0" smtClean="0"/>
              <a:t> </a:t>
            </a:r>
            <a:r>
              <a:rPr lang="ru-RU" dirty="0" err="1" smtClean="0"/>
              <a:t>потрібна</a:t>
            </a:r>
            <a:r>
              <a:rPr lang="ru-RU" dirty="0" smtClean="0"/>
              <a:t> як </a:t>
            </a:r>
            <a:r>
              <a:rPr lang="ru-RU" dirty="0" err="1" smtClean="0"/>
              <a:t>джерело</a:t>
            </a:r>
            <a:r>
              <a:rPr lang="ru-RU" dirty="0" smtClean="0"/>
              <a:t> </a:t>
            </a:r>
            <a:r>
              <a:rPr lang="ru-RU" dirty="0" err="1" smtClean="0"/>
              <a:t>енергії</a:t>
            </a:r>
            <a:r>
              <a:rPr lang="ru-RU" dirty="0" smtClean="0"/>
              <a:t> для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пластичний</a:t>
            </a:r>
            <a:r>
              <a:rPr lang="ru-RU" dirty="0" smtClean="0"/>
              <a:t> </a:t>
            </a:r>
            <a:r>
              <a:rPr lang="ru-RU" dirty="0" err="1" smtClean="0"/>
              <a:t>матеріал</a:t>
            </a:r>
            <a:r>
              <a:rPr lang="ru-RU" dirty="0" smtClean="0"/>
              <a:t> </a:t>
            </a:r>
            <a:r>
              <a:rPr lang="ru-RU" dirty="0" err="1" smtClean="0"/>
              <a:t>для</a:t>
            </a:r>
            <a:r>
              <a:rPr lang="ru-RU" dirty="0" smtClean="0"/>
              <a:t> </a:t>
            </a:r>
            <a:r>
              <a:rPr lang="ru-RU" dirty="0" err="1" smtClean="0"/>
              <a:t>побудови</a:t>
            </a:r>
            <a:r>
              <a:rPr lang="ru-RU" dirty="0" smtClean="0"/>
              <a:t> тканин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організму</a:t>
            </a:r>
            <a:r>
              <a:rPr lang="ru-RU" dirty="0" smtClean="0"/>
              <a:t> та </a:t>
            </a:r>
            <a:r>
              <a:rPr lang="ru-RU" dirty="0" err="1" smtClean="0"/>
              <a:t>здійснення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 </a:t>
            </a:r>
            <a:r>
              <a:rPr lang="ru-RU" dirty="0" err="1" smtClean="0"/>
              <a:t>обміну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Енергетична</a:t>
            </a:r>
            <a:r>
              <a:rPr lang="ru-RU" dirty="0" smtClean="0"/>
              <a:t> </a:t>
            </a:r>
            <a:r>
              <a:rPr lang="ru-RU" dirty="0" err="1" smtClean="0"/>
              <a:t>цінність</a:t>
            </a:r>
            <a:r>
              <a:rPr lang="ru-RU" dirty="0" smtClean="0"/>
              <a:t> </a:t>
            </a:r>
            <a:r>
              <a:rPr lang="ru-RU" dirty="0" err="1" smtClean="0"/>
              <a:t>продовольчих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хімічного</a:t>
            </a:r>
            <a:r>
              <a:rPr lang="ru-RU" dirty="0" smtClean="0"/>
              <a:t> складу </a:t>
            </a:r>
            <a:r>
              <a:rPr lang="ru-RU" dirty="0" err="1" smtClean="0"/>
              <a:t>і</a:t>
            </a:r>
            <a:r>
              <a:rPr lang="ru-RU" dirty="0" smtClean="0"/>
              <a:t>, перш за все,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наявності</a:t>
            </a:r>
            <a:r>
              <a:rPr lang="ru-RU" dirty="0" smtClean="0"/>
              <a:t> у </a:t>
            </a:r>
            <a:r>
              <a:rPr lang="ru-RU" dirty="0" err="1" smtClean="0"/>
              <a:t>складі</a:t>
            </a:r>
            <a:r>
              <a:rPr lang="ru-RU" dirty="0" smtClean="0"/>
              <a:t> продукту </a:t>
            </a:r>
            <a:r>
              <a:rPr lang="ru-RU" dirty="0" err="1" smtClean="0"/>
              <a:t>речовин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дають</a:t>
            </a:r>
            <a:r>
              <a:rPr lang="ru-RU" dirty="0" smtClean="0"/>
              <a:t> </a:t>
            </a:r>
            <a:r>
              <a:rPr lang="ru-RU" dirty="0" err="1" smtClean="0"/>
              <a:t>організмові</a:t>
            </a:r>
            <a:r>
              <a:rPr lang="ru-RU" dirty="0" smtClean="0"/>
              <a:t> </a:t>
            </a:r>
            <a:r>
              <a:rPr lang="ru-RU" dirty="0" err="1" smtClean="0"/>
              <a:t>енергію</a:t>
            </a:r>
            <a:r>
              <a:rPr lang="ru-RU" dirty="0" smtClean="0"/>
              <a:t> (</a:t>
            </a:r>
            <a:r>
              <a:rPr lang="ru-RU" dirty="0" err="1" smtClean="0"/>
              <a:t>вуглеводів</a:t>
            </a:r>
            <a:r>
              <a:rPr lang="ru-RU" dirty="0" smtClean="0"/>
              <a:t>, </a:t>
            </a:r>
            <a:r>
              <a:rPr lang="ru-RU" dirty="0" err="1" smtClean="0"/>
              <a:t>жирів</a:t>
            </a:r>
            <a:r>
              <a:rPr lang="ru-RU" dirty="0" smtClean="0"/>
              <a:t> та </a:t>
            </a:r>
            <a:r>
              <a:rPr lang="ru-RU" dirty="0" err="1" smtClean="0"/>
              <a:t>білків</a:t>
            </a:r>
            <a:r>
              <a:rPr lang="ru-RU" dirty="0" smtClean="0"/>
              <a:t>).</a:t>
            </a:r>
          </a:p>
          <a:p>
            <a:r>
              <a:rPr lang="ru-RU" dirty="0" err="1" smtClean="0"/>
              <a:t>Біологічна</a:t>
            </a:r>
            <a:r>
              <a:rPr lang="ru-RU" dirty="0" smtClean="0"/>
              <a:t> </a:t>
            </a:r>
            <a:r>
              <a:rPr lang="ru-RU" dirty="0" err="1" smtClean="0"/>
              <a:t>цінність</a:t>
            </a:r>
            <a:r>
              <a:rPr lang="ru-RU" dirty="0" smtClean="0"/>
              <a:t> </a:t>
            </a:r>
            <a:r>
              <a:rPr lang="ru-RU" dirty="0" err="1" smtClean="0"/>
              <a:t>харчових</a:t>
            </a:r>
            <a:r>
              <a:rPr lang="ru-RU" dirty="0" smtClean="0"/>
              <a:t> </a:t>
            </a:r>
            <a:r>
              <a:rPr lang="ru-RU" dirty="0" err="1" smtClean="0"/>
              <a:t>продуктів</a:t>
            </a:r>
            <a:r>
              <a:rPr lang="ru-RU" dirty="0" smtClean="0"/>
              <a:t> </a:t>
            </a:r>
            <a:r>
              <a:rPr lang="ru-RU" dirty="0" err="1" smtClean="0"/>
              <a:t>зумовлюється</a:t>
            </a:r>
            <a:r>
              <a:rPr lang="ru-RU" dirty="0" smtClean="0"/>
              <a:t> </a:t>
            </a:r>
            <a:r>
              <a:rPr lang="ru-RU" dirty="0" err="1" smtClean="0"/>
              <a:t>наявністю</a:t>
            </a:r>
            <a:r>
              <a:rPr lang="ru-RU" dirty="0" smtClean="0"/>
              <a:t> в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складі</a:t>
            </a:r>
            <a:r>
              <a:rPr lang="ru-RU" dirty="0" smtClean="0"/>
              <a:t> таких </a:t>
            </a:r>
            <a:r>
              <a:rPr lang="ru-RU" dirty="0" err="1" smtClean="0"/>
              <a:t>речовин</a:t>
            </a:r>
            <a:r>
              <a:rPr lang="ru-RU" dirty="0" smtClean="0"/>
              <a:t>, як </a:t>
            </a:r>
            <a:r>
              <a:rPr lang="ru-RU" dirty="0" err="1" smtClean="0"/>
              <a:t>вітаміни</a:t>
            </a:r>
            <a:r>
              <a:rPr lang="ru-RU" dirty="0" smtClean="0"/>
              <a:t>, </a:t>
            </a:r>
            <a:r>
              <a:rPr lang="ru-RU" dirty="0" err="1" smtClean="0"/>
              <a:t>мінеральні</a:t>
            </a:r>
            <a:r>
              <a:rPr lang="ru-RU" dirty="0" smtClean="0"/>
              <a:t> </a:t>
            </a:r>
            <a:r>
              <a:rPr lang="ru-RU" dirty="0" err="1" smtClean="0"/>
              <a:t>елементи</a:t>
            </a:r>
            <a:r>
              <a:rPr lang="ru-RU" dirty="0" smtClean="0"/>
              <a:t>, </a:t>
            </a:r>
            <a:r>
              <a:rPr lang="ru-RU" dirty="0" err="1" smtClean="0"/>
              <a:t>незамінні</a:t>
            </a:r>
            <a:r>
              <a:rPr lang="ru-RU" dirty="0" smtClean="0"/>
              <a:t> </a:t>
            </a:r>
            <a:r>
              <a:rPr lang="ru-RU" dirty="0" err="1" smtClean="0"/>
              <a:t>амінокислоти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3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184" name="Google Shape;184;p31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uk-UA" sz="1800" b="1" u="sng" dirty="0" smtClean="0"/>
              <a:t>Розділ 1. «Теоретичні основи товарознавства»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uk-UA" sz="1800" b="1" i="1" dirty="0" smtClean="0"/>
              <a:t>Тема 1. Теоретичні та методологічні основи курсу </a:t>
            </a:r>
            <a:r>
              <a:rPr lang="uk-UA" sz="1800" b="1" i="1" dirty="0" err="1" smtClean="0"/>
              <a:t>“Товарознавство”</a:t>
            </a:r>
            <a:r>
              <a:rPr lang="uk-UA" sz="1800" b="1" i="1" dirty="0" smtClean="0"/>
              <a:t> </a:t>
            </a:r>
            <a:endParaRPr lang="ru-RU" sz="1800" dirty="0"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>
              <a:buAutoNum type="arabicPeriod"/>
            </a:pPr>
            <a:r>
              <a:rPr lang="uk-UA" dirty="0" smtClean="0">
                <a:solidFill>
                  <a:schemeClr val="bg2"/>
                </a:solidFill>
              </a:rPr>
              <a:t>Предмет, цілі та завдання товарознавства. </a:t>
            </a:r>
          </a:p>
          <a:p>
            <a:pPr marL="342900">
              <a:buAutoNum type="arabicPeriod"/>
            </a:pPr>
            <a:r>
              <a:rPr lang="uk-UA" dirty="0" smtClean="0">
                <a:solidFill>
                  <a:schemeClr val="bg2"/>
                </a:solidFill>
              </a:rPr>
              <a:t> Принципи товарознавства</a:t>
            </a:r>
          </a:p>
          <a:p>
            <a:pPr marL="342900">
              <a:buAutoNum type="arabicPeriod"/>
            </a:pPr>
            <a:r>
              <a:rPr lang="uk-UA" dirty="0" smtClean="0">
                <a:solidFill>
                  <a:schemeClr val="bg2"/>
                </a:solidFill>
              </a:rPr>
              <a:t>Історія та напрями сучасного розвитку товарознавства. </a:t>
            </a:r>
          </a:p>
          <a:p>
            <a:pPr marL="342900">
              <a:buAutoNum type="arabicPeriod"/>
            </a:pPr>
            <a:r>
              <a:rPr lang="uk-UA" dirty="0" smtClean="0">
                <a:solidFill>
                  <a:schemeClr val="bg2"/>
                </a:solidFill>
              </a:rPr>
              <a:t>Види та різновиди товарів. </a:t>
            </a:r>
            <a:endParaRPr lang="ru-RU" dirty="0" smtClean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uk-UA" sz="1400" b="1" dirty="0" smtClean="0">
                <a:solidFill>
                  <a:schemeClr val="bg2"/>
                </a:solidFill>
                <a:latin typeface="Arial Black" pitchFamily="34" charset="0"/>
              </a:rPr>
              <a:t/>
            </a:r>
            <a:br>
              <a:rPr lang="uk-UA" sz="1400" b="1" dirty="0" smtClean="0">
                <a:solidFill>
                  <a:schemeClr val="bg2"/>
                </a:solidFill>
                <a:latin typeface="Arial Black" pitchFamily="34" charset="0"/>
              </a:rPr>
            </a:br>
            <a:r>
              <a:rPr lang="uk-UA" sz="1400" b="1" dirty="0" smtClean="0">
                <a:solidFill>
                  <a:schemeClr val="bg2"/>
                </a:solidFill>
                <a:latin typeface="Arial Black" pitchFamily="34" charset="0"/>
              </a:rPr>
              <a:t/>
            </a:r>
            <a:br>
              <a:rPr lang="uk-UA" sz="1400" b="1" dirty="0" smtClean="0">
                <a:solidFill>
                  <a:schemeClr val="bg2"/>
                </a:solidFill>
                <a:latin typeface="Arial Black" pitchFamily="34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uk-UA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uk-UA" sz="1400" b="1" dirty="0" smtClean="0">
                <a:solidFill>
                  <a:schemeClr val="bg2"/>
                </a:solidFill>
                <a:latin typeface="Arial Black" pitchFamily="34" charset="0"/>
              </a:rPr>
              <a:t>Знання з дисципліни </a:t>
            </a:r>
            <a:r>
              <a:rPr lang="uk-UA" sz="1400" b="1" dirty="0" err="1" smtClean="0">
                <a:solidFill>
                  <a:schemeClr val="bg2"/>
                </a:solidFill>
                <a:latin typeface="Arial Black" pitchFamily="34" charset="0"/>
              </a:rPr>
              <a:t>“Товарознавство”</a:t>
            </a:r>
            <a:r>
              <a:rPr lang="uk-UA" sz="1400" b="1" dirty="0" smtClean="0">
                <a:solidFill>
                  <a:schemeClr val="bg2"/>
                </a:solidFill>
                <a:latin typeface="Arial Black" pitchFamily="34" charset="0"/>
              </a:rPr>
              <a:t> допомагає:</a:t>
            </a:r>
            <a:r>
              <a:rPr lang="ru-RU" sz="1400" b="1" dirty="0" smtClean="0">
                <a:solidFill>
                  <a:schemeClr val="bg2"/>
                </a:solidFill>
                <a:latin typeface="Arial Black" pitchFamily="34" charset="0"/>
              </a:rPr>
              <a:t/>
            </a:r>
            <a:br>
              <a:rPr lang="ru-RU" sz="1400" b="1" dirty="0" smtClean="0">
                <a:solidFill>
                  <a:schemeClr val="bg2"/>
                </a:solidFill>
                <a:latin typeface="Arial Black" pitchFamily="34" charset="0"/>
              </a:rPr>
            </a:br>
            <a:r>
              <a:rPr lang="ru-RU" sz="1400" b="1" dirty="0" smtClean="0">
                <a:solidFill>
                  <a:schemeClr val="bg2"/>
                </a:solidFill>
                <a:latin typeface="Arial Black" pitchFamily="34" charset="0"/>
              </a:rPr>
              <a:t>-</a:t>
            </a:r>
            <a:r>
              <a:rPr lang="uk-UA" sz="1400" b="1" dirty="0" smtClean="0">
                <a:solidFill>
                  <a:schemeClr val="bg2"/>
                </a:solidFill>
                <a:latin typeface="Arial Black" pitchFamily="34" charset="0"/>
              </a:rPr>
              <a:t>правильно організувати облік товарів, вивчити потреби населення в них; </a:t>
            </a:r>
            <a:r>
              <a:rPr lang="ru-RU" sz="1400" b="1" dirty="0" smtClean="0">
                <a:solidFill>
                  <a:schemeClr val="bg2"/>
                </a:solidFill>
                <a:latin typeface="Arial Black" pitchFamily="34" charset="0"/>
              </a:rPr>
              <a:t/>
            </a:r>
            <a:br>
              <a:rPr lang="ru-RU" sz="1400" b="1" dirty="0" smtClean="0">
                <a:solidFill>
                  <a:schemeClr val="bg2"/>
                </a:solidFill>
                <a:latin typeface="Arial Black" pitchFamily="34" charset="0"/>
              </a:rPr>
            </a:br>
            <a:r>
              <a:rPr lang="ru-RU" sz="1400" b="1" dirty="0" smtClean="0">
                <a:solidFill>
                  <a:schemeClr val="bg2"/>
                </a:solidFill>
                <a:latin typeface="Arial Black" pitchFamily="34" charset="0"/>
              </a:rPr>
              <a:t>-</a:t>
            </a:r>
            <a:r>
              <a:rPr lang="uk-UA" sz="1400" b="1" dirty="0" smtClean="0">
                <a:solidFill>
                  <a:schemeClr val="bg2"/>
                </a:solidFill>
                <a:latin typeface="Arial Black" pitchFamily="34" charset="0"/>
              </a:rPr>
              <a:t>правильно організувати </a:t>
            </a:r>
            <a:r>
              <a:rPr lang="uk-UA" sz="1400" b="1" dirty="0" err="1" smtClean="0">
                <a:solidFill>
                  <a:schemeClr val="bg2"/>
                </a:solidFill>
                <a:latin typeface="Arial Black" pitchFamily="34" charset="0"/>
              </a:rPr>
              <a:t>товаропросування</a:t>
            </a:r>
            <a:r>
              <a:rPr lang="uk-UA" sz="1400" b="1" dirty="0" smtClean="0">
                <a:solidFill>
                  <a:schemeClr val="bg2"/>
                </a:solidFill>
                <a:latin typeface="Arial Black" pitchFamily="34" charset="0"/>
              </a:rPr>
              <a:t>;</a:t>
            </a:r>
            <a:r>
              <a:rPr lang="ru-RU" sz="1400" b="1" dirty="0" smtClean="0">
                <a:solidFill>
                  <a:schemeClr val="bg2"/>
                </a:solidFill>
                <a:latin typeface="Arial Black" pitchFamily="34" charset="0"/>
              </a:rPr>
              <a:t/>
            </a:r>
            <a:br>
              <a:rPr lang="ru-RU" sz="1400" b="1" dirty="0" smtClean="0">
                <a:solidFill>
                  <a:schemeClr val="bg2"/>
                </a:solidFill>
                <a:latin typeface="Arial Black" pitchFamily="34" charset="0"/>
              </a:rPr>
            </a:br>
            <a:r>
              <a:rPr lang="ru-RU" sz="1400" b="1" dirty="0" smtClean="0">
                <a:solidFill>
                  <a:schemeClr val="bg2"/>
                </a:solidFill>
                <a:latin typeface="Arial Black" pitchFamily="34" charset="0"/>
              </a:rPr>
              <a:t>-</a:t>
            </a:r>
            <a:r>
              <a:rPr lang="uk-UA" sz="1400" b="1" dirty="0" smtClean="0">
                <a:solidFill>
                  <a:schemeClr val="bg2"/>
                </a:solidFill>
                <a:latin typeface="Arial Black" pitchFamily="34" charset="0"/>
              </a:rPr>
              <a:t>підвищити рентабельність торгових підприємств;</a:t>
            </a:r>
            <a:r>
              <a:rPr lang="ru-RU" sz="1400" b="1" dirty="0" smtClean="0">
                <a:solidFill>
                  <a:schemeClr val="bg2"/>
                </a:solidFill>
                <a:latin typeface="Arial Black" pitchFamily="34" charset="0"/>
              </a:rPr>
              <a:t/>
            </a:r>
            <a:br>
              <a:rPr lang="ru-RU" sz="1400" b="1" dirty="0" smtClean="0">
                <a:solidFill>
                  <a:schemeClr val="bg2"/>
                </a:solidFill>
                <a:latin typeface="Arial Black" pitchFamily="34" charset="0"/>
              </a:rPr>
            </a:br>
            <a:r>
              <a:rPr lang="ru-RU" sz="1400" b="1" dirty="0" smtClean="0">
                <a:solidFill>
                  <a:schemeClr val="bg2"/>
                </a:solidFill>
                <a:latin typeface="Arial Black" pitchFamily="34" charset="0"/>
              </a:rPr>
              <a:t>-</a:t>
            </a:r>
            <a:r>
              <a:rPr lang="uk-UA" sz="1400" b="1" dirty="0" smtClean="0">
                <a:solidFill>
                  <a:schemeClr val="bg2"/>
                </a:solidFill>
                <a:latin typeface="Arial Black" pitchFamily="34" charset="0"/>
              </a:rPr>
              <a:t>виявити причини втрат товарів і сировини.</a:t>
            </a:r>
            <a:endParaRPr sz="1400"/>
          </a:p>
        </p:txBody>
      </p:sp>
      <p:sp>
        <p:nvSpPr>
          <p:cNvPr id="80" name="Google Shape;80;p15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uk-UA" b="1" i="1" dirty="0" smtClean="0">
                <a:solidFill>
                  <a:schemeClr val="bg2"/>
                </a:solidFill>
              </a:rPr>
              <a:t>ТОВАРОЗНАВСТВО</a:t>
            </a:r>
            <a:r>
              <a:rPr lang="uk-UA" i="1" dirty="0" smtClean="0">
                <a:solidFill>
                  <a:schemeClr val="bg2"/>
                </a:solidFill>
              </a:rPr>
              <a:t> – </a:t>
            </a:r>
            <a:r>
              <a:rPr lang="uk-UA" dirty="0" smtClean="0">
                <a:solidFill>
                  <a:schemeClr val="bg2"/>
                </a:solidFill>
              </a:rPr>
              <a:t>це наукова дисципліна, предметом якої є споживна вартість товарів.</a:t>
            </a:r>
          </a:p>
          <a:p>
            <a:pPr lvl="0">
              <a:buNone/>
            </a:pPr>
            <a:endParaRPr lang="ru-RU" dirty="0" smtClean="0">
              <a:solidFill>
                <a:schemeClr val="bg2"/>
              </a:solidFill>
            </a:endParaRPr>
          </a:p>
          <a:p>
            <a:r>
              <a:rPr lang="uk-UA" b="1" i="1" dirty="0" smtClean="0">
                <a:solidFill>
                  <a:schemeClr val="bg2"/>
                </a:solidFill>
              </a:rPr>
              <a:t> </a:t>
            </a:r>
            <a:r>
              <a:rPr lang="uk-UA" b="1" i="1" dirty="0" smtClean="0">
                <a:solidFill>
                  <a:schemeClr val="bg2"/>
                </a:solidFill>
              </a:rPr>
              <a:t>Товарознавство </a:t>
            </a:r>
            <a:r>
              <a:rPr lang="uk-UA" dirty="0" smtClean="0">
                <a:solidFill>
                  <a:schemeClr val="bg2"/>
                </a:solidFill>
              </a:rPr>
              <a:t>– це сукупність знань про товар як предмет торгівлі, про його властивості, сорти, споживне значення</a:t>
            </a:r>
            <a:r>
              <a:rPr lang="uk-UA" dirty="0" smtClean="0">
                <a:solidFill>
                  <a:schemeClr val="bg2"/>
                </a:solidFill>
              </a:rPr>
              <a:t>.</a:t>
            </a:r>
          </a:p>
          <a:p>
            <a:pPr algn="just"/>
            <a:r>
              <a:rPr lang="ru-RU" i="1" u="sng" dirty="0" err="1" smtClean="0">
                <a:solidFill>
                  <a:schemeClr val="bg2"/>
                </a:solidFill>
              </a:rPr>
              <a:t>Товарознавство</a:t>
            </a:r>
            <a:r>
              <a:rPr lang="ru-RU" i="1" u="sng" dirty="0" smtClean="0">
                <a:solidFill>
                  <a:schemeClr val="bg2"/>
                </a:solidFill>
              </a:rPr>
              <a:t> </a:t>
            </a:r>
            <a:r>
              <a:rPr lang="ru-RU" i="1" u="sng" dirty="0" err="1" smtClean="0">
                <a:solidFill>
                  <a:schemeClr val="bg2"/>
                </a:solidFill>
              </a:rPr>
              <a:t>вивчає</a:t>
            </a:r>
            <a:r>
              <a:rPr lang="ru-RU" i="1" u="sng" dirty="0" smtClean="0">
                <a:solidFill>
                  <a:schemeClr val="bg2"/>
                </a:solidFill>
              </a:rPr>
              <a:t> </a:t>
            </a:r>
            <a:r>
              <a:rPr lang="ru-RU" i="1" u="sng" dirty="0" err="1" smtClean="0">
                <a:solidFill>
                  <a:schemeClr val="bg2"/>
                </a:solidFill>
              </a:rPr>
              <a:t>фізичні</a:t>
            </a:r>
            <a:r>
              <a:rPr lang="ru-RU" i="1" u="sng" dirty="0" smtClean="0">
                <a:solidFill>
                  <a:schemeClr val="bg2"/>
                </a:solidFill>
              </a:rPr>
              <a:t>, </a:t>
            </a:r>
            <a:r>
              <a:rPr lang="ru-RU" i="1" u="sng" dirty="0" err="1" smtClean="0">
                <a:solidFill>
                  <a:schemeClr val="bg2"/>
                </a:solidFill>
              </a:rPr>
              <a:t>хімічні</a:t>
            </a:r>
            <a:r>
              <a:rPr lang="ru-RU" i="1" u="sng" dirty="0" smtClean="0">
                <a:solidFill>
                  <a:schemeClr val="bg2"/>
                </a:solidFill>
              </a:rPr>
              <a:t> та </a:t>
            </a:r>
            <a:r>
              <a:rPr lang="ru-RU" i="1" u="sng" dirty="0" err="1" smtClean="0">
                <a:solidFill>
                  <a:schemeClr val="bg2"/>
                </a:solidFill>
              </a:rPr>
              <a:t>біохімічні</a:t>
            </a:r>
            <a:r>
              <a:rPr lang="ru-RU" i="1" u="sng" dirty="0" smtClean="0">
                <a:solidFill>
                  <a:schemeClr val="bg2"/>
                </a:solidFill>
              </a:rPr>
              <a:t> </a:t>
            </a:r>
            <a:r>
              <a:rPr lang="ru-RU" i="1" u="sng" dirty="0" err="1" smtClean="0">
                <a:solidFill>
                  <a:schemeClr val="bg2"/>
                </a:solidFill>
              </a:rPr>
              <a:t>властивості</a:t>
            </a:r>
            <a:r>
              <a:rPr lang="ru-RU" i="1" u="sng" dirty="0" smtClean="0">
                <a:solidFill>
                  <a:schemeClr val="bg2"/>
                </a:solidFill>
              </a:rPr>
              <a:t> </a:t>
            </a:r>
            <a:r>
              <a:rPr lang="ru-RU" i="1" u="sng" dirty="0" err="1" smtClean="0">
                <a:solidFill>
                  <a:schemeClr val="bg2"/>
                </a:solidFill>
              </a:rPr>
              <a:t>товарів</a:t>
            </a:r>
            <a:r>
              <a:rPr lang="ru-RU" i="1" u="sng" dirty="0" smtClean="0">
                <a:solidFill>
                  <a:schemeClr val="bg2"/>
                </a:solidFill>
              </a:rPr>
              <a:t>, </a:t>
            </a:r>
            <a:r>
              <a:rPr lang="ru-RU" i="1" u="sng" dirty="0" err="1" smtClean="0">
                <a:solidFill>
                  <a:schemeClr val="bg2"/>
                </a:solidFill>
              </a:rPr>
              <a:t>зміни</a:t>
            </a:r>
            <a:r>
              <a:rPr lang="ru-RU" i="1" u="sng" dirty="0" smtClean="0">
                <a:solidFill>
                  <a:schemeClr val="bg2"/>
                </a:solidFill>
              </a:rPr>
              <a:t> </a:t>
            </a:r>
            <a:r>
              <a:rPr lang="ru-RU" i="1" u="sng" dirty="0" err="1" smtClean="0">
                <a:solidFill>
                  <a:schemeClr val="bg2"/>
                </a:solidFill>
              </a:rPr>
              <a:t>цих</a:t>
            </a:r>
            <a:r>
              <a:rPr lang="ru-RU" i="1" u="sng" dirty="0" smtClean="0">
                <a:solidFill>
                  <a:schemeClr val="bg2"/>
                </a:solidFill>
              </a:rPr>
              <a:t> </a:t>
            </a:r>
            <a:r>
              <a:rPr lang="ru-RU" i="1" u="sng" dirty="0" err="1" smtClean="0">
                <a:solidFill>
                  <a:schemeClr val="bg2"/>
                </a:solidFill>
              </a:rPr>
              <a:t>властивостей</a:t>
            </a:r>
            <a:r>
              <a:rPr lang="ru-RU" i="1" u="sng" dirty="0" smtClean="0">
                <a:solidFill>
                  <a:schemeClr val="bg2"/>
                </a:solidFill>
              </a:rPr>
              <a:t>, </a:t>
            </a:r>
            <a:r>
              <a:rPr lang="ru-RU" i="1" u="sng" dirty="0" err="1" smtClean="0">
                <a:solidFill>
                  <a:schemeClr val="bg2"/>
                </a:solidFill>
              </a:rPr>
              <a:t>що</a:t>
            </a:r>
            <a:r>
              <a:rPr lang="ru-RU" i="1" u="sng" dirty="0" smtClean="0">
                <a:solidFill>
                  <a:schemeClr val="bg2"/>
                </a:solidFill>
              </a:rPr>
              <a:t> </a:t>
            </a:r>
            <a:r>
              <a:rPr lang="ru-RU" i="1" u="sng" dirty="0" err="1" smtClean="0">
                <a:solidFill>
                  <a:schemeClr val="bg2"/>
                </a:solidFill>
              </a:rPr>
              <a:t>можуть</a:t>
            </a:r>
            <a:r>
              <a:rPr lang="ru-RU" i="1" u="sng" dirty="0" smtClean="0">
                <a:solidFill>
                  <a:schemeClr val="bg2"/>
                </a:solidFill>
              </a:rPr>
              <a:t> </a:t>
            </a:r>
            <a:r>
              <a:rPr lang="ru-RU" i="1" u="sng" dirty="0" err="1" smtClean="0">
                <a:solidFill>
                  <a:schemeClr val="bg2"/>
                </a:solidFill>
              </a:rPr>
              <a:t>мати</a:t>
            </a:r>
            <a:r>
              <a:rPr lang="ru-RU" i="1" u="sng" dirty="0" smtClean="0">
                <a:solidFill>
                  <a:schemeClr val="bg2"/>
                </a:solidFill>
              </a:rPr>
              <a:t> </a:t>
            </a:r>
            <a:r>
              <a:rPr lang="ru-RU" i="1" u="sng" dirty="0" err="1" smtClean="0">
                <a:solidFill>
                  <a:schemeClr val="bg2"/>
                </a:solidFill>
              </a:rPr>
              <a:t>місце</a:t>
            </a:r>
            <a:r>
              <a:rPr lang="ru-RU" i="1" u="sng" dirty="0" smtClean="0">
                <a:solidFill>
                  <a:schemeClr val="bg2"/>
                </a:solidFill>
              </a:rPr>
              <a:t> на </a:t>
            </a:r>
            <a:r>
              <a:rPr lang="ru-RU" i="1" u="sng" dirty="0" err="1" smtClean="0">
                <a:solidFill>
                  <a:schemeClr val="bg2"/>
                </a:solidFill>
              </a:rPr>
              <a:t>всіх</a:t>
            </a:r>
            <a:r>
              <a:rPr lang="ru-RU" i="1" u="sng" dirty="0" smtClean="0">
                <a:solidFill>
                  <a:schemeClr val="bg2"/>
                </a:solidFill>
              </a:rPr>
              <a:t> </a:t>
            </a:r>
            <a:r>
              <a:rPr lang="ru-RU" i="1" u="sng" dirty="0" err="1" smtClean="0">
                <a:solidFill>
                  <a:schemeClr val="bg2"/>
                </a:solidFill>
              </a:rPr>
              <a:t>етапах</a:t>
            </a:r>
            <a:r>
              <a:rPr lang="ru-RU" i="1" u="sng" dirty="0" smtClean="0">
                <a:solidFill>
                  <a:schemeClr val="bg2"/>
                </a:solidFill>
              </a:rPr>
              <a:t> </a:t>
            </a:r>
            <a:r>
              <a:rPr lang="ru-RU" i="1" u="sng" dirty="0" err="1" smtClean="0">
                <a:solidFill>
                  <a:schemeClr val="bg2"/>
                </a:solidFill>
              </a:rPr>
              <a:t>переміщення</a:t>
            </a:r>
            <a:r>
              <a:rPr lang="ru-RU" i="1" u="sng" dirty="0" smtClean="0">
                <a:solidFill>
                  <a:schemeClr val="bg2"/>
                </a:solidFill>
              </a:rPr>
              <a:t> </a:t>
            </a:r>
            <a:r>
              <a:rPr lang="ru-RU" i="1" u="sng" dirty="0" err="1" smtClean="0">
                <a:solidFill>
                  <a:schemeClr val="bg2"/>
                </a:solidFill>
              </a:rPr>
              <a:t>товарів</a:t>
            </a:r>
            <a:r>
              <a:rPr lang="ru-RU" i="1" u="sng" dirty="0" smtClean="0">
                <a:solidFill>
                  <a:schemeClr val="bg2"/>
                </a:solidFill>
              </a:rPr>
              <a:t> </a:t>
            </a:r>
            <a:r>
              <a:rPr lang="ru-RU" i="1" u="sng" dirty="0" err="1" smtClean="0">
                <a:solidFill>
                  <a:schemeClr val="bg2"/>
                </a:solidFill>
              </a:rPr>
              <a:t>від</a:t>
            </a:r>
            <a:r>
              <a:rPr lang="ru-RU" i="1" u="sng" dirty="0" smtClean="0">
                <a:solidFill>
                  <a:schemeClr val="bg2"/>
                </a:solidFill>
              </a:rPr>
              <a:t> </a:t>
            </a:r>
            <a:r>
              <a:rPr lang="ru-RU" i="1" u="sng" dirty="0" err="1" smtClean="0">
                <a:solidFill>
                  <a:schemeClr val="bg2"/>
                </a:solidFill>
              </a:rPr>
              <a:t>виробничих</a:t>
            </a:r>
            <a:r>
              <a:rPr lang="ru-RU" i="1" u="sng" dirty="0" smtClean="0">
                <a:solidFill>
                  <a:schemeClr val="bg2"/>
                </a:solidFill>
              </a:rPr>
              <a:t> </a:t>
            </a:r>
            <a:r>
              <a:rPr lang="ru-RU" i="1" u="sng" dirty="0" err="1" smtClean="0">
                <a:solidFill>
                  <a:schemeClr val="bg2"/>
                </a:solidFill>
              </a:rPr>
              <a:t>підприємств</a:t>
            </a:r>
            <a:r>
              <a:rPr lang="ru-RU" i="1" u="sng" dirty="0" smtClean="0">
                <a:solidFill>
                  <a:schemeClr val="bg2"/>
                </a:solidFill>
              </a:rPr>
              <a:t> до </a:t>
            </a:r>
            <a:r>
              <a:rPr lang="ru-RU" i="1" u="sng" dirty="0" err="1" smtClean="0">
                <a:solidFill>
                  <a:schemeClr val="bg2"/>
                </a:solidFill>
              </a:rPr>
              <a:t>споживача</a:t>
            </a:r>
            <a:r>
              <a:rPr lang="ru-RU" i="1" u="sng" dirty="0" smtClean="0">
                <a:solidFill>
                  <a:schemeClr val="bg2"/>
                </a:solidFill>
              </a:rPr>
              <a:t>.</a:t>
            </a:r>
          </a:p>
          <a:p>
            <a:endParaRPr lang="ru-R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9892" y="822700"/>
            <a:ext cx="8222100" cy="767700"/>
          </a:xfrm>
        </p:spPr>
        <p:txBody>
          <a:bodyPr/>
          <a:lstStyle/>
          <a:p>
            <a:pPr algn="just"/>
            <a:r>
              <a:rPr lang="ru-RU" sz="1600" b="1" i="1" dirty="0" smtClean="0">
                <a:solidFill>
                  <a:schemeClr val="bg2"/>
                </a:solidFill>
              </a:rPr>
              <a:t/>
            </a:r>
            <a:br>
              <a:rPr lang="ru-RU" sz="1600" b="1" i="1" dirty="0" smtClean="0">
                <a:solidFill>
                  <a:schemeClr val="bg2"/>
                </a:solidFill>
              </a:rPr>
            </a:br>
            <a:r>
              <a:rPr lang="ru-RU" sz="1600" b="1" i="1" dirty="0" smtClean="0">
                <a:solidFill>
                  <a:schemeClr val="bg2"/>
                </a:solidFill>
              </a:rPr>
              <a:t>Предметом </a:t>
            </a:r>
            <a:r>
              <a:rPr lang="ru-RU" sz="1600" b="1" i="1" dirty="0" err="1" smtClean="0">
                <a:solidFill>
                  <a:schemeClr val="bg2"/>
                </a:solidFill>
              </a:rPr>
              <a:t>товарознавства</a:t>
            </a:r>
            <a:r>
              <a:rPr lang="ru-RU" sz="1600" b="1" i="1" dirty="0" smtClean="0">
                <a:solidFill>
                  <a:schemeClr val="bg2"/>
                </a:solidFill>
              </a:rPr>
              <a:t> </a:t>
            </a:r>
            <a:r>
              <a:rPr lang="ru-RU" sz="1600" b="1" i="1" dirty="0" err="1" smtClean="0">
                <a:solidFill>
                  <a:schemeClr val="bg2"/>
                </a:solidFill>
              </a:rPr>
              <a:t>є</a:t>
            </a:r>
            <a:r>
              <a:rPr lang="ru-RU" sz="1600" b="1" i="1" dirty="0" smtClean="0">
                <a:solidFill>
                  <a:schemeClr val="bg2"/>
                </a:solidFill>
              </a:rPr>
              <a:t> </a:t>
            </a:r>
            <a:r>
              <a:rPr lang="ru-RU" sz="1600" b="1" i="1" dirty="0" err="1" smtClean="0">
                <a:solidFill>
                  <a:schemeClr val="bg2"/>
                </a:solidFill>
              </a:rPr>
              <a:t>споживні</a:t>
            </a:r>
            <a:r>
              <a:rPr lang="ru-RU" sz="1600" b="1" i="1" dirty="0" smtClean="0">
                <a:solidFill>
                  <a:schemeClr val="bg2"/>
                </a:solidFill>
              </a:rPr>
              <a:t> </a:t>
            </a:r>
            <a:r>
              <a:rPr lang="ru-RU" sz="1600" b="1" i="1" dirty="0" err="1" smtClean="0">
                <a:solidFill>
                  <a:schemeClr val="bg2"/>
                </a:solidFill>
              </a:rPr>
              <a:t>вартості</a:t>
            </a:r>
            <a:r>
              <a:rPr lang="ru-RU" sz="1600" b="1" i="1" dirty="0" smtClean="0">
                <a:solidFill>
                  <a:schemeClr val="bg2"/>
                </a:solidFill>
              </a:rPr>
              <a:t> </a:t>
            </a:r>
            <a:r>
              <a:rPr lang="ru-RU" sz="1600" b="1" i="1" dirty="0" err="1" smtClean="0">
                <a:solidFill>
                  <a:schemeClr val="bg2"/>
                </a:solidFill>
              </a:rPr>
              <a:t>товарів</a:t>
            </a:r>
            <a:r>
              <a:rPr lang="ru-RU" sz="1600" b="1" dirty="0" smtClean="0">
                <a:solidFill>
                  <a:schemeClr val="bg2"/>
                </a:solidFill>
              </a:rPr>
              <a:t>. </a:t>
            </a:r>
            <a:r>
              <a:rPr lang="ru-RU" sz="1600" b="1" dirty="0" err="1" smtClean="0">
                <a:solidFill>
                  <a:schemeClr val="bg2"/>
                </a:solidFill>
              </a:rPr>
              <a:t>Тільки</a:t>
            </a:r>
            <a:r>
              <a:rPr lang="ru-RU" sz="1600" b="1" dirty="0" smtClean="0">
                <a:solidFill>
                  <a:schemeClr val="bg2"/>
                </a:solidFill>
              </a:rPr>
              <a:t> </a:t>
            </a:r>
            <a:r>
              <a:rPr lang="ru-RU" sz="1600" b="1" dirty="0" err="1" smtClean="0">
                <a:solidFill>
                  <a:schemeClr val="bg2"/>
                </a:solidFill>
              </a:rPr>
              <a:t>споживна</a:t>
            </a:r>
            <a:r>
              <a:rPr lang="ru-RU" sz="1600" b="1" dirty="0" smtClean="0">
                <a:solidFill>
                  <a:schemeClr val="bg2"/>
                </a:solidFill>
              </a:rPr>
              <a:t> </a:t>
            </a:r>
            <a:r>
              <a:rPr lang="ru-RU" sz="1600" b="1" dirty="0" err="1" smtClean="0">
                <a:solidFill>
                  <a:schemeClr val="bg2"/>
                </a:solidFill>
              </a:rPr>
              <a:t>вартість</a:t>
            </a:r>
            <a:r>
              <a:rPr lang="ru-RU" sz="1600" b="1" dirty="0" smtClean="0">
                <a:solidFill>
                  <a:schemeClr val="bg2"/>
                </a:solidFill>
              </a:rPr>
              <a:t> </a:t>
            </a:r>
            <a:r>
              <a:rPr lang="ru-RU" sz="1600" b="1" dirty="0" err="1" smtClean="0">
                <a:solidFill>
                  <a:schemeClr val="bg2"/>
                </a:solidFill>
              </a:rPr>
              <a:t>робить</a:t>
            </a:r>
            <a:r>
              <a:rPr lang="ru-RU" sz="1600" b="1" dirty="0" smtClean="0">
                <a:solidFill>
                  <a:schemeClr val="bg2"/>
                </a:solidFill>
              </a:rPr>
              <a:t> </a:t>
            </a:r>
            <a:r>
              <a:rPr lang="ru-RU" sz="1600" b="1" dirty="0" err="1" smtClean="0">
                <a:solidFill>
                  <a:schemeClr val="bg2"/>
                </a:solidFill>
              </a:rPr>
              <a:t>продукцію</a:t>
            </a:r>
            <a:r>
              <a:rPr lang="ru-RU" sz="1600" b="1" dirty="0" smtClean="0">
                <a:solidFill>
                  <a:schemeClr val="bg2"/>
                </a:solidFill>
              </a:rPr>
              <a:t> товаром, </a:t>
            </a:r>
            <a:r>
              <a:rPr lang="ru-RU" sz="1600" b="1" dirty="0" err="1" smtClean="0">
                <a:solidFill>
                  <a:schemeClr val="bg2"/>
                </a:solidFill>
              </a:rPr>
              <a:t>оскільки</a:t>
            </a:r>
            <a:r>
              <a:rPr lang="ru-RU" sz="1600" b="1" dirty="0" smtClean="0">
                <a:solidFill>
                  <a:schemeClr val="bg2"/>
                </a:solidFill>
              </a:rPr>
              <a:t> </a:t>
            </a:r>
            <a:r>
              <a:rPr lang="ru-RU" sz="1600" b="1" dirty="0" err="1" smtClean="0">
                <a:solidFill>
                  <a:schemeClr val="bg2"/>
                </a:solidFill>
              </a:rPr>
              <a:t>володіє</a:t>
            </a:r>
            <a:r>
              <a:rPr lang="ru-RU" sz="1600" b="1" dirty="0" smtClean="0">
                <a:solidFill>
                  <a:schemeClr val="bg2"/>
                </a:solidFill>
              </a:rPr>
              <a:t> </a:t>
            </a:r>
            <a:r>
              <a:rPr lang="ru-RU" sz="1600" b="1" dirty="0" err="1" smtClean="0">
                <a:solidFill>
                  <a:schemeClr val="bg2"/>
                </a:solidFill>
              </a:rPr>
              <a:t>здатністю</a:t>
            </a:r>
            <a:r>
              <a:rPr lang="ru-RU" sz="1600" b="1" dirty="0" smtClean="0">
                <a:solidFill>
                  <a:schemeClr val="bg2"/>
                </a:solidFill>
              </a:rPr>
              <a:t> </a:t>
            </a:r>
            <a:r>
              <a:rPr lang="ru-RU" sz="1600" b="1" dirty="0" err="1" smtClean="0">
                <a:solidFill>
                  <a:schemeClr val="bg2"/>
                </a:solidFill>
              </a:rPr>
              <a:t>задовольняти</a:t>
            </a:r>
            <a:r>
              <a:rPr lang="ru-RU" sz="1600" b="1" dirty="0" smtClean="0">
                <a:solidFill>
                  <a:schemeClr val="bg2"/>
                </a:solidFill>
              </a:rPr>
              <a:t> </a:t>
            </a:r>
            <a:r>
              <a:rPr lang="ru-RU" sz="1600" b="1" dirty="0" err="1" smtClean="0">
                <a:solidFill>
                  <a:schemeClr val="bg2"/>
                </a:solidFill>
              </a:rPr>
              <a:t>конкретні</a:t>
            </a:r>
            <a:r>
              <a:rPr lang="ru-RU" sz="1600" b="1" dirty="0" smtClean="0">
                <a:solidFill>
                  <a:schemeClr val="bg2"/>
                </a:solidFill>
              </a:rPr>
              <a:t> потреби </a:t>
            </a:r>
            <a:r>
              <a:rPr lang="ru-RU" sz="1600" b="1" dirty="0" err="1" smtClean="0">
                <a:solidFill>
                  <a:schemeClr val="bg2"/>
                </a:solidFill>
              </a:rPr>
              <a:t>людини</a:t>
            </a:r>
            <a:r>
              <a:rPr lang="ru-RU" sz="1600" b="1" dirty="0" smtClean="0">
                <a:solidFill>
                  <a:schemeClr val="bg2"/>
                </a:solidFill>
              </a:rPr>
              <a:t>. </a:t>
            </a:r>
            <a:r>
              <a:rPr lang="ru-RU" sz="1600" b="1" dirty="0" err="1" smtClean="0">
                <a:solidFill>
                  <a:schemeClr val="bg2"/>
                </a:solidFill>
              </a:rPr>
              <a:t>Якщо</a:t>
            </a:r>
            <a:r>
              <a:rPr lang="ru-RU" sz="1600" b="1" dirty="0" smtClean="0">
                <a:solidFill>
                  <a:schemeClr val="bg2"/>
                </a:solidFill>
              </a:rPr>
              <a:t> </a:t>
            </a:r>
            <a:r>
              <a:rPr lang="ru-RU" sz="1600" b="1" dirty="0" err="1" smtClean="0">
                <a:solidFill>
                  <a:schemeClr val="bg2"/>
                </a:solidFill>
              </a:rPr>
              <a:t>споживна</a:t>
            </a:r>
            <a:r>
              <a:rPr lang="ru-RU" sz="1600" b="1" dirty="0" smtClean="0">
                <a:solidFill>
                  <a:schemeClr val="bg2"/>
                </a:solidFill>
              </a:rPr>
              <a:t> </a:t>
            </a:r>
            <a:r>
              <a:rPr lang="ru-RU" sz="1600" b="1" dirty="0" err="1" smtClean="0">
                <a:solidFill>
                  <a:schemeClr val="bg2"/>
                </a:solidFill>
              </a:rPr>
              <a:t>вартість</a:t>
            </a:r>
            <a:r>
              <a:rPr lang="ru-RU" sz="1600" b="1" dirty="0" smtClean="0">
                <a:solidFill>
                  <a:schemeClr val="bg2"/>
                </a:solidFill>
              </a:rPr>
              <a:t> товару не </a:t>
            </a:r>
            <a:r>
              <a:rPr lang="ru-RU" sz="1600" b="1" dirty="0" err="1" smtClean="0">
                <a:solidFill>
                  <a:schemeClr val="bg2"/>
                </a:solidFill>
              </a:rPr>
              <a:t>відповідає</a:t>
            </a:r>
            <a:r>
              <a:rPr lang="ru-RU" sz="1600" b="1" dirty="0" smtClean="0">
                <a:solidFill>
                  <a:schemeClr val="bg2"/>
                </a:solidFill>
              </a:rPr>
              <a:t> </a:t>
            </a:r>
            <a:r>
              <a:rPr lang="ru-RU" sz="1600" b="1" dirty="0" err="1" smtClean="0">
                <a:solidFill>
                  <a:schemeClr val="bg2"/>
                </a:solidFill>
              </a:rPr>
              <a:t>реальним</a:t>
            </a:r>
            <a:r>
              <a:rPr lang="ru-RU" sz="1600" b="1" dirty="0" smtClean="0">
                <a:solidFill>
                  <a:schemeClr val="bg2"/>
                </a:solidFill>
              </a:rPr>
              <a:t> </a:t>
            </a:r>
            <a:r>
              <a:rPr lang="ru-RU" sz="1600" b="1" dirty="0" err="1" smtClean="0">
                <a:solidFill>
                  <a:schemeClr val="bg2"/>
                </a:solidFill>
              </a:rPr>
              <a:t>запитам</a:t>
            </a:r>
            <a:r>
              <a:rPr lang="ru-RU" sz="1600" b="1" dirty="0" smtClean="0">
                <a:solidFill>
                  <a:schemeClr val="bg2"/>
                </a:solidFill>
              </a:rPr>
              <a:t> </a:t>
            </a:r>
            <a:r>
              <a:rPr lang="ru-RU" sz="1600" b="1" dirty="0" err="1" smtClean="0">
                <a:solidFill>
                  <a:schemeClr val="bg2"/>
                </a:solidFill>
              </a:rPr>
              <a:t>споживачів</a:t>
            </a:r>
            <a:r>
              <a:rPr lang="ru-RU" sz="1600" b="1" dirty="0" smtClean="0">
                <a:solidFill>
                  <a:schemeClr val="bg2"/>
                </a:solidFill>
              </a:rPr>
              <a:t>, то </a:t>
            </a:r>
            <a:r>
              <a:rPr lang="ru-RU" sz="1600" b="1" dirty="0" err="1" smtClean="0">
                <a:solidFill>
                  <a:schemeClr val="bg2"/>
                </a:solidFill>
              </a:rPr>
              <a:t>він</a:t>
            </a:r>
            <a:r>
              <a:rPr lang="ru-RU" sz="1600" b="1" dirty="0" smtClean="0">
                <a:solidFill>
                  <a:schemeClr val="bg2"/>
                </a:solidFill>
              </a:rPr>
              <a:t> не буде </a:t>
            </a:r>
            <a:r>
              <a:rPr lang="ru-RU" sz="1600" b="1" dirty="0" err="1" smtClean="0">
                <a:solidFill>
                  <a:schemeClr val="bg2"/>
                </a:solidFill>
              </a:rPr>
              <a:t>затребуваний</a:t>
            </a:r>
            <a:r>
              <a:rPr lang="ru-RU" sz="1600" b="1" dirty="0" smtClean="0">
                <a:solidFill>
                  <a:schemeClr val="bg2"/>
                </a:solidFill>
              </a:rPr>
              <a:t>, а </a:t>
            </a:r>
            <a:r>
              <a:rPr lang="ru-RU" sz="1600" b="1" dirty="0" err="1" smtClean="0">
                <a:solidFill>
                  <a:schemeClr val="bg2"/>
                </a:solidFill>
              </a:rPr>
              <a:t>отже</a:t>
            </a:r>
            <a:r>
              <a:rPr lang="ru-RU" sz="1600" b="1" dirty="0" smtClean="0">
                <a:solidFill>
                  <a:schemeClr val="bg2"/>
                </a:solidFill>
              </a:rPr>
              <a:t>, не буде </a:t>
            </a:r>
            <a:r>
              <a:rPr lang="ru-RU" sz="1600" b="1" dirty="0" err="1" smtClean="0">
                <a:solidFill>
                  <a:schemeClr val="bg2"/>
                </a:solidFill>
              </a:rPr>
              <a:t>використаний</a:t>
            </a:r>
            <a:r>
              <a:rPr lang="ru-RU" sz="1600" b="1" dirty="0" smtClean="0">
                <a:solidFill>
                  <a:schemeClr val="bg2"/>
                </a:solidFill>
              </a:rPr>
              <a:t> за </a:t>
            </a:r>
            <a:r>
              <a:rPr lang="ru-RU" sz="1600" b="1" dirty="0" err="1" smtClean="0">
                <a:solidFill>
                  <a:schemeClr val="bg2"/>
                </a:solidFill>
              </a:rPr>
              <a:t>призначенням</a:t>
            </a:r>
            <a:r>
              <a:rPr lang="ru-RU" sz="1600" b="1" dirty="0" smtClean="0">
                <a:solidFill>
                  <a:schemeClr val="bg2"/>
                </a:solidFill>
              </a:rPr>
              <a:t> в </a:t>
            </a:r>
            <a:r>
              <a:rPr lang="ru-RU" sz="1600" b="1" dirty="0" err="1" smtClean="0">
                <a:solidFill>
                  <a:schemeClr val="bg2"/>
                </a:solidFill>
              </a:rPr>
              <a:t>його</a:t>
            </a:r>
            <a:r>
              <a:rPr lang="ru-RU" sz="1600" b="1" dirty="0" smtClean="0">
                <a:solidFill>
                  <a:schemeClr val="bg2"/>
                </a:solidFill>
              </a:rPr>
              <a:t> </a:t>
            </a:r>
            <a:r>
              <a:rPr lang="ru-RU" sz="1600" b="1" dirty="0" err="1" smtClean="0">
                <a:solidFill>
                  <a:schemeClr val="bg2"/>
                </a:solidFill>
              </a:rPr>
              <a:t>сфері</a:t>
            </a:r>
            <a:r>
              <a:rPr lang="ru-RU" sz="1600" b="1" dirty="0" smtClean="0">
                <a:solidFill>
                  <a:schemeClr val="bg2"/>
                </a:solidFill>
              </a:rPr>
              <a:t> </a:t>
            </a:r>
            <a:r>
              <a:rPr lang="ru-RU" sz="1600" b="1" dirty="0" err="1" smtClean="0">
                <a:solidFill>
                  <a:schemeClr val="bg2"/>
                </a:solidFill>
              </a:rPr>
              <a:t>застосування</a:t>
            </a:r>
            <a:r>
              <a:rPr lang="ru-RU" sz="1600" b="1" dirty="0" smtClean="0">
                <a:solidFill>
                  <a:schemeClr val="bg2"/>
                </a:solidFill>
              </a:rPr>
              <a:t>. </a:t>
            </a:r>
            <a:r>
              <a:rPr lang="ru-RU" sz="1600" b="1" dirty="0" smtClean="0">
                <a:solidFill>
                  <a:schemeClr val="bg2"/>
                </a:solidFill>
              </a:rPr>
              <a:t/>
            </a:r>
            <a:br>
              <a:rPr lang="ru-RU" sz="1600" b="1" dirty="0" smtClean="0">
                <a:solidFill>
                  <a:schemeClr val="bg2"/>
                </a:solidFill>
              </a:rPr>
            </a:br>
            <a:endParaRPr lang="ru-RU" sz="1600" b="1" dirty="0">
              <a:solidFill>
                <a:schemeClr val="bg2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3239" y="1349908"/>
            <a:ext cx="8222100" cy="2710200"/>
          </a:xfrm>
        </p:spPr>
        <p:txBody>
          <a:bodyPr/>
          <a:lstStyle/>
          <a:p>
            <a:pPr algn="just">
              <a:buNone/>
            </a:pPr>
            <a:r>
              <a:rPr lang="ru-RU" sz="1600" b="1" i="1" u="sng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Мета </a:t>
            </a:r>
            <a:r>
              <a:rPr lang="ru-RU" sz="1600" b="1" i="1" u="sng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товарознавства</a:t>
            </a:r>
            <a:r>
              <a:rPr lang="ru-RU" sz="1600" i="1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 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-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вивчення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основоположних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характеристик товару,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складових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його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споживну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вартість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, а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також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їх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змін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на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всіх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етапах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рухи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товару.</a:t>
            </a:r>
          </a:p>
          <a:p>
            <a:pPr algn="just">
              <a:buNone/>
            </a:pPr>
            <a:r>
              <a:rPr lang="ru-RU" sz="1600" b="1" i="1" u="sng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До </a:t>
            </a:r>
            <a:r>
              <a:rPr lang="ru-RU" sz="1600" b="1" i="1" u="sng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завдань</a:t>
            </a:r>
            <a:r>
              <a:rPr lang="ru-RU" sz="1600" b="1" i="1" u="sng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 </a:t>
            </a:r>
            <a:r>
              <a:rPr lang="ru-RU" sz="1600" b="1" i="1" u="sng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товарознавства</a:t>
            </a:r>
            <a:r>
              <a:rPr lang="ru-RU" sz="1600" b="1" i="1" u="sng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як науки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і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учбової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дисципліни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відносяться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:</a:t>
            </a:r>
          </a:p>
          <a:p>
            <a:pPr algn="just">
              <a:buNone/>
            </a:pP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■чітке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визначення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основоположних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характеристик,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складових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споживної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вартості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;</a:t>
            </a:r>
          </a:p>
          <a:p>
            <a:pPr algn="just">
              <a:buNone/>
            </a:pP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■встановлення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принципів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і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методів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товарознавства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,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що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обумовлюють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його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наукові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основи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;</a:t>
            </a:r>
          </a:p>
          <a:p>
            <a:pPr algn="just">
              <a:buNone/>
            </a:pP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■систематизація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безлічі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товарів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шляхом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раціонального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застосування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методів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класифікації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і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кодування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;</a:t>
            </a:r>
          </a:p>
          <a:p>
            <a:pPr algn="just">
              <a:buNone/>
            </a:pP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■вивчення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властивостей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і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показників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асортименту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для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аналізу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асортиментної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політики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промислової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або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торгової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організацій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;</a:t>
            </a:r>
          </a:p>
          <a:p>
            <a:pPr algn="just">
              <a:buNone/>
            </a:pP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■управління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асортиментом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організацій</a:t>
            </a:r>
            <a:r>
              <a:rPr lang="ru-RU" sz="1600" dirty="0" smtClean="0">
                <a:solidFill>
                  <a:schemeClr val="bg2"/>
                </a:solidFill>
                <a:latin typeface="+mj-lt"/>
                <a:ea typeface="Batang" pitchFamily="18" charset="-127"/>
                <a:cs typeface="Aharoni" pitchFamily="2" charset="-79"/>
              </a:rPr>
              <a:t>;</a:t>
            </a:r>
          </a:p>
          <a:p>
            <a:pPr>
              <a:buNone/>
            </a:pPr>
            <a:endParaRPr lang="ru-RU" sz="1600" dirty="0">
              <a:latin typeface="+mj-lt"/>
              <a:ea typeface="Batang" pitchFamily="18" charset="-127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/>
          <p:nvPr/>
        </p:nvPicPr>
        <p:blipFill rotWithShape="1">
          <a:blip r:embed="rId2"/>
          <a:srcRect l="36336" t="20732" r="35898" b="14633"/>
          <a:stretch/>
        </p:blipFill>
        <p:spPr bwMode="auto">
          <a:xfrm>
            <a:off x="1890713" y="326572"/>
            <a:ext cx="5247205" cy="421743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lc="http://schemas.openxmlformats.org/drawingml/2006/lockedCanvas"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3239" y="225541"/>
            <a:ext cx="8222100" cy="767700"/>
          </a:xfrm>
        </p:spPr>
        <p:txBody>
          <a:bodyPr/>
          <a:lstStyle/>
          <a:p>
            <a:r>
              <a:rPr lang="ru-RU" dirty="0" err="1" smtClean="0"/>
              <a:t>Основні</a:t>
            </a:r>
            <a:r>
              <a:rPr lang="ru-RU" dirty="0" smtClean="0"/>
              <a:t> </a:t>
            </a:r>
            <a:r>
              <a:rPr lang="ru-RU" i="1" dirty="0" err="1" smtClean="0"/>
              <a:t>завдання</a:t>
            </a:r>
            <a:r>
              <a:rPr lang="ru-RU" i="1" dirty="0" smtClean="0"/>
              <a:t> </a:t>
            </a:r>
            <a:r>
              <a:rPr lang="ru-RU" i="1" dirty="0" err="1" smtClean="0"/>
              <a:t>товарознавства</a:t>
            </a:r>
            <a:r>
              <a:rPr lang="ru-RU" i="1" dirty="0" smtClean="0"/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1982" y="510152"/>
            <a:ext cx="8793398" cy="2710200"/>
          </a:xfrm>
        </p:spPr>
        <p:txBody>
          <a:bodyPr/>
          <a:lstStyle/>
          <a:p>
            <a:pPr algn="just">
              <a:buNone/>
            </a:pPr>
            <a:r>
              <a:rPr lang="ru-RU" sz="1400" dirty="0" smtClean="0">
                <a:solidFill>
                  <a:schemeClr val="bg2"/>
                </a:solidFill>
              </a:rPr>
              <a:t>-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розвивати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теоретичні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положення</a:t>
            </a:r>
            <a:r>
              <a:rPr lang="ru-RU" sz="1400" dirty="0" smtClean="0">
                <a:solidFill>
                  <a:schemeClr val="bg2"/>
                </a:solidFill>
              </a:rPr>
              <a:t> про товар як </a:t>
            </a:r>
            <a:r>
              <a:rPr lang="ru-RU" sz="1400" dirty="0" err="1" smtClean="0">
                <a:solidFill>
                  <a:schemeClr val="bg2"/>
                </a:solidFill>
              </a:rPr>
              <a:t>споживчу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вартість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і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виявлення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закономірностей</a:t>
            </a:r>
            <a:r>
              <a:rPr lang="ru-RU" sz="1400" dirty="0" smtClean="0">
                <a:solidFill>
                  <a:schemeClr val="bg2"/>
                </a:solidFill>
              </a:rPr>
              <a:t>, </a:t>
            </a:r>
            <a:r>
              <a:rPr lang="ru-RU" sz="1400" dirty="0" err="1" smtClean="0">
                <a:solidFill>
                  <a:schemeClr val="bg2"/>
                </a:solidFill>
              </a:rPr>
              <a:t>пов'язаних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із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просуванням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smtClean="0">
                <a:solidFill>
                  <a:schemeClr val="bg2"/>
                </a:solidFill>
              </a:rPr>
              <a:t>товару на ринку </a:t>
            </a:r>
            <a:r>
              <a:rPr lang="ru-RU" sz="1400" dirty="0" err="1" smtClean="0">
                <a:solidFill>
                  <a:schemeClr val="bg2"/>
                </a:solidFill>
              </a:rPr>
              <a:t>і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задоволенням</a:t>
            </a:r>
            <a:r>
              <a:rPr lang="ru-RU" sz="1400" dirty="0" smtClean="0">
                <a:solidFill>
                  <a:schemeClr val="bg2"/>
                </a:solidFill>
              </a:rPr>
              <a:t> потреб </a:t>
            </a:r>
            <a:r>
              <a:rPr lang="ru-RU" sz="1400" dirty="0" err="1" smtClean="0">
                <a:solidFill>
                  <a:schemeClr val="bg2"/>
                </a:solidFill>
              </a:rPr>
              <a:t>населення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smtClean="0">
                <a:solidFill>
                  <a:schemeClr val="bg2"/>
                </a:solidFill>
              </a:rPr>
              <a:t>на </a:t>
            </a:r>
            <a:r>
              <a:rPr lang="ru-RU" sz="1400" dirty="0" err="1" smtClean="0">
                <a:solidFill>
                  <a:schemeClr val="bg2"/>
                </a:solidFill>
              </a:rPr>
              <a:t>сучасному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етапі</a:t>
            </a:r>
            <a:r>
              <a:rPr lang="ru-RU" sz="1400" dirty="0" smtClean="0">
                <a:solidFill>
                  <a:schemeClr val="bg2"/>
                </a:solidFill>
              </a:rPr>
              <a:t>;</a:t>
            </a:r>
          </a:p>
          <a:p>
            <a:pPr algn="just">
              <a:buNone/>
            </a:pPr>
            <a:r>
              <a:rPr lang="ru-RU" sz="1400" dirty="0" smtClean="0">
                <a:solidFill>
                  <a:schemeClr val="bg2"/>
                </a:solidFill>
              </a:rPr>
              <a:t>- </a:t>
            </a:r>
            <a:r>
              <a:rPr lang="ru-RU" sz="1400" dirty="0" err="1" smtClean="0">
                <a:solidFill>
                  <a:schemeClr val="bg2"/>
                </a:solidFill>
              </a:rPr>
              <a:t>розробляти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наукові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принципи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і</a:t>
            </a:r>
            <a:r>
              <a:rPr lang="ru-RU" sz="1400" dirty="0" smtClean="0">
                <a:solidFill>
                  <a:schemeClr val="bg2"/>
                </a:solidFill>
              </a:rPr>
              <a:t> правила </a:t>
            </a:r>
            <a:r>
              <a:rPr lang="ru-RU" sz="1400" dirty="0" err="1" smtClean="0">
                <a:solidFill>
                  <a:schemeClr val="bg2"/>
                </a:solidFill>
              </a:rPr>
              <a:t>класифікації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і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кодування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товарів</a:t>
            </a:r>
            <a:r>
              <a:rPr lang="ru-RU" sz="1400" dirty="0" smtClean="0">
                <a:solidFill>
                  <a:schemeClr val="bg2"/>
                </a:solidFill>
              </a:rPr>
              <a:t>, </a:t>
            </a:r>
            <a:r>
              <a:rPr lang="ru-RU" sz="1400" dirty="0" err="1" smtClean="0">
                <a:solidFill>
                  <a:schemeClr val="bg2"/>
                </a:solidFill>
              </a:rPr>
              <a:t>які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сприяють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упровадженню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комп'ютеризації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smtClean="0">
                <a:solidFill>
                  <a:schemeClr val="bg2"/>
                </a:solidFill>
              </a:rPr>
              <a:t>в </a:t>
            </a:r>
            <a:r>
              <a:rPr lang="ru-RU" sz="1400" dirty="0" err="1" smtClean="0">
                <a:solidFill>
                  <a:schemeClr val="bg2"/>
                </a:solidFill>
              </a:rPr>
              <a:t>процесі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управління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асортиментом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і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якістю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товарів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і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удосконалення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інформаційного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забезпечення</a:t>
            </a:r>
            <a:r>
              <a:rPr lang="ru-RU" sz="1400" dirty="0" smtClean="0">
                <a:solidFill>
                  <a:schemeClr val="bg2"/>
                </a:solidFill>
              </a:rPr>
              <a:t>;</a:t>
            </a:r>
          </a:p>
          <a:p>
            <a:pPr algn="just">
              <a:buNone/>
            </a:pPr>
            <a:r>
              <a:rPr lang="ru-RU" sz="1400" dirty="0" smtClean="0">
                <a:solidFill>
                  <a:schemeClr val="bg2"/>
                </a:solidFill>
              </a:rPr>
              <a:t>- </a:t>
            </a:r>
            <a:r>
              <a:rPr lang="ru-RU" sz="1400" dirty="0" smtClean="0">
                <a:solidFill>
                  <a:schemeClr val="bg2"/>
                </a:solidFill>
              </a:rPr>
              <a:t>участь у </a:t>
            </a:r>
            <a:r>
              <a:rPr lang="ru-RU" sz="1400" dirty="0" err="1" smtClean="0">
                <a:solidFill>
                  <a:schemeClr val="bg2"/>
                </a:solidFill>
              </a:rPr>
              <a:t>розробленні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вимог</a:t>
            </a:r>
            <a:r>
              <a:rPr lang="ru-RU" sz="1400" dirty="0" smtClean="0">
                <a:solidFill>
                  <a:schemeClr val="bg2"/>
                </a:solidFill>
              </a:rPr>
              <a:t> до </a:t>
            </a:r>
            <a:r>
              <a:rPr lang="ru-RU" sz="1400" dirty="0" err="1" smtClean="0">
                <a:solidFill>
                  <a:schemeClr val="bg2"/>
                </a:solidFill>
              </a:rPr>
              <a:t>якості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товарів</a:t>
            </a:r>
            <a:r>
              <a:rPr lang="ru-RU" sz="1400" dirty="0" smtClean="0">
                <a:solidFill>
                  <a:schemeClr val="bg2"/>
                </a:solidFill>
              </a:rPr>
              <a:t>, </a:t>
            </a:r>
            <a:r>
              <a:rPr lang="ru-RU" sz="1400" dirty="0" err="1" smtClean="0">
                <a:solidFill>
                  <a:schemeClr val="bg2"/>
                </a:solidFill>
              </a:rPr>
              <a:t>що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закладаються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smtClean="0">
                <a:solidFill>
                  <a:schemeClr val="bg2"/>
                </a:solidFill>
              </a:rPr>
              <a:t>в </a:t>
            </a:r>
            <a:r>
              <a:rPr lang="ru-RU" sz="1400" dirty="0" err="1" smtClean="0">
                <a:solidFill>
                  <a:schemeClr val="bg2"/>
                </a:solidFill>
              </a:rPr>
              <a:t>нормативно-технічні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документи</a:t>
            </a:r>
            <a:r>
              <a:rPr lang="ru-RU" sz="1400" dirty="0" smtClean="0">
                <a:solidFill>
                  <a:schemeClr val="bg2"/>
                </a:solidFill>
              </a:rPr>
              <a:t> на </a:t>
            </a:r>
            <a:r>
              <a:rPr lang="ru-RU" sz="1400" dirty="0" err="1" smtClean="0">
                <a:solidFill>
                  <a:schemeClr val="bg2"/>
                </a:solidFill>
              </a:rPr>
              <a:t>продукцію</a:t>
            </a:r>
            <a:r>
              <a:rPr lang="ru-RU" sz="1400" dirty="0" smtClean="0">
                <a:solidFill>
                  <a:schemeClr val="bg2"/>
                </a:solidFill>
              </a:rPr>
              <a:t>;</a:t>
            </a:r>
          </a:p>
          <a:p>
            <a:pPr algn="just">
              <a:buNone/>
            </a:pPr>
            <a:r>
              <a:rPr lang="ru-RU" sz="1400" dirty="0" smtClean="0">
                <a:solidFill>
                  <a:schemeClr val="bg2"/>
                </a:solidFill>
              </a:rPr>
              <a:t>- </a:t>
            </a:r>
            <a:r>
              <a:rPr lang="ru-RU" sz="1400" dirty="0" err="1" smtClean="0">
                <a:solidFill>
                  <a:schemeClr val="bg2"/>
                </a:solidFill>
              </a:rPr>
              <a:t>створювати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нові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прилади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і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сучасні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методи</a:t>
            </a:r>
            <a:r>
              <a:rPr lang="ru-RU" sz="1400" dirty="0" smtClean="0">
                <a:solidFill>
                  <a:schemeClr val="bg2"/>
                </a:solidFill>
              </a:rPr>
              <a:t> контролю </a:t>
            </a:r>
            <a:r>
              <a:rPr lang="ru-RU" sz="1400" dirty="0" err="1" smtClean="0">
                <a:solidFill>
                  <a:schemeClr val="bg2"/>
                </a:solidFill>
              </a:rPr>
              <a:t>якості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товарів</a:t>
            </a:r>
            <a:r>
              <a:rPr lang="ru-RU" sz="1400" dirty="0" smtClean="0">
                <a:solidFill>
                  <a:schemeClr val="bg2"/>
                </a:solidFill>
              </a:rPr>
              <a:t>, </a:t>
            </a:r>
            <a:r>
              <a:rPr lang="ru-RU" sz="1400" dirty="0" err="1" smtClean="0">
                <a:solidFill>
                  <a:schemeClr val="bg2"/>
                </a:solidFill>
              </a:rPr>
              <a:t>що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забезпечують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об'єктивність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результатів</a:t>
            </a:r>
            <a:r>
              <a:rPr lang="ru-RU" sz="1400" dirty="0" smtClean="0">
                <a:solidFill>
                  <a:schemeClr val="bg2"/>
                </a:solidFill>
              </a:rPr>
              <a:t>, </a:t>
            </a:r>
            <a:r>
              <a:rPr lang="ru-RU" sz="1400" dirty="0" err="1" smtClean="0">
                <a:solidFill>
                  <a:schemeClr val="bg2"/>
                </a:solidFill>
              </a:rPr>
              <a:t>мінімальні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витрати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ресурсів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і</a:t>
            </a:r>
            <a:r>
              <a:rPr lang="ru-RU" sz="1400" dirty="0" smtClean="0">
                <a:solidFill>
                  <a:schemeClr val="bg2"/>
                </a:solidFill>
              </a:rPr>
              <a:t> часу;</a:t>
            </a:r>
          </a:p>
          <a:p>
            <a:pPr algn="just">
              <a:buNone/>
            </a:pPr>
            <a:r>
              <a:rPr lang="ru-RU" sz="1400" dirty="0" smtClean="0">
                <a:solidFill>
                  <a:schemeClr val="bg2"/>
                </a:solidFill>
              </a:rPr>
              <a:t>- </a:t>
            </a:r>
            <a:r>
              <a:rPr lang="ru-RU" sz="1400" dirty="0" err="1" smtClean="0">
                <a:solidFill>
                  <a:schemeClr val="bg2"/>
                </a:solidFill>
              </a:rPr>
              <a:t>визначення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номенклатури</a:t>
            </a:r>
            <a:r>
              <a:rPr lang="ru-RU" sz="1400" dirty="0" smtClean="0">
                <a:solidFill>
                  <a:schemeClr val="bg2"/>
                </a:solidFill>
              </a:rPr>
              <a:t>, </a:t>
            </a:r>
            <a:r>
              <a:rPr lang="ru-RU" sz="1400" dirty="0" err="1" smtClean="0">
                <a:solidFill>
                  <a:schemeClr val="bg2"/>
                </a:solidFill>
              </a:rPr>
              <a:t>споживчих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властивостей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і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показників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товарів</a:t>
            </a:r>
            <a:r>
              <a:rPr lang="ru-RU" sz="1400" dirty="0" smtClean="0">
                <a:solidFill>
                  <a:schemeClr val="bg2"/>
                </a:solidFill>
              </a:rPr>
              <a:t>;</a:t>
            </a:r>
          </a:p>
          <a:p>
            <a:pPr algn="just">
              <a:buNone/>
            </a:pPr>
            <a:r>
              <a:rPr lang="ru-RU" sz="1400" dirty="0" smtClean="0">
                <a:solidFill>
                  <a:schemeClr val="bg2"/>
                </a:solidFill>
              </a:rPr>
              <a:t>- </a:t>
            </a:r>
            <a:r>
              <a:rPr lang="ru-RU" sz="1400" dirty="0" err="1" smtClean="0">
                <a:solidFill>
                  <a:schemeClr val="bg2"/>
                </a:solidFill>
              </a:rPr>
              <a:t>оцінка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якості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товарів</a:t>
            </a:r>
            <a:r>
              <a:rPr lang="ru-RU" sz="1400" dirty="0" smtClean="0">
                <a:solidFill>
                  <a:schemeClr val="bg2"/>
                </a:solidFill>
              </a:rPr>
              <a:t>, </a:t>
            </a:r>
            <a:r>
              <a:rPr lang="ru-RU" sz="1400" dirty="0" err="1" smtClean="0">
                <a:solidFill>
                  <a:schemeClr val="bg2"/>
                </a:solidFill>
              </a:rPr>
              <a:t>зокрема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нових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вітчизняних</a:t>
            </a:r>
            <a:r>
              <a:rPr lang="ru-RU" sz="1400" dirty="0" smtClean="0">
                <a:solidFill>
                  <a:schemeClr val="bg2"/>
                </a:solidFill>
              </a:rPr>
              <a:t> та </a:t>
            </a:r>
            <a:r>
              <a:rPr lang="ru-RU" sz="1400" dirty="0" err="1" smtClean="0">
                <a:solidFill>
                  <a:schemeClr val="bg2"/>
                </a:solidFill>
              </a:rPr>
              <a:t>імпортних</a:t>
            </a:r>
            <a:r>
              <a:rPr lang="ru-RU" sz="1400" dirty="0" smtClean="0">
                <a:solidFill>
                  <a:schemeClr val="bg2"/>
                </a:solidFill>
              </a:rPr>
              <a:t>;</a:t>
            </a:r>
          </a:p>
          <a:p>
            <a:pPr algn="just">
              <a:buNone/>
            </a:pPr>
            <a:r>
              <a:rPr lang="ru-RU" sz="1400" dirty="0" smtClean="0">
                <a:solidFill>
                  <a:schemeClr val="bg2"/>
                </a:solidFill>
              </a:rPr>
              <a:t>- </a:t>
            </a:r>
            <a:r>
              <a:rPr lang="ru-RU" sz="1400" dirty="0" err="1" smtClean="0">
                <a:solidFill>
                  <a:schemeClr val="bg2"/>
                </a:solidFill>
              </a:rPr>
              <a:t>виявлення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градацій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якості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і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дефектів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товарів</a:t>
            </a:r>
            <a:r>
              <a:rPr lang="ru-RU" sz="1400" dirty="0" smtClean="0">
                <a:solidFill>
                  <a:schemeClr val="bg2"/>
                </a:solidFill>
              </a:rPr>
              <a:t>, причин </a:t>
            </a:r>
            <a:r>
              <a:rPr lang="ru-RU" sz="1400" dirty="0" err="1" smtClean="0">
                <a:solidFill>
                  <a:schemeClr val="bg2"/>
                </a:solidFill>
              </a:rPr>
              <a:t>їх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виникнення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і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мір</a:t>
            </a:r>
            <a:r>
              <a:rPr lang="ru-RU" sz="1400" dirty="0" smtClean="0">
                <a:solidFill>
                  <a:schemeClr val="bg2"/>
                </a:solidFill>
              </a:rPr>
              <a:t> по </a:t>
            </a:r>
            <a:r>
              <a:rPr lang="ru-RU" sz="1400" dirty="0" err="1" smtClean="0">
                <a:solidFill>
                  <a:schemeClr val="bg2"/>
                </a:solidFill>
              </a:rPr>
              <a:t>попередженню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реалізації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неякісних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товарів</a:t>
            </a:r>
            <a:r>
              <a:rPr lang="ru-RU" sz="1400" dirty="0" smtClean="0">
                <a:solidFill>
                  <a:schemeClr val="bg2"/>
                </a:solidFill>
              </a:rPr>
              <a:t>;</a:t>
            </a:r>
          </a:p>
          <a:p>
            <a:pPr algn="just">
              <a:buNone/>
            </a:pPr>
            <a:r>
              <a:rPr lang="ru-RU" sz="1400" dirty="0" smtClean="0">
                <a:solidFill>
                  <a:schemeClr val="bg2"/>
                </a:solidFill>
              </a:rPr>
              <a:t>- </a:t>
            </a:r>
            <a:r>
              <a:rPr lang="ru-RU" sz="1400" dirty="0" err="1" smtClean="0">
                <a:solidFill>
                  <a:schemeClr val="bg2"/>
                </a:solidFill>
              </a:rPr>
              <a:t>визначення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кількісних</a:t>
            </a:r>
            <a:r>
              <a:rPr lang="ru-RU" sz="1400" dirty="0" smtClean="0">
                <a:solidFill>
                  <a:schemeClr val="bg2"/>
                </a:solidFill>
              </a:rPr>
              <a:t> характеристик </a:t>
            </a:r>
            <a:r>
              <a:rPr lang="ru-RU" sz="1400" dirty="0" err="1" smtClean="0">
                <a:solidFill>
                  <a:schemeClr val="bg2"/>
                </a:solidFill>
              </a:rPr>
              <a:t>одиничних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примірників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товарів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і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товарних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партій</a:t>
            </a:r>
            <a:r>
              <a:rPr lang="ru-RU" sz="1400" dirty="0" smtClean="0">
                <a:solidFill>
                  <a:schemeClr val="bg2"/>
                </a:solidFill>
              </a:rPr>
              <a:t>;</a:t>
            </a:r>
          </a:p>
          <a:p>
            <a:pPr algn="just">
              <a:buNone/>
            </a:pPr>
            <a:r>
              <a:rPr lang="ru-RU" sz="1400" dirty="0" smtClean="0">
                <a:solidFill>
                  <a:schemeClr val="bg2"/>
                </a:solidFill>
              </a:rPr>
              <a:t>- </a:t>
            </a:r>
            <a:r>
              <a:rPr lang="ru-RU" sz="1400" dirty="0" err="1" smtClean="0">
                <a:solidFill>
                  <a:schemeClr val="bg2"/>
                </a:solidFill>
              </a:rPr>
              <a:t>забезпечення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якості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і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кількості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товарів</a:t>
            </a:r>
            <a:r>
              <a:rPr lang="ru-RU" sz="1400" dirty="0" smtClean="0">
                <a:solidFill>
                  <a:schemeClr val="bg2"/>
                </a:solidFill>
              </a:rPr>
              <a:t> на </a:t>
            </a:r>
            <a:r>
              <a:rPr lang="ru-RU" sz="1400" dirty="0" err="1" smtClean="0">
                <a:solidFill>
                  <a:schemeClr val="bg2"/>
                </a:solidFill>
              </a:rPr>
              <a:t>різних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етапах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їх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технологічного</a:t>
            </a:r>
            <a:r>
              <a:rPr lang="ru-RU" sz="1400" dirty="0" smtClean="0">
                <a:solidFill>
                  <a:schemeClr val="bg2"/>
                </a:solidFill>
              </a:rPr>
              <a:t> циклу шляхом </a:t>
            </a:r>
            <a:r>
              <a:rPr lang="ru-RU" sz="1400" dirty="0" err="1" smtClean="0">
                <a:solidFill>
                  <a:schemeClr val="bg2"/>
                </a:solidFill>
              </a:rPr>
              <a:t>обліку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формуючих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і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регулюючих</a:t>
            </a:r>
            <a:r>
              <a:rPr lang="ru-RU" sz="1400" dirty="0" smtClean="0">
                <a:solidFill>
                  <a:schemeClr val="bg2"/>
                </a:solidFill>
              </a:rPr>
              <a:t> та </a:t>
            </a:r>
            <a:r>
              <a:rPr lang="ru-RU" sz="1400" dirty="0" err="1" smtClean="0">
                <a:solidFill>
                  <a:schemeClr val="bg2"/>
                </a:solidFill>
              </a:rPr>
              <a:t>зберігаючих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чинників</a:t>
            </a:r>
            <a:r>
              <a:rPr lang="ru-RU" sz="1400" dirty="0" smtClean="0">
                <a:solidFill>
                  <a:schemeClr val="bg2"/>
                </a:solidFill>
              </a:rPr>
              <a:t>;</a:t>
            </a:r>
          </a:p>
          <a:p>
            <a:pPr algn="just">
              <a:buNone/>
            </a:pPr>
            <a:r>
              <a:rPr lang="ru-RU" sz="1400" dirty="0" smtClean="0">
                <a:solidFill>
                  <a:schemeClr val="bg2"/>
                </a:solidFill>
              </a:rPr>
              <a:t>- </a:t>
            </a:r>
            <a:r>
              <a:rPr lang="ru-RU" sz="1400" dirty="0" err="1" smtClean="0">
                <a:solidFill>
                  <a:schemeClr val="bg2"/>
                </a:solidFill>
              </a:rPr>
              <a:t>встановлення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видів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товарних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втрат</a:t>
            </a:r>
            <a:r>
              <a:rPr lang="ru-RU" sz="1400" dirty="0" smtClean="0">
                <a:solidFill>
                  <a:schemeClr val="bg2"/>
                </a:solidFill>
              </a:rPr>
              <a:t>, причин </a:t>
            </a:r>
            <a:r>
              <a:rPr lang="ru-RU" sz="1400" dirty="0" err="1" smtClean="0">
                <a:solidFill>
                  <a:schemeClr val="bg2"/>
                </a:solidFill>
              </a:rPr>
              <a:t>їх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виникнення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і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розробка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мір</a:t>
            </a:r>
            <a:r>
              <a:rPr lang="ru-RU" sz="1400" dirty="0" smtClean="0">
                <a:solidFill>
                  <a:schemeClr val="bg2"/>
                </a:solidFill>
              </a:rPr>
              <a:t> по </a:t>
            </a:r>
            <a:r>
              <a:rPr lang="ru-RU" sz="1400" dirty="0" err="1" smtClean="0">
                <a:solidFill>
                  <a:schemeClr val="bg2"/>
                </a:solidFill>
              </a:rPr>
              <a:t>їх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попередженню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або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 err="1" smtClean="0">
                <a:solidFill>
                  <a:schemeClr val="bg2"/>
                </a:solidFill>
              </a:rPr>
              <a:t>зниженню</a:t>
            </a:r>
            <a:r>
              <a:rPr lang="ru-RU" sz="1400" dirty="0" smtClean="0">
                <a:solidFill>
                  <a:schemeClr val="bg2"/>
                </a:solidFill>
              </a:rPr>
              <a:t>;</a:t>
            </a:r>
          </a:p>
          <a:p>
            <a:pPr>
              <a:buNone/>
            </a:pPr>
            <a:endParaRPr lang="ru-R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8594" y="818063"/>
            <a:ext cx="8222100" cy="2710200"/>
          </a:xfrm>
        </p:spPr>
        <p:txBody>
          <a:bodyPr/>
          <a:lstStyle/>
          <a:p>
            <a:pPr algn="just">
              <a:buNone/>
            </a:pPr>
            <a:r>
              <a:rPr lang="ru-RU" dirty="0" smtClean="0">
                <a:solidFill>
                  <a:schemeClr val="bg2"/>
                </a:solidFill>
              </a:rPr>
              <a:t>- </a:t>
            </a:r>
            <a:r>
              <a:rPr lang="ru-RU" sz="1600" dirty="0" err="1" smtClean="0">
                <a:solidFill>
                  <a:schemeClr val="bg2"/>
                </a:solidFill>
              </a:rPr>
              <a:t>інформаційне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забезпечення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руху</a:t>
            </a:r>
            <a:r>
              <a:rPr lang="ru-RU" sz="1600" dirty="0" smtClean="0">
                <a:solidFill>
                  <a:schemeClr val="bg2"/>
                </a:solidFill>
              </a:rPr>
              <a:t> товару </a:t>
            </a:r>
            <a:r>
              <a:rPr lang="ru-RU" sz="1600" dirty="0" err="1" smtClean="0">
                <a:solidFill>
                  <a:schemeClr val="bg2"/>
                </a:solidFill>
              </a:rPr>
              <a:t>від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виготівника</a:t>
            </a:r>
            <a:r>
              <a:rPr lang="ru-RU" sz="1600" dirty="0" smtClean="0">
                <a:solidFill>
                  <a:schemeClr val="bg2"/>
                </a:solidFill>
              </a:rPr>
              <a:t> до </a:t>
            </a:r>
            <a:r>
              <a:rPr lang="ru-RU" sz="1600" dirty="0" err="1" smtClean="0">
                <a:solidFill>
                  <a:schemeClr val="bg2"/>
                </a:solidFill>
              </a:rPr>
              <a:t>споживача</a:t>
            </a:r>
            <a:r>
              <a:rPr lang="ru-RU" sz="1600" dirty="0" smtClean="0">
                <a:solidFill>
                  <a:schemeClr val="bg2"/>
                </a:solidFill>
              </a:rPr>
              <a:t>;</a:t>
            </a:r>
          </a:p>
          <a:p>
            <a:pPr algn="just">
              <a:buNone/>
            </a:pPr>
            <a:r>
              <a:rPr lang="ru-RU" sz="1600" dirty="0" smtClean="0">
                <a:solidFill>
                  <a:schemeClr val="bg2"/>
                </a:solidFill>
              </a:rPr>
              <a:t>- </a:t>
            </a:r>
            <a:r>
              <a:rPr lang="ru-RU" sz="1600" dirty="0" err="1" smtClean="0">
                <a:solidFill>
                  <a:schemeClr val="bg2"/>
                </a:solidFill>
              </a:rPr>
              <a:t>дослідження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властивості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нових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товарів</a:t>
            </a:r>
            <a:r>
              <a:rPr lang="ru-RU" sz="1600" dirty="0" smtClean="0">
                <a:solidFill>
                  <a:schemeClr val="bg2"/>
                </a:solidFill>
              </a:rPr>
              <a:t>, </a:t>
            </a:r>
            <a:r>
              <a:rPr lang="ru-RU" sz="1600" dirty="0" err="1" smtClean="0">
                <a:solidFill>
                  <a:schemeClr val="bg2"/>
                </a:solidFill>
              </a:rPr>
              <a:t>насамперед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властивості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безпеки</a:t>
            </a:r>
            <a:r>
              <a:rPr lang="ru-RU" sz="1600" dirty="0" smtClean="0">
                <a:solidFill>
                  <a:schemeClr val="bg2"/>
                </a:solidFill>
              </a:rPr>
              <a:t>, </a:t>
            </a:r>
            <a:r>
              <a:rPr lang="ru-RU" sz="1600" dirty="0" err="1" smtClean="0">
                <a:solidFill>
                  <a:schemeClr val="bg2"/>
                </a:solidFill>
              </a:rPr>
              <a:t>розробка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номенклатури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їх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показників</a:t>
            </a:r>
            <a:endParaRPr lang="ru-RU" sz="1600" dirty="0" smtClean="0">
              <a:solidFill>
                <a:schemeClr val="bg2"/>
              </a:solidFill>
            </a:endParaRPr>
          </a:p>
          <a:p>
            <a:pPr algn="just">
              <a:buNone/>
            </a:pPr>
            <a:r>
              <a:rPr lang="ru-RU" sz="1600" dirty="0" smtClean="0">
                <a:solidFill>
                  <a:schemeClr val="bg2"/>
                </a:solidFill>
              </a:rPr>
              <a:t>- </a:t>
            </a:r>
            <a:r>
              <a:rPr lang="ru-RU" sz="1600" dirty="0" smtClean="0">
                <a:solidFill>
                  <a:schemeClr val="bg2"/>
                </a:solidFill>
              </a:rPr>
              <a:t>участь у </a:t>
            </a:r>
            <a:r>
              <a:rPr lang="ru-RU" sz="1600" dirty="0" err="1" smtClean="0">
                <a:solidFill>
                  <a:schemeClr val="bg2"/>
                </a:solidFill>
              </a:rPr>
              <a:t>розробленні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вимог</a:t>
            </a:r>
            <a:r>
              <a:rPr lang="ru-RU" sz="1600" dirty="0" smtClean="0">
                <a:solidFill>
                  <a:schemeClr val="bg2"/>
                </a:solidFill>
              </a:rPr>
              <a:t> до </a:t>
            </a:r>
            <a:r>
              <a:rPr lang="ru-RU" sz="1600" dirty="0" err="1" smtClean="0">
                <a:solidFill>
                  <a:schemeClr val="bg2"/>
                </a:solidFill>
              </a:rPr>
              <a:t>якості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товарів</a:t>
            </a:r>
            <a:r>
              <a:rPr lang="ru-RU" sz="1600" dirty="0" smtClean="0">
                <a:solidFill>
                  <a:schemeClr val="bg2"/>
                </a:solidFill>
              </a:rPr>
              <a:t>, </a:t>
            </a:r>
            <a:r>
              <a:rPr lang="ru-RU" sz="1600" dirty="0" err="1" smtClean="0">
                <a:solidFill>
                  <a:schemeClr val="bg2"/>
                </a:solidFill>
              </a:rPr>
              <a:t>що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закладаються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smtClean="0">
                <a:solidFill>
                  <a:schemeClr val="bg2"/>
                </a:solidFill>
              </a:rPr>
              <a:t>в </a:t>
            </a:r>
            <a:r>
              <a:rPr lang="ru-RU" sz="1600" dirty="0" err="1" smtClean="0">
                <a:solidFill>
                  <a:schemeClr val="bg2"/>
                </a:solidFill>
              </a:rPr>
              <a:t>нормативно-технічні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документи</a:t>
            </a:r>
            <a:r>
              <a:rPr lang="ru-RU" sz="1600" dirty="0" smtClean="0">
                <a:solidFill>
                  <a:schemeClr val="bg2"/>
                </a:solidFill>
              </a:rPr>
              <a:t> на </a:t>
            </a:r>
            <a:r>
              <a:rPr lang="ru-RU" sz="1600" dirty="0" err="1" smtClean="0">
                <a:solidFill>
                  <a:schemeClr val="bg2"/>
                </a:solidFill>
              </a:rPr>
              <a:t>продукцію</a:t>
            </a:r>
            <a:r>
              <a:rPr lang="ru-RU" sz="1600" dirty="0" smtClean="0">
                <a:solidFill>
                  <a:schemeClr val="bg2"/>
                </a:solidFill>
              </a:rPr>
              <a:t>;</a:t>
            </a:r>
          </a:p>
          <a:p>
            <a:pPr algn="just">
              <a:buNone/>
            </a:pPr>
            <a:r>
              <a:rPr lang="ru-RU" sz="1600" dirty="0" smtClean="0">
                <a:solidFill>
                  <a:schemeClr val="bg2"/>
                </a:solidFill>
              </a:rPr>
              <a:t>-</a:t>
            </a:r>
            <a:r>
              <a:rPr lang="ru-RU" sz="1600" dirty="0" err="1" smtClean="0">
                <a:solidFill>
                  <a:schemeClr val="bg2"/>
                </a:solidFill>
              </a:rPr>
              <a:t>створення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нових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приладів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і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сучасних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методів</a:t>
            </a:r>
            <a:r>
              <a:rPr lang="ru-RU" sz="1600" dirty="0" smtClean="0">
                <a:solidFill>
                  <a:schemeClr val="bg2"/>
                </a:solidFill>
              </a:rPr>
              <a:t> контролю </a:t>
            </a:r>
            <a:r>
              <a:rPr lang="ru-RU" sz="1600" dirty="0" err="1" smtClean="0">
                <a:solidFill>
                  <a:schemeClr val="bg2"/>
                </a:solidFill>
              </a:rPr>
              <a:t>якості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товарів</a:t>
            </a:r>
            <a:r>
              <a:rPr lang="ru-RU" sz="1600" dirty="0" smtClean="0">
                <a:solidFill>
                  <a:schemeClr val="bg2"/>
                </a:solidFill>
              </a:rPr>
              <a:t>, </a:t>
            </a:r>
            <a:r>
              <a:rPr lang="ru-RU" sz="1600" dirty="0" err="1" smtClean="0">
                <a:solidFill>
                  <a:schemeClr val="bg2"/>
                </a:solidFill>
              </a:rPr>
              <a:t>що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забезпечують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об'єктивність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результатів</a:t>
            </a:r>
            <a:r>
              <a:rPr lang="ru-RU" sz="1600" dirty="0" smtClean="0">
                <a:solidFill>
                  <a:schemeClr val="bg2"/>
                </a:solidFill>
              </a:rPr>
              <a:t>, </a:t>
            </a:r>
            <a:r>
              <a:rPr lang="ru-RU" sz="1600" dirty="0" err="1" smtClean="0">
                <a:solidFill>
                  <a:schemeClr val="bg2"/>
                </a:solidFill>
              </a:rPr>
              <a:t>мінімальні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витрати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ресурсів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і</a:t>
            </a:r>
            <a:r>
              <a:rPr lang="ru-RU" sz="1600" dirty="0" smtClean="0">
                <a:solidFill>
                  <a:schemeClr val="bg2"/>
                </a:solidFill>
              </a:rPr>
              <a:t> часу;</a:t>
            </a:r>
          </a:p>
          <a:p>
            <a:pPr algn="just">
              <a:buNone/>
            </a:pPr>
            <a:r>
              <a:rPr lang="ru-RU" sz="1600" dirty="0" smtClean="0">
                <a:solidFill>
                  <a:schemeClr val="bg2"/>
                </a:solidFill>
              </a:rPr>
              <a:t>-</a:t>
            </a:r>
            <a:r>
              <a:rPr lang="ru-RU" sz="1600" dirty="0" err="1" smtClean="0">
                <a:solidFill>
                  <a:schemeClr val="bg2"/>
                </a:solidFill>
              </a:rPr>
              <a:t>дослідження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властивостей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нових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товарів</a:t>
            </a:r>
            <a:r>
              <a:rPr lang="ru-RU" sz="1600" dirty="0" smtClean="0">
                <a:solidFill>
                  <a:schemeClr val="bg2"/>
                </a:solidFill>
              </a:rPr>
              <a:t>, </a:t>
            </a:r>
            <a:r>
              <a:rPr lang="ru-RU" sz="1600" dirty="0" err="1" smtClean="0">
                <a:solidFill>
                  <a:schemeClr val="bg2"/>
                </a:solidFill>
              </a:rPr>
              <a:t>насамперед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властивостей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безпеки</a:t>
            </a:r>
            <a:r>
              <a:rPr lang="ru-RU" sz="1600" dirty="0" smtClean="0">
                <a:solidFill>
                  <a:schemeClr val="bg2"/>
                </a:solidFill>
              </a:rPr>
              <a:t>, </a:t>
            </a:r>
            <a:r>
              <a:rPr lang="ru-RU" sz="1600" dirty="0" err="1" smtClean="0">
                <a:solidFill>
                  <a:schemeClr val="bg2"/>
                </a:solidFill>
              </a:rPr>
              <a:t>розробка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номенклатури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показників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якості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цих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товарів</a:t>
            </a:r>
            <a:r>
              <a:rPr lang="ru-RU" sz="1600" dirty="0" smtClean="0">
                <a:solidFill>
                  <a:schemeClr val="bg2"/>
                </a:solidFill>
              </a:rPr>
              <a:t>, </a:t>
            </a:r>
            <a:r>
              <a:rPr lang="ru-RU" sz="1600" dirty="0" err="1" smtClean="0">
                <a:solidFill>
                  <a:schemeClr val="bg2"/>
                </a:solidFill>
              </a:rPr>
              <a:t>необхідних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і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достатніх</a:t>
            </a:r>
            <a:r>
              <a:rPr lang="ru-RU" sz="1600" dirty="0" smtClean="0">
                <a:solidFill>
                  <a:schemeClr val="bg2"/>
                </a:solidFill>
              </a:rPr>
              <a:t> для </a:t>
            </a:r>
            <a:r>
              <a:rPr lang="ru-RU" sz="1600" dirty="0" err="1" smtClean="0">
                <a:solidFill>
                  <a:schemeClr val="bg2"/>
                </a:solidFill>
              </a:rPr>
              <a:t>комплексної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оцінки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якості</a:t>
            </a:r>
            <a:r>
              <a:rPr lang="ru-RU" sz="1600" dirty="0" smtClean="0">
                <a:solidFill>
                  <a:schemeClr val="bg2"/>
                </a:solidFill>
              </a:rPr>
              <a:t>;</a:t>
            </a:r>
          </a:p>
          <a:p>
            <a:pPr algn="just">
              <a:buNone/>
            </a:pPr>
            <a:r>
              <a:rPr lang="ru-RU" sz="1600" dirty="0" smtClean="0">
                <a:solidFill>
                  <a:schemeClr val="bg2"/>
                </a:solidFill>
              </a:rPr>
              <a:t>- </a:t>
            </a:r>
            <a:r>
              <a:rPr lang="ru-RU" sz="1600" dirty="0" err="1" smtClean="0">
                <a:solidFill>
                  <a:schemeClr val="bg2"/>
                </a:solidFill>
              </a:rPr>
              <a:t>розробка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системи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якості</a:t>
            </a:r>
            <a:r>
              <a:rPr lang="ru-RU" sz="1600" dirty="0" smtClean="0">
                <a:solidFill>
                  <a:schemeClr val="bg2"/>
                </a:solidFill>
              </a:rPr>
              <a:t> на </a:t>
            </a:r>
            <a:r>
              <a:rPr lang="ru-RU" sz="1600" dirty="0" err="1" smtClean="0">
                <a:solidFill>
                  <a:schemeClr val="bg2"/>
                </a:solidFill>
              </a:rPr>
              <a:t>товари</a:t>
            </a:r>
            <a:r>
              <a:rPr lang="ru-RU" sz="1600" dirty="0" smtClean="0">
                <a:solidFill>
                  <a:schemeClr val="bg2"/>
                </a:solidFill>
              </a:rPr>
              <a:t> в </a:t>
            </a:r>
            <a:r>
              <a:rPr lang="ru-RU" sz="1600" dirty="0" err="1" smtClean="0">
                <a:solidFill>
                  <a:schemeClr val="bg2"/>
                </a:solidFill>
              </a:rPr>
              <a:t>підприємствах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торгівлі</a:t>
            </a:r>
            <a:r>
              <a:rPr lang="ru-RU" sz="1600" dirty="0" smtClean="0">
                <a:solidFill>
                  <a:schemeClr val="bg2"/>
                </a:solidFill>
              </a:rPr>
              <a:t> на </a:t>
            </a:r>
            <a:r>
              <a:rPr lang="ru-RU" sz="1600" dirty="0" err="1" smtClean="0">
                <a:solidFill>
                  <a:schemeClr val="bg2"/>
                </a:solidFill>
              </a:rPr>
              <a:t>основі</a:t>
            </a:r>
            <a:endParaRPr lang="ru-RU" sz="1600" dirty="0" smtClean="0">
              <a:solidFill>
                <a:schemeClr val="bg2"/>
              </a:solidFill>
            </a:endParaRPr>
          </a:p>
          <a:p>
            <a:pPr algn="just">
              <a:buNone/>
            </a:pPr>
            <a:r>
              <a:rPr lang="ru-RU" sz="1600" dirty="0" err="1" smtClean="0">
                <a:solidFill>
                  <a:schemeClr val="bg2"/>
                </a:solidFill>
              </a:rPr>
              <a:t>міжнародних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стандартів</a:t>
            </a:r>
            <a:r>
              <a:rPr lang="ru-RU" sz="1600" dirty="0" smtClean="0">
                <a:solidFill>
                  <a:schemeClr val="bg2"/>
                </a:solidFill>
              </a:rPr>
              <a:t>;</a:t>
            </a:r>
          </a:p>
          <a:p>
            <a:pPr algn="just">
              <a:buNone/>
            </a:pPr>
            <a:r>
              <a:rPr lang="ru-RU" sz="1600" dirty="0" smtClean="0">
                <a:solidFill>
                  <a:schemeClr val="bg2"/>
                </a:solidFill>
              </a:rPr>
              <a:t>- </a:t>
            </a:r>
            <a:r>
              <a:rPr lang="ru-RU" sz="1600" dirty="0" err="1" smtClean="0">
                <a:solidFill>
                  <a:schemeClr val="bg2"/>
                </a:solidFill>
              </a:rPr>
              <a:t>розробка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рекомендацій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щодо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нагляду</a:t>
            </a:r>
            <a:r>
              <a:rPr lang="ru-RU" sz="1600" dirty="0" smtClean="0">
                <a:solidFill>
                  <a:schemeClr val="bg2"/>
                </a:solidFill>
              </a:rPr>
              <a:t> за товарами в </a:t>
            </a:r>
            <a:r>
              <a:rPr lang="ru-RU" sz="1600" dirty="0" err="1" smtClean="0">
                <a:solidFill>
                  <a:schemeClr val="bg2"/>
                </a:solidFill>
              </a:rPr>
              <a:t>процесі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збереження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і</a:t>
            </a:r>
            <a:r>
              <a:rPr lang="ru-RU" sz="1600" dirty="0" smtClean="0">
                <a:solidFill>
                  <a:schemeClr val="bg2"/>
                </a:solidFill>
              </a:rPr>
              <a:t> </a:t>
            </a:r>
            <a:r>
              <a:rPr lang="ru-RU" sz="1600" dirty="0" err="1" smtClean="0">
                <a:solidFill>
                  <a:schemeClr val="bg2"/>
                </a:solidFill>
              </a:rPr>
              <a:t>транспортування</a:t>
            </a:r>
            <a:r>
              <a:rPr lang="ru-RU" sz="1600" dirty="0" smtClean="0">
                <a:solidFill>
                  <a:schemeClr val="bg2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900" y="272195"/>
            <a:ext cx="8222100" cy="767700"/>
          </a:xfrm>
        </p:spPr>
        <p:txBody>
          <a:bodyPr/>
          <a:lstStyle/>
          <a:p>
            <a:r>
              <a:rPr lang="ru-RU" b="1" dirty="0" err="1" smtClean="0"/>
              <a:t>Принципи</a:t>
            </a:r>
            <a:r>
              <a:rPr lang="ru-RU" b="1" dirty="0" smtClean="0"/>
              <a:t> </a:t>
            </a:r>
            <a:r>
              <a:rPr lang="ru-RU" b="1" dirty="0" err="1" smtClean="0"/>
              <a:t>товарознавства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5998" y="622119"/>
            <a:ext cx="8756076" cy="2710200"/>
          </a:xfrm>
        </p:spPr>
        <p:txBody>
          <a:bodyPr/>
          <a:lstStyle/>
          <a:p>
            <a:pPr algn="just">
              <a:buNone/>
            </a:pPr>
            <a:r>
              <a:rPr lang="ru-RU" b="1" dirty="0" smtClean="0">
                <a:solidFill>
                  <a:schemeClr val="bg2"/>
                </a:solidFill>
              </a:rPr>
              <a:t>1. </a:t>
            </a:r>
            <a:r>
              <a:rPr lang="ru-RU" b="1" dirty="0" err="1" smtClean="0">
                <a:solidFill>
                  <a:schemeClr val="bg2"/>
                </a:solidFill>
              </a:rPr>
              <a:t>Безпека</a:t>
            </a:r>
            <a:r>
              <a:rPr lang="ru-RU" b="1" dirty="0" smtClean="0">
                <a:solidFill>
                  <a:schemeClr val="bg2"/>
                </a:solidFill>
              </a:rPr>
              <a:t> – принцип, </a:t>
            </a:r>
            <a:r>
              <a:rPr lang="ru-RU" b="1" dirty="0" err="1" smtClean="0">
                <a:solidFill>
                  <a:schemeClr val="bg2"/>
                </a:solidFill>
              </a:rPr>
              <a:t>який</a:t>
            </a:r>
            <a:r>
              <a:rPr lang="ru-RU" b="1" dirty="0" smtClean="0">
                <a:solidFill>
                  <a:schemeClr val="bg2"/>
                </a:solidFill>
              </a:rPr>
              <a:t> </a:t>
            </a:r>
            <a:r>
              <a:rPr lang="ru-RU" b="1" dirty="0" err="1" smtClean="0">
                <a:solidFill>
                  <a:schemeClr val="bg2"/>
                </a:solidFill>
              </a:rPr>
              <a:t>полягає</a:t>
            </a:r>
            <a:r>
              <a:rPr lang="ru-RU" b="1" dirty="0" smtClean="0">
                <a:solidFill>
                  <a:schemeClr val="bg2"/>
                </a:solidFill>
              </a:rPr>
              <a:t> у </a:t>
            </a:r>
            <a:r>
              <a:rPr lang="ru-RU" b="1" dirty="0" err="1" smtClean="0">
                <a:solidFill>
                  <a:schemeClr val="bg2"/>
                </a:solidFill>
              </a:rPr>
              <a:t>відсутності</a:t>
            </a:r>
            <a:r>
              <a:rPr lang="ru-RU" b="1" dirty="0" smtClean="0">
                <a:solidFill>
                  <a:schemeClr val="bg2"/>
                </a:solidFill>
              </a:rPr>
              <a:t> недопустимого </a:t>
            </a:r>
            <a:r>
              <a:rPr lang="ru-RU" b="1" dirty="0" err="1" smtClean="0">
                <a:solidFill>
                  <a:schemeClr val="bg2"/>
                </a:solidFill>
              </a:rPr>
              <a:t>ризику</a:t>
            </a:r>
            <a:r>
              <a:rPr lang="ru-RU" b="1" dirty="0" smtClean="0">
                <a:solidFill>
                  <a:schemeClr val="bg2"/>
                </a:solidFill>
              </a:rPr>
              <a:t>, </a:t>
            </a:r>
            <a:r>
              <a:rPr lang="ru-RU" b="1" dirty="0" err="1" smtClean="0">
                <a:solidFill>
                  <a:schemeClr val="bg2"/>
                </a:solidFill>
              </a:rPr>
              <a:t>пов’язаного</a:t>
            </a:r>
            <a:r>
              <a:rPr lang="ru-RU" b="1" dirty="0" smtClean="0">
                <a:solidFill>
                  <a:schemeClr val="bg2"/>
                </a:solidFill>
              </a:rPr>
              <a:t> </a:t>
            </a:r>
            <a:r>
              <a:rPr lang="ru-RU" b="1" dirty="0" err="1" smtClean="0">
                <a:solidFill>
                  <a:schemeClr val="bg2"/>
                </a:solidFill>
              </a:rPr>
              <a:t>з</a:t>
            </a:r>
            <a:r>
              <a:rPr lang="ru-RU" b="1" dirty="0" smtClean="0">
                <a:solidFill>
                  <a:schemeClr val="bg2"/>
                </a:solidFill>
              </a:rPr>
              <a:t> </a:t>
            </a:r>
            <a:r>
              <a:rPr lang="ru-RU" b="1" dirty="0" err="1" smtClean="0">
                <a:solidFill>
                  <a:schemeClr val="bg2"/>
                </a:solidFill>
              </a:rPr>
              <a:t>можливістю</a:t>
            </a:r>
            <a:r>
              <a:rPr lang="ru-RU" b="1" dirty="0" smtClean="0">
                <a:solidFill>
                  <a:schemeClr val="bg2"/>
                </a:solidFill>
              </a:rPr>
              <a:t> </a:t>
            </a:r>
            <a:r>
              <a:rPr lang="ru-RU" b="1" dirty="0" err="1" smtClean="0">
                <a:solidFill>
                  <a:schemeClr val="bg2"/>
                </a:solidFill>
              </a:rPr>
              <a:t>нанесення</a:t>
            </a:r>
            <a:r>
              <a:rPr lang="ru-RU" b="1" dirty="0" smtClean="0">
                <a:solidFill>
                  <a:schemeClr val="bg2"/>
                </a:solidFill>
              </a:rPr>
              <a:t> товаром (</a:t>
            </a:r>
            <a:r>
              <a:rPr lang="ru-RU" b="1" dirty="0" err="1" smtClean="0">
                <a:solidFill>
                  <a:schemeClr val="bg2"/>
                </a:solidFill>
              </a:rPr>
              <a:t>послугою</a:t>
            </a:r>
            <a:r>
              <a:rPr lang="ru-RU" b="1" dirty="0" smtClean="0">
                <a:solidFill>
                  <a:schemeClr val="bg2"/>
                </a:solidFill>
              </a:rPr>
              <a:t>, </a:t>
            </a:r>
            <a:r>
              <a:rPr lang="ru-RU" b="1" dirty="0" err="1" smtClean="0">
                <a:solidFill>
                  <a:schemeClr val="bg2"/>
                </a:solidFill>
              </a:rPr>
              <a:t>процесом</a:t>
            </a:r>
            <a:r>
              <a:rPr lang="ru-RU" b="1" dirty="0" smtClean="0">
                <a:solidFill>
                  <a:schemeClr val="bg2"/>
                </a:solidFill>
              </a:rPr>
              <a:t> ) </a:t>
            </a:r>
            <a:r>
              <a:rPr lang="ru-RU" b="1" dirty="0" err="1" smtClean="0">
                <a:solidFill>
                  <a:schemeClr val="bg2"/>
                </a:solidFill>
              </a:rPr>
              <a:t>шкоди</a:t>
            </a:r>
            <a:r>
              <a:rPr lang="ru-RU" b="1" dirty="0" smtClean="0">
                <a:solidFill>
                  <a:schemeClr val="bg2"/>
                </a:solidFill>
              </a:rPr>
              <a:t> </a:t>
            </a:r>
            <a:r>
              <a:rPr lang="ru-RU" b="1" dirty="0" err="1" smtClean="0">
                <a:solidFill>
                  <a:schemeClr val="bg2"/>
                </a:solidFill>
              </a:rPr>
              <a:t>життю</a:t>
            </a:r>
            <a:r>
              <a:rPr lang="ru-RU" b="1" dirty="0" smtClean="0">
                <a:solidFill>
                  <a:schemeClr val="bg2"/>
                </a:solidFill>
              </a:rPr>
              <a:t>, </a:t>
            </a:r>
            <a:r>
              <a:rPr lang="ru-RU" b="1" dirty="0" err="1" smtClean="0">
                <a:solidFill>
                  <a:schemeClr val="bg2"/>
                </a:solidFill>
              </a:rPr>
              <a:t>здоров’ю</a:t>
            </a:r>
            <a:r>
              <a:rPr lang="ru-RU" b="1" dirty="0" smtClean="0">
                <a:solidFill>
                  <a:schemeClr val="bg2"/>
                </a:solidFill>
              </a:rPr>
              <a:t> </a:t>
            </a:r>
            <a:r>
              <a:rPr lang="ru-RU" b="1" dirty="0" err="1" smtClean="0">
                <a:solidFill>
                  <a:schemeClr val="bg2"/>
                </a:solidFill>
              </a:rPr>
              <a:t>і</a:t>
            </a:r>
            <a:r>
              <a:rPr lang="ru-RU" b="1" dirty="0" smtClean="0">
                <a:solidFill>
                  <a:schemeClr val="bg2"/>
                </a:solidFill>
              </a:rPr>
              <a:t> майну.</a:t>
            </a:r>
          </a:p>
          <a:p>
            <a:pPr algn="just">
              <a:buNone/>
            </a:pPr>
            <a:r>
              <a:rPr lang="ru-RU" b="1" dirty="0" smtClean="0">
                <a:solidFill>
                  <a:schemeClr val="bg2"/>
                </a:solidFill>
              </a:rPr>
              <a:t>2. </a:t>
            </a:r>
            <a:r>
              <a:rPr lang="ru-RU" b="1" dirty="0" err="1" smtClean="0">
                <a:solidFill>
                  <a:schemeClr val="bg2"/>
                </a:solidFill>
              </a:rPr>
              <a:t>Ефективність</a:t>
            </a:r>
            <a:r>
              <a:rPr lang="ru-RU" b="1" dirty="0" smtClean="0">
                <a:solidFill>
                  <a:schemeClr val="bg2"/>
                </a:solidFill>
              </a:rPr>
              <a:t> – принцип, </a:t>
            </a:r>
            <a:r>
              <a:rPr lang="ru-RU" b="1" dirty="0" err="1" smtClean="0">
                <a:solidFill>
                  <a:schemeClr val="bg2"/>
                </a:solidFill>
              </a:rPr>
              <a:t>який</a:t>
            </a:r>
            <a:r>
              <a:rPr lang="ru-RU" b="1" dirty="0" smtClean="0">
                <a:solidFill>
                  <a:schemeClr val="bg2"/>
                </a:solidFill>
              </a:rPr>
              <a:t> </a:t>
            </a:r>
            <a:r>
              <a:rPr lang="ru-RU" b="1" dirty="0" err="1" smtClean="0">
                <a:solidFill>
                  <a:schemeClr val="bg2"/>
                </a:solidFill>
              </a:rPr>
              <a:t>полягає</a:t>
            </a:r>
            <a:r>
              <a:rPr lang="ru-RU" b="1" dirty="0" smtClean="0">
                <a:solidFill>
                  <a:schemeClr val="bg2"/>
                </a:solidFill>
              </a:rPr>
              <a:t> у </a:t>
            </a:r>
            <a:r>
              <a:rPr lang="ru-RU" b="1" dirty="0" err="1" smtClean="0">
                <a:solidFill>
                  <a:schemeClr val="bg2"/>
                </a:solidFill>
              </a:rPr>
              <a:t>досягненні</a:t>
            </a:r>
            <a:r>
              <a:rPr lang="ru-RU" b="1" dirty="0" smtClean="0">
                <a:solidFill>
                  <a:schemeClr val="bg2"/>
                </a:solidFill>
              </a:rPr>
              <a:t> </a:t>
            </a:r>
            <a:r>
              <a:rPr lang="ru-RU" b="1" dirty="0" err="1" smtClean="0">
                <a:solidFill>
                  <a:schemeClr val="bg2"/>
                </a:solidFill>
              </a:rPr>
              <a:t>найбільш</a:t>
            </a:r>
            <a:r>
              <a:rPr lang="ru-RU" b="1" dirty="0" smtClean="0">
                <a:solidFill>
                  <a:schemeClr val="bg2"/>
                </a:solidFill>
              </a:rPr>
              <a:t> оптимального результату в </a:t>
            </a:r>
            <a:r>
              <a:rPr lang="ru-RU" b="1" dirty="0" err="1" smtClean="0">
                <a:solidFill>
                  <a:schemeClr val="bg2"/>
                </a:solidFill>
              </a:rPr>
              <a:t>процесі</a:t>
            </a:r>
            <a:r>
              <a:rPr lang="ru-RU" b="1" dirty="0" smtClean="0">
                <a:solidFill>
                  <a:schemeClr val="bg2"/>
                </a:solidFill>
              </a:rPr>
              <a:t> </a:t>
            </a:r>
            <a:r>
              <a:rPr lang="ru-RU" b="1" dirty="0" err="1" smtClean="0">
                <a:solidFill>
                  <a:schemeClr val="bg2"/>
                </a:solidFill>
              </a:rPr>
              <a:t>виробництва</a:t>
            </a:r>
            <a:r>
              <a:rPr lang="ru-RU" b="1" dirty="0" smtClean="0">
                <a:solidFill>
                  <a:schemeClr val="bg2"/>
                </a:solidFill>
              </a:rPr>
              <a:t>, </a:t>
            </a:r>
            <a:r>
              <a:rPr lang="ru-RU" b="1" dirty="0" err="1" smtClean="0">
                <a:solidFill>
                  <a:schemeClr val="bg2"/>
                </a:solidFill>
              </a:rPr>
              <a:t>зберігання</a:t>
            </a:r>
            <a:r>
              <a:rPr lang="ru-RU" b="1" dirty="0" smtClean="0">
                <a:solidFill>
                  <a:schemeClr val="bg2"/>
                </a:solidFill>
              </a:rPr>
              <a:t>, </a:t>
            </a:r>
            <a:r>
              <a:rPr lang="ru-RU" b="1" dirty="0" err="1" smtClean="0">
                <a:solidFill>
                  <a:schemeClr val="bg2"/>
                </a:solidFill>
              </a:rPr>
              <a:t>реалізації</a:t>
            </a:r>
            <a:r>
              <a:rPr lang="ru-RU" b="1" dirty="0" smtClean="0">
                <a:solidFill>
                  <a:schemeClr val="bg2"/>
                </a:solidFill>
              </a:rPr>
              <a:t> </a:t>
            </a:r>
            <a:r>
              <a:rPr lang="ru-RU" b="1" dirty="0" err="1" smtClean="0">
                <a:solidFill>
                  <a:schemeClr val="bg2"/>
                </a:solidFill>
              </a:rPr>
              <a:t>і</a:t>
            </a:r>
            <a:r>
              <a:rPr lang="ru-RU" b="1" dirty="0" smtClean="0">
                <a:solidFill>
                  <a:schemeClr val="bg2"/>
                </a:solidFill>
              </a:rPr>
              <a:t> </a:t>
            </a:r>
            <a:r>
              <a:rPr lang="ru-RU" b="1" dirty="0" err="1" smtClean="0">
                <a:solidFill>
                  <a:schemeClr val="bg2"/>
                </a:solidFill>
              </a:rPr>
              <a:t>споживанні</a:t>
            </a:r>
            <a:r>
              <a:rPr lang="ru-RU" b="1" dirty="0" smtClean="0">
                <a:solidFill>
                  <a:schemeClr val="bg2"/>
                </a:solidFill>
              </a:rPr>
              <a:t> </a:t>
            </a:r>
            <a:r>
              <a:rPr lang="ru-RU" b="1" dirty="0" err="1" smtClean="0">
                <a:solidFill>
                  <a:schemeClr val="bg2"/>
                </a:solidFill>
              </a:rPr>
              <a:t>товарів</a:t>
            </a:r>
            <a:r>
              <a:rPr lang="ru-RU" b="1" dirty="0" smtClean="0">
                <a:solidFill>
                  <a:schemeClr val="bg2"/>
                </a:solidFill>
              </a:rPr>
              <a:t>.</a:t>
            </a:r>
          </a:p>
          <a:p>
            <a:pPr algn="just">
              <a:buNone/>
            </a:pPr>
            <a:r>
              <a:rPr lang="ru-RU" b="1" dirty="0" smtClean="0">
                <a:solidFill>
                  <a:schemeClr val="bg2"/>
                </a:solidFill>
              </a:rPr>
              <a:t>3. </a:t>
            </a:r>
            <a:r>
              <a:rPr lang="ru-RU" b="1" dirty="0" err="1" smtClean="0">
                <a:solidFill>
                  <a:schemeClr val="bg2"/>
                </a:solidFill>
              </a:rPr>
              <a:t>Сумісність</a:t>
            </a:r>
            <a:r>
              <a:rPr lang="ru-RU" b="1" dirty="0" smtClean="0">
                <a:solidFill>
                  <a:schemeClr val="bg2"/>
                </a:solidFill>
              </a:rPr>
              <a:t> – принцип, </a:t>
            </a:r>
            <a:r>
              <a:rPr lang="ru-RU" b="1" dirty="0" err="1" smtClean="0">
                <a:solidFill>
                  <a:schemeClr val="bg2"/>
                </a:solidFill>
              </a:rPr>
              <a:t>який</a:t>
            </a:r>
            <a:r>
              <a:rPr lang="ru-RU" b="1" dirty="0" smtClean="0">
                <a:solidFill>
                  <a:schemeClr val="bg2"/>
                </a:solidFill>
              </a:rPr>
              <a:t> </a:t>
            </a:r>
            <a:r>
              <a:rPr lang="ru-RU" b="1" dirty="0" err="1" smtClean="0">
                <a:solidFill>
                  <a:schemeClr val="bg2"/>
                </a:solidFill>
              </a:rPr>
              <a:t>визначається</a:t>
            </a:r>
            <a:r>
              <a:rPr lang="ru-RU" b="1" dirty="0" smtClean="0">
                <a:solidFill>
                  <a:schemeClr val="bg2"/>
                </a:solidFill>
              </a:rPr>
              <a:t> </a:t>
            </a:r>
            <a:r>
              <a:rPr lang="ru-RU" b="1" dirty="0" err="1" smtClean="0">
                <a:solidFill>
                  <a:schemeClr val="bg2"/>
                </a:solidFill>
              </a:rPr>
              <a:t>придатністю</a:t>
            </a:r>
            <a:r>
              <a:rPr lang="ru-RU" b="1" dirty="0" smtClean="0">
                <a:solidFill>
                  <a:schemeClr val="bg2"/>
                </a:solidFill>
              </a:rPr>
              <a:t> </a:t>
            </a:r>
            <a:r>
              <a:rPr lang="ru-RU" b="1" dirty="0" err="1" smtClean="0">
                <a:solidFill>
                  <a:schemeClr val="bg2"/>
                </a:solidFill>
              </a:rPr>
              <a:t>товарів</a:t>
            </a:r>
            <a:r>
              <a:rPr lang="ru-RU" b="1" dirty="0" smtClean="0">
                <a:solidFill>
                  <a:schemeClr val="bg2"/>
                </a:solidFill>
              </a:rPr>
              <a:t> (</a:t>
            </a:r>
            <a:r>
              <a:rPr lang="ru-RU" b="1" dirty="0" err="1" smtClean="0">
                <a:solidFill>
                  <a:schemeClr val="bg2"/>
                </a:solidFill>
              </a:rPr>
              <a:t>процесів</a:t>
            </a:r>
            <a:r>
              <a:rPr lang="ru-RU" b="1" dirty="0" smtClean="0">
                <a:solidFill>
                  <a:schemeClr val="bg2"/>
                </a:solidFill>
              </a:rPr>
              <a:t>, </a:t>
            </a:r>
            <a:r>
              <a:rPr lang="ru-RU" b="1" dirty="0" err="1" smtClean="0">
                <a:solidFill>
                  <a:schemeClr val="bg2"/>
                </a:solidFill>
              </a:rPr>
              <a:t>послуг</a:t>
            </a:r>
            <a:r>
              <a:rPr lang="ru-RU" b="1" dirty="0" smtClean="0">
                <a:solidFill>
                  <a:schemeClr val="bg2"/>
                </a:solidFill>
              </a:rPr>
              <a:t> ) для </a:t>
            </a:r>
            <a:r>
              <a:rPr lang="ru-RU" b="1" dirty="0" err="1" smtClean="0">
                <a:solidFill>
                  <a:schemeClr val="bg2"/>
                </a:solidFill>
              </a:rPr>
              <a:t>сумісного</a:t>
            </a:r>
            <a:r>
              <a:rPr lang="ru-RU" b="1" dirty="0" smtClean="0">
                <a:solidFill>
                  <a:schemeClr val="bg2"/>
                </a:solidFill>
              </a:rPr>
              <a:t> </a:t>
            </a:r>
            <a:r>
              <a:rPr lang="ru-RU" b="1" dirty="0" err="1" smtClean="0">
                <a:solidFill>
                  <a:schemeClr val="bg2"/>
                </a:solidFill>
              </a:rPr>
              <a:t>використання</a:t>
            </a:r>
            <a:r>
              <a:rPr lang="ru-RU" b="1" dirty="0" smtClean="0">
                <a:solidFill>
                  <a:schemeClr val="bg2"/>
                </a:solidFill>
              </a:rPr>
              <a:t>.</a:t>
            </a:r>
          </a:p>
          <a:p>
            <a:pPr algn="just">
              <a:buNone/>
            </a:pPr>
            <a:r>
              <a:rPr lang="ru-RU" b="1" dirty="0" smtClean="0">
                <a:solidFill>
                  <a:schemeClr val="bg2"/>
                </a:solidFill>
              </a:rPr>
              <a:t>4. </a:t>
            </a:r>
            <a:r>
              <a:rPr lang="ru-RU" b="1" dirty="0" err="1" smtClean="0">
                <a:solidFill>
                  <a:schemeClr val="bg2"/>
                </a:solidFill>
              </a:rPr>
              <a:t>Взаємозамінність</a:t>
            </a:r>
            <a:r>
              <a:rPr lang="ru-RU" b="1" dirty="0" smtClean="0">
                <a:solidFill>
                  <a:schemeClr val="bg2"/>
                </a:solidFill>
              </a:rPr>
              <a:t> – принцип, </a:t>
            </a:r>
            <a:r>
              <a:rPr lang="ru-RU" b="1" dirty="0" err="1" smtClean="0">
                <a:solidFill>
                  <a:schemeClr val="bg2"/>
                </a:solidFill>
              </a:rPr>
              <a:t>який</a:t>
            </a:r>
            <a:r>
              <a:rPr lang="ru-RU" b="1" dirty="0" smtClean="0">
                <a:solidFill>
                  <a:schemeClr val="bg2"/>
                </a:solidFill>
              </a:rPr>
              <a:t> </a:t>
            </a:r>
            <a:r>
              <a:rPr lang="ru-RU" b="1" dirty="0" err="1" smtClean="0">
                <a:solidFill>
                  <a:schemeClr val="bg2"/>
                </a:solidFill>
              </a:rPr>
              <a:t>визначається</a:t>
            </a:r>
            <a:r>
              <a:rPr lang="ru-RU" b="1" dirty="0" smtClean="0">
                <a:solidFill>
                  <a:schemeClr val="bg2"/>
                </a:solidFill>
              </a:rPr>
              <a:t> </a:t>
            </a:r>
            <a:r>
              <a:rPr lang="ru-RU" b="1" dirty="0" err="1" smtClean="0">
                <a:solidFill>
                  <a:schemeClr val="bg2"/>
                </a:solidFill>
              </a:rPr>
              <a:t>придатністю</a:t>
            </a:r>
            <a:r>
              <a:rPr lang="ru-RU" b="1" dirty="0" smtClean="0">
                <a:solidFill>
                  <a:schemeClr val="bg2"/>
                </a:solidFill>
              </a:rPr>
              <a:t> товару (</a:t>
            </a:r>
            <a:r>
              <a:rPr lang="ru-RU" b="1" dirty="0" err="1" smtClean="0">
                <a:solidFill>
                  <a:schemeClr val="bg2"/>
                </a:solidFill>
              </a:rPr>
              <a:t>процесу</a:t>
            </a:r>
            <a:r>
              <a:rPr lang="ru-RU" b="1" dirty="0" smtClean="0">
                <a:solidFill>
                  <a:schemeClr val="bg2"/>
                </a:solidFill>
              </a:rPr>
              <a:t>, </a:t>
            </a:r>
            <a:r>
              <a:rPr lang="ru-RU" b="1" dirty="0" err="1" smtClean="0">
                <a:solidFill>
                  <a:schemeClr val="bg2"/>
                </a:solidFill>
              </a:rPr>
              <a:t>послуги</a:t>
            </a:r>
            <a:r>
              <a:rPr lang="ru-RU" b="1" dirty="0" smtClean="0">
                <a:solidFill>
                  <a:schemeClr val="bg2"/>
                </a:solidFill>
              </a:rPr>
              <a:t> ) </a:t>
            </a:r>
            <a:r>
              <a:rPr lang="ru-RU" b="1" dirty="0" err="1" smtClean="0">
                <a:solidFill>
                  <a:schemeClr val="bg2"/>
                </a:solidFill>
              </a:rPr>
              <a:t>використовуватися</a:t>
            </a:r>
            <a:r>
              <a:rPr lang="ru-RU" b="1" dirty="0" smtClean="0">
                <a:solidFill>
                  <a:schemeClr val="bg2"/>
                </a:solidFill>
              </a:rPr>
              <a:t> </a:t>
            </a:r>
            <a:r>
              <a:rPr lang="ru-RU" b="1" dirty="0" err="1" smtClean="0">
                <a:solidFill>
                  <a:schemeClr val="bg2"/>
                </a:solidFill>
              </a:rPr>
              <a:t>замість</a:t>
            </a:r>
            <a:r>
              <a:rPr lang="ru-RU" b="1" dirty="0" smtClean="0">
                <a:solidFill>
                  <a:schemeClr val="bg2"/>
                </a:solidFill>
              </a:rPr>
              <a:t> </a:t>
            </a:r>
            <a:r>
              <a:rPr lang="ru-RU" b="1" dirty="0" err="1" smtClean="0">
                <a:solidFill>
                  <a:schemeClr val="bg2"/>
                </a:solidFill>
              </a:rPr>
              <a:t>іншого</a:t>
            </a:r>
            <a:r>
              <a:rPr lang="ru-RU" b="1" dirty="0" smtClean="0">
                <a:solidFill>
                  <a:schemeClr val="bg2"/>
                </a:solidFill>
              </a:rPr>
              <a:t> </a:t>
            </a:r>
            <a:r>
              <a:rPr lang="ru-RU" b="1" dirty="0" err="1" smtClean="0">
                <a:solidFill>
                  <a:schemeClr val="bg2"/>
                </a:solidFill>
              </a:rPr>
              <a:t>товару</a:t>
            </a:r>
            <a:r>
              <a:rPr lang="ru-RU" b="1" dirty="0" smtClean="0">
                <a:solidFill>
                  <a:schemeClr val="bg2"/>
                </a:solidFill>
              </a:rPr>
              <a:t> (</a:t>
            </a:r>
            <a:r>
              <a:rPr lang="ru-RU" b="1" dirty="0" err="1" smtClean="0">
                <a:solidFill>
                  <a:schemeClr val="bg2"/>
                </a:solidFill>
              </a:rPr>
              <a:t>процесу</a:t>
            </a:r>
            <a:r>
              <a:rPr lang="ru-RU" b="1" dirty="0" smtClean="0">
                <a:solidFill>
                  <a:schemeClr val="bg2"/>
                </a:solidFill>
              </a:rPr>
              <a:t>, </a:t>
            </a:r>
            <a:r>
              <a:rPr lang="ru-RU" b="1" dirty="0" err="1" smtClean="0">
                <a:solidFill>
                  <a:schemeClr val="bg2"/>
                </a:solidFill>
              </a:rPr>
              <a:t>послуги</a:t>
            </a:r>
            <a:r>
              <a:rPr lang="ru-RU" b="1" dirty="0" smtClean="0">
                <a:solidFill>
                  <a:schemeClr val="bg2"/>
                </a:solidFill>
              </a:rPr>
              <a:t> ) </a:t>
            </a:r>
            <a:r>
              <a:rPr lang="ru-RU" b="1" dirty="0" err="1" smtClean="0">
                <a:solidFill>
                  <a:schemeClr val="bg2"/>
                </a:solidFill>
              </a:rPr>
              <a:t>з</a:t>
            </a:r>
            <a:r>
              <a:rPr lang="ru-RU" b="1" dirty="0" smtClean="0">
                <a:solidFill>
                  <a:schemeClr val="bg2"/>
                </a:solidFill>
              </a:rPr>
              <a:t> метою </a:t>
            </a:r>
            <a:r>
              <a:rPr lang="ru-RU" b="1" dirty="0" err="1" smtClean="0">
                <a:solidFill>
                  <a:schemeClr val="bg2"/>
                </a:solidFill>
              </a:rPr>
              <a:t>виконання</a:t>
            </a:r>
            <a:r>
              <a:rPr lang="ru-RU" b="1" dirty="0" smtClean="0">
                <a:solidFill>
                  <a:schemeClr val="bg2"/>
                </a:solidFill>
              </a:rPr>
              <a:t> одних </a:t>
            </a:r>
            <a:r>
              <a:rPr lang="ru-RU" b="1" dirty="0" err="1" smtClean="0">
                <a:solidFill>
                  <a:schemeClr val="bg2"/>
                </a:solidFill>
              </a:rPr>
              <a:t>і</a:t>
            </a:r>
            <a:r>
              <a:rPr lang="ru-RU" b="1" dirty="0" smtClean="0">
                <a:solidFill>
                  <a:schemeClr val="bg2"/>
                </a:solidFill>
              </a:rPr>
              <a:t> тих же </a:t>
            </a:r>
            <a:r>
              <a:rPr lang="ru-RU" b="1" dirty="0" err="1" smtClean="0">
                <a:solidFill>
                  <a:schemeClr val="bg2"/>
                </a:solidFill>
              </a:rPr>
              <a:t>функцій</a:t>
            </a:r>
            <a:r>
              <a:rPr lang="ru-RU" b="1" dirty="0" smtClean="0">
                <a:solidFill>
                  <a:schemeClr val="bg2"/>
                </a:solidFill>
              </a:rPr>
              <a:t>.</a:t>
            </a:r>
          </a:p>
          <a:p>
            <a:pPr>
              <a:buNone/>
            </a:pPr>
            <a:r>
              <a:rPr lang="ru-RU" b="1" dirty="0" smtClean="0">
                <a:solidFill>
                  <a:schemeClr val="bg2"/>
                </a:solidFill>
              </a:rPr>
              <a:t>5</a:t>
            </a:r>
            <a:r>
              <a:rPr lang="ru-RU" b="1" dirty="0" smtClean="0">
                <a:solidFill>
                  <a:schemeClr val="bg2"/>
                </a:solidFill>
              </a:rPr>
              <a:t>. </a:t>
            </a:r>
            <a:r>
              <a:rPr lang="ru-RU" b="1" dirty="0" err="1" smtClean="0">
                <a:solidFill>
                  <a:schemeClr val="bg2"/>
                </a:solidFill>
              </a:rPr>
              <a:t>Систематизація</a:t>
            </a:r>
            <a:r>
              <a:rPr lang="ru-RU" b="1" dirty="0" smtClean="0">
                <a:solidFill>
                  <a:schemeClr val="bg2"/>
                </a:solidFill>
              </a:rPr>
              <a:t> – принцип, </a:t>
            </a:r>
            <a:r>
              <a:rPr lang="ru-RU" b="1" dirty="0" err="1" smtClean="0">
                <a:solidFill>
                  <a:schemeClr val="bg2"/>
                </a:solidFill>
              </a:rPr>
              <a:t>який</a:t>
            </a:r>
            <a:r>
              <a:rPr lang="ru-RU" b="1" dirty="0" smtClean="0">
                <a:solidFill>
                  <a:schemeClr val="bg2"/>
                </a:solidFill>
              </a:rPr>
              <a:t> </a:t>
            </a:r>
            <a:r>
              <a:rPr lang="ru-RU" b="1" dirty="0" err="1" smtClean="0">
                <a:solidFill>
                  <a:schemeClr val="bg2"/>
                </a:solidFill>
              </a:rPr>
              <a:t>полягає</a:t>
            </a:r>
            <a:r>
              <a:rPr lang="ru-RU" b="1" dirty="0" smtClean="0">
                <a:solidFill>
                  <a:schemeClr val="bg2"/>
                </a:solidFill>
              </a:rPr>
              <a:t> у </a:t>
            </a:r>
            <a:r>
              <a:rPr lang="ru-RU" b="1" dirty="0" err="1" smtClean="0">
                <a:solidFill>
                  <a:schemeClr val="bg2"/>
                </a:solidFill>
              </a:rPr>
              <a:t>встановленні</a:t>
            </a:r>
            <a:r>
              <a:rPr lang="ru-RU" b="1" dirty="0" smtClean="0">
                <a:solidFill>
                  <a:schemeClr val="bg2"/>
                </a:solidFill>
              </a:rPr>
              <a:t> </a:t>
            </a:r>
            <a:r>
              <a:rPr lang="ru-RU" b="1" dirty="0" err="1" smtClean="0">
                <a:solidFill>
                  <a:schemeClr val="bg2"/>
                </a:solidFill>
              </a:rPr>
              <a:t>певної</a:t>
            </a:r>
            <a:r>
              <a:rPr lang="ru-RU" b="1" dirty="0" smtClean="0">
                <a:solidFill>
                  <a:schemeClr val="bg2"/>
                </a:solidFill>
              </a:rPr>
              <a:t> </a:t>
            </a:r>
            <a:r>
              <a:rPr lang="ru-RU" b="1" dirty="0" err="1" smtClean="0">
                <a:solidFill>
                  <a:schemeClr val="bg2"/>
                </a:solidFill>
              </a:rPr>
              <a:t>послідовності</a:t>
            </a:r>
            <a:r>
              <a:rPr lang="ru-RU" b="1" dirty="0" smtClean="0">
                <a:solidFill>
                  <a:schemeClr val="bg2"/>
                </a:solidFill>
              </a:rPr>
              <a:t> </a:t>
            </a:r>
            <a:r>
              <a:rPr lang="ru-RU" b="1" dirty="0" err="1" smtClean="0">
                <a:solidFill>
                  <a:schemeClr val="bg2"/>
                </a:solidFill>
              </a:rPr>
              <a:t>однорідних</a:t>
            </a:r>
            <a:r>
              <a:rPr lang="ru-RU" b="1" dirty="0" smtClean="0">
                <a:solidFill>
                  <a:schemeClr val="bg2"/>
                </a:solidFill>
              </a:rPr>
              <a:t>, </a:t>
            </a:r>
            <a:r>
              <a:rPr lang="ru-RU" b="1" dirty="0" err="1" smtClean="0">
                <a:solidFill>
                  <a:schemeClr val="bg2"/>
                </a:solidFill>
              </a:rPr>
              <a:t>взаємно</a:t>
            </a:r>
            <a:r>
              <a:rPr lang="ru-RU" b="1" dirty="0" smtClean="0">
                <a:solidFill>
                  <a:schemeClr val="bg2"/>
                </a:solidFill>
              </a:rPr>
              <a:t> </a:t>
            </a:r>
            <a:r>
              <a:rPr lang="ru-RU" b="1" dirty="0" err="1" smtClean="0">
                <a:solidFill>
                  <a:schemeClr val="bg2"/>
                </a:solidFill>
              </a:rPr>
              <a:t>пов’язаних</a:t>
            </a:r>
            <a:r>
              <a:rPr lang="ru-RU" b="1" dirty="0" smtClean="0">
                <a:solidFill>
                  <a:schemeClr val="bg2"/>
                </a:solidFill>
              </a:rPr>
              <a:t> </a:t>
            </a:r>
            <a:r>
              <a:rPr lang="ru-RU" b="1" dirty="0" err="1" smtClean="0">
                <a:solidFill>
                  <a:schemeClr val="bg2"/>
                </a:solidFill>
              </a:rPr>
              <a:t>товарів</a:t>
            </a:r>
            <a:r>
              <a:rPr lang="ru-RU" b="1" dirty="0" smtClean="0">
                <a:solidFill>
                  <a:schemeClr val="bg2"/>
                </a:solidFill>
              </a:rPr>
              <a:t> ( </a:t>
            </a:r>
            <a:r>
              <a:rPr lang="ru-RU" b="1" dirty="0" err="1" smtClean="0">
                <a:solidFill>
                  <a:schemeClr val="bg2"/>
                </a:solidFill>
              </a:rPr>
              <a:t>процесів</a:t>
            </a:r>
            <a:r>
              <a:rPr lang="ru-RU" b="1" dirty="0" smtClean="0">
                <a:solidFill>
                  <a:schemeClr val="bg2"/>
                </a:solidFill>
              </a:rPr>
              <a:t>, </a:t>
            </a:r>
            <a:r>
              <a:rPr lang="ru-RU" b="1" dirty="0" err="1" smtClean="0">
                <a:solidFill>
                  <a:schemeClr val="bg2"/>
                </a:solidFill>
              </a:rPr>
              <a:t>послуг</a:t>
            </a:r>
            <a:r>
              <a:rPr lang="ru-RU" b="1" dirty="0" smtClean="0">
                <a:solidFill>
                  <a:schemeClr val="bg2"/>
                </a:solidFill>
              </a:rPr>
              <a:t>).</a:t>
            </a:r>
            <a:endParaRPr lang="ru-RU" b="1" dirty="0" smtClean="0">
              <a:solidFill>
                <a:schemeClr val="bg2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12700" lvl="0" indent="3429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6"/>
          <p:cNvSpPr txBox="1">
            <a:spLocks noGrp="1"/>
          </p:cNvSpPr>
          <p:nvPr>
            <p:ph type="body" idx="1"/>
          </p:nvPr>
        </p:nvSpPr>
        <p:spPr>
          <a:xfrm>
            <a:off x="299600" y="1270825"/>
            <a:ext cx="8563800" cy="33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12700" lvl="0" indent="342900" algn="just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3265" y="363894"/>
            <a:ext cx="843487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800" dirty="0" smtClean="0"/>
              <a:t>Класифікація товарів є важливою складовою </a:t>
            </a:r>
            <a:r>
              <a:rPr lang="uk-UA" sz="1800" dirty="0" smtClean="0"/>
              <a:t>товарознавства</a:t>
            </a:r>
            <a:r>
              <a:rPr lang="uk-UA" sz="1800" dirty="0" smtClean="0"/>
              <a:t>, надзвичайно велике її значення в управлінні асортиментом і якістю товарів. Вона дозволяє вивчати </a:t>
            </a:r>
            <a:r>
              <a:rPr lang="uk-UA" sz="1800" dirty="0" smtClean="0"/>
              <a:t>безліч </a:t>
            </a:r>
            <a:r>
              <a:rPr lang="uk-UA" sz="1800" dirty="0" smtClean="0"/>
              <a:t>різноманітних товарів і раціонально організовувати </a:t>
            </a:r>
            <a:r>
              <a:rPr lang="uk-UA" sz="1800" dirty="0" smtClean="0"/>
              <a:t>торгівлю </a:t>
            </a:r>
            <a:r>
              <a:rPr lang="uk-UA" sz="1800" dirty="0" smtClean="0"/>
              <a:t>ними.</a:t>
            </a:r>
          </a:p>
          <a:p>
            <a:pPr algn="just"/>
            <a:r>
              <a:rPr lang="uk-UA" sz="1800" dirty="0" smtClean="0"/>
              <a:t>Об'єктом виступає елемент класифікованого загалу. У товарознавстві таким елементом є товар. З-поміж великої кількості </a:t>
            </a:r>
            <a:r>
              <a:rPr lang="uk-UA" sz="1800" i="1" dirty="0" smtClean="0"/>
              <a:t>товарів за ознакою призначення виділяються: споживчі товари, </a:t>
            </a:r>
            <a:r>
              <a:rPr lang="uk-UA" sz="1800" i="1" dirty="0" err="1" smtClean="0"/>
              <a:t>товари</a:t>
            </a:r>
            <a:r>
              <a:rPr lang="uk-UA" sz="1800" i="1" dirty="0" smtClean="0"/>
              <a:t> промислового призначення та ін.</a:t>
            </a:r>
            <a:endParaRPr lang="uk-UA" sz="1800" dirty="0" smtClean="0"/>
          </a:p>
          <a:p>
            <a:pPr algn="just"/>
            <a:r>
              <a:rPr lang="uk-UA" sz="1800" b="1" dirty="0" smtClean="0"/>
              <a:t>Класифікація</a:t>
            </a:r>
            <a:r>
              <a:rPr lang="uk-UA" sz="1800" dirty="0" smtClean="0"/>
              <a:t> (від лат. </a:t>
            </a:r>
            <a:r>
              <a:rPr lang="en-US" sz="1800" dirty="0" smtClean="0"/>
              <a:t>classic — </a:t>
            </a:r>
            <a:r>
              <a:rPr lang="uk-UA" sz="1800" dirty="0" smtClean="0"/>
              <a:t>розряд, група) — розподіл численних об'єктів (предметів і явищ) на класи, групи й інші підрозділи залежно від загальних ознак.</a:t>
            </a:r>
          </a:p>
          <a:p>
            <a:pPr algn="just"/>
            <a:r>
              <a:rPr lang="uk-UA" sz="1800" dirty="0" smtClean="0"/>
              <a:t>Інакше </a:t>
            </a:r>
            <a:r>
              <a:rPr lang="uk-UA" sz="1800" dirty="0" smtClean="0"/>
              <a:t>кажучи, класифікація — це система упорядкованого </a:t>
            </a:r>
            <a:r>
              <a:rPr lang="uk-UA" sz="1800" dirty="0" smtClean="0"/>
              <a:t>розподілу </a:t>
            </a:r>
            <a:r>
              <a:rPr lang="uk-UA" sz="1800" dirty="0" smtClean="0"/>
              <a:t>товарів за розділами і дрібнішими підрозділами в логічній послідовності, зі супідрядністю за певними </a:t>
            </a:r>
            <a:r>
              <a:rPr lang="uk-UA" sz="1800" dirty="0" smtClean="0"/>
              <a:t>ознаками</a:t>
            </a:r>
            <a:r>
              <a:rPr lang="uk-UA" sz="1800" dirty="0" smtClean="0"/>
              <a:t>.</a:t>
            </a:r>
          </a:p>
          <a:p>
            <a:pPr algn="just"/>
            <a:r>
              <a:rPr lang="uk-UA" sz="1800" dirty="0" smtClean="0"/>
              <a:t>Вона узагальнює й упорядковує результати досліджень і сприяє подальшому науковому пошуку.</a:t>
            </a:r>
            <a:endParaRPr lang="uk-UA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1120</Words>
  <Application>Microsoft Office PowerPoint</Application>
  <PresentationFormat>Экран (16:9)</PresentationFormat>
  <Paragraphs>87</Paragraphs>
  <Slides>17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Roboto</vt:lpstr>
      <vt:lpstr>Arial Black</vt:lpstr>
      <vt:lpstr>Batang</vt:lpstr>
      <vt:lpstr>Aharoni</vt:lpstr>
      <vt:lpstr>Times New Roman</vt:lpstr>
      <vt:lpstr>Material</vt:lpstr>
      <vt:lpstr>Товарознавство</vt:lpstr>
      <vt:lpstr>Розділ 1. «Теоретичні основи товарознавства» Тема 1. Теоретичні та методологічні основи курсу “Товарознавство” </vt:lpstr>
      <vt:lpstr>     Знання з дисципліни “Товарознавство” допомагає: -правильно організувати облік товарів, вивчити потреби населення в них;  -правильно організувати товаропросування; -підвищити рентабельність торгових підприємств; -виявити причини втрат товарів і сировини.</vt:lpstr>
      <vt:lpstr> Предметом товарознавства є споживні вартості товарів. Тільки споживна вартість робить продукцію товаром, оскільки володіє здатністю задовольняти конкретні потреби людини. Якщо споживна вартість товару не відповідає реальним запитам споживачів, то він не буде затребуваний, а отже, не буде використаний за призначенням в його сфері застосування.  </vt:lpstr>
      <vt:lpstr>Слайд 5</vt:lpstr>
      <vt:lpstr>Основні завдання товарознавства: </vt:lpstr>
      <vt:lpstr>Слайд 7</vt:lpstr>
      <vt:lpstr>Принципи товарознавства </vt:lpstr>
      <vt:lpstr> </vt:lpstr>
      <vt:lpstr>Слайд 10</vt:lpstr>
      <vt:lpstr>Розрізняють категорії класифікації: -                              вищі; -                              середні; -                              нижчі. </vt:lpstr>
      <vt:lpstr>Метою класифікації в товарознавстві є сприяння вивченню споживчих властивостей, якості, асортименту товарів і управління ними. Очевидно, що кількість ознак, які обираються, і порядок їх використання (за ступенем важливості або істотності) визначаються метою класифікації. </vt:lpstr>
      <vt:lpstr>Споживні властивості товарів (предметів споживання) можна підрозділити на три класи: </vt:lpstr>
      <vt:lpstr>Товари поділяються на товари споживчі (особистого користування) і виробничого призначення. Характер використання товарів кожною з цих груп різний, їх покупка викликається різними потребами і визначається різними мотивами. </vt:lpstr>
      <vt:lpstr>Товари виробничого призначення поділяються на наступні групи: </vt:lpstr>
      <vt:lpstr>Товарознавство вивчає фізичні, хімічні та біохімічні властивості товарів, зміни цих властивостей, що можуть мати місце на всіх етапах переміщення товарів від виробничих підприємств до споживача. 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Обладнання підприємств торівлі та послуг</dc:title>
  <cp:lastModifiedBy>admin</cp:lastModifiedBy>
  <cp:revision>16</cp:revision>
  <dcterms:modified xsi:type="dcterms:W3CDTF">2019-09-03T19:36:29Z</dcterms:modified>
</cp:coreProperties>
</file>