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92" r:id="rId1"/>
  </p:sldMasterIdLst>
  <p:sldIdLst>
    <p:sldId id="256" r:id="rId2"/>
    <p:sldId id="257" r:id="rId3"/>
    <p:sldId id="341" r:id="rId4"/>
    <p:sldId id="342" r:id="rId5"/>
    <p:sldId id="343" r:id="rId6"/>
    <p:sldId id="345" r:id="rId7"/>
    <p:sldId id="346" r:id="rId8"/>
    <p:sldId id="347" r:id="rId9"/>
    <p:sldId id="344" r:id="rId10"/>
    <p:sldId id="349" r:id="rId11"/>
    <p:sldId id="308" r:id="rId12"/>
    <p:sldId id="340" r:id="rId13"/>
    <p:sldId id="339" r:id="rId14"/>
    <p:sldId id="331" r:id="rId15"/>
    <p:sldId id="351" r:id="rId16"/>
    <p:sldId id="352" r:id="rId17"/>
    <p:sldId id="353" r:id="rId18"/>
    <p:sldId id="355" r:id="rId19"/>
    <p:sldId id="354" r:id="rId20"/>
    <p:sldId id="350" r:id="rId21"/>
    <p:sldId id="348" r:id="rId22"/>
    <p:sldId id="338" r:id="rId23"/>
    <p:sldId id="334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48" autoAdjust="0"/>
    <p:restoredTop sz="94689" autoAdjust="0"/>
  </p:normalViewPr>
  <p:slideViewPr>
    <p:cSldViewPr>
      <p:cViewPr varScale="1">
        <p:scale>
          <a:sx n="106" d="100"/>
          <a:sy n="106" d="100"/>
        </p:scale>
        <p:origin x="131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00726EA-1033-43AD-B9C8-975B9C51E371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E552DB-3BFB-4DB8-BCA7-BD5160928C6A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060848"/>
            <a:ext cx="6400800" cy="3312368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</a:pPr>
            <a:r>
              <a:rPr lang="uk-UA" sz="3100" dirty="0" smtClean="0"/>
              <a:t>правове ЗАБЕЗПЕЧЕННЯ ВИРОБНИЦТВА БЕЗПЕЧНОЇ ТА ЯКІСНОЇ СІЛЬСЬКОГОСПОДАРСЬКОЇ ПРОДУКЦІЇ.</a:t>
            </a:r>
            <a:br>
              <a:rPr lang="uk-UA" sz="3100" dirty="0" smtClean="0"/>
            </a:br>
            <a:r>
              <a:rPr lang="uk-UA" sz="3100" dirty="0" smtClean="0"/>
              <a:t/>
            </a:r>
            <a:br>
              <a:rPr lang="uk-UA" sz="3100" dirty="0" smtClean="0"/>
            </a:br>
            <a:r>
              <a:rPr lang="uk-UA" sz="3100" dirty="0" smtClean="0"/>
              <a:t>Правові засади органічного сільського господарства.</a:t>
            </a:r>
            <a:br>
              <a:rPr lang="uk-UA" sz="3100" dirty="0" smtClean="0"/>
            </a:br>
            <a:r>
              <a:rPr lang="uk-UA" sz="3100" dirty="0" smtClean="0"/>
              <a:t> </a:t>
            </a: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2578392" y="476672"/>
            <a:ext cx="6400800" cy="1509712"/>
          </a:xfrm>
        </p:spPr>
        <p:txBody>
          <a:bodyPr>
            <a:normAutofit/>
          </a:bodyPr>
          <a:lstStyle/>
          <a:p>
            <a:r>
              <a:rPr lang="uk-UA" sz="3200" dirty="0" smtClean="0"/>
              <a:t>Тема 7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36235" y="5867980"/>
            <a:ext cx="31438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©  </a:t>
            </a:r>
            <a:r>
              <a:rPr lang="uk-UA" dirty="0" smtClean="0"/>
              <a:t>Олександр </a:t>
            </a:r>
            <a:r>
              <a:rPr lang="uk-UA" dirty="0"/>
              <a:t>Бондар</a:t>
            </a:r>
            <a:r>
              <a:rPr lang="uk-UA" dirty="0" smtClean="0"/>
              <a:t>, 2021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02580"/>
            <a:ext cx="1697236" cy="1602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Поняття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безпечності </a:t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uk-UA" sz="2800" b="1" dirty="0" smtClean="0">
                <a:solidFill>
                  <a:srgbClr val="FF0000"/>
                </a:solidFill>
              </a:rPr>
              <a:t>сільськогосподарської продукції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268760"/>
            <a:ext cx="7962088" cy="5688632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ru-RU" sz="2400" b="1" dirty="0" err="1"/>
              <a:t>безпечний</a:t>
            </a:r>
            <a:r>
              <a:rPr lang="ru-RU" sz="2400" b="1" dirty="0"/>
              <a:t> </a:t>
            </a:r>
            <a:r>
              <a:rPr lang="ru-RU" sz="2400" b="1" dirty="0" err="1"/>
              <a:t>харчовий</a:t>
            </a:r>
            <a:r>
              <a:rPr lang="ru-RU" sz="2400" b="1" dirty="0"/>
              <a:t> продукт - </a:t>
            </a:r>
            <a:r>
              <a:rPr lang="ru-RU" sz="2400" b="1" dirty="0" err="1"/>
              <a:t>харчовий</a:t>
            </a:r>
            <a:r>
              <a:rPr lang="ru-RU" sz="2400" b="1" dirty="0"/>
              <a:t> продукт, </a:t>
            </a:r>
            <a:r>
              <a:rPr lang="ru-RU" sz="2400" b="1" dirty="0" err="1"/>
              <a:t>який</a:t>
            </a:r>
            <a:r>
              <a:rPr lang="ru-RU" sz="2400" b="1" dirty="0"/>
              <a:t> не </a:t>
            </a:r>
            <a:r>
              <a:rPr lang="ru-RU" sz="2400" b="1" dirty="0" err="1"/>
              <a:t>справляє</a:t>
            </a:r>
            <a:r>
              <a:rPr lang="ru-RU" sz="2400" b="1" dirty="0"/>
              <a:t> </a:t>
            </a:r>
            <a:r>
              <a:rPr lang="ru-RU" sz="2400" b="1" dirty="0" err="1"/>
              <a:t>шкідливого</a:t>
            </a:r>
            <a:r>
              <a:rPr lang="ru-RU" sz="2400" b="1" dirty="0"/>
              <a:t> </a:t>
            </a:r>
            <a:r>
              <a:rPr lang="ru-RU" sz="2400" b="1" dirty="0" err="1"/>
              <a:t>впливу</a:t>
            </a:r>
            <a:r>
              <a:rPr lang="ru-RU" sz="2400" b="1" dirty="0"/>
              <a:t> на </a:t>
            </a:r>
            <a:r>
              <a:rPr lang="ru-RU" sz="2400" b="1" dirty="0" err="1"/>
              <a:t>здоров’я</a:t>
            </a:r>
            <a:r>
              <a:rPr lang="ru-RU" sz="2400" b="1" dirty="0"/>
              <a:t> </a:t>
            </a:r>
            <a:r>
              <a:rPr lang="ru-RU" sz="2400" b="1" dirty="0" err="1"/>
              <a:t>людини</a:t>
            </a:r>
            <a:r>
              <a:rPr lang="ru-RU" sz="2400" b="1" dirty="0"/>
              <a:t> та є </a:t>
            </a:r>
            <a:r>
              <a:rPr lang="ru-RU" sz="2400" b="1" dirty="0" err="1"/>
              <a:t>придатним</a:t>
            </a:r>
            <a:r>
              <a:rPr lang="ru-RU" sz="2400" b="1" dirty="0"/>
              <a:t> для </a:t>
            </a:r>
            <a:r>
              <a:rPr lang="ru-RU" sz="2400" b="1" dirty="0" err="1"/>
              <a:t>споживання</a:t>
            </a:r>
            <a:r>
              <a:rPr lang="ru-RU" sz="2400" b="1" dirty="0"/>
              <a:t>;</a:t>
            </a:r>
            <a:endParaRPr lang="ru-RU" sz="2400" b="1" dirty="0" smtClean="0"/>
          </a:p>
          <a:p>
            <a:pPr marL="82296" indent="0" algn="just">
              <a:buNone/>
            </a:pPr>
            <a:endParaRPr lang="ru-RU" sz="2400" b="1" dirty="0" smtClean="0"/>
          </a:p>
          <a:p>
            <a:pPr marL="82296" indent="0" algn="just">
              <a:buNone/>
            </a:pPr>
            <a:r>
              <a:rPr lang="ru-RU" sz="2400" b="1" dirty="0" err="1"/>
              <a:t>параметри</a:t>
            </a:r>
            <a:r>
              <a:rPr lang="ru-RU" sz="2400" b="1" dirty="0"/>
              <a:t> </a:t>
            </a:r>
            <a:r>
              <a:rPr lang="ru-RU" sz="2400" b="1" dirty="0" err="1"/>
              <a:t>безпечності</a:t>
            </a:r>
            <a:r>
              <a:rPr lang="ru-RU" sz="2400" b="1" dirty="0"/>
              <a:t> - </a:t>
            </a:r>
            <a:r>
              <a:rPr lang="ru-RU" sz="2400" b="1" dirty="0" err="1"/>
              <a:t>науково</a:t>
            </a:r>
            <a:r>
              <a:rPr lang="ru-RU" sz="2400" b="1" dirty="0"/>
              <a:t> </a:t>
            </a:r>
            <a:r>
              <a:rPr lang="ru-RU" sz="2400" b="1" dirty="0" err="1"/>
              <a:t>обґрунтовані</a:t>
            </a:r>
            <a:r>
              <a:rPr lang="ru-RU" sz="2400" b="1" dirty="0"/>
              <a:t> та </a:t>
            </a:r>
            <a:r>
              <a:rPr lang="ru-RU" sz="2400" b="1" dirty="0" err="1"/>
              <a:t>затверджені</a:t>
            </a:r>
            <a:r>
              <a:rPr lang="ru-RU" sz="2400" b="1" dirty="0"/>
              <a:t> </a:t>
            </a:r>
            <a:r>
              <a:rPr lang="ru-RU" sz="2400" b="1" dirty="0" err="1"/>
              <a:t>центральним</a:t>
            </a:r>
            <a:r>
              <a:rPr lang="ru-RU" sz="2400" b="1" dirty="0"/>
              <a:t> органом </a:t>
            </a:r>
            <a:r>
              <a:rPr lang="ru-RU" sz="2400" b="1" dirty="0" err="1"/>
              <a:t>виконавчої</a:t>
            </a:r>
            <a:r>
              <a:rPr lang="ru-RU" sz="2400" b="1" dirty="0"/>
              <a:t> </a:t>
            </a:r>
            <a:r>
              <a:rPr lang="ru-RU" sz="2400" b="1" dirty="0" err="1"/>
              <a:t>влади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формує</a:t>
            </a:r>
            <a:r>
              <a:rPr lang="ru-RU" sz="2400" b="1" dirty="0"/>
              <a:t> та </a:t>
            </a:r>
            <a:r>
              <a:rPr lang="ru-RU" sz="2400" b="1" dirty="0" err="1"/>
              <a:t>забезпечує</a:t>
            </a:r>
            <a:r>
              <a:rPr lang="ru-RU" sz="2400" b="1" dirty="0"/>
              <a:t> </a:t>
            </a:r>
            <a:r>
              <a:rPr lang="ru-RU" sz="2400" b="1" dirty="0" err="1"/>
              <a:t>реалізацію</a:t>
            </a:r>
            <a:r>
              <a:rPr lang="ru-RU" sz="2400" b="1" dirty="0"/>
              <a:t> </a:t>
            </a:r>
            <a:r>
              <a:rPr lang="ru-RU" sz="2400" b="1" dirty="0" err="1"/>
              <a:t>державної</a:t>
            </a:r>
            <a:r>
              <a:rPr lang="ru-RU" sz="2400" b="1" dirty="0"/>
              <a:t> </a:t>
            </a:r>
            <a:r>
              <a:rPr lang="ru-RU" sz="2400" b="1" dirty="0" err="1"/>
              <a:t>політики</a:t>
            </a:r>
            <a:r>
              <a:rPr lang="ru-RU" sz="2400" b="1" dirty="0"/>
              <a:t> у </a:t>
            </a:r>
            <a:r>
              <a:rPr lang="ru-RU" sz="2400" b="1" dirty="0" err="1"/>
              <a:t>сфері</a:t>
            </a:r>
            <a:r>
              <a:rPr lang="ru-RU" sz="2400" b="1" dirty="0"/>
              <a:t> </a:t>
            </a:r>
            <a:r>
              <a:rPr lang="ru-RU" sz="2400" b="1" dirty="0" err="1"/>
              <a:t>охорони</a:t>
            </a:r>
            <a:r>
              <a:rPr lang="ru-RU" sz="2400" b="1" dirty="0"/>
              <a:t> </a:t>
            </a:r>
            <a:r>
              <a:rPr lang="ru-RU" sz="2400" b="1" dirty="0" err="1"/>
              <a:t>здоров’я</a:t>
            </a:r>
            <a:r>
              <a:rPr lang="ru-RU" sz="2400" b="1" dirty="0"/>
              <a:t>, </a:t>
            </a:r>
            <a:r>
              <a:rPr lang="ru-RU" sz="2400" b="1" dirty="0" err="1"/>
              <a:t>параметри</a:t>
            </a:r>
            <a:r>
              <a:rPr lang="ru-RU" sz="2400" b="1" dirty="0"/>
              <a:t>, </a:t>
            </a:r>
            <a:r>
              <a:rPr lang="ru-RU" sz="2400" b="1" dirty="0" err="1"/>
              <a:t>включаючи</a:t>
            </a:r>
            <a:r>
              <a:rPr lang="ru-RU" sz="2400" b="1" dirty="0"/>
              <a:t> </a:t>
            </a:r>
            <a:r>
              <a:rPr lang="ru-RU" sz="2400" b="1" dirty="0" err="1"/>
              <a:t>максимальні</a:t>
            </a:r>
            <a:r>
              <a:rPr lang="ru-RU" sz="2400" b="1" dirty="0"/>
              <a:t> </a:t>
            </a:r>
            <a:r>
              <a:rPr lang="ru-RU" sz="2400" b="1" dirty="0" err="1"/>
              <a:t>межі</a:t>
            </a:r>
            <a:r>
              <a:rPr lang="ru-RU" sz="2400" b="1" dirty="0"/>
              <a:t> </a:t>
            </a:r>
            <a:r>
              <a:rPr lang="ru-RU" sz="2400" b="1" dirty="0" err="1"/>
              <a:t>залишків</a:t>
            </a:r>
            <a:r>
              <a:rPr lang="ru-RU" sz="2400" b="1" dirty="0"/>
              <a:t>, </a:t>
            </a:r>
            <a:r>
              <a:rPr lang="ru-RU" sz="2400" b="1" dirty="0" err="1"/>
              <a:t>максимальні</a:t>
            </a:r>
            <a:r>
              <a:rPr lang="ru-RU" sz="2400" b="1" dirty="0"/>
              <a:t> </a:t>
            </a:r>
            <a:r>
              <a:rPr lang="ru-RU" sz="2400" b="1" dirty="0" err="1"/>
              <a:t>рівні</a:t>
            </a:r>
            <a:r>
              <a:rPr lang="ru-RU" sz="2400" b="1" dirty="0"/>
              <a:t>, </a:t>
            </a:r>
            <a:r>
              <a:rPr lang="ru-RU" sz="2400" b="1" dirty="0" err="1"/>
              <a:t>допустимі</a:t>
            </a:r>
            <a:r>
              <a:rPr lang="ru-RU" sz="2400" b="1" dirty="0"/>
              <a:t> </a:t>
            </a:r>
            <a:r>
              <a:rPr lang="ru-RU" sz="2400" b="1" dirty="0" err="1"/>
              <a:t>добові</a:t>
            </a:r>
            <a:r>
              <a:rPr lang="ru-RU" sz="2400" b="1" dirty="0"/>
              <a:t> </a:t>
            </a:r>
            <a:r>
              <a:rPr lang="ru-RU" sz="2400" b="1" dirty="0" err="1"/>
              <a:t>дози</a:t>
            </a:r>
            <a:r>
              <a:rPr lang="ru-RU" sz="2400" b="1" dirty="0"/>
              <a:t>, </a:t>
            </a:r>
            <a:r>
              <a:rPr lang="ru-RU" sz="2400" b="1" dirty="0" err="1"/>
              <a:t>рівні</a:t>
            </a:r>
            <a:r>
              <a:rPr lang="ru-RU" sz="2400" b="1" dirty="0"/>
              <a:t> </a:t>
            </a:r>
            <a:r>
              <a:rPr lang="ru-RU" sz="2400" b="1" dirty="0" err="1"/>
              <a:t>включень</a:t>
            </a:r>
            <a:r>
              <a:rPr lang="ru-RU" sz="2400" b="1" dirty="0"/>
              <a:t>, </a:t>
            </a:r>
            <a:r>
              <a:rPr lang="ru-RU" sz="2400" b="1" dirty="0" err="1"/>
              <a:t>недотримання</a:t>
            </a:r>
            <a:r>
              <a:rPr lang="ru-RU" sz="2400" b="1" dirty="0"/>
              <a:t> </a:t>
            </a:r>
            <a:r>
              <a:rPr lang="ru-RU" sz="2400" b="1" dirty="0" err="1"/>
              <a:t>яких</a:t>
            </a:r>
            <a:r>
              <a:rPr lang="ru-RU" sz="2400" b="1" dirty="0"/>
              <a:t> у </a:t>
            </a:r>
            <a:r>
              <a:rPr lang="ru-RU" sz="2400" b="1" dirty="0" err="1"/>
              <a:t>харчових</a:t>
            </a:r>
            <a:r>
              <a:rPr lang="ru-RU" sz="2400" b="1" dirty="0"/>
              <a:t> продуктах </a:t>
            </a:r>
            <a:r>
              <a:rPr lang="ru-RU" sz="2400" b="1" dirty="0" err="1"/>
              <a:t>може</a:t>
            </a:r>
            <a:r>
              <a:rPr lang="ru-RU" sz="2400" b="1" dirty="0"/>
              <a:t> </a:t>
            </a:r>
            <a:r>
              <a:rPr lang="ru-RU" sz="2400" b="1" dirty="0" err="1"/>
              <a:t>призвести</a:t>
            </a:r>
            <a:r>
              <a:rPr lang="ru-RU" sz="2400" b="1" dirty="0"/>
              <a:t> до </a:t>
            </a:r>
            <a:r>
              <a:rPr lang="ru-RU" sz="2400" b="1" dirty="0" err="1"/>
              <a:t>шкідливого</a:t>
            </a:r>
            <a:r>
              <a:rPr lang="ru-RU" sz="2400" b="1" dirty="0"/>
              <a:t> </a:t>
            </a:r>
            <a:r>
              <a:rPr lang="ru-RU" sz="2400" b="1" dirty="0" err="1"/>
              <a:t>впливу</a:t>
            </a:r>
            <a:r>
              <a:rPr lang="ru-RU" sz="2400" b="1" dirty="0"/>
              <a:t> на </a:t>
            </a:r>
            <a:r>
              <a:rPr lang="ru-RU" sz="2400" b="1" dirty="0" err="1"/>
              <a:t>здоров’я</a:t>
            </a:r>
            <a:r>
              <a:rPr lang="ru-RU" sz="2400" b="1" dirty="0"/>
              <a:t> </a:t>
            </a:r>
            <a:r>
              <a:rPr lang="ru-RU" sz="2400" b="1" dirty="0" err="1"/>
              <a:t>людини</a:t>
            </a:r>
            <a:r>
              <a:rPr lang="ru-RU" sz="2400" b="1" dirty="0" smtClean="0"/>
              <a:t>;</a:t>
            </a:r>
          </a:p>
          <a:p>
            <a:pPr marL="82296" indent="0" algn="just">
              <a:buNone/>
            </a:pPr>
            <a:endParaRPr lang="ru-RU" sz="2400" b="1" dirty="0"/>
          </a:p>
          <a:p>
            <a:pPr marL="82296" indent="0" algn="just">
              <a:buNone/>
            </a:pPr>
            <a:r>
              <a:rPr lang="ru-RU" sz="2400" b="1" dirty="0" err="1" smtClean="0"/>
              <a:t>безпечні</a:t>
            </a:r>
            <a:r>
              <a:rPr lang="ru-RU" sz="2400" b="1" dirty="0" smtClean="0"/>
              <a:t> </a:t>
            </a:r>
            <a:r>
              <a:rPr lang="ru-RU" sz="2400" b="1" dirty="0"/>
              <a:t>корми - корми, </a:t>
            </a:r>
            <a:r>
              <a:rPr lang="ru-RU" sz="2400" b="1" dirty="0" err="1"/>
              <a:t>що</a:t>
            </a:r>
            <a:r>
              <a:rPr lang="ru-RU" sz="2400" b="1" dirty="0"/>
              <a:t> не </a:t>
            </a:r>
            <a:r>
              <a:rPr lang="ru-RU" sz="2400" b="1" dirty="0" err="1"/>
              <a:t>справляють</a:t>
            </a:r>
            <a:r>
              <a:rPr lang="ru-RU" sz="2400" b="1" dirty="0"/>
              <a:t> </a:t>
            </a:r>
            <a:r>
              <a:rPr lang="ru-RU" sz="2400" b="1" dirty="0" err="1"/>
              <a:t>шкідливого</a:t>
            </a:r>
            <a:r>
              <a:rPr lang="ru-RU" sz="2400" b="1" dirty="0"/>
              <a:t> </a:t>
            </a:r>
            <a:r>
              <a:rPr lang="ru-RU" sz="2400" b="1" dirty="0" err="1"/>
              <a:t>впливу</a:t>
            </a:r>
            <a:r>
              <a:rPr lang="ru-RU" sz="2400" b="1" dirty="0"/>
              <a:t> на </a:t>
            </a:r>
            <a:r>
              <a:rPr lang="ru-RU" sz="2400" b="1" dirty="0" err="1"/>
              <a:t>здоров’я</a:t>
            </a:r>
            <a:r>
              <a:rPr lang="ru-RU" sz="2400" b="1" dirty="0"/>
              <a:t> </a:t>
            </a:r>
            <a:r>
              <a:rPr lang="ru-RU" sz="2400" b="1" dirty="0" err="1"/>
              <a:t>тварин</a:t>
            </a:r>
            <a:r>
              <a:rPr lang="ru-RU" sz="2400" b="1" dirty="0"/>
              <a:t> та не </a:t>
            </a:r>
            <a:r>
              <a:rPr lang="ru-RU" sz="2400" b="1" dirty="0" err="1"/>
              <a:t>роблять</a:t>
            </a:r>
            <a:r>
              <a:rPr lang="ru-RU" sz="2400" b="1" dirty="0"/>
              <a:t> </a:t>
            </a:r>
            <a:r>
              <a:rPr lang="ru-RU" sz="2400" b="1" dirty="0" err="1"/>
              <a:t>харчові</a:t>
            </a:r>
            <a:r>
              <a:rPr lang="ru-RU" sz="2400" b="1" dirty="0"/>
              <a:t> </a:t>
            </a:r>
            <a:r>
              <a:rPr lang="ru-RU" sz="2400" b="1" dirty="0" err="1"/>
              <a:t>продукти</a:t>
            </a:r>
            <a:r>
              <a:rPr lang="ru-RU" sz="2400" b="1" dirty="0"/>
              <a:t>, </a:t>
            </a:r>
            <a:r>
              <a:rPr lang="ru-RU" sz="2400" b="1" dirty="0" err="1"/>
              <a:t>одержані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тварин</a:t>
            </a:r>
            <a:r>
              <a:rPr lang="ru-RU" sz="2400" b="1" dirty="0"/>
              <a:t>, </a:t>
            </a:r>
            <a:r>
              <a:rPr lang="ru-RU" sz="2400" b="1" dirty="0" err="1"/>
              <a:t>яким</a:t>
            </a:r>
            <a:r>
              <a:rPr lang="ru-RU" sz="2400" b="1" dirty="0"/>
              <a:t> </a:t>
            </a:r>
            <a:r>
              <a:rPr lang="ru-RU" sz="2400" b="1" dirty="0" err="1"/>
              <a:t>згодовується</a:t>
            </a:r>
            <a:r>
              <a:rPr lang="ru-RU" sz="2400" b="1" dirty="0"/>
              <a:t> корм та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використовуються</a:t>
            </a:r>
            <a:r>
              <a:rPr lang="ru-RU" sz="2400" b="1" dirty="0"/>
              <a:t> для </a:t>
            </a:r>
            <a:r>
              <a:rPr lang="ru-RU" sz="2400" b="1" dirty="0" err="1"/>
              <a:t>виробництва</a:t>
            </a:r>
            <a:r>
              <a:rPr lang="ru-RU" sz="2400" b="1" dirty="0"/>
              <a:t> </a:t>
            </a:r>
            <a:r>
              <a:rPr lang="ru-RU" sz="2400" b="1" dirty="0" err="1"/>
              <a:t>харчових</a:t>
            </a:r>
            <a:r>
              <a:rPr lang="ru-RU" sz="2400" b="1" dirty="0"/>
              <a:t> </a:t>
            </a:r>
            <a:r>
              <a:rPr lang="ru-RU" sz="2400" b="1" dirty="0" err="1"/>
              <a:t>продуктів</a:t>
            </a:r>
            <a:r>
              <a:rPr lang="ru-RU" sz="2400" b="1" dirty="0"/>
              <a:t> </a:t>
            </a:r>
            <a:r>
              <a:rPr lang="ru-RU" sz="2400" b="1" dirty="0" err="1"/>
              <a:t>тваринного</a:t>
            </a:r>
            <a:r>
              <a:rPr lang="ru-RU" sz="2400" b="1" dirty="0"/>
              <a:t> </a:t>
            </a:r>
            <a:r>
              <a:rPr lang="ru-RU" sz="2400" b="1" dirty="0" err="1"/>
              <a:t>походження</a:t>
            </a:r>
            <a:r>
              <a:rPr lang="ru-RU" sz="2400" b="1" dirty="0"/>
              <a:t>, </a:t>
            </a:r>
            <a:r>
              <a:rPr lang="ru-RU" sz="2400" b="1" dirty="0" err="1"/>
              <a:t>небезпечними</a:t>
            </a:r>
            <a:r>
              <a:rPr lang="ru-RU" sz="2400" b="1" dirty="0"/>
              <a:t> для </a:t>
            </a:r>
            <a:r>
              <a:rPr lang="ru-RU" sz="2400" b="1" dirty="0" err="1"/>
              <a:t>споживання</a:t>
            </a:r>
            <a:r>
              <a:rPr lang="ru-RU" sz="2400" b="1" dirty="0"/>
              <a:t> </a:t>
            </a:r>
            <a:r>
              <a:rPr lang="ru-RU" sz="2400" b="1" dirty="0" err="1"/>
              <a:t>людиною</a:t>
            </a:r>
            <a:r>
              <a:rPr lang="ru-RU" sz="2400" b="1" dirty="0" smtClean="0"/>
              <a:t>;</a:t>
            </a:r>
          </a:p>
          <a:p>
            <a:pPr marL="82296" indent="0" algn="just">
              <a:buNone/>
            </a:pP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1787650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Нормативне забезпечення виробництва якісної та безпечної сільськогосподарської продукції – 1 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87624" y="1043608"/>
            <a:ext cx="7560840" cy="5913784"/>
          </a:xfrm>
        </p:spPr>
        <p:txBody>
          <a:bodyPr>
            <a:normAutofit/>
          </a:bodyPr>
          <a:lstStyle/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uk-UA" sz="2000" b="1" dirty="0"/>
              <a:t>Закон </a:t>
            </a:r>
            <a:r>
              <a:rPr lang="uk-UA" sz="2000" b="1" dirty="0" smtClean="0"/>
              <a:t>України від </a:t>
            </a:r>
            <a:r>
              <a:rPr lang="ru-RU" sz="2000" b="1" dirty="0" smtClean="0"/>
              <a:t>12 </a:t>
            </a:r>
            <a:r>
              <a:rPr lang="ru-RU" sz="2000" b="1" dirty="0" err="1"/>
              <a:t>травня</a:t>
            </a:r>
            <a:r>
              <a:rPr lang="ru-RU" sz="2000" b="1" dirty="0"/>
              <a:t> 1991 </a:t>
            </a:r>
            <a:r>
              <a:rPr lang="ru-RU" sz="2000" b="1" dirty="0" smtClean="0"/>
              <a:t>р. № 1023-XII (в ред. З.У.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01 </a:t>
            </a:r>
            <a:r>
              <a:rPr lang="ru-RU" sz="2000" b="1" dirty="0" err="1" smtClean="0"/>
              <a:t>грудня</a:t>
            </a:r>
            <a:r>
              <a:rPr lang="ru-RU" sz="2000" b="1" dirty="0" smtClean="0"/>
              <a:t> 2005 р. № 3161-</a:t>
            </a:r>
            <a:r>
              <a:rPr lang="en-US" sz="2000" b="1" dirty="0" smtClean="0"/>
              <a:t>IV</a:t>
            </a:r>
            <a:r>
              <a:rPr lang="uk-UA" sz="2000" b="1" dirty="0" smtClean="0"/>
              <a:t> </a:t>
            </a:r>
            <a:r>
              <a:rPr lang="uk-UA" sz="2000" b="1" dirty="0" smtClean="0">
                <a:solidFill>
                  <a:srgbClr val="00B050"/>
                </a:solidFill>
              </a:rPr>
              <a:t>«Про </a:t>
            </a:r>
            <a:r>
              <a:rPr lang="uk-UA" sz="2000" b="1" dirty="0">
                <a:solidFill>
                  <a:srgbClr val="00B050"/>
                </a:solidFill>
              </a:rPr>
              <a:t>захист прав споживачів».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uk-UA" sz="2000" b="1" dirty="0" smtClean="0"/>
              <a:t>Закон України від </a:t>
            </a:r>
            <a:r>
              <a:rPr lang="ru-RU" sz="2000" b="1" dirty="0" smtClean="0"/>
              <a:t>23 </a:t>
            </a:r>
            <a:r>
              <a:rPr lang="ru-RU" sz="2000" b="1" dirty="0" err="1"/>
              <a:t>грудня</a:t>
            </a:r>
            <a:r>
              <a:rPr lang="ru-RU" sz="2000" b="1" dirty="0"/>
              <a:t> 1997 </a:t>
            </a:r>
            <a:r>
              <a:rPr lang="ru-RU" sz="2000" b="1" dirty="0" smtClean="0"/>
              <a:t>р. № 771/97-ВР (в ред. З.У.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22 </a:t>
            </a:r>
            <a:r>
              <a:rPr lang="ru-RU" sz="2000" b="1" dirty="0" err="1" smtClean="0"/>
              <a:t>липня</a:t>
            </a:r>
            <a:r>
              <a:rPr lang="ru-RU" sz="2000" b="1" dirty="0" smtClean="0"/>
              <a:t> 2014 р. № 1602-</a:t>
            </a:r>
            <a:r>
              <a:rPr lang="en-US" sz="2000" b="1" dirty="0" smtClean="0"/>
              <a:t>VII</a:t>
            </a:r>
            <a:r>
              <a:rPr lang="uk-UA" sz="2000" b="1" dirty="0" smtClean="0"/>
              <a:t>)</a:t>
            </a:r>
            <a:r>
              <a:rPr lang="ru-RU" sz="2000" b="1" dirty="0" smtClean="0"/>
              <a:t> </a:t>
            </a:r>
            <a:r>
              <a:rPr lang="uk-UA" sz="2000" b="1" dirty="0" smtClean="0">
                <a:solidFill>
                  <a:srgbClr val="00B050"/>
                </a:solidFill>
              </a:rPr>
              <a:t>«</a:t>
            </a:r>
            <a:r>
              <a:rPr lang="ru-RU" sz="2000" b="1" dirty="0" smtClean="0">
                <a:solidFill>
                  <a:srgbClr val="00B050"/>
                </a:solidFill>
              </a:rPr>
              <a:t>Про </a:t>
            </a:r>
            <a:r>
              <a:rPr lang="ru-RU" sz="2000" b="1" dirty="0" err="1">
                <a:solidFill>
                  <a:srgbClr val="00B050"/>
                </a:solidFill>
              </a:rPr>
              <a:t>основні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принципи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вимоги</a:t>
            </a:r>
            <a:r>
              <a:rPr lang="ru-RU" sz="2000" b="1" dirty="0">
                <a:solidFill>
                  <a:srgbClr val="00B050"/>
                </a:solidFill>
              </a:rPr>
              <a:t> до </a:t>
            </a:r>
            <a:r>
              <a:rPr lang="ru-RU" sz="2000" b="1" dirty="0" err="1">
                <a:solidFill>
                  <a:srgbClr val="00B050"/>
                </a:solidFill>
              </a:rPr>
              <a:t>безпечності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якості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харчових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продуктів</a:t>
            </a:r>
            <a:r>
              <a:rPr lang="ru-RU" sz="2000" b="1" dirty="0" smtClean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Закон </a:t>
            </a:r>
            <a:r>
              <a:rPr lang="ru-RU" sz="2000" b="1" dirty="0" err="1" smtClean="0"/>
              <a:t>України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6 </a:t>
            </a:r>
            <a:r>
              <a:rPr lang="ru-RU" sz="2000" b="1" dirty="0" err="1"/>
              <a:t>грудня</a:t>
            </a:r>
            <a:r>
              <a:rPr lang="ru-RU" sz="2000" b="1" dirty="0"/>
              <a:t> 2018 </a:t>
            </a:r>
            <a:r>
              <a:rPr lang="ru-RU" sz="2000" b="1" dirty="0" smtClean="0"/>
              <a:t>р. № 2639-VIII </a:t>
            </a:r>
            <a:r>
              <a:rPr lang="ru-RU" sz="2000" b="1" dirty="0" smtClean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інформацію</a:t>
            </a:r>
            <a:r>
              <a:rPr lang="ru-RU" sz="2000" b="1" dirty="0">
                <a:solidFill>
                  <a:srgbClr val="00B050"/>
                </a:solidFill>
              </a:rPr>
              <a:t> для </a:t>
            </a:r>
            <a:r>
              <a:rPr lang="ru-RU" sz="2000" b="1" dirty="0" err="1">
                <a:solidFill>
                  <a:srgbClr val="00B050"/>
                </a:solidFill>
              </a:rPr>
              <a:t>споживачів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щодо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харчових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продуктів</a:t>
            </a:r>
            <a:r>
              <a:rPr lang="ru-RU" sz="2000" b="1" dirty="0" smtClean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 smtClean="0"/>
              <a:t>від</a:t>
            </a:r>
            <a:r>
              <a:rPr lang="ru-RU" sz="2000" b="1" dirty="0" smtClean="0"/>
              <a:t> 18 </a:t>
            </a:r>
            <a:r>
              <a:rPr lang="ru-RU" sz="2000" b="1" dirty="0" err="1"/>
              <a:t>травня</a:t>
            </a:r>
            <a:r>
              <a:rPr lang="ru-RU" sz="2000" b="1" dirty="0"/>
              <a:t> 2017 </a:t>
            </a:r>
            <a:r>
              <a:rPr lang="ru-RU" sz="2000" b="1" dirty="0" smtClean="0"/>
              <a:t>р. № 2042-VIII </a:t>
            </a:r>
            <a:r>
              <a:rPr lang="ru-RU" sz="2000" b="1" dirty="0" smtClean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державний</a:t>
            </a:r>
            <a:r>
              <a:rPr lang="ru-RU" sz="2000" b="1" dirty="0">
                <a:solidFill>
                  <a:srgbClr val="00B050"/>
                </a:solidFill>
              </a:rPr>
              <a:t> контроль за </a:t>
            </a:r>
            <a:r>
              <a:rPr lang="ru-RU" sz="2000" b="1" dirty="0" err="1">
                <a:solidFill>
                  <a:srgbClr val="00B050"/>
                </a:solidFill>
              </a:rPr>
              <a:t>дотриманням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законодавства</a:t>
            </a:r>
            <a:r>
              <a:rPr lang="ru-RU" sz="2000" b="1" dirty="0">
                <a:solidFill>
                  <a:srgbClr val="00B050"/>
                </a:solidFill>
              </a:rPr>
              <a:t> про </a:t>
            </a:r>
            <a:r>
              <a:rPr lang="ru-RU" sz="2000" b="1" dirty="0" err="1">
                <a:solidFill>
                  <a:srgbClr val="00B050"/>
                </a:solidFill>
              </a:rPr>
              <a:t>харчові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продукти</a:t>
            </a:r>
            <a:r>
              <a:rPr lang="ru-RU" sz="2000" b="1" dirty="0">
                <a:solidFill>
                  <a:srgbClr val="00B050"/>
                </a:solidFill>
              </a:rPr>
              <a:t>, корми, </a:t>
            </a:r>
            <a:r>
              <a:rPr lang="ru-RU" sz="2000" b="1" dirty="0" err="1">
                <a:solidFill>
                  <a:srgbClr val="00B050"/>
                </a:solidFill>
              </a:rPr>
              <a:t>побічні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продукти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тваринного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походження</a:t>
            </a:r>
            <a:r>
              <a:rPr lang="ru-RU" sz="2000" b="1" dirty="0">
                <a:solidFill>
                  <a:srgbClr val="00B050"/>
                </a:solidFill>
              </a:rPr>
              <a:t>, </a:t>
            </a:r>
            <a:r>
              <a:rPr lang="ru-RU" sz="2000" b="1" dirty="0" err="1">
                <a:solidFill>
                  <a:srgbClr val="00B050"/>
                </a:solidFill>
              </a:rPr>
              <a:t>ветеринарну</a:t>
            </a:r>
            <a:r>
              <a:rPr lang="ru-RU" sz="2000" b="1" dirty="0">
                <a:solidFill>
                  <a:srgbClr val="00B050"/>
                </a:solidFill>
              </a:rPr>
              <a:t> медицину та </a:t>
            </a:r>
            <a:r>
              <a:rPr lang="ru-RU" sz="2000" b="1" dirty="0" err="1">
                <a:solidFill>
                  <a:srgbClr val="00B050"/>
                </a:solidFill>
              </a:rPr>
              <a:t>благополуччя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тварин</a:t>
            </a:r>
            <a:r>
              <a:rPr lang="ru-RU" sz="2000" b="1" dirty="0" smtClean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10 </a:t>
            </a:r>
            <a:r>
              <a:rPr lang="ru-RU" sz="2000" b="1" dirty="0" err="1"/>
              <a:t>липня</a:t>
            </a:r>
            <a:r>
              <a:rPr lang="ru-RU" sz="2000" b="1" dirty="0"/>
              <a:t> 2018 р. № 2496-VIII </a:t>
            </a:r>
            <a:r>
              <a:rPr lang="ru-RU" sz="2000" b="1" dirty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основні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принципи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вимоги</a:t>
            </a:r>
            <a:r>
              <a:rPr lang="ru-RU" sz="2000" b="1" dirty="0">
                <a:solidFill>
                  <a:srgbClr val="00B050"/>
                </a:solidFill>
              </a:rPr>
              <a:t> до </a:t>
            </a:r>
            <a:r>
              <a:rPr lang="ru-RU" sz="20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000" b="1" dirty="0">
                <a:solidFill>
                  <a:srgbClr val="00B050"/>
                </a:solidFill>
              </a:rPr>
              <a:t>, </a:t>
            </a:r>
            <a:r>
              <a:rPr lang="ru-RU" sz="2000" b="1" dirty="0" err="1">
                <a:solidFill>
                  <a:srgbClr val="00B050"/>
                </a:solidFill>
              </a:rPr>
              <a:t>обігу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маркування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органічної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продукції</a:t>
            </a:r>
            <a:r>
              <a:rPr lang="ru-RU" sz="2000" b="1" dirty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59129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400" b="1" dirty="0" smtClean="0">
                <a:solidFill>
                  <a:srgbClr val="FF0000"/>
                </a:solidFill>
              </a:rPr>
              <a:t>Нормативне забезпечення виробництва якісної та безпечної сільськогосподарської продукції – 2</a:t>
            </a:r>
            <a:endParaRPr lang="uk-UA" sz="24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87624" y="1043608"/>
            <a:ext cx="7560840" cy="5913784"/>
          </a:xfrm>
        </p:spPr>
        <p:txBody>
          <a:bodyPr>
            <a:normAutofit/>
          </a:bodyPr>
          <a:lstStyle/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 </a:t>
            </a:r>
            <a:r>
              <a:rPr lang="ru-RU" sz="2000" b="1" dirty="0" err="1"/>
              <a:t>березня</a:t>
            </a:r>
            <a:r>
              <a:rPr lang="ru-RU" sz="2000" b="1" dirty="0"/>
              <a:t> 1995 р. № 86/95-ВР </a:t>
            </a:r>
            <a:r>
              <a:rPr lang="ru-RU" sz="2000" b="1" dirty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пестициди</a:t>
            </a:r>
            <a:r>
              <a:rPr lang="ru-RU" sz="2000" b="1" dirty="0">
                <a:solidFill>
                  <a:srgbClr val="00B050"/>
                </a:solidFill>
              </a:rPr>
              <a:t> і </a:t>
            </a:r>
            <a:r>
              <a:rPr lang="ru-RU" sz="2000" b="1" dirty="0" err="1">
                <a:solidFill>
                  <a:srgbClr val="00B050"/>
                </a:solidFill>
              </a:rPr>
              <a:t>агрохімікати</a:t>
            </a:r>
            <a:r>
              <a:rPr lang="ru-RU" sz="2000" b="1" dirty="0">
                <a:solidFill>
                  <a:srgbClr val="00B050"/>
                </a:solidFill>
              </a:rPr>
              <a:t>»</a:t>
            </a:r>
            <a:r>
              <a:rPr lang="ru-RU" sz="2000" b="1" dirty="0"/>
              <a:t>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 smtClean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25 </a:t>
            </a:r>
            <a:r>
              <a:rPr lang="ru-RU" sz="2000" b="1" dirty="0" err="1"/>
              <a:t>червня</a:t>
            </a:r>
            <a:r>
              <a:rPr lang="ru-RU" sz="2000" b="1" dirty="0"/>
              <a:t> 1992 р. № 2498-XII (в ред. З. У. </a:t>
            </a:r>
            <a:r>
              <a:rPr lang="ru-RU" sz="2000" b="1" dirty="0" err="1"/>
              <a:t>від</a:t>
            </a:r>
            <a:r>
              <a:rPr lang="ru-RU" sz="2000" b="1" dirty="0"/>
              <a:t> 16 листопада 2006 р. № 361-V) </a:t>
            </a:r>
            <a:r>
              <a:rPr lang="ru-RU" sz="2000" b="1" dirty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ветеринарну</a:t>
            </a:r>
            <a:r>
              <a:rPr lang="ru-RU" sz="2000" b="1" dirty="0">
                <a:solidFill>
                  <a:srgbClr val="00B050"/>
                </a:solidFill>
              </a:rPr>
              <a:t> медицину».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4 лютого 2021 р. </a:t>
            </a:r>
            <a:r>
              <a:rPr lang="ru-RU" sz="2000" b="1" dirty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ветеринарну</a:t>
            </a:r>
            <a:r>
              <a:rPr lang="ru-RU" sz="2000" b="1" dirty="0">
                <a:solidFill>
                  <a:srgbClr val="00B050"/>
                </a:solidFill>
              </a:rPr>
              <a:t> медицину» (</a:t>
            </a:r>
            <a:r>
              <a:rPr lang="ru-RU" sz="2000" b="1" dirty="0" err="1"/>
              <a:t>вступає</a:t>
            </a:r>
            <a:r>
              <a:rPr lang="ru-RU" sz="2000" b="1" dirty="0"/>
              <a:t> в силу 21.03.2023</a:t>
            </a:r>
            <a:r>
              <a:rPr lang="ru-RU" sz="2000" b="1" dirty="0" smtClean="0"/>
              <a:t>).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21 </a:t>
            </a:r>
            <a:r>
              <a:rPr lang="ru-RU" sz="2000" b="1" dirty="0" err="1"/>
              <a:t>грудня</a:t>
            </a:r>
            <a:r>
              <a:rPr lang="ru-RU" sz="2000" b="1" dirty="0"/>
              <a:t> 2017 р. № 2264-VIII </a:t>
            </a:r>
            <a:r>
              <a:rPr lang="ru-RU" sz="2000" b="1" dirty="0">
                <a:solidFill>
                  <a:srgbClr val="00B050"/>
                </a:solidFill>
              </a:rPr>
              <a:t>«Про </a:t>
            </a:r>
            <a:r>
              <a:rPr lang="ru-RU" sz="2000" b="1" dirty="0" err="1">
                <a:solidFill>
                  <a:srgbClr val="00B050"/>
                </a:solidFill>
              </a:rPr>
              <a:t>безпечність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гігієну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кормів</a:t>
            </a:r>
            <a:r>
              <a:rPr lang="ru-RU" sz="2000" b="1" dirty="0" smtClean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r>
              <a:rPr lang="ru-RU" sz="2000" b="1" dirty="0"/>
              <a:t>Закон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24 </a:t>
            </a:r>
            <a:r>
              <a:rPr lang="ru-RU" sz="2000" b="1" dirty="0" err="1"/>
              <a:t>червня</a:t>
            </a:r>
            <a:r>
              <a:rPr lang="ru-RU" sz="2000" b="1" dirty="0"/>
              <a:t> 2004 р. № 1870-IV </a:t>
            </a:r>
            <a:r>
              <a:rPr lang="ru-RU" sz="2000" b="1" dirty="0">
                <a:solidFill>
                  <a:srgbClr val="00B050"/>
                </a:solidFill>
              </a:rPr>
              <a:t>«Про молоко та </a:t>
            </a:r>
            <a:r>
              <a:rPr lang="ru-RU" sz="2000" b="1" dirty="0" err="1">
                <a:solidFill>
                  <a:srgbClr val="00B050"/>
                </a:solidFill>
              </a:rPr>
              <a:t>молочні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продукти</a:t>
            </a:r>
            <a:r>
              <a:rPr lang="ru-RU" sz="2000" b="1" dirty="0">
                <a:solidFill>
                  <a:srgbClr val="00B050"/>
                </a:solidFill>
              </a:rPr>
              <a:t>».</a:t>
            </a: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ru-RU" sz="2000" b="1" dirty="0">
              <a:solidFill>
                <a:srgbClr val="00B050"/>
              </a:solidFill>
            </a:endParaRP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ru-RU" sz="2000" b="1" dirty="0" smtClean="0"/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ru-RU" sz="2000" b="1" dirty="0"/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uk-UA" sz="2000" b="1" dirty="0">
              <a:solidFill>
                <a:srgbClr val="00B050"/>
              </a:solidFill>
            </a:endParaRPr>
          </a:p>
          <a:p>
            <a:pPr marL="442913" indent="-361950" algn="just">
              <a:spcAft>
                <a:spcPts val="600"/>
              </a:spcAft>
              <a:buFont typeface="+mj-lt"/>
              <a:buAutoNum type="arabicPeriod"/>
            </a:pP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852988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1187624" y="167143"/>
            <a:ext cx="777686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/>
              <a:t>ЗАКОН УКРАЇНИ</a:t>
            </a:r>
          </a:p>
          <a:p>
            <a:endParaRPr lang="uk-UA" b="1" dirty="0"/>
          </a:p>
          <a:p>
            <a:r>
              <a:rPr lang="uk-UA" b="1" dirty="0">
                <a:solidFill>
                  <a:srgbClr val="00B050"/>
                </a:solidFill>
              </a:rPr>
              <a:t>Про основні принципи та вимоги до безпечності та якості харчових продуктів</a:t>
            </a:r>
          </a:p>
          <a:p>
            <a:r>
              <a:rPr lang="uk-UA" dirty="0" smtClean="0"/>
              <a:t>(</a:t>
            </a:r>
            <a:r>
              <a:rPr lang="uk-UA" dirty="0"/>
              <a:t>Відомості Верховної Ради України (ВВР), 1998, № 19, ст. 98)</a:t>
            </a:r>
          </a:p>
          <a:p>
            <a:endParaRPr lang="uk-UA" dirty="0"/>
          </a:p>
          <a:p>
            <a:r>
              <a:rPr lang="uk-UA" dirty="0" smtClean="0"/>
              <a:t>{</a:t>
            </a:r>
            <a:r>
              <a:rPr lang="uk-UA" dirty="0">
                <a:solidFill>
                  <a:srgbClr val="FF0000"/>
                </a:solidFill>
              </a:rPr>
              <a:t>В редакції Закону</a:t>
            </a:r>
          </a:p>
          <a:p>
            <a:r>
              <a:rPr lang="uk-UA" dirty="0"/>
              <a:t>№ 2809-</a:t>
            </a:r>
            <a:r>
              <a:rPr lang="en-US" dirty="0"/>
              <a:t>IV </a:t>
            </a:r>
            <a:r>
              <a:rPr lang="uk-UA" dirty="0"/>
              <a:t>від 06.09.2005, ВВР, 2005, № 50, ст.533}</a:t>
            </a:r>
          </a:p>
          <a:p>
            <a:endParaRPr lang="uk-UA" dirty="0"/>
          </a:p>
          <a:p>
            <a:r>
              <a:rPr lang="uk-UA" dirty="0"/>
              <a:t>{</a:t>
            </a:r>
            <a:r>
              <a:rPr lang="uk-UA" dirty="0">
                <a:solidFill>
                  <a:srgbClr val="FF0000"/>
                </a:solidFill>
              </a:rPr>
              <a:t>В редакції Закону</a:t>
            </a:r>
          </a:p>
          <a:p>
            <a:r>
              <a:rPr lang="uk-UA" dirty="0"/>
              <a:t>№ 1602-</a:t>
            </a:r>
            <a:r>
              <a:rPr lang="en-US" dirty="0"/>
              <a:t>VII </a:t>
            </a:r>
            <a:r>
              <a:rPr lang="uk-UA" dirty="0"/>
              <a:t>від 22.07.2014, ВВР, 2014, № 41-42, ст.2024}</a:t>
            </a:r>
          </a:p>
          <a:p>
            <a:endParaRPr lang="uk-UA" dirty="0"/>
          </a:p>
          <a:p>
            <a:r>
              <a:rPr lang="uk-UA" dirty="0"/>
              <a:t>{Із змінами, внесеними згідно із Законами</a:t>
            </a:r>
          </a:p>
          <a:p>
            <a:r>
              <a:rPr lang="uk-UA" dirty="0"/>
              <a:t>№ 67-</a:t>
            </a:r>
            <a:r>
              <a:rPr lang="en-US" dirty="0"/>
              <a:t>VIII </a:t>
            </a:r>
            <a:r>
              <a:rPr lang="uk-UA" dirty="0"/>
              <a:t>від 28.12.2014, ВВР, 2015, № 4, ст.19</a:t>
            </a:r>
          </a:p>
          <a:p>
            <a:r>
              <a:rPr lang="uk-UA" dirty="0"/>
              <a:t>№ 867-</a:t>
            </a:r>
            <a:r>
              <a:rPr lang="en-US" dirty="0"/>
              <a:t>VIII </a:t>
            </a:r>
            <a:r>
              <a:rPr lang="uk-UA" dirty="0"/>
              <a:t>від 08.12.2015, ВВР, 2016, № 4, ст.40</a:t>
            </a:r>
          </a:p>
          <a:p>
            <a:r>
              <a:rPr lang="uk-UA" dirty="0"/>
              <a:t>№ 1983-</a:t>
            </a:r>
            <a:r>
              <a:rPr lang="en-US" dirty="0"/>
              <a:t>VIII </a:t>
            </a:r>
            <a:r>
              <a:rPr lang="uk-UA" dirty="0"/>
              <a:t>від 23.03.2017, ВВР, 2017, № 25, ст.289</a:t>
            </a:r>
          </a:p>
          <a:p>
            <a:r>
              <a:rPr lang="uk-UA" dirty="0"/>
              <a:t>№ 2042-</a:t>
            </a:r>
            <a:r>
              <a:rPr lang="en-US" dirty="0"/>
              <a:t>VIII </a:t>
            </a:r>
            <a:r>
              <a:rPr lang="uk-UA" dirty="0"/>
              <a:t>від 18.05.2017, ВВР, 2017, № 31, ст.343</a:t>
            </a:r>
          </a:p>
          <a:p>
            <a:r>
              <a:rPr lang="uk-UA" dirty="0"/>
              <a:t>№ 2264-</a:t>
            </a:r>
            <a:r>
              <a:rPr lang="en-US" dirty="0"/>
              <a:t>VIII </a:t>
            </a:r>
            <a:r>
              <a:rPr lang="uk-UA" dirty="0"/>
              <a:t>від 21.12.2017, ВВР, 2018, № 10, ст.53</a:t>
            </a:r>
          </a:p>
          <a:p>
            <a:r>
              <a:rPr lang="uk-UA" dirty="0"/>
              <a:t>№ 2639-</a:t>
            </a:r>
            <a:r>
              <a:rPr lang="en-US" dirty="0"/>
              <a:t>VIII </a:t>
            </a:r>
            <a:r>
              <a:rPr lang="uk-UA" dirty="0"/>
              <a:t>від 06.12.2018, ВВР, 2019, № 7, ст.41</a:t>
            </a:r>
          </a:p>
          <a:p>
            <a:r>
              <a:rPr lang="uk-UA" dirty="0"/>
              <a:t>№ 124-</a:t>
            </a:r>
            <a:r>
              <a:rPr lang="en-US" dirty="0"/>
              <a:t>IX </a:t>
            </a:r>
            <a:r>
              <a:rPr lang="uk-UA" dirty="0"/>
              <a:t>від 20.09.2019, ВВР, 2019, № 46, ст.295</a:t>
            </a:r>
          </a:p>
          <a:p>
            <a:r>
              <a:rPr lang="uk-UA" dirty="0"/>
              <a:t>№ 421-</a:t>
            </a:r>
            <a:r>
              <a:rPr lang="en-US" dirty="0"/>
              <a:t>IX </a:t>
            </a:r>
            <a:r>
              <a:rPr lang="uk-UA" dirty="0"/>
              <a:t>від 20.12.2019, ВВР, 2020, № 27, ст.176</a:t>
            </a:r>
          </a:p>
          <a:p>
            <a:r>
              <a:rPr lang="uk-UA" dirty="0"/>
              <a:t>№ 1206-</a:t>
            </a:r>
            <a:r>
              <a:rPr lang="en-US" dirty="0"/>
              <a:t>IX </a:t>
            </a:r>
            <a:r>
              <a:rPr lang="uk-UA" dirty="0"/>
              <a:t>від 04.02.2021 - вводиться в дію з 21.03.2023}</a:t>
            </a:r>
          </a:p>
        </p:txBody>
      </p:sp>
    </p:spTree>
    <p:extLst>
      <p:ext uri="{BB962C8B-B14F-4D97-AF65-F5344CB8AC3E}">
        <p14:creationId xmlns:p14="http://schemas.microsoft.com/office/powerpoint/2010/main" val="3586350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Поняття принципу екологізації  </a:t>
            </a:r>
            <a:r>
              <a:rPr lang="uk-UA" sz="2200" b="1" dirty="0" smtClean="0">
                <a:solidFill>
                  <a:srgbClr val="FF0000"/>
                </a:solidFill>
              </a:rPr>
              <a:t/>
            </a:r>
            <a:br>
              <a:rPr lang="uk-UA" sz="2200" b="1" dirty="0" smtClean="0">
                <a:solidFill>
                  <a:srgbClr val="FF0000"/>
                </a:solidFill>
              </a:rPr>
            </a:br>
            <a:r>
              <a:rPr lang="uk-UA" sz="2200" b="1" dirty="0" smtClean="0">
                <a:solidFill>
                  <a:srgbClr val="FF0000"/>
                </a:solidFill>
              </a:rPr>
              <a:t>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1124744"/>
            <a:ext cx="7632848" cy="5616624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200" b="1" dirty="0" smtClean="0">
                <a:solidFill>
                  <a:srgbClr val="00B050"/>
                </a:solidFill>
              </a:rPr>
              <a:t>Принцип екологізації аграрного виробництва – </a:t>
            </a:r>
            <a:r>
              <a:rPr lang="uk-UA" sz="2200" b="1" dirty="0" smtClean="0"/>
              <a:t>це  спеціальний галузевий принцип </a:t>
            </a:r>
            <a:r>
              <a:rPr lang="uk-UA" sz="2200" b="1" dirty="0"/>
              <a:t>аграрного права, що </a:t>
            </a:r>
            <a:r>
              <a:rPr lang="uk-UA" sz="2200" b="1" dirty="0" smtClean="0"/>
              <a:t>становить собою </a:t>
            </a:r>
            <a:r>
              <a:rPr lang="uk-UA" sz="2200" b="1" dirty="0"/>
              <a:t>керівне положення-вимогу аграрного законодавства стосовно </a:t>
            </a:r>
            <a:r>
              <a:rPr lang="uk-UA" sz="2200" b="1" dirty="0" smtClean="0"/>
              <a:t>нормативного закріплення </a:t>
            </a:r>
            <a:r>
              <a:rPr lang="uk-UA" sz="2200" b="1" dirty="0"/>
              <a:t>і практичної реалізації екологічних імперативів усіма </a:t>
            </a:r>
            <a:r>
              <a:rPr lang="uk-UA" sz="2200" b="1" dirty="0" smtClean="0"/>
              <a:t>суб’єктами сільськогосподарської </a:t>
            </a:r>
            <a:r>
              <a:rPr lang="uk-UA" sz="2200" b="1" dirty="0"/>
              <a:t>виробничої діяльності з метою захисту </a:t>
            </a:r>
            <a:r>
              <a:rPr lang="uk-UA" sz="2200" b="1" dirty="0" smtClean="0"/>
              <a:t>навколишнього середовища</a:t>
            </a:r>
            <a:r>
              <a:rPr lang="uk-UA" sz="2200" b="1" dirty="0"/>
              <a:t>, мінімізації негативного впливу антропогенних факторів на </a:t>
            </a:r>
            <a:r>
              <a:rPr lang="uk-UA" sz="2200" b="1" dirty="0" smtClean="0"/>
              <a:t>нього, збереження </a:t>
            </a:r>
            <a:r>
              <a:rPr lang="uk-UA" sz="2200" b="1" dirty="0"/>
              <a:t>стійкої рівноваги екосистем, </a:t>
            </a:r>
            <a:r>
              <a:rPr lang="uk-UA" sz="2200" b="1" dirty="0" err="1" smtClean="0"/>
              <a:t>екологозбалансованого</a:t>
            </a:r>
            <a:r>
              <a:rPr lang="uk-UA" sz="2200" b="1" dirty="0" smtClean="0"/>
              <a:t> природокористування </a:t>
            </a:r>
            <a:r>
              <a:rPr lang="uk-UA" sz="2200" b="1" dirty="0"/>
              <a:t>в процесі їх діяльності, а також виробництва </a:t>
            </a:r>
            <a:r>
              <a:rPr lang="uk-UA" sz="2200" b="1" dirty="0" smtClean="0"/>
              <a:t>якісної, екологічно </a:t>
            </a:r>
            <a:r>
              <a:rPr lang="uk-UA" sz="2200" b="1" dirty="0"/>
              <a:t>безпечної сільськогосподарської продукції рослинного і </a:t>
            </a:r>
            <a:r>
              <a:rPr lang="uk-UA" sz="2200" b="1" dirty="0" smtClean="0"/>
              <a:t>тваринного походження.</a:t>
            </a:r>
            <a:endParaRPr lang="uk-UA" sz="2200" b="1" dirty="0" smtClean="0"/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812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Рівні нормативно-правового закріплення принципу екологізації сільськогосподарського </a:t>
            </a:r>
            <a:r>
              <a:rPr lang="uk-UA" sz="2200" b="1" dirty="0" smtClean="0">
                <a:solidFill>
                  <a:srgbClr val="FF0000"/>
                </a:solidFill>
              </a:rPr>
              <a:t>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484784"/>
            <a:ext cx="7312856" cy="5256584"/>
          </a:xfrm>
        </p:spPr>
        <p:txBody>
          <a:bodyPr>
            <a:normAutofit/>
          </a:bodyPr>
          <a:lstStyle/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конституційні норми;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норми загального характеру;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норми екологічного законодавства; 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спеціальний рівень – норми аграрного законодавства;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норми міжнародно-правового характеру – це міжнародні договори, конвенції, а також акти регіонального характеру у сфері екологізації аграрного виробництва.</a:t>
            </a:r>
            <a:endParaRPr lang="uk-UA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396055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Система заходів та засобів реалізації </a:t>
            </a:r>
            <a:r>
              <a:rPr lang="uk-UA" sz="2200" b="1" dirty="0" smtClean="0">
                <a:solidFill>
                  <a:srgbClr val="FF0000"/>
                </a:solidFill>
              </a:rPr>
              <a:t>принципу екологізації сільськогосподарського </a:t>
            </a:r>
            <a:r>
              <a:rPr lang="uk-UA" sz="2200" b="1" dirty="0" smtClean="0">
                <a:solidFill>
                  <a:srgbClr val="FF0000"/>
                </a:solidFill>
              </a:rPr>
              <a:t>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979712" y="1484784"/>
            <a:ext cx="6192688" cy="5256584"/>
          </a:xfrm>
        </p:spPr>
        <p:txBody>
          <a:bodyPr>
            <a:normAutofit/>
          </a:bodyPr>
          <a:lstStyle/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Правові;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Організаційні;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Економічні; 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Організаційно-господарські; 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Екологічні; 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Еколого-світоглядні;</a:t>
            </a:r>
          </a:p>
          <a:p>
            <a:pPr marL="539496" indent="-457200" algn="just">
              <a:buFont typeface="+mj-lt"/>
              <a:buAutoNum type="arabicPeriod"/>
            </a:pPr>
            <a:r>
              <a:rPr lang="uk-UA" sz="2200" b="1" dirty="0" smtClean="0"/>
              <a:t>Еколого-освітні. </a:t>
            </a:r>
          </a:p>
          <a:p>
            <a:pPr marL="539496" indent="-457200" algn="just">
              <a:buFont typeface="+mj-lt"/>
              <a:buAutoNum type="arabicPeriod"/>
            </a:pPr>
            <a:endParaRPr lang="uk-UA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296452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36004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Сільське господарство і ГМО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620688"/>
            <a:ext cx="7746064" cy="6120680"/>
          </a:xfrm>
        </p:spPr>
        <p:txBody>
          <a:bodyPr>
            <a:normAutofit fontScale="62500" lnSpcReduction="20000"/>
          </a:bodyPr>
          <a:lstStyle/>
          <a:p>
            <a:pPr marL="82296" indent="0" algn="just">
              <a:buNone/>
            </a:pPr>
            <a:r>
              <a:rPr lang="uk-UA" sz="2600" b="1" dirty="0" smtClean="0"/>
              <a:t>ЗАКОН УКРАЇНИ від 31 травня 2007 р. № 1103-V</a:t>
            </a:r>
          </a:p>
          <a:p>
            <a:pPr marL="82296" indent="0" algn="just">
              <a:buNone/>
            </a:pPr>
            <a:r>
              <a:rPr lang="uk-UA" sz="2600" b="1" dirty="0" smtClean="0">
                <a:solidFill>
                  <a:srgbClr val="00B050"/>
                </a:solidFill>
              </a:rPr>
              <a:t>«Про державну систему </a:t>
            </a:r>
            <a:r>
              <a:rPr lang="uk-UA" sz="2600" b="1" dirty="0" err="1" smtClean="0">
                <a:solidFill>
                  <a:srgbClr val="00B050"/>
                </a:solidFill>
              </a:rPr>
              <a:t>біобезпеки</a:t>
            </a:r>
            <a:r>
              <a:rPr lang="uk-UA" sz="2600" b="1" dirty="0" smtClean="0">
                <a:solidFill>
                  <a:srgbClr val="00B050"/>
                </a:solidFill>
              </a:rPr>
              <a:t> при створенні, випробуванні, транспортуванні та використанні генетично модифікованих організмів».</a:t>
            </a:r>
          </a:p>
          <a:p>
            <a:pPr marL="82296" indent="0" algn="just">
              <a:buNone/>
            </a:pPr>
            <a:endParaRPr lang="uk-UA" sz="2200" b="1" dirty="0" smtClean="0">
              <a:solidFill>
                <a:srgbClr val="00B050"/>
              </a:solidFill>
            </a:endParaRPr>
          </a:p>
          <a:p>
            <a:pPr marL="82296" indent="0" algn="just">
              <a:buNone/>
            </a:pPr>
            <a:r>
              <a:rPr lang="uk-UA" sz="2600" b="1" dirty="0" smtClean="0"/>
              <a:t>генетично модифікований організм, живий змінений організм (ГМО) - будь-який організм, у якому генетичний матеріал був змінений за допомогою штучних прийомів переносу генів, які не відбуваються у природних умовах, а саме:</a:t>
            </a:r>
          </a:p>
          <a:p>
            <a:pPr algn="just"/>
            <a:r>
              <a:rPr lang="uk-UA" sz="2600" b="1" dirty="0" err="1" smtClean="0"/>
              <a:t>рекомбінантними</a:t>
            </a:r>
            <a:r>
              <a:rPr lang="uk-UA" sz="2600" b="1" dirty="0" smtClean="0"/>
              <a:t> методами, які передбачають формування нових комбінацій генетичного матеріалу шляхом внесення молекул нуклеїнової кислоти (вироблених у будь-який спосіб зовні організму) у будь-який вірус, бактеріальний </a:t>
            </a:r>
            <a:r>
              <a:rPr lang="uk-UA" sz="2600" b="1" dirty="0" err="1" smtClean="0"/>
              <a:t>плазмід</a:t>
            </a:r>
            <a:r>
              <a:rPr lang="uk-UA" sz="2600" b="1" dirty="0" smtClean="0"/>
              <a:t> або іншу векторну систему та їх включення до організму-господаря, в якому вони зазвичай не зустрічаються, однак здатні на тривале розмноження;</a:t>
            </a:r>
          </a:p>
          <a:p>
            <a:pPr algn="just"/>
            <a:r>
              <a:rPr lang="uk-UA" sz="2600" b="1" dirty="0" smtClean="0"/>
              <a:t>методами, які передбачають безпосереднє введення в організм спадкового матеріалу, підготовленого зовні організму, включаючи </a:t>
            </a:r>
            <a:r>
              <a:rPr lang="uk-UA" sz="2600" b="1" dirty="0" err="1" smtClean="0"/>
              <a:t>мікроін'єкції</a:t>
            </a:r>
            <a:r>
              <a:rPr lang="uk-UA" sz="2600" b="1" dirty="0" smtClean="0"/>
              <a:t>, </a:t>
            </a:r>
            <a:r>
              <a:rPr lang="uk-UA" sz="2600" b="1" dirty="0" err="1" smtClean="0"/>
              <a:t>макроін'єкції</a:t>
            </a:r>
            <a:r>
              <a:rPr lang="uk-UA" sz="2600" b="1" dirty="0" smtClean="0"/>
              <a:t> та </a:t>
            </a:r>
            <a:r>
              <a:rPr lang="uk-UA" sz="2600" b="1" dirty="0" err="1" smtClean="0"/>
              <a:t>мікроінкапсуляції</a:t>
            </a:r>
            <a:r>
              <a:rPr lang="uk-UA" sz="2600" b="1" dirty="0" smtClean="0"/>
              <a:t>;</a:t>
            </a:r>
          </a:p>
          <a:p>
            <a:pPr algn="just"/>
            <a:r>
              <a:rPr lang="uk-UA" sz="2600" b="1" dirty="0" smtClean="0"/>
              <a:t>злиття клітин (у тому числі злиття протоплазми) або методами гібридизації, коли живі клітини з новими комбінаціями генетичного матеріалу формуються шляхом злиття двох або більше клітин у спосіб, який не реалізується за природних обставин;</a:t>
            </a:r>
          </a:p>
          <a:p>
            <a:pPr marL="82296" indent="0" algn="just">
              <a:buNone/>
            </a:pPr>
            <a:endParaRPr lang="uk-UA" sz="2600" b="1" dirty="0" smtClean="0"/>
          </a:p>
          <a:p>
            <a:pPr marL="82296" indent="0" algn="just">
              <a:buNone/>
            </a:pPr>
            <a:r>
              <a:rPr lang="uk-UA" sz="2600" b="1" dirty="0" smtClean="0"/>
              <a:t>продукція, отримана з використанням ГМО - продукція, в тому числі харчові продукти та корми, технологія виробництва якої передбачає використання ГМО на будь-якому етапі;</a:t>
            </a:r>
          </a:p>
          <a:p>
            <a:pPr marL="82296" indent="0" algn="just">
              <a:buNone/>
            </a:pPr>
            <a:endParaRPr lang="uk-UA" sz="2600" b="1" dirty="0" smtClean="0"/>
          </a:p>
          <a:p>
            <a:pPr marL="82296" indent="0" algn="just">
              <a:buNone/>
            </a:pPr>
            <a:r>
              <a:rPr lang="uk-UA" sz="2600" b="1" dirty="0" smtClean="0"/>
              <a:t>генетично-інженерна діяльність - практична сфера діяльності, пов'язана зі створенням, випробуванням та впровадженням ГМО в обіг.</a:t>
            </a:r>
            <a:endParaRPr lang="uk-UA" sz="2600" b="1" dirty="0"/>
          </a:p>
        </p:txBody>
      </p:sp>
    </p:spTree>
    <p:extLst>
      <p:ext uri="{BB962C8B-B14F-4D97-AF65-F5344CB8AC3E}">
        <p14:creationId xmlns:p14="http://schemas.microsoft.com/office/powerpoint/2010/main" val="33696391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360040"/>
          </a:xfrm>
        </p:spPr>
        <p:txBody>
          <a:bodyPr>
            <a:noAutofit/>
          </a:bodyPr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</a:rPr>
              <a:t>Сільське господарство і ГМО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187624" y="620688"/>
            <a:ext cx="7746064" cy="6120680"/>
          </a:xfrm>
        </p:spPr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uk-UA" sz="2600" b="1" dirty="0" smtClean="0"/>
              <a:t>ЗАКОН УКРАЇНИ від 31 травня 2007 р. № 1103-V</a:t>
            </a:r>
          </a:p>
          <a:p>
            <a:pPr marL="82296" indent="0" algn="just">
              <a:buNone/>
            </a:pPr>
            <a:r>
              <a:rPr lang="uk-UA" sz="2600" b="1" dirty="0" smtClean="0">
                <a:solidFill>
                  <a:srgbClr val="00B050"/>
                </a:solidFill>
              </a:rPr>
              <a:t>«Про державну систему </a:t>
            </a:r>
            <a:r>
              <a:rPr lang="uk-UA" sz="2600" b="1" dirty="0" err="1" smtClean="0">
                <a:solidFill>
                  <a:srgbClr val="00B050"/>
                </a:solidFill>
              </a:rPr>
              <a:t>біобезпеки</a:t>
            </a:r>
            <a:r>
              <a:rPr lang="uk-UA" sz="2600" b="1" dirty="0" smtClean="0">
                <a:solidFill>
                  <a:srgbClr val="00B050"/>
                </a:solidFill>
              </a:rPr>
              <a:t> при створенні, випробуванні, транспортуванні та використанні генетично модифікованих організмів».</a:t>
            </a:r>
          </a:p>
          <a:p>
            <a:pPr marL="82296" indent="0" algn="just">
              <a:buNone/>
            </a:pPr>
            <a:endParaRPr lang="uk-UA" sz="2200" b="1" dirty="0" smtClean="0">
              <a:solidFill>
                <a:srgbClr val="00B050"/>
              </a:solidFill>
            </a:endParaRPr>
          </a:p>
          <a:p>
            <a:pPr marL="82296" indent="0" algn="just">
              <a:buNone/>
            </a:pPr>
            <a:r>
              <a:rPr lang="uk-UA" sz="2200" b="1" dirty="0" smtClean="0">
                <a:solidFill>
                  <a:srgbClr val="00B050"/>
                </a:solidFill>
              </a:rPr>
              <a:t>біологічна </a:t>
            </a:r>
            <a:r>
              <a:rPr lang="uk-UA" sz="2200" b="1" dirty="0">
                <a:solidFill>
                  <a:srgbClr val="00B050"/>
                </a:solidFill>
              </a:rPr>
              <a:t>безпека - </a:t>
            </a:r>
            <a:r>
              <a:rPr lang="uk-UA" sz="2200" b="1" dirty="0"/>
              <a:t>стан середовища життєдіяльності людини, при якому відсутній негативний вплив його чинників (біологічних, хімічних, фізичних) на біологічну структуру і функцію людської особи в теперішньому і майбутніх поколіннях, а також відсутній незворотній негативний вплив на біологічні об'єкти природного середовища (біосферу) та сільськогосподарські рослини і тварини</a:t>
            </a:r>
            <a:r>
              <a:rPr lang="uk-UA" sz="2200" b="1" dirty="0">
                <a:solidFill>
                  <a:srgbClr val="00B050"/>
                </a:solidFill>
              </a:rPr>
              <a:t>;</a:t>
            </a:r>
          </a:p>
          <a:p>
            <a:pPr marL="82296" indent="0" algn="just">
              <a:buNone/>
            </a:pPr>
            <a:endParaRPr lang="uk-UA" sz="2200" b="1" dirty="0">
              <a:solidFill>
                <a:srgbClr val="00B050"/>
              </a:solidFill>
            </a:endParaRPr>
          </a:p>
          <a:p>
            <a:pPr marL="82296" indent="0" algn="just">
              <a:buNone/>
            </a:pPr>
            <a:r>
              <a:rPr lang="uk-UA" sz="2200" b="1" dirty="0">
                <a:solidFill>
                  <a:srgbClr val="00B050"/>
                </a:solidFill>
              </a:rPr>
              <a:t>генетична безпека - </a:t>
            </a:r>
            <a:r>
              <a:rPr lang="uk-UA" sz="2200" b="1" dirty="0"/>
              <a:t>стан середовища життєдіяльності людини, при якому відсутній будь-який неприродній вплив на людський геном, відсутній будь-який неприродній вплив на геном об'єктів біосфери, а також відсутній неконтрольований вплив на геном сільськогосподарських рослин і тварин, промислових мікроорганізмів, який призводить до появи у них негативних та/або </a:t>
            </a:r>
            <a:r>
              <a:rPr lang="uk-UA" sz="2200" b="1"/>
              <a:t>небажаних </a:t>
            </a:r>
            <a:r>
              <a:rPr lang="uk-UA" sz="2200" b="1" smtClean="0"/>
              <a:t>властивостей.</a:t>
            </a:r>
            <a:endParaRPr lang="uk-UA" sz="2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191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720080"/>
          </a:xfrm>
        </p:spPr>
        <p:txBody>
          <a:bodyPr>
            <a:noAutofit/>
          </a:bodyPr>
          <a:lstStyle/>
          <a:p>
            <a:pPr algn="ctr"/>
            <a:r>
              <a:rPr lang="uk-UA" sz="2600" b="1" dirty="0" smtClean="0">
                <a:solidFill>
                  <a:srgbClr val="FF0000"/>
                </a:solidFill>
              </a:rPr>
              <a:t>Поняття екологічної безпеки у сфері сільськогосподарського виробництва 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31640" y="1124744"/>
            <a:ext cx="7602048" cy="5123656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buNone/>
            </a:pPr>
            <a:r>
              <a:rPr lang="uk-UA" b="1" dirty="0" smtClean="0">
                <a:solidFill>
                  <a:srgbClr val="00B050"/>
                </a:solidFill>
              </a:rPr>
              <a:t>Екологічна безпека </a:t>
            </a:r>
            <a:r>
              <a:rPr lang="uk-UA" b="1" dirty="0">
                <a:solidFill>
                  <a:srgbClr val="00B050"/>
                </a:solidFill>
              </a:rPr>
              <a:t>у сфері сільськогосподарського </a:t>
            </a:r>
            <a:r>
              <a:rPr lang="uk-UA" b="1" dirty="0" smtClean="0">
                <a:solidFill>
                  <a:srgbClr val="00B050"/>
                </a:solidFill>
              </a:rPr>
              <a:t>виробництва </a:t>
            </a:r>
            <a:r>
              <a:rPr lang="uk-UA" dirty="0" smtClean="0"/>
              <a:t>– це такий </a:t>
            </a:r>
            <a:r>
              <a:rPr lang="uk-UA" dirty="0"/>
              <a:t>стан захищеності життєвих інтересів людини </a:t>
            </a:r>
            <a:r>
              <a:rPr lang="uk-UA" dirty="0" smtClean="0"/>
              <a:t>і держави</a:t>
            </a:r>
            <a:r>
              <a:rPr lang="uk-UA" dirty="0"/>
              <a:t>, навколишнього середовища в процесі аграрного виробництва, за </a:t>
            </a:r>
            <a:r>
              <a:rPr lang="uk-UA" dirty="0" smtClean="0"/>
              <a:t>якого забезпечуються </a:t>
            </a:r>
            <a:r>
              <a:rPr lang="uk-UA" dirty="0"/>
              <a:t>збереження навколишнього середовища і </a:t>
            </a:r>
            <a:r>
              <a:rPr lang="uk-UA" dirty="0" smtClean="0"/>
              <a:t>його компонентів у безпечному </a:t>
            </a:r>
            <a:r>
              <a:rPr lang="uk-UA" dirty="0"/>
              <a:t>для життя і здоров’я стані та виробництво якісної, екологічно </a:t>
            </a:r>
            <a:r>
              <a:rPr lang="uk-UA" dirty="0" smtClean="0"/>
              <a:t>безпечної сільськогосподарської </a:t>
            </a:r>
            <a:r>
              <a:rPr lang="uk-UA" dirty="0"/>
              <a:t>продукції рослинного і тваринного походження. </a:t>
            </a:r>
            <a:endParaRPr lang="uk-UA" dirty="0" smtClean="0"/>
          </a:p>
          <a:p>
            <a:pPr marL="82296" indent="0" algn="just">
              <a:buNone/>
            </a:pPr>
            <a:endParaRPr lang="uk-UA" dirty="0"/>
          </a:p>
          <a:p>
            <a:pPr marL="82296" indent="0" algn="just">
              <a:buNone/>
            </a:pPr>
            <a:r>
              <a:rPr lang="uk-UA" dirty="0" smtClean="0"/>
              <a:t>Екологічна </a:t>
            </a:r>
            <a:r>
              <a:rPr lang="uk-UA" dirty="0"/>
              <a:t>безпека </a:t>
            </a:r>
            <a:r>
              <a:rPr lang="uk-UA" dirty="0" smtClean="0"/>
              <a:t>у </a:t>
            </a:r>
            <a:r>
              <a:rPr lang="uk-UA" dirty="0"/>
              <a:t>сфері сільськогосподарського виробництва є </a:t>
            </a:r>
            <a:r>
              <a:rPr lang="uk-UA" b="1" dirty="0" smtClean="0"/>
              <a:t>невід’ємною складовою </a:t>
            </a:r>
            <a:r>
              <a:rPr lang="uk-UA" b="1" dirty="0" err="1" smtClean="0"/>
              <a:t>національ-ної</a:t>
            </a:r>
            <a:r>
              <a:rPr lang="uk-UA" b="1" dirty="0" smtClean="0"/>
              <a:t> </a:t>
            </a:r>
            <a:r>
              <a:rPr lang="uk-UA" b="1" dirty="0"/>
              <a:t>екологічної безпеки держави </a:t>
            </a:r>
            <a:r>
              <a:rPr lang="uk-UA" dirty="0"/>
              <a:t>і співвідноситься з нею </a:t>
            </a:r>
            <a:r>
              <a:rPr lang="uk-UA" dirty="0" smtClean="0"/>
              <a:t>як часткове </a:t>
            </a:r>
            <a:r>
              <a:rPr lang="uk-UA" dirty="0"/>
              <a:t>із </a:t>
            </a:r>
            <a:r>
              <a:rPr lang="uk-UA" dirty="0" smtClean="0"/>
              <a:t>загальним.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93202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Основні питання теми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регулювання виробництва безпечної та якісної сільськогосподарської продукції.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Правове забезпечення екологізації сільськогосподарського виробництва.</a:t>
            </a:r>
          </a:p>
          <a:p>
            <a:pPr marL="596646" indent="-514350">
              <a:buFont typeface="+mj-lt"/>
              <a:buAutoNum type="arabicPeriod"/>
            </a:pPr>
            <a:r>
              <a:rPr lang="uk-UA" sz="2600" b="1" dirty="0" smtClean="0"/>
              <a:t>Правові засади органічного сільськогосподарського виробництва.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 </a:t>
            </a:r>
            <a:endParaRPr lang="ru-RU" b="1" dirty="0"/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Нормативні засади органічного </a:t>
            </a:r>
            <a:br>
              <a:rPr lang="uk-UA" sz="2200" b="1" dirty="0" smtClean="0">
                <a:solidFill>
                  <a:srgbClr val="FF0000"/>
                </a:solidFill>
              </a:rPr>
            </a:br>
            <a:r>
              <a:rPr lang="uk-UA" sz="2200" b="1" dirty="0" smtClean="0">
                <a:solidFill>
                  <a:srgbClr val="FF0000"/>
                </a:solidFill>
              </a:rPr>
              <a:t>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908720"/>
            <a:ext cx="7632848" cy="5832648"/>
          </a:xfrm>
        </p:spPr>
        <p:txBody>
          <a:bodyPr>
            <a:normAutofit/>
          </a:bodyPr>
          <a:lstStyle/>
          <a:p>
            <a:pPr marL="361950" indent="-280988" algn="just">
              <a:spcAft>
                <a:spcPts val="1200"/>
              </a:spcAft>
              <a:buFont typeface="Wingdings 2"/>
              <a:buAutoNum type="arabicPeriod"/>
            </a:pPr>
            <a:r>
              <a:rPr lang="uk-UA" sz="2000" b="1" dirty="0" smtClean="0"/>
              <a:t>Закон України від </a:t>
            </a:r>
            <a:r>
              <a:rPr lang="ru-RU" sz="2000" b="1" dirty="0" smtClean="0"/>
              <a:t>10 </a:t>
            </a:r>
            <a:r>
              <a:rPr lang="ru-RU" sz="2000" b="1" dirty="0" err="1" smtClean="0"/>
              <a:t>липня</a:t>
            </a:r>
            <a:r>
              <a:rPr lang="ru-RU" sz="2000" b="1" dirty="0" smtClean="0"/>
              <a:t> 2018 р. № 2496-VIII </a:t>
            </a:r>
            <a:r>
              <a:rPr lang="uk-UA" sz="2000" b="1" dirty="0" smtClean="0">
                <a:solidFill>
                  <a:srgbClr val="00B050"/>
                </a:solidFill>
              </a:rPr>
              <a:t>«Про </a:t>
            </a:r>
            <a:r>
              <a:rPr lang="ru-RU" sz="2000" b="1" dirty="0" err="1" smtClean="0">
                <a:solidFill>
                  <a:srgbClr val="00B050"/>
                </a:solidFill>
              </a:rPr>
              <a:t>основні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принципи</a:t>
            </a:r>
            <a:r>
              <a:rPr lang="ru-RU" sz="2000" b="1" dirty="0" smtClean="0">
                <a:solidFill>
                  <a:srgbClr val="00B050"/>
                </a:solidFill>
              </a:rPr>
              <a:t> та </a:t>
            </a:r>
            <a:r>
              <a:rPr lang="ru-RU" sz="2000" b="1" dirty="0" err="1" smtClean="0">
                <a:solidFill>
                  <a:srgbClr val="00B050"/>
                </a:solidFill>
              </a:rPr>
              <a:t>вимоги</a:t>
            </a:r>
            <a:r>
              <a:rPr lang="ru-RU" sz="2000" b="1" dirty="0" smtClean="0">
                <a:solidFill>
                  <a:srgbClr val="00B050"/>
                </a:solidFill>
              </a:rPr>
              <a:t> до </a:t>
            </a:r>
            <a:r>
              <a:rPr lang="ru-RU" sz="2000" b="1" dirty="0" err="1" smtClean="0">
                <a:solidFill>
                  <a:srgbClr val="00B050"/>
                </a:solidFill>
              </a:rPr>
              <a:t>органічного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виробництва</a:t>
            </a:r>
            <a:r>
              <a:rPr lang="ru-RU" sz="2000" b="1" dirty="0" smtClean="0">
                <a:solidFill>
                  <a:srgbClr val="00B050"/>
                </a:solidFill>
              </a:rPr>
              <a:t>, </a:t>
            </a:r>
            <a:r>
              <a:rPr lang="ru-RU" sz="2000" b="1" dirty="0" err="1" smtClean="0">
                <a:solidFill>
                  <a:srgbClr val="00B050"/>
                </a:solidFill>
              </a:rPr>
              <a:t>обігу</a:t>
            </a:r>
            <a:r>
              <a:rPr lang="ru-RU" sz="2000" b="1" dirty="0" smtClean="0">
                <a:solidFill>
                  <a:srgbClr val="00B050"/>
                </a:solidFill>
              </a:rPr>
              <a:t> та </a:t>
            </a:r>
            <a:r>
              <a:rPr lang="ru-RU" sz="2000" b="1" dirty="0" err="1" smtClean="0">
                <a:solidFill>
                  <a:srgbClr val="00B050"/>
                </a:solidFill>
              </a:rPr>
              <a:t>маркування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органічної</a:t>
            </a:r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err="1" smtClean="0">
                <a:solidFill>
                  <a:srgbClr val="00B050"/>
                </a:solidFill>
              </a:rPr>
              <a:t>продукції</a:t>
            </a:r>
            <a:r>
              <a:rPr lang="uk-UA" sz="2000" b="1" dirty="0" smtClean="0">
                <a:solidFill>
                  <a:srgbClr val="00B050"/>
                </a:solidFill>
              </a:rPr>
              <a:t>».</a:t>
            </a:r>
          </a:p>
          <a:p>
            <a:pPr marL="361950" indent="-280988" algn="just">
              <a:spcAft>
                <a:spcPts val="1200"/>
              </a:spcAft>
              <a:buFont typeface="Wingdings 2"/>
              <a:buAutoNum type="arabicPeriod"/>
            </a:pPr>
            <a:r>
              <a:rPr lang="uk-UA" sz="2000" b="1" dirty="0" smtClean="0">
                <a:solidFill>
                  <a:srgbClr val="00B050"/>
                </a:solidFill>
              </a:rPr>
              <a:t>Про органічне виробництво та маркування органічних продуктів : </a:t>
            </a:r>
            <a:r>
              <a:rPr lang="uk-UA" sz="2000" b="1" dirty="0" smtClean="0"/>
              <a:t>Постанова Ради (ЄС) № 834/2007 від 28 червня 2007 р. </a:t>
            </a:r>
          </a:p>
          <a:p>
            <a:pPr marL="361950" indent="-280988" algn="just">
              <a:spcAft>
                <a:spcPts val="1200"/>
              </a:spcAft>
              <a:buFont typeface="Wingdings 2"/>
              <a:buAutoNum type="arabicPeriod"/>
            </a:pPr>
            <a:r>
              <a:rPr lang="uk-UA" sz="2000" b="1" dirty="0" smtClean="0">
                <a:solidFill>
                  <a:srgbClr val="00B050"/>
                </a:solidFill>
              </a:rPr>
              <a:t>Детальні правила щодо органічного виробництва, маркування і контролю для впровадження Постанови Ради (ЄС) № 834/2007 стосовно органічного виробництва і маркування органічних продуктів : </a:t>
            </a:r>
            <a:r>
              <a:rPr lang="uk-UA" sz="2000" b="1" dirty="0" smtClean="0"/>
              <a:t>Постанова Комісії (ЄС) № 889/2008 від 5 вересня 2008 р.</a:t>
            </a:r>
          </a:p>
          <a:p>
            <a:pPr marL="361950" indent="-280988" algn="just">
              <a:spcAft>
                <a:spcPts val="1200"/>
              </a:spcAft>
              <a:buFont typeface="Wingdings 2"/>
              <a:buAutoNum type="arabicPeriod"/>
            </a:pPr>
            <a:r>
              <a:rPr lang="ru-RU" sz="2000" b="1" dirty="0" smtClean="0">
                <a:solidFill>
                  <a:srgbClr val="00B050"/>
                </a:solidFill>
              </a:rPr>
              <a:t>Про </a:t>
            </a:r>
            <a:r>
              <a:rPr lang="ru-RU" sz="2000" b="1" dirty="0" err="1">
                <a:solidFill>
                  <a:srgbClr val="00B050"/>
                </a:solidFill>
              </a:rPr>
              <a:t>затвердження</a:t>
            </a:r>
            <a:r>
              <a:rPr lang="ru-RU" sz="2000" b="1" dirty="0">
                <a:solidFill>
                  <a:srgbClr val="00B050"/>
                </a:solidFill>
              </a:rPr>
              <a:t> Порядку (</a:t>
            </a:r>
            <a:r>
              <a:rPr lang="ru-RU" sz="2000" b="1" dirty="0" err="1">
                <a:solidFill>
                  <a:srgbClr val="00B050"/>
                </a:solidFill>
              </a:rPr>
              <a:t>детальних</a:t>
            </a:r>
            <a:r>
              <a:rPr lang="ru-RU" sz="2000" b="1" dirty="0">
                <a:solidFill>
                  <a:srgbClr val="00B050"/>
                </a:solidFill>
              </a:rPr>
              <a:t> правил) </a:t>
            </a:r>
            <a:r>
              <a:rPr lang="ru-RU" sz="20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000" b="1" dirty="0">
                <a:solidFill>
                  <a:srgbClr val="00B050"/>
                </a:solidFill>
              </a:rPr>
              <a:t> та </a:t>
            </a:r>
            <a:r>
              <a:rPr lang="ru-RU" sz="2000" b="1" dirty="0" err="1">
                <a:solidFill>
                  <a:srgbClr val="00B050"/>
                </a:solidFill>
              </a:rPr>
              <a:t>обігу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органічної</a:t>
            </a:r>
            <a:r>
              <a:rPr lang="ru-RU" sz="2000" b="1" dirty="0">
                <a:solidFill>
                  <a:srgbClr val="00B050"/>
                </a:solidFill>
              </a:rPr>
              <a:t> </a:t>
            </a:r>
            <a:r>
              <a:rPr lang="ru-RU" sz="2000" b="1" dirty="0" err="1">
                <a:solidFill>
                  <a:srgbClr val="00B050"/>
                </a:solidFill>
              </a:rPr>
              <a:t>продукції</a:t>
            </a:r>
            <a:r>
              <a:rPr lang="ru-RU" sz="2000" b="1" dirty="0">
                <a:solidFill>
                  <a:srgbClr val="00B050"/>
                </a:solidFill>
              </a:rPr>
              <a:t> : </a:t>
            </a:r>
            <a:r>
              <a:rPr lang="ru-RU" sz="2000" b="1" dirty="0"/>
              <a:t>Постанова </a:t>
            </a:r>
            <a:r>
              <a:rPr lang="ru-RU" sz="2000" b="1" dirty="0" err="1"/>
              <a:t>Кабінету</a:t>
            </a:r>
            <a:r>
              <a:rPr lang="ru-RU" sz="2000" b="1" dirty="0"/>
              <a:t> </a:t>
            </a:r>
            <a:r>
              <a:rPr lang="ru-RU" sz="2000" b="1" dirty="0" err="1"/>
              <a:t>Міністрів</a:t>
            </a:r>
            <a:r>
              <a:rPr lang="ru-RU" sz="2000" b="1" dirty="0"/>
              <a:t> </a:t>
            </a:r>
            <a:r>
              <a:rPr lang="ru-RU" sz="2000" b="1" dirty="0" err="1"/>
              <a:t>України</a:t>
            </a:r>
            <a:r>
              <a:rPr lang="ru-RU" sz="2000" b="1" dirty="0"/>
              <a:t> </a:t>
            </a:r>
            <a:r>
              <a:rPr lang="ru-RU" sz="2000" b="1" dirty="0" err="1"/>
              <a:t>від</a:t>
            </a:r>
            <a:r>
              <a:rPr lang="ru-RU" sz="2000" b="1" dirty="0"/>
              <a:t> 23 </a:t>
            </a:r>
            <a:r>
              <a:rPr lang="ru-RU" sz="2000" b="1" dirty="0" err="1"/>
              <a:t>жовтня</a:t>
            </a:r>
            <a:r>
              <a:rPr lang="ru-RU" sz="2000" b="1" dirty="0"/>
              <a:t> 2019 р. № 970. </a:t>
            </a:r>
            <a:endParaRPr lang="uk-UA" sz="2000" b="1" dirty="0"/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6790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Поняття органічного виробництва та органічної продукції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908720"/>
            <a:ext cx="7240848" cy="5832648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uk-UA" sz="2200" b="1" dirty="0">
                <a:solidFill>
                  <a:srgbClr val="00B050"/>
                </a:solidFill>
              </a:rPr>
              <a:t>органічне виробництво - </a:t>
            </a:r>
            <a:r>
              <a:rPr lang="uk-UA" sz="2200" b="1" dirty="0"/>
              <a:t>сертифікована діяльність, пов’язана з виробництвом сільськогосподарської продукції (у тому числі всі стадії технологічного процесу, а саме первинне виробництво (включаючи збирання), підготовка, обробка, змішування та пов’язані з цим процедури, наповнення, пакування, переробка, відновлення та інші зміни стану продукції), що провадиться із дотриманням вимог законодавства у сфері органічного виробництва, обігу та маркування органічної продукції</a:t>
            </a:r>
            <a:r>
              <a:rPr lang="uk-UA" sz="2200" b="1" dirty="0" smtClean="0"/>
              <a:t>;</a:t>
            </a:r>
          </a:p>
          <a:p>
            <a:pPr marL="82296" indent="0" algn="just">
              <a:buNone/>
            </a:pPr>
            <a:endParaRPr lang="uk-UA" sz="2200" b="1" dirty="0">
              <a:solidFill>
                <a:srgbClr val="00B050"/>
              </a:solidFill>
            </a:endParaRPr>
          </a:p>
          <a:p>
            <a:pPr marL="82296" indent="0" algn="just">
              <a:buNone/>
            </a:pPr>
            <a:r>
              <a:rPr lang="ru-RU" sz="2200" b="1" dirty="0" err="1">
                <a:solidFill>
                  <a:srgbClr val="00B050"/>
                </a:solidFill>
              </a:rPr>
              <a:t>органічна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продукція</a:t>
            </a:r>
            <a:r>
              <a:rPr lang="ru-RU" sz="2200" b="1" dirty="0">
                <a:solidFill>
                  <a:srgbClr val="00B050"/>
                </a:solidFill>
              </a:rPr>
              <a:t> - </a:t>
            </a:r>
            <a:r>
              <a:rPr lang="ru-RU" sz="2200" b="1" dirty="0" err="1"/>
              <a:t>сільськогосподарська</a:t>
            </a:r>
            <a:r>
              <a:rPr lang="ru-RU" sz="2200" b="1" dirty="0"/>
              <a:t> </a:t>
            </a:r>
            <a:r>
              <a:rPr lang="ru-RU" sz="2200" b="1" dirty="0" err="1"/>
              <a:t>продукція</a:t>
            </a:r>
            <a:r>
              <a:rPr lang="ru-RU" sz="2200" b="1" dirty="0"/>
              <a:t>, у тому </a:t>
            </a:r>
            <a:r>
              <a:rPr lang="ru-RU" sz="2200" b="1" dirty="0" err="1"/>
              <a:t>числі</a:t>
            </a:r>
            <a:r>
              <a:rPr lang="ru-RU" sz="2200" b="1" dirty="0"/>
              <a:t> </a:t>
            </a:r>
            <a:r>
              <a:rPr lang="ru-RU" sz="2200" b="1" dirty="0" err="1"/>
              <a:t>харчові</a:t>
            </a:r>
            <a:r>
              <a:rPr lang="ru-RU" sz="2200" b="1" dirty="0"/>
              <a:t> </a:t>
            </a:r>
            <a:r>
              <a:rPr lang="ru-RU" sz="2200" b="1" dirty="0" err="1"/>
              <a:t>продукти</a:t>
            </a:r>
            <a:r>
              <a:rPr lang="ru-RU" sz="2200" b="1" dirty="0"/>
              <a:t> та корми, </a:t>
            </a:r>
            <a:r>
              <a:rPr lang="ru-RU" sz="2200" b="1" dirty="0" err="1"/>
              <a:t>отримані</a:t>
            </a:r>
            <a:r>
              <a:rPr lang="ru-RU" sz="2200" b="1" dirty="0"/>
              <a:t> в </a:t>
            </a:r>
            <a:r>
              <a:rPr lang="ru-RU" sz="2200" b="1" dirty="0" err="1"/>
              <a:t>результаті</a:t>
            </a:r>
            <a:r>
              <a:rPr lang="ru-RU" sz="2200" b="1" dirty="0"/>
              <a:t> </a:t>
            </a:r>
            <a:r>
              <a:rPr lang="ru-RU" sz="2200" b="1" dirty="0" err="1"/>
              <a:t>органічного</a:t>
            </a:r>
            <a:r>
              <a:rPr lang="ru-RU" sz="2200" b="1" dirty="0"/>
              <a:t> </a:t>
            </a:r>
            <a:r>
              <a:rPr lang="ru-RU" sz="2200" b="1" dirty="0" err="1" smtClean="0"/>
              <a:t>виробництва</a:t>
            </a:r>
            <a:r>
              <a:rPr lang="ru-RU" sz="2200" b="1" dirty="0" smtClean="0"/>
              <a:t>.</a:t>
            </a:r>
            <a:endParaRPr lang="uk-UA" sz="22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99462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648072"/>
          </a:xfrm>
        </p:spPr>
        <p:txBody>
          <a:bodyPr>
            <a:normAutofit/>
          </a:bodyPr>
          <a:lstStyle/>
          <a:p>
            <a:pPr>
              <a:tabLst>
                <a:tab pos="3681413" algn="l"/>
              </a:tabLst>
            </a:pPr>
            <a:r>
              <a:rPr lang="ru-RU" sz="2000" b="1" dirty="0" err="1" smtClean="0">
                <a:solidFill>
                  <a:srgbClr val="FF0000"/>
                </a:solidFill>
              </a:rPr>
              <a:t>Види</a:t>
            </a:r>
            <a:r>
              <a:rPr lang="ru-RU" sz="2000" b="1" dirty="0" smtClean="0">
                <a:solidFill>
                  <a:srgbClr val="FF0000"/>
                </a:solidFill>
              </a:rPr>
              <a:t> (</a:t>
            </a:r>
            <a:r>
              <a:rPr lang="ru-RU" sz="2000" b="1" dirty="0" err="1" smtClean="0">
                <a:solidFill>
                  <a:srgbClr val="FF0000"/>
                </a:solidFill>
              </a:rPr>
              <a:t>галузі</a:t>
            </a:r>
            <a:r>
              <a:rPr lang="ru-RU" sz="2000" b="1" dirty="0" smtClean="0">
                <a:solidFill>
                  <a:srgbClr val="FF0000"/>
                </a:solidFill>
              </a:rPr>
              <a:t>) </a:t>
            </a:r>
            <a:r>
              <a:rPr lang="ru-RU" sz="2000" b="1" dirty="0" err="1" smtClean="0">
                <a:solidFill>
                  <a:srgbClr val="FF0000"/>
                </a:solidFill>
              </a:rPr>
              <a:t>органічного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сільськогосподарського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err="1" smtClean="0">
                <a:solidFill>
                  <a:srgbClr val="FF0000"/>
                </a:solidFill>
              </a:rPr>
              <a:t>виробництва</a:t>
            </a:r>
            <a:endParaRPr lang="uk-UA" sz="20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43608" y="476672"/>
            <a:ext cx="7704856" cy="626469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rgbClr val="00B050"/>
                </a:solidFill>
              </a:rPr>
              <a:t>заготівля органічних об’єктів рослинного світу </a:t>
            </a:r>
            <a:r>
              <a:rPr lang="uk-UA" sz="1800" b="1" dirty="0"/>
              <a:t>- органічне виробництво, пов’язане із збиранням та частковою переробкою для комерційних цілей природних дикорослих судинних рослин (у тому числі їхніх частин і продуктів життєдіяльності), водоростей та грибів на всіх стадіях розвитку відповідно до вимог законодавства у сфері </a:t>
            </a:r>
            <a:r>
              <a:rPr lang="uk-UA" sz="1800" b="1" dirty="0" smtClean="0"/>
              <a:t>органічного </a:t>
            </a:r>
            <a:r>
              <a:rPr lang="uk-UA" sz="1800" b="1" dirty="0"/>
              <a:t>виробництва, обігу та маркування органічної продукції</a:t>
            </a:r>
            <a:r>
              <a:rPr lang="uk-UA" sz="1800" b="1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rgbClr val="00B050"/>
                </a:solidFill>
              </a:rPr>
              <a:t>органічна аквакультура </a:t>
            </a:r>
            <a:r>
              <a:rPr lang="uk-UA" sz="1800" b="1" dirty="0"/>
              <a:t>- органічне виробництво, пов’язане із штучним розведенням, утриманням та вирощуванням об’єктів аквакультури відповідно до вимог законодавства у сфері органічного виробництва, обігу та маркування органічної продукції</a:t>
            </a:r>
            <a:r>
              <a:rPr lang="uk-UA" sz="1800" b="1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rgbClr val="00B050"/>
                </a:solidFill>
              </a:rPr>
              <a:t>органічне виноробство </a:t>
            </a:r>
            <a:r>
              <a:rPr lang="uk-UA" sz="1800" b="1" dirty="0"/>
              <a:t>- органічне виробництво, пов’язане із виготовленням виноробної продукції із застосуванням спеціальних організаційних і технологічних прийомів у виноробстві</a:t>
            </a:r>
            <a:r>
              <a:rPr lang="uk-UA" sz="1800" b="1" dirty="0" smtClean="0"/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>
                <a:solidFill>
                  <a:srgbClr val="00B050"/>
                </a:solidFill>
              </a:rPr>
              <a:t>органічне рослинництво </a:t>
            </a:r>
            <a:r>
              <a:rPr lang="uk-UA" sz="1800" b="1" dirty="0"/>
              <a:t>- органічне виробництво, пов’язане з вирощуванням культурних рослин, а також заготівлею об’єктів рослинного світу із дотриманням вимог законодавства у сфері органічного виробництва, обігу та маркування органічної продукції;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sz="1800" b="1" dirty="0" smtClean="0">
                <a:solidFill>
                  <a:srgbClr val="00B050"/>
                </a:solidFill>
              </a:rPr>
              <a:t>органічне </a:t>
            </a:r>
            <a:r>
              <a:rPr lang="uk-UA" sz="1800" b="1" dirty="0">
                <a:solidFill>
                  <a:srgbClr val="00B050"/>
                </a:solidFill>
              </a:rPr>
              <a:t>тваринництво </a:t>
            </a:r>
            <a:r>
              <a:rPr lang="uk-UA" sz="1800" b="1" dirty="0"/>
              <a:t>- органічне виробництво, пов’язане з утриманням, розведенням (виробництвом) сільськогосподарських тварин (у тому числі птиці та комах) та продукції для отримання продукції тваринного походження;</a:t>
            </a:r>
            <a:endParaRPr lang="uk-UA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1174751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200" b="1" dirty="0" smtClean="0">
                <a:solidFill>
                  <a:srgbClr val="FF0000"/>
                </a:solidFill>
              </a:rPr>
              <a:t>Законодавчі засади аквакультури як галузі сільськогосподарського виробництва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115616" y="908720"/>
            <a:ext cx="7632848" cy="5832648"/>
          </a:xfrm>
        </p:spPr>
        <p:txBody>
          <a:bodyPr>
            <a:normAutofit lnSpcReduction="10000"/>
          </a:bodyPr>
          <a:lstStyle/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8 </a:t>
            </a:r>
            <a:r>
              <a:rPr lang="ru-RU" sz="2200" b="1" dirty="0" err="1"/>
              <a:t>липня</a:t>
            </a:r>
            <a:r>
              <a:rPr lang="ru-RU" sz="2200" b="1" dirty="0"/>
              <a:t> 2011 </a:t>
            </a:r>
            <a:r>
              <a:rPr lang="ru-RU" sz="2200" b="1" dirty="0" smtClean="0"/>
              <a:t>р. № </a:t>
            </a:r>
            <a:r>
              <a:rPr lang="ru-RU" sz="2200" b="1" dirty="0"/>
              <a:t>3677-VI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ru-RU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рибне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господарство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промислове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рибальство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охорону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біоресурсів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/>
              <a:t>18 </a:t>
            </a:r>
            <a:r>
              <a:rPr lang="ru-RU" sz="2200" b="1" dirty="0" err="1"/>
              <a:t>вересня</a:t>
            </a:r>
            <a:r>
              <a:rPr lang="ru-RU" sz="2200" b="1" dirty="0"/>
              <a:t> 2012 </a:t>
            </a:r>
            <a:r>
              <a:rPr lang="ru-RU" sz="2200" b="1" dirty="0" smtClean="0"/>
              <a:t>р. № </a:t>
            </a:r>
            <a:r>
              <a:rPr lang="ru-RU" sz="2200" b="1" dirty="0"/>
              <a:t>5293-VI </a:t>
            </a:r>
            <a:r>
              <a:rPr lang="uk-UA" sz="2200" b="1" dirty="0" smtClean="0">
                <a:solidFill>
                  <a:srgbClr val="00B050"/>
                </a:solidFill>
              </a:rPr>
              <a:t>«Про аквакультуру».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/>
              <a:t>Закон України </a:t>
            </a:r>
            <a:r>
              <a:rPr lang="uk-UA" sz="2200" b="1" dirty="0" smtClean="0"/>
              <a:t>від </a:t>
            </a:r>
            <a:r>
              <a:rPr lang="ru-RU" sz="2200" b="1" dirty="0" smtClean="0"/>
              <a:t>4 </a:t>
            </a:r>
            <a:r>
              <a:rPr lang="ru-RU" sz="2200" b="1" dirty="0"/>
              <a:t>листопада 2020 </a:t>
            </a:r>
            <a:r>
              <a:rPr lang="ru-RU" sz="2200" b="1" dirty="0" smtClean="0"/>
              <a:t>р. № 963-IX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внесення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змін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деяких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законодавчих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актів</a:t>
            </a:r>
            <a:r>
              <a:rPr lang="ru-RU" sz="2200" b="1" dirty="0">
                <a:solidFill>
                  <a:srgbClr val="00B050"/>
                </a:solidFill>
              </a:rPr>
              <a:t> України </a:t>
            </a:r>
            <a:r>
              <a:rPr lang="ru-RU" sz="2200" b="1" dirty="0" err="1">
                <a:solidFill>
                  <a:srgbClr val="00B050"/>
                </a:solidFill>
              </a:rPr>
              <a:t>щодо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уточнення</a:t>
            </a:r>
            <a:r>
              <a:rPr lang="ru-RU" sz="2200" b="1" dirty="0">
                <a:solidFill>
                  <a:srgbClr val="00B050"/>
                </a:solidFill>
              </a:rPr>
              <a:t> порядку </a:t>
            </a:r>
            <a:r>
              <a:rPr lang="ru-RU" sz="2200" b="1" dirty="0" err="1">
                <a:solidFill>
                  <a:srgbClr val="00B050"/>
                </a:solidFill>
              </a:rPr>
              <a:t>передачі</a:t>
            </a:r>
            <a:r>
              <a:rPr lang="ru-RU" sz="2200" b="1" dirty="0">
                <a:solidFill>
                  <a:srgbClr val="00B050"/>
                </a:solidFill>
              </a:rPr>
              <a:t> в </a:t>
            </a:r>
            <a:r>
              <a:rPr lang="ru-RU" sz="2200" b="1" dirty="0" err="1">
                <a:solidFill>
                  <a:srgbClr val="00B050"/>
                </a:solidFill>
              </a:rPr>
              <a:t>оренду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водних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об’єктів</a:t>
            </a:r>
            <a:r>
              <a:rPr lang="ru-RU" sz="2200" b="1" dirty="0">
                <a:solidFill>
                  <a:srgbClr val="00B050"/>
                </a:solidFill>
              </a:rPr>
              <a:t> у </a:t>
            </a:r>
            <a:r>
              <a:rPr lang="ru-RU" sz="2200" b="1" dirty="0" err="1">
                <a:solidFill>
                  <a:srgbClr val="00B050"/>
                </a:solidFill>
              </a:rPr>
              <a:t>комплексі</a:t>
            </a:r>
            <a:r>
              <a:rPr lang="ru-RU" sz="2200" b="1" dirty="0">
                <a:solidFill>
                  <a:srgbClr val="00B050"/>
                </a:solidFill>
              </a:rPr>
              <a:t> з </a:t>
            </a:r>
            <a:r>
              <a:rPr lang="ru-RU" sz="2200" b="1" dirty="0" err="1">
                <a:solidFill>
                  <a:srgbClr val="00B050"/>
                </a:solidFill>
              </a:rPr>
              <a:t>земельними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 smtClean="0">
                <a:solidFill>
                  <a:srgbClr val="00B050"/>
                </a:solidFill>
              </a:rPr>
              <a:t>ділянками</a:t>
            </a:r>
            <a:r>
              <a:rPr lang="ru-RU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 smtClean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ru-RU" sz="2200" b="1" dirty="0" smtClean="0"/>
              <a:t>Закон України </a:t>
            </a:r>
            <a:r>
              <a:rPr lang="ru-RU" sz="2200" b="1" dirty="0" err="1" smtClean="0"/>
              <a:t>від</a:t>
            </a:r>
            <a:r>
              <a:rPr lang="ru-RU" sz="2200" b="1" dirty="0" smtClean="0"/>
              <a:t> 6 </a:t>
            </a:r>
            <a:r>
              <a:rPr lang="ru-RU" sz="2200" b="1" dirty="0"/>
              <a:t>лютого 2003 </a:t>
            </a:r>
            <a:r>
              <a:rPr lang="ru-RU" sz="2200" b="1" dirty="0" smtClean="0"/>
              <a:t>р. № 486-IV </a:t>
            </a:r>
            <a:r>
              <a:rPr lang="ru-RU" sz="2200" b="1" dirty="0" smtClean="0">
                <a:solidFill>
                  <a:srgbClr val="00B050"/>
                </a:solidFill>
              </a:rPr>
              <a:t>«Про </a:t>
            </a:r>
            <a:r>
              <a:rPr lang="ru-RU" sz="2200" b="1" dirty="0" err="1">
                <a:solidFill>
                  <a:srgbClr val="00B050"/>
                </a:solidFill>
              </a:rPr>
              <a:t>рибу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інші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водні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живі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ресурси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харчову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продукцію</a:t>
            </a:r>
            <a:r>
              <a:rPr lang="ru-RU" sz="2200" b="1" dirty="0">
                <a:solidFill>
                  <a:srgbClr val="00B050"/>
                </a:solidFill>
              </a:rPr>
              <a:t> з </a:t>
            </a:r>
            <a:r>
              <a:rPr lang="ru-RU" sz="2200" b="1" dirty="0" smtClean="0">
                <a:solidFill>
                  <a:srgbClr val="00B050"/>
                </a:solidFill>
              </a:rPr>
              <a:t>них».</a:t>
            </a:r>
            <a:endParaRPr lang="ru-RU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</a:t>
            </a:r>
            <a:r>
              <a:rPr lang="uk-UA" sz="2200" b="1" dirty="0" smtClean="0"/>
              <a:t>від </a:t>
            </a:r>
            <a:r>
              <a:rPr lang="ru-RU" sz="2200" b="1" dirty="0" smtClean="0"/>
              <a:t>13 </a:t>
            </a:r>
            <a:r>
              <a:rPr lang="ru-RU" sz="2200" b="1" dirty="0" err="1"/>
              <a:t>грудня</a:t>
            </a:r>
            <a:r>
              <a:rPr lang="ru-RU" sz="2200" b="1" dirty="0"/>
              <a:t> 2001 </a:t>
            </a:r>
            <a:r>
              <a:rPr lang="ru-RU" sz="2200" b="1" dirty="0" smtClean="0"/>
              <a:t>р. № </a:t>
            </a:r>
            <a:r>
              <a:rPr lang="ru-RU" sz="2200" b="1" dirty="0"/>
              <a:t>2894-III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uk-UA" sz="2200" b="1" dirty="0" smtClean="0">
                <a:solidFill>
                  <a:srgbClr val="00B050"/>
                </a:solidFill>
              </a:rPr>
              <a:t>тваринний світ».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361950" indent="-280988" algn="just">
              <a:buFont typeface="Wingdings 2"/>
              <a:buAutoNum type="arabicPeriod"/>
            </a:pPr>
            <a:r>
              <a:rPr lang="uk-UA" sz="2200" b="1" dirty="0" smtClean="0"/>
              <a:t>Закон </a:t>
            </a:r>
            <a:r>
              <a:rPr lang="uk-UA" sz="2200" b="1" dirty="0"/>
              <a:t>України від </a:t>
            </a:r>
            <a:r>
              <a:rPr lang="ru-RU" sz="2200" b="1" dirty="0"/>
              <a:t>10 </a:t>
            </a:r>
            <a:r>
              <a:rPr lang="ru-RU" sz="2200" b="1" dirty="0" err="1"/>
              <a:t>липня</a:t>
            </a:r>
            <a:r>
              <a:rPr lang="ru-RU" sz="2200" b="1" dirty="0"/>
              <a:t> 2018 </a:t>
            </a:r>
            <a:r>
              <a:rPr lang="ru-RU" sz="2200" b="1" dirty="0" smtClean="0"/>
              <a:t>р. № </a:t>
            </a:r>
            <a:r>
              <a:rPr lang="ru-RU" sz="2200" b="1" dirty="0"/>
              <a:t>2496-VIII </a:t>
            </a:r>
            <a:r>
              <a:rPr lang="uk-UA" sz="2200" b="1" dirty="0" smtClean="0">
                <a:solidFill>
                  <a:srgbClr val="00B050"/>
                </a:solidFill>
              </a:rPr>
              <a:t>«</a:t>
            </a:r>
            <a:r>
              <a:rPr lang="uk-UA" sz="2200" b="1" dirty="0">
                <a:solidFill>
                  <a:srgbClr val="00B050"/>
                </a:solidFill>
              </a:rPr>
              <a:t>Про </a:t>
            </a:r>
            <a:r>
              <a:rPr lang="ru-RU" sz="2200" b="1" dirty="0" err="1">
                <a:solidFill>
                  <a:srgbClr val="00B050"/>
                </a:solidFill>
              </a:rPr>
              <a:t>основні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принципи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вимоги</a:t>
            </a:r>
            <a:r>
              <a:rPr lang="ru-RU" sz="2200" b="1" dirty="0">
                <a:solidFill>
                  <a:srgbClr val="00B050"/>
                </a:solidFill>
              </a:rPr>
              <a:t> до </a:t>
            </a:r>
            <a:r>
              <a:rPr lang="ru-RU" sz="2200" b="1" dirty="0" err="1">
                <a:solidFill>
                  <a:srgbClr val="00B050"/>
                </a:solidFill>
              </a:rPr>
              <a:t>органічного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виробництва</a:t>
            </a:r>
            <a:r>
              <a:rPr lang="ru-RU" sz="2200" b="1" dirty="0">
                <a:solidFill>
                  <a:srgbClr val="00B050"/>
                </a:solidFill>
              </a:rPr>
              <a:t>, </a:t>
            </a:r>
            <a:r>
              <a:rPr lang="ru-RU" sz="2200" b="1" dirty="0" err="1">
                <a:solidFill>
                  <a:srgbClr val="00B050"/>
                </a:solidFill>
              </a:rPr>
              <a:t>обігу</a:t>
            </a:r>
            <a:r>
              <a:rPr lang="ru-RU" sz="2200" b="1" dirty="0">
                <a:solidFill>
                  <a:srgbClr val="00B050"/>
                </a:solidFill>
              </a:rPr>
              <a:t> та </a:t>
            </a:r>
            <a:r>
              <a:rPr lang="ru-RU" sz="2200" b="1" dirty="0" err="1">
                <a:solidFill>
                  <a:srgbClr val="00B050"/>
                </a:solidFill>
              </a:rPr>
              <a:t>маркування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органічної</a:t>
            </a:r>
            <a:r>
              <a:rPr lang="ru-RU" sz="2200" b="1" dirty="0">
                <a:solidFill>
                  <a:srgbClr val="00B050"/>
                </a:solidFill>
              </a:rPr>
              <a:t> </a:t>
            </a:r>
            <a:r>
              <a:rPr lang="ru-RU" sz="2200" b="1" dirty="0" err="1">
                <a:solidFill>
                  <a:srgbClr val="00B050"/>
                </a:solidFill>
              </a:rPr>
              <a:t>продукції</a:t>
            </a:r>
            <a:r>
              <a:rPr lang="uk-UA" sz="2200" b="1" dirty="0" smtClean="0">
                <a:solidFill>
                  <a:srgbClr val="00B050"/>
                </a:solidFill>
              </a:rPr>
              <a:t>».</a:t>
            </a:r>
            <a:endParaRPr lang="uk-UA" sz="22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  <a:p>
            <a:pPr marL="539496" indent="-457200" algn="just">
              <a:buAutoNum type="arabicPeriod"/>
            </a:pPr>
            <a:endParaRPr lang="uk-UA" sz="24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626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r>
              <a:rPr lang="uk-UA" sz="2600" b="1" dirty="0" smtClean="0">
                <a:solidFill>
                  <a:srgbClr val="FF0000"/>
                </a:solidFill>
              </a:rPr>
              <a:t>Закон України «Про державну підтримку сільського господарства України»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435608" y="1043608"/>
            <a:ext cx="7498080" cy="5814392"/>
          </a:xfrm>
        </p:spPr>
        <p:txBody>
          <a:bodyPr>
            <a:normAutofit fontScale="55000" lnSpcReduction="20000"/>
          </a:bodyPr>
          <a:lstStyle/>
          <a:p>
            <a:pPr marL="82296" indent="0" algn="just">
              <a:buNone/>
            </a:pPr>
            <a:r>
              <a:rPr lang="uk-UA" b="1" dirty="0"/>
              <a:t>2.15. </a:t>
            </a:r>
            <a:r>
              <a:rPr lang="uk-UA" b="1" dirty="0">
                <a:solidFill>
                  <a:srgbClr val="0070C0"/>
                </a:solidFill>
              </a:rPr>
              <a:t>Сільськогосподарська продукція (сільськогосподарські товари) </a:t>
            </a:r>
            <a:r>
              <a:rPr lang="uk-UA" b="1" dirty="0"/>
              <a:t>- товари, зазначені у групах 1-24 УКТ ЗЕД згідно із Законом України "Про Митний тариф України", якщо при цьому такі товари (продукція) вирощуються, відгодовуються, виловлюються, збираються, виготовляються, виробляються, переробляються безпосередньо виробником цих товарів (продукції), а також продукти обробки та переробки цих товарів (продукції), якщо вони були вироблені на власних або орендованих </a:t>
            </a:r>
            <a:r>
              <a:rPr lang="uk-UA" b="1" dirty="0" err="1"/>
              <a:t>потужностях</a:t>
            </a:r>
            <a:r>
              <a:rPr lang="uk-UA" b="1" dirty="0"/>
              <a:t> (площах).</a:t>
            </a:r>
          </a:p>
          <a:p>
            <a:pPr marL="82296" indent="0" algn="just">
              <a:buNone/>
            </a:pPr>
            <a:endParaRPr lang="uk-UA" b="1" dirty="0"/>
          </a:p>
          <a:p>
            <a:pPr marL="82296" indent="0" algn="just">
              <a:buNone/>
            </a:pPr>
            <a:r>
              <a:rPr lang="uk-UA" b="1" dirty="0"/>
              <a:t>До сільськогосподарської продукції (товарів) також належать відходи, отримані при виробництві сільськогосподарської продукції (товарів), визначених у групах 1-24 УКТ ЗЕД згідно із Законом України "Про Митний тариф України", а саме: органічні добрива (гній, перегній, пташиний послід, а також полова, бадилля тощо), суміші органічних та мінеральних добрив, у яких частка органічних добрив становить більше 50 відсотків від загальної ваги таких сумішей, а також усе біологічне паливо та енергія, отримані при переробці та утилізації сільськогосподарської продукції (товарів) та їх відходів (біогаз, </a:t>
            </a:r>
            <a:r>
              <a:rPr lang="uk-UA" b="1" dirty="0" err="1"/>
              <a:t>біодизель</a:t>
            </a:r>
            <a:r>
              <a:rPr lang="uk-UA" b="1" dirty="0"/>
              <a:t>, етанол, тверде біопаливо, у виробництві якого була використана сільськогосподарська продукція (її відходи) в розмірі більше 50 відсотків від усієї використаної продукції, електрична енергія, пар, гаряча вода тощо).</a:t>
            </a:r>
          </a:p>
          <a:p>
            <a:pPr marL="82296" indent="0" algn="just">
              <a:buNone/>
            </a:pP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63651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rmAutofit/>
          </a:bodyPr>
          <a:lstStyle/>
          <a:p>
            <a:pPr algn="ctr"/>
            <a:r>
              <a:rPr lang="uk-UA" sz="2600" b="1" dirty="0" smtClean="0">
                <a:solidFill>
                  <a:srgbClr val="FF0000"/>
                </a:solidFill>
              </a:rPr>
              <a:t>Поняття «сільськогосподарська продукція»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5832648"/>
          </a:xfrm>
        </p:spPr>
        <p:txBody>
          <a:bodyPr>
            <a:normAutofit fontScale="77500" lnSpcReduction="20000"/>
          </a:bodyPr>
          <a:lstStyle/>
          <a:p>
            <a:pPr marL="82296" indent="0" algn="just">
              <a:spcAft>
                <a:spcPts val="600"/>
              </a:spcAft>
              <a:buNone/>
            </a:pPr>
            <a:r>
              <a:rPr lang="uk-UA" b="1" dirty="0" err="1" smtClean="0">
                <a:solidFill>
                  <a:srgbClr val="00B050"/>
                </a:solidFill>
              </a:rPr>
              <a:t>п.п</a:t>
            </a:r>
            <a:r>
              <a:rPr lang="uk-UA" b="1" dirty="0">
                <a:solidFill>
                  <a:srgbClr val="00B050"/>
                </a:solidFill>
              </a:rPr>
              <a:t>. 14.1.234 п. 14.1 ст. 14 Податкового кодексу України від 02 грудня 2010 року № 2755-</a:t>
            </a:r>
            <a:r>
              <a:rPr lang="en-GB" b="1" dirty="0" smtClean="0">
                <a:solidFill>
                  <a:srgbClr val="00B050"/>
                </a:solidFill>
              </a:rPr>
              <a:t>VI</a:t>
            </a:r>
            <a:endParaRPr lang="uk-UA" b="1" dirty="0" smtClean="0">
              <a:solidFill>
                <a:srgbClr val="00B050"/>
              </a:solidFill>
            </a:endParaRPr>
          </a:p>
          <a:p>
            <a:pPr marL="82296" indent="0" algn="just">
              <a:lnSpc>
                <a:spcPct val="120000"/>
              </a:lnSpc>
              <a:spcAft>
                <a:spcPts val="600"/>
              </a:spcAft>
              <a:buNone/>
            </a:pPr>
            <a:r>
              <a:rPr lang="uk-UA" b="1" dirty="0" smtClean="0"/>
              <a:t>Сільськогосподарська </a:t>
            </a:r>
            <a:r>
              <a:rPr lang="uk-UA" b="1" dirty="0"/>
              <a:t>продукція (</a:t>
            </a:r>
            <a:r>
              <a:rPr lang="uk-UA" b="1" dirty="0" err="1" smtClean="0"/>
              <a:t>сільськогосподар-ські</a:t>
            </a:r>
            <a:r>
              <a:rPr lang="uk-UA" b="1" dirty="0" smtClean="0"/>
              <a:t> </a:t>
            </a:r>
            <a:r>
              <a:rPr lang="uk-UA" b="1" dirty="0"/>
              <a:t>товари) </a:t>
            </a:r>
            <a:r>
              <a:rPr lang="uk-UA" dirty="0"/>
              <a:t>– це продукція/товари, що підпадають під визначення груп </a:t>
            </a:r>
            <a:r>
              <a:rPr lang="uk-UA" dirty="0" smtClean="0"/>
              <a:t>1–24 </a:t>
            </a:r>
            <a:r>
              <a:rPr lang="uk-UA" dirty="0"/>
              <a:t>Українського класифікатора товарів зовнішньоекономічної діяльності (далі – УКТ ЗЕД), якщо при цьому такі товари (продукція) вирощуються, відгодовуються, виловлюються, збираються, виготовляються, виробляються, переробляються безпосередньо виробником цих товарів (продукції), а також продукти обробки та переробки цих товарів (продукції), якщо вони були придбані або вироблені на власних або орендованих </a:t>
            </a:r>
            <a:r>
              <a:rPr lang="uk-UA" dirty="0" err="1"/>
              <a:t>потужностях</a:t>
            </a:r>
            <a:r>
              <a:rPr lang="uk-UA" dirty="0"/>
              <a:t> (площах) для продажу, переробки або внутрішньогосподарського споживання</a:t>
            </a:r>
            <a:r>
              <a:rPr lang="uk-UA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1373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rmAutofit/>
          </a:bodyPr>
          <a:lstStyle/>
          <a:p>
            <a:pPr algn="ctr"/>
            <a:r>
              <a:rPr lang="uk-UA" sz="2600" b="1" dirty="0" smtClean="0">
                <a:solidFill>
                  <a:srgbClr val="FF0000"/>
                </a:solidFill>
              </a:rPr>
              <a:t>Поняття «сільськогосподарська продукція»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5832648"/>
          </a:xfrm>
        </p:spPr>
        <p:txBody>
          <a:bodyPr>
            <a:noAutofit/>
          </a:bodyPr>
          <a:lstStyle/>
          <a:p>
            <a:pPr marL="82296" indent="0" algn="just">
              <a:spcAft>
                <a:spcPts val="600"/>
              </a:spcAft>
              <a:buNone/>
            </a:pPr>
            <a:r>
              <a:rPr lang="uk-UA" sz="2400" b="1" dirty="0" smtClean="0"/>
              <a:t>До </a:t>
            </a:r>
            <a:r>
              <a:rPr lang="uk-UA" sz="2400" b="1" dirty="0">
                <a:solidFill>
                  <a:srgbClr val="00B050"/>
                </a:solidFill>
              </a:rPr>
              <a:t>сільськогосподарської продукції </a:t>
            </a:r>
            <a:r>
              <a:rPr lang="uk-UA" sz="2400" b="1" dirty="0"/>
              <a:t>відносяться наступні товари: </a:t>
            </a:r>
            <a:endParaRPr lang="uk-UA" sz="2400" b="1" dirty="0" smtClean="0"/>
          </a:p>
          <a:p>
            <a:pPr marL="596646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живі </a:t>
            </a:r>
            <a:r>
              <a:rPr lang="uk-UA" sz="2400" dirty="0"/>
              <a:t>тварини; </a:t>
            </a:r>
            <a:endParaRPr lang="uk-UA" sz="2400" dirty="0" smtClean="0"/>
          </a:p>
          <a:p>
            <a:pPr marL="596646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продукти </a:t>
            </a:r>
            <a:r>
              <a:rPr lang="uk-UA" sz="2400" dirty="0"/>
              <a:t>тваринного походження, зазначені у групах 01 – 05 УКТ ЗЕД;  </a:t>
            </a:r>
            <a:endParaRPr lang="uk-UA" sz="2400" dirty="0" smtClean="0"/>
          </a:p>
          <a:p>
            <a:pPr marL="596646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продукти </a:t>
            </a:r>
            <a:r>
              <a:rPr lang="uk-UA" sz="2400" dirty="0"/>
              <a:t>рослинного походження, зазначені у групах 06 – 14 УКТ ЗЕД; </a:t>
            </a:r>
            <a:endParaRPr lang="uk-UA" sz="2400" dirty="0" smtClean="0"/>
          </a:p>
          <a:p>
            <a:pPr marL="596646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жири </a:t>
            </a:r>
            <a:r>
              <a:rPr lang="uk-UA" sz="2400" dirty="0"/>
              <a:t>та олії тваринного або рослинного походження; </a:t>
            </a:r>
            <a:r>
              <a:rPr lang="uk-UA" sz="2400" dirty="0" smtClean="0"/>
              <a:t>продукти </a:t>
            </a:r>
            <a:r>
              <a:rPr lang="uk-UA" sz="2400" dirty="0"/>
              <a:t>їх розщеплення; готові харчові жири; воски тваринного або рослинного походження, зазначені у групі 15 УКТ ЗЕД; </a:t>
            </a:r>
            <a:endParaRPr lang="uk-UA" sz="2400" dirty="0" smtClean="0"/>
          </a:p>
          <a:p>
            <a:pPr marL="596646" indent="-514350" algn="just">
              <a:spcAft>
                <a:spcPts val="600"/>
              </a:spcAft>
              <a:buFont typeface="+mj-lt"/>
              <a:buAutoNum type="arabicPeriod"/>
            </a:pPr>
            <a:r>
              <a:rPr lang="uk-UA" sz="2400" dirty="0" smtClean="0"/>
              <a:t>готові </a:t>
            </a:r>
            <a:r>
              <a:rPr lang="uk-UA" sz="2400" dirty="0"/>
              <a:t>харчові продукти; алкогольні та безалкогольні напої і оцет; тютюн та його замінники, зазначені у групах 16 – 24 УКТ ЗЕД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215101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rmAutofit/>
          </a:bodyPr>
          <a:lstStyle/>
          <a:p>
            <a:pPr algn="ctr"/>
            <a:r>
              <a:rPr lang="uk-UA" sz="2600" b="1" dirty="0" smtClean="0">
                <a:solidFill>
                  <a:srgbClr val="FF0000"/>
                </a:solidFill>
              </a:rPr>
              <a:t>УКТ ЗЕД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5832648"/>
          </a:xfrm>
        </p:spPr>
        <p:txBody>
          <a:bodyPr>
            <a:noAutofit/>
          </a:bodyPr>
          <a:lstStyle/>
          <a:p>
            <a:pPr marL="82296" indent="0" algn="just">
              <a:spcAft>
                <a:spcPts val="600"/>
              </a:spcAft>
              <a:buNone/>
            </a:pPr>
            <a:r>
              <a:rPr lang="uk-UA" sz="2400" b="1" dirty="0"/>
              <a:t>ЗАКОН </a:t>
            </a:r>
            <a:r>
              <a:rPr lang="uk-UA" sz="2400" b="1" dirty="0" smtClean="0"/>
              <a:t>УКРАЇНИ від </a:t>
            </a:r>
            <a:r>
              <a:rPr lang="ru-RU" sz="2400" b="1" dirty="0" smtClean="0"/>
              <a:t>4 </a:t>
            </a:r>
            <a:r>
              <a:rPr lang="ru-RU" sz="2400" b="1" dirty="0" err="1"/>
              <a:t>червня</a:t>
            </a:r>
            <a:r>
              <a:rPr lang="ru-RU" sz="2400" b="1" dirty="0"/>
              <a:t> 2020 </a:t>
            </a:r>
            <a:r>
              <a:rPr lang="ru-RU" sz="2400" b="1" dirty="0" smtClean="0"/>
              <a:t>р. № </a:t>
            </a:r>
            <a:r>
              <a:rPr lang="ru-RU" sz="2400" b="1" dirty="0"/>
              <a:t>674-IX</a:t>
            </a:r>
          </a:p>
          <a:p>
            <a:pPr marL="82296" indent="0" algn="just">
              <a:spcAft>
                <a:spcPts val="600"/>
              </a:spcAft>
              <a:buNone/>
            </a:pPr>
            <a:r>
              <a:rPr lang="uk-UA" sz="2400" b="1" dirty="0" smtClean="0">
                <a:solidFill>
                  <a:srgbClr val="FF0000"/>
                </a:solidFill>
              </a:rPr>
              <a:t>«Про </a:t>
            </a:r>
            <a:r>
              <a:rPr lang="uk-UA" sz="2400" b="1" dirty="0">
                <a:solidFill>
                  <a:srgbClr val="FF0000"/>
                </a:solidFill>
              </a:rPr>
              <a:t>Митний тариф </a:t>
            </a:r>
            <a:r>
              <a:rPr lang="uk-UA" sz="2400" b="1" dirty="0" smtClean="0">
                <a:solidFill>
                  <a:srgbClr val="FF0000"/>
                </a:solidFill>
              </a:rPr>
              <a:t>України»</a:t>
            </a:r>
            <a:endParaRPr lang="uk-UA" sz="2400" b="1" dirty="0">
              <a:solidFill>
                <a:srgbClr val="FF0000"/>
              </a:solidFill>
            </a:endParaRPr>
          </a:p>
          <a:p>
            <a:pPr marL="82296" indent="0" algn="just">
              <a:spcAft>
                <a:spcPts val="600"/>
              </a:spcAft>
              <a:buNone/>
            </a:pPr>
            <a:endParaRPr lang="uk-UA" sz="2400" dirty="0" smtClean="0"/>
          </a:p>
          <a:p>
            <a:pPr marL="82296" indent="0" algn="just">
              <a:spcAft>
                <a:spcPts val="600"/>
              </a:spcAft>
              <a:buNone/>
            </a:pPr>
            <a:r>
              <a:rPr lang="uk-UA" sz="2400" dirty="0" smtClean="0"/>
              <a:t>Стаття </a:t>
            </a:r>
            <a:r>
              <a:rPr lang="uk-UA" sz="2400" dirty="0"/>
              <a:t>1. Цим Законом встановлюється Митний тариф України {групи 01-49; групи 50-97} (додається).</a:t>
            </a:r>
          </a:p>
          <a:p>
            <a:pPr marL="82296" indent="0" algn="just">
              <a:spcAft>
                <a:spcPts val="600"/>
              </a:spcAft>
              <a:buNone/>
            </a:pPr>
            <a:endParaRPr lang="uk-UA" sz="2400" dirty="0" smtClean="0"/>
          </a:p>
          <a:p>
            <a:pPr marL="82296" indent="0" algn="just">
              <a:spcAft>
                <a:spcPts val="600"/>
              </a:spcAft>
              <a:buNone/>
            </a:pPr>
            <a:r>
              <a:rPr lang="uk-UA" sz="2400" dirty="0" smtClean="0"/>
              <a:t>Митний </a:t>
            </a:r>
            <a:r>
              <a:rPr lang="uk-UA" sz="2400" dirty="0"/>
              <a:t>тариф України є невід’ємною частиною цього Закону та містить перелік ставок загальнодержавного податку - ввізного мита на товари, що ввозяться на митну територію України і систематизовані згідно з </a:t>
            </a:r>
            <a:r>
              <a:rPr lang="uk-UA" sz="2400" dirty="0">
                <a:solidFill>
                  <a:srgbClr val="00B050"/>
                </a:solidFill>
              </a:rPr>
              <a:t>Українською класифікацією товарів зовнішньоекономічної діяльності </a:t>
            </a:r>
            <a:r>
              <a:rPr lang="uk-UA" sz="2400" dirty="0"/>
              <a:t>(УКТ ЗЕД), складеною на основі Гармонізованої системи опису та кодування товарів.</a:t>
            </a:r>
          </a:p>
        </p:txBody>
      </p:sp>
    </p:spTree>
    <p:extLst>
      <p:ext uri="{BB962C8B-B14F-4D97-AF65-F5344CB8AC3E}">
        <p14:creationId xmlns:p14="http://schemas.microsoft.com/office/powerpoint/2010/main" val="3455081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600" b="1" dirty="0" smtClean="0">
                <a:solidFill>
                  <a:srgbClr val="FF0000"/>
                </a:solidFill>
              </a:rPr>
              <a:t>Теоретичні підходи до поняття</a:t>
            </a:r>
            <a:br>
              <a:rPr lang="uk-UA" sz="2600" b="1" dirty="0" smtClean="0">
                <a:solidFill>
                  <a:srgbClr val="FF0000"/>
                </a:solidFill>
              </a:rPr>
            </a:br>
            <a:r>
              <a:rPr lang="uk-UA" sz="2600" b="1" dirty="0" smtClean="0">
                <a:solidFill>
                  <a:srgbClr val="FF0000"/>
                </a:solidFill>
              </a:rPr>
              <a:t>«сільськогосподарська продукція»</a:t>
            </a:r>
            <a:endParaRPr lang="uk-UA" sz="26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43608" y="764704"/>
            <a:ext cx="7890080" cy="5832648"/>
          </a:xfrm>
        </p:spPr>
        <p:txBody>
          <a:bodyPr>
            <a:noAutofit/>
          </a:bodyPr>
          <a:lstStyle/>
          <a:p>
            <a:pPr marL="82296" indent="0" algn="just">
              <a:spcAft>
                <a:spcPts val="600"/>
              </a:spcAft>
              <a:buNone/>
            </a:pPr>
            <a:r>
              <a:rPr lang="uk-UA" sz="2400" b="1" dirty="0" smtClean="0">
                <a:solidFill>
                  <a:srgbClr val="00B050"/>
                </a:solidFill>
              </a:rPr>
              <a:t>В.М. Єрмоленко </a:t>
            </a:r>
            <a:r>
              <a:rPr lang="uk-UA" sz="2400" dirty="0"/>
              <a:t>сільськогосподарською продукцією визнає «усю </a:t>
            </a:r>
            <a:r>
              <a:rPr lang="uk-UA" sz="2400" dirty="0" smtClean="0"/>
              <a:t>сиру продукцію </a:t>
            </a:r>
            <a:r>
              <a:rPr lang="uk-UA" sz="2400" dirty="0"/>
              <a:t>культурного рослинництва, тваринництва та </a:t>
            </a:r>
            <a:r>
              <a:rPr lang="uk-UA" sz="2400" dirty="0" smtClean="0"/>
              <a:t>рибництва, одержувану </a:t>
            </a:r>
            <a:r>
              <a:rPr lang="uk-UA" sz="2400" dirty="0"/>
              <a:t>від сільськогосподарської діяльності, а також продукти </a:t>
            </a:r>
            <a:r>
              <a:rPr lang="uk-UA" sz="2400" dirty="0" smtClean="0"/>
              <a:t>її первісної </a:t>
            </a:r>
            <a:r>
              <a:rPr lang="uk-UA" sz="2400" dirty="0"/>
              <a:t>переробки, здійснюваної безпосереднім її виробником</a:t>
            </a:r>
            <a:r>
              <a:rPr lang="uk-UA" sz="2400" dirty="0" smtClean="0"/>
              <a:t>».</a:t>
            </a:r>
          </a:p>
          <a:p>
            <a:pPr marL="82296" indent="0" algn="just">
              <a:spcAft>
                <a:spcPts val="600"/>
              </a:spcAft>
              <a:buNone/>
            </a:pPr>
            <a:r>
              <a:rPr lang="ru-RU" sz="2400" b="1" dirty="0" err="1" smtClean="0">
                <a:solidFill>
                  <a:srgbClr val="00B050"/>
                </a:solidFill>
              </a:rPr>
              <a:t>Дворівнева</a:t>
            </a:r>
            <a:r>
              <a:rPr lang="ru-RU" sz="2400" b="1" dirty="0" smtClean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класифікація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сільськогосподарської</a:t>
            </a:r>
            <a:r>
              <a:rPr lang="ru-RU" sz="2400" b="1" dirty="0">
                <a:solidFill>
                  <a:srgbClr val="00B050"/>
                </a:solidFill>
              </a:rPr>
              <a:t> </a:t>
            </a:r>
            <a:r>
              <a:rPr lang="ru-RU" sz="2400" b="1" dirty="0" err="1">
                <a:solidFill>
                  <a:srgbClr val="00B050"/>
                </a:solidFill>
              </a:rPr>
              <a:t>продукції</a:t>
            </a:r>
            <a:r>
              <a:rPr lang="ru-RU" sz="2400" b="1" dirty="0">
                <a:solidFill>
                  <a:srgbClr val="00B050"/>
                </a:solidFill>
              </a:rPr>
              <a:t>, </a:t>
            </a:r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якою</a:t>
            </a:r>
            <a:r>
              <a:rPr lang="ru-RU" sz="2400" dirty="0"/>
              <a:t>: а) за </a:t>
            </a:r>
            <a:r>
              <a:rPr lang="ru-RU" sz="2400" dirty="0" err="1"/>
              <a:t>функціональним</a:t>
            </a:r>
            <a:r>
              <a:rPr lang="ru-RU" sz="2400" dirty="0"/>
              <a:t> </a:t>
            </a:r>
            <a:r>
              <a:rPr lang="ru-RU" sz="2400" dirty="0" err="1"/>
              <a:t>призначенням</a:t>
            </a:r>
            <a:r>
              <a:rPr lang="ru-RU" sz="2400" dirty="0"/>
              <a:t> </a:t>
            </a:r>
            <a:r>
              <a:rPr lang="ru-RU" sz="2400" dirty="0" err="1"/>
              <a:t>сільськогосподарська</a:t>
            </a:r>
            <a:r>
              <a:rPr lang="ru-RU" sz="2400" dirty="0"/>
              <a:t> </a:t>
            </a:r>
            <a:r>
              <a:rPr lang="ru-RU" sz="2400" dirty="0" err="1"/>
              <a:t>продукція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бути </a:t>
            </a:r>
            <a:r>
              <a:rPr lang="ru-RU" sz="2400" dirty="0" err="1" smtClean="0"/>
              <a:t>сировиною</a:t>
            </a:r>
            <a:r>
              <a:rPr lang="ru-RU" sz="2400" dirty="0" smtClean="0"/>
              <a:t> (</a:t>
            </a:r>
            <a:r>
              <a:rPr lang="ru-RU" sz="2400" dirty="0" err="1" smtClean="0"/>
              <a:t>підлягатиме</a:t>
            </a:r>
            <a:r>
              <a:rPr lang="ru-RU" sz="2400" dirty="0" smtClean="0"/>
              <a:t> </a:t>
            </a:r>
            <a:r>
              <a:rPr lang="ru-RU" sz="2400" dirty="0" err="1"/>
              <a:t>подальшій</a:t>
            </a:r>
            <a:r>
              <a:rPr lang="ru-RU" sz="2400" dirty="0"/>
              <a:t> </a:t>
            </a:r>
            <a:r>
              <a:rPr lang="ru-RU" sz="2400" dirty="0" err="1"/>
              <a:t>переробці</a:t>
            </a:r>
            <a:r>
              <a:rPr lang="ru-RU" sz="2400" dirty="0"/>
              <a:t>) та </a:t>
            </a:r>
            <a:r>
              <a:rPr lang="ru-RU" sz="2400" dirty="0" err="1"/>
              <a:t>продукцією</a:t>
            </a:r>
            <a:r>
              <a:rPr lang="ru-RU" sz="2400" dirty="0"/>
              <a:t>, готовою до </a:t>
            </a:r>
            <a:r>
              <a:rPr lang="ru-RU" sz="2400" dirty="0" err="1"/>
              <a:t>споживання</a:t>
            </a:r>
            <a:r>
              <a:rPr lang="ru-RU" sz="2400" dirty="0"/>
              <a:t>; б) за характером </a:t>
            </a:r>
            <a:r>
              <a:rPr lang="ru-RU" sz="2400" dirty="0" err="1"/>
              <a:t>використання</a:t>
            </a:r>
            <a:r>
              <a:rPr lang="ru-RU" sz="2400" dirty="0"/>
              <a:t> (</a:t>
            </a:r>
            <a:r>
              <a:rPr lang="ru-RU" sz="2400" dirty="0" err="1"/>
              <a:t>споживання</a:t>
            </a:r>
            <a:r>
              <a:rPr lang="ru-RU" sz="2400" dirty="0"/>
              <a:t>) – </a:t>
            </a:r>
            <a:r>
              <a:rPr lang="ru-RU" sz="2400" dirty="0" err="1"/>
              <a:t>харчовою</a:t>
            </a:r>
            <a:r>
              <a:rPr lang="ru-RU" sz="2400" dirty="0"/>
              <a:t> (</a:t>
            </a:r>
            <a:r>
              <a:rPr lang="ru-RU" sz="2400" dirty="0" err="1"/>
              <a:t>продовольство</a:t>
            </a:r>
            <a:r>
              <a:rPr lang="ru-RU" sz="2400" dirty="0"/>
              <a:t>) та </a:t>
            </a:r>
            <a:r>
              <a:rPr lang="ru-RU" sz="2400" dirty="0" err="1"/>
              <a:t>нехарчовою</a:t>
            </a:r>
            <a:r>
              <a:rPr lang="ru-RU" sz="2400" dirty="0"/>
              <a:t>. </a:t>
            </a:r>
            <a:r>
              <a:rPr lang="ru-RU" sz="2400" dirty="0" smtClean="0"/>
              <a:t>Один </a:t>
            </a:r>
            <a:r>
              <a:rPr lang="ru-RU" sz="2400" dirty="0"/>
              <a:t>і той </a:t>
            </a:r>
            <a:r>
              <a:rPr lang="ru-RU" sz="2400" dirty="0" err="1"/>
              <a:t>самий</a:t>
            </a:r>
            <a:r>
              <a:rPr lang="ru-RU" sz="2400" dirty="0"/>
              <a:t> продукт </a:t>
            </a:r>
            <a:r>
              <a:rPr lang="ru-RU" sz="2400" dirty="0" err="1" smtClean="0"/>
              <a:t>виступає</a:t>
            </a:r>
            <a:r>
              <a:rPr lang="ru-RU" sz="2400" dirty="0" smtClean="0"/>
              <a:t> і </a:t>
            </a:r>
            <a:r>
              <a:rPr lang="ru-RU" sz="2400" dirty="0" err="1"/>
              <a:t>сировиною</a:t>
            </a:r>
            <a:r>
              <a:rPr lang="ru-RU" sz="2400" dirty="0"/>
              <a:t>, і </a:t>
            </a:r>
            <a:r>
              <a:rPr lang="ru-RU" sz="2400" dirty="0" err="1"/>
              <a:t>харчовим</a:t>
            </a:r>
            <a:r>
              <a:rPr lang="ru-RU" sz="2400" dirty="0"/>
              <a:t> (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нехарчовим</a:t>
            </a:r>
            <a:r>
              <a:rPr lang="ru-RU" sz="2400" dirty="0"/>
              <a:t>) </a:t>
            </a:r>
            <a:r>
              <a:rPr lang="ru-RU" sz="2400" dirty="0" smtClean="0"/>
              <a:t>продуктом.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69057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16632"/>
            <a:ext cx="7498080" cy="648072"/>
          </a:xfrm>
        </p:spPr>
        <p:txBody>
          <a:bodyPr>
            <a:noAutofit/>
          </a:bodyPr>
          <a:lstStyle/>
          <a:p>
            <a:pPr algn="ctr"/>
            <a:r>
              <a:rPr lang="uk-UA" sz="2200" b="1" dirty="0" smtClean="0">
                <a:solidFill>
                  <a:srgbClr val="FF0000"/>
                </a:solidFill>
              </a:rPr>
              <a:t>Правові ознаки товарної сільськогосподарської продукції  (за С. І. Марченко)</a:t>
            </a:r>
            <a:endParaRPr lang="uk-UA" sz="2200" b="1" dirty="0">
              <a:solidFill>
                <a:srgbClr val="FF0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331640" y="800203"/>
            <a:ext cx="7416824" cy="5832648"/>
          </a:xfrm>
        </p:spPr>
        <p:txBody>
          <a:bodyPr>
            <a:noAutofit/>
          </a:bodyPr>
          <a:lstStyle/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перелік продукції, що належить до сільськогосподарської, нормативно закріплений;</a:t>
            </a:r>
          </a:p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вона має рослинне й тваринне походження і безпосередньо пов’язана з використанням землі та інших природних ресурсів, а отже, до неї належать: продукція сільського господарства, рибного господарства, лісового господарства, а також продукція полювання; </a:t>
            </a:r>
          </a:p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функціональним призначенням сільськогосподарської продукції є її використання на харчові (продовольство) та нехарчові цілі (сировина для сільськогосподарських, промислових, енергетичних, фармацевтичних, медичних та інших цілей);</a:t>
            </a:r>
          </a:p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у чинному законодавстві закріплено особливий правовий режим сільськогосподарської продукції;</a:t>
            </a:r>
          </a:p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закріплено спеціальні вимоги щодо безпечності та якості цього виду продукції; </a:t>
            </a:r>
          </a:p>
          <a:p>
            <a:pPr marL="358775" indent="-277813" algn="just">
              <a:buFont typeface="+mj-lt"/>
              <a:buAutoNum type="arabicPeriod"/>
            </a:pPr>
            <a:r>
              <a:rPr lang="uk-UA" sz="2000" dirty="0" smtClean="0"/>
              <a:t>запроваджено спеціальний порядок вилучення з обігу та знищення неякісної сільськогосподарської продукції.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98971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608" y="-99392"/>
            <a:ext cx="7498080" cy="1143000"/>
          </a:xfrm>
        </p:spPr>
        <p:txBody>
          <a:bodyPr>
            <a:normAutofit/>
          </a:bodyPr>
          <a:lstStyle/>
          <a:p>
            <a:pPr algn="ctr">
              <a:tabLst>
                <a:tab pos="3681413" algn="l"/>
              </a:tabLst>
            </a:pPr>
            <a:r>
              <a:rPr lang="uk-UA" sz="2800" b="1" dirty="0" smtClean="0">
                <a:solidFill>
                  <a:srgbClr val="FF0000"/>
                </a:solidFill>
              </a:rPr>
              <a:t>Поняття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>
                <a:solidFill>
                  <a:srgbClr val="FF0000"/>
                </a:solidFill>
              </a:rPr>
              <a:t>якості та безпечності </a:t>
            </a:r>
            <a:br>
              <a:rPr lang="uk-UA" sz="2800" b="1" dirty="0" smtClean="0">
                <a:solidFill>
                  <a:srgbClr val="FF0000"/>
                </a:solidFill>
              </a:rPr>
            </a:br>
            <a:r>
              <a:rPr lang="uk-UA" sz="2800" b="1" dirty="0" smtClean="0">
                <a:solidFill>
                  <a:srgbClr val="FF0000"/>
                </a:solidFill>
              </a:rPr>
              <a:t>сільськогосподарської продукції</a:t>
            </a:r>
            <a:endParaRPr lang="uk-UA" sz="2800" b="1" dirty="0">
              <a:solidFill>
                <a:srgbClr val="FF0000"/>
              </a:solidFill>
            </a:endParaRPr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971600" y="1268760"/>
            <a:ext cx="7962088" cy="5688632"/>
          </a:xfrm>
        </p:spPr>
        <p:txBody>
          <a:bodyPr>
            <a:normAutofit lnSpcReduction="10000"/>
          </a:bodyPr>
          <a:lstStyle/>
          <a:p>
            <a:pPr marL="82296" indent="0" algn="just">
              <a:buNone/>
            </a:pPr>
            <a:r>
              <a:rPr lang="uk-UA" sz="2400" b="1" dirty="0" smtClean="0">
                <a:solidFill>
                  <a:srgbClr val="00B050"/>
                </a:solidFill>
              </a:rPr>
              <a:t>Якість сільськогосподарської продукції </a:t>
            </a:r>
            <a:r>
              <a:rPr lang="uk-UA" sz="2400" b="1" dirty="0" smtClean="0"/>
              <a:t>– це забезпечена нормами аграрного права та інших галузей права сукупність корисних властивостей і характеристик цієї продукції, які здатні задовольняти потреби (вимоги) споживача.</a:t>
            </a:r>
          </a:p>
          <a:p>
            <a:pPr marL="82296" indent="0" algn="just">
              <a:buNone/>
            </a:pPr>
            <a:endParaRPr lang="uk-UA" sz="2400" b="1" dirty="0" smtClean="0"/>
          </a:p>
          <a:p>
            <a:pPr marL="82296" indent="0" algn="just">
              <a:buNone/>
            </a:pPr>
            <a:r>
              <a:rPr lang="uk-UA" sz="2400" b="1" dirty="0" smtClean="0">
                <a:solidFill>
                  <a:srgbClr val="00B050"/>
                </a:solidFill>
              </a:rPr>
              <a:t>Безпечність сільськогосподарської продукції </a:t>
            </a:r>
            <a:r>
              <a:rPr lang="uk-UA" sz="2400" b="1" dirty="0" smtClean="0"/>
              <a:t>– це забезпечений нормами аграрного права та інших галузей права такий стан цієї продукції, що є результатом діяльності з виробництва та обігу, яка здійснюється із суворим дотриманням санітарних, ветеринарних, технічних та інших вимог, і забезпечує гарантування відсутності шкоди здоров'ю людини чи тварини у разі правильного їх споживання. </a:t>
            </a:r>
          </a:p>
          <a:p>
            <a:pPr marL="82296" indent="0" algn="just">
              <a:buNone/>
            </a:pPr>
            <a:endParaRPr lang="uk-UA" sz="2400" b="1" dirty="0" smtClean="0"/>
          </a:p>
          <a:p>
            <a:pPr marL="82296" indent="0" algn="just">
              <a:buNone/>
            </a:pPr>
            <a:r>
              <a:rPr lang="uk-UA" sz="2400" b="1" dirty="0" smtClean="0"/>
              <a:t>;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val="3166028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4294</TotalTime>
  <Words>2588</Words>
  <Application>Microsoft Office PowerPoint</Application>
  <PresentationFormat>Екран (4:3)</PresentationFormat>
  <Paragraphs>152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30" baseType="lpstr">
      <vt:lpstr>Arial</vt:lpstr>
      <vt:lpstr>Corbel</vt:lpstr>
      <vt:lpstr>Gill Sans MT</vt:lpstr>
      <vt:lpstr>Verdana</vt:lpstr>
      <vt:lpstr>Wingdings</vt:lpstr>
      <vt:lpstr>Wingdings 2</vt:lpstr>
      <vt:lpstr>Солнцестояние</vt:lpstr>
      <vt:lpstr>правове ЗАБЕЗПЕЧЕННЯ ВИРОБНИЦТВА БЕЗПЕЧНОЇ ТА ЯКІСНОЇ СІЛЬСЬКОГОСПОДАРСЬКОЇ ПРОДУКЦІЇ.  Правові засади органічного сільського господарства.  </vt:lpstr>
      <vt:lpstr>Основні питання теми</vt:lpstr>
      <vt:lpstr>Закон України «Про державну підтримку сільського господарства України»</vt:lpstr>
      <vt:lpstr>Поняття «сільськогосподарська продукція»</vt:lpstr>
      <vt:lpstr>Поняття «сільськогосподарська продукція»</vt:lpstr>
      <vt:lpstr>УКТ ЗЕД</vt:lpstr>
      <vt:lpstr>Теоретичні підходи до поняття «сільськогосподарська продукція»</vt:lpstr>
      <vt:lpstr>Правові ознаки товарної сільськогосподарської продукції  (за С. І. Марченко)</vt:lpstr>
      <vt:lpstr>Поняття якості та безпечності  сільськогосподарської продукції</vt:lpstr>
      <vt:lpstr>Поняття безпечності  сільськогосподарської продукції</vt:lpstr>
      <vt:lpstr>Нормативне забезпечення виробництва якісної та безпечної сільськогосподарської продукції – 1 </vt:lpstr>
      <vt:lpstr>Нормативне забезпечення виробництва якісної та безпечної сільськогосподарської продукції – 2</vt:lpstr>
      <vt:lpstr>Презентація PowerPoint</vt:lpstr>
      <vt:lpstr>Поняття принципу екологізації   сільськогосподарського виробництва</vt:lpstr>
      <vt:lpstr>Рівні нормативно-правового закріплення принципу екологізації сільськогосподарського виробництва</vt:lpstr>
      <vt:lpstr>Система заходів та засобів реалізації принципу екологізації сільськогосподарського виробництва</vt:lpstr>
      <vt:lpstr>Сільське господарство і ГМО</vt:lpstr>
      <vt:lpstr>Сільське господарство і ГМО</vt:lpstr>
      <vt:lpstr>Поняття екологічної безпеки у сфері сільськогосподарського виробництва </vt:lpstr>
      <vt:lpstr>Нормативні засади органічного  сільськогосподарського виробництва</vt:lpstr>
      <vt:lpstr>Поняття органічного виробництва та органічної продукції</vt:lpstr>
      <vt:lpstr>Види (галузі) органічного сільськогосподарського виробництва</vt:lpstr>
      <vt:lpstr>Законодавчі засади аквакультури як галузі сільськогосподарського виробництва</vt:lpstr>
    </vt:vector>
  </TitlesOfParts>
  <Company>Deftones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Поняття, предмет та система земельного права України</dc:title>
  <dc:creator>Customer</dc:creator>
  <cp:lastModifiedBy>vice-rector</cp:lastModifiedBy>
  <cp:revision>390</cp:revision>
  <dcterms:created xsi:type="dcterms:W3CDTF">2010-09-03T10:03:27Z</dcterms:created>
  <dcterms:modified xsi:type="dcterms:W3CDTF">2021-04-20T08:22:55Z</dcterms:modified>
</cp:coreProperties>
</file>