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59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E2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04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856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23.10.2023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74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23.10.2023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04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23.10.2023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074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23.10.2023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265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23.10.2023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9550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23.10.2023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9083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23.10.2023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000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23.10.2023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4350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23.10.2023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920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23.10.2023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012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23.10.2023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140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BB889-9D34-4BBB-8EBF-7B432ADE08F0}" type="datetimeFigureOut">
              <a:rPr lang="ru-RU" smtClean="0"/>
              <a:pPr/>
              <a:t>23.10.2023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180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57200" y="471054"/>
            <a:ext cx="5458691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>
                <a:solidFill>
                  <a:schemeClr val="accent5"/>
                </a:solidFill>
                <a:latin typeface="Bookman Old Style" pitchFamily="18" charset="0"/>
              </a:rPr>
              <a:t>Медична термографія </a:t>
            </a:r>
            <a:r>
              <a:rPr lang="uk-UA" sz="2800" dirty="0">
                <a:solidFill>
                  <a:schemeClr val="accent5"/>
                </a:solidFill>
                <a:latin typeface="Bookman Old Style" pitchFamily="18" charset="0"/>
              </a:rPr>
              <a:t>- метод реєстрації природного теплового випромінювання тіла людини в невидимій інфрачервоній області електромагнітного спектру. При термографії визначається характерна теплова картина всіх областей тіла. У здорової людини вона відносно постійна, але при патологічних станах змінюється.</a:t>
            </a:r>
          </a:p>
        </p:txBody>
      </p:sp>
      <p:pic>
        <p:nvPicPr>
          <p:cNvPr id="5" name="Рисунок 4" descr="скачанные файлы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35781" y="1631615"/>
            <a:ext cx="3186545" cy="36744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4796" y="495589"/>
            <a:ext cx="7886700" cy="43513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>
                <a:solidFill>
                  <a:schemeClr val="accent5"/>
                </a:solidFill>
                <a:latin typeface="Bookman Old Style" pitchFamily="18" charset="0"/>
              </a:rPr>
              <a:t> </a:t>
            </a:r>
            <a:r>
              <a:rPr lang="uk-UA" sz="2400" dirty="0">
                <a:solidFill>
                  <a:schemeClr val="accent5"/>
                </a:solidFill>
                <a:latin typeface="Bookman Old Style" pitchFamily="18" charset="0"/>
              </a:rPr>
              <a:t>Термографія дозволяє точно і швидко оцінити інтенсивність ІЧ-випромінювання від поверхні тіла людини. При правильній організації роботи час огляду варіює від 2 до 5 хв. За цей термін можна виявити зміни теплопродукції і </a:t>
            </a:r>
            <a:r>
              <a:rPr lang="uk-UA" sz="2400" dirty="0" err="1">
                <a:solidFill>
                  <a:schemeClr val="accent5"/>
                </a:solidFill>
                <a:latin typeface="Bookman Old Style" pitchFamily="18" charset="0"/>
              </a:rPr>
              <a:t>теплопереносу</a:t>
            </a:r>
            <a:r>
              <a:rPr lang="uk-UA" sz="2400" dirty="0">
                <a:solidFill>
                  <a:schemeClr val="accent5"/>
                </a:solidFill>
                <a:latin typeface="Bookman Old Style" pitchFamily="18" charset="0"/>
              </a:rPr>
              <a:t> в різних областях тіла і тим самим виявити різні порушення кровотоку і іннервації, симптоми розвиваються запальних, ракових і деяких професійних </a:t>
            </a:r>
            <a:r>
              <a:rPr lang="uk-UA" sz="2400" dirty="0" err="1">
                <a:solidFill>
                  <a:schemeClr val="accent5"/>
                </a:solidFill>
                <a:latin typeface="Bookman Old Style" pitchFamily="18" charset="0"/>
              </a:rPr>
              <a:t>хвороб</a:t>
            </a:r>
            <a:r>
              <a:rPr lang="uk-UA" sz="2400" dirty="0">
                <a:solidFill>
                  <a:schemeClr val="accent5"/>
                </a:solidFill>
                <a:latin typeface="Bookman Old Style" pitchFamily="18" charset="0"/>
              </a:rPr>
              <a:t>. </a:t>
            </a:r>
          </a:p>
        </p:txBody>
      </p:sp>
      <p:pic>
        <p:nvPicPr>
          <p:cNvPr id="4" name="Рисунок 3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07646" y="3687907"/>
            <a:ext cx="4134717" cy="29533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81891" y="249382"/>
            <a:ext cx="8238259" cy="6234545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uk-UA" sz="3200" dirty="0">
                <a:solidFill>
                  <a:schemeClr val="accent5"/>
                </a:solidFill>
                <a:latin typeface="Bookman Old Style" pitchFamily="18" charset="0"/>
                <a:cs typeface="Angsana New" pitchFamily="18" charset="-34"/>
              </a:rPr>
              <a:t>Інфрачервона термографія заснована на безконтактної дистанційної реєстрації </a:t>
            </a:r>
            <a:r>
              <a:rPr lang="uk-UA" sz="3200" dirty="0" err="1">
                <a:solidFill>
                  <a:schemeClr val="accent5"/>
                </a:solidFill>
                <a:latin typeface="Bookman Old Style" pitchFamily="18" charset="0"/>
                <a:cs typeface="Angsana New" pitchFamily="18" charset="-34"/>
              </a:rPr>
              <a:t>термотопографії</a:t>
            </a:r>
            <a:r>
              <a:rPr lang="uk-UA" sz="3200" dirty="0">
                <a:solidFill>
                  <a:schemeClr val="accent5"/>
                </a:solidFill>
                <a:latin typeface="Bookman Old Style" pitchFamily="18" charset="0"/>
                <a:cs typeface="Angsana New" pitchFamily="18" charset="-34"/>
              </a:rPr>
              <a:t> шкірних покривів організму людини за її власному випромінюванню, зумовленого різними фізіологічними і біохімічними процесами в тканинах організму, в діапазоні довжин хвиль від 0.76 </a:t>
            </a:r>
            <a:r>
              <a:rPr lang="uk-UA" sz="3200" dirty="0" err="1">
                <a:solidFill>
                  <a:schemeClr val="accent5"/>
                </a:solidFill>
                <a:latin typeface="Bookman Old Style" pitchFamily="18" charset="0"/>
                <a:cs typeface="Angsana New" pitchFamily="18" charset="-34"/>
              </a:rPr>
              <a:t>мкм</a:t>
            </a:r>
            <a:r>
              <a:rPr lang="uk-UA" sz="3200" dirty="0">
                <a:solidFill>
                  <a:schemeClr val="accent5"/>
                </a:solidFill>
                <a:latin typeface="Bookman Old Style" pitchFamily="18" charset="0"/>
                <a:cs typeface="Angsana New" pitchFamily="18" charset="-34"/>
              </a:rPr>
              <a:t> до 1 мм.</a:t>
            </a:r>
          </a:p>
          <a:p>
            <a:pPr>
              <a:lnSpc>
                <a:spcPct val="120000"/>
              </a:lnSpc>
              <a:buNone/>
            </a:pPr>
            <a:r>
              <a:rPr lang="uk-UA" sz="3200" dirty="0">
                <a:solidFill>
                  <a:schemeClr val="accent5"/>
                </a:solidFill>
                <a:latin typeface="Bookman Old Style" pitchFamily="18" charset="0"/>
                <a:cs typeface="Angsana New" pitchFamily="18" charset="-34"/>
              </a:rPr>
              <a:t>Основні переваги дистанційної інфрачервоної термографії полягають наступному:</a:t>
            </a:r>
          </a:p>
          <a:p>
            <a:pPr>
              <a:lnSpc>
                <a:spcPct val="120000"/>
              </a:lnSpc>
            </a:pPr>
            <a:r>
              <a:rPr lang="uk-UA" sz="3200" dirty="0">
                <a:solidFill>
                  <a:schemeClr val="accent5"/>
                </a:solidFill>
                <a:latin typeface="Bookman Old Style" pitchFamily="18" charset="0"/>
                <a:cs typeface="Angsana New" pitchFamily="18" charset="-34"/>
              </a:rPr>
              <a:t>1. абсолютна нешкідливість; можливо багаторазове дослідження одного і того ж пацієнта в протягом дня, тижня, місяця;</a:t>
            </a:r>
          </a:p>
          <a:p>
            <a:pPr>
              <a:lnSpc>
                <a:spcPct val="120000"/>
              </a:lnSpc>
            </a:pPr>
            <a:r>
              <a:rPr lang="uk-UA" sz="3200" dirty="0">
                <a:solidFill>
                  <a:schemeClr val="accent5"/>
                </a:solidFill>
                <a:latin typeface="Bookman Old Style" pitchFamily="18" charset="0"/>
                <a:cs typeface="Angsana New" pitchFamily="18" charset="-34"/>
              </a:rPr>
              <a:t>2. абсолютна відсутність протипоказань до обстеження;</a:t>
            </a:r>
          </a:p>
          <a:p>
            <a:pPr>
              <a:lnSpc>
                <a:spcPct val="120000"/>
              </a:lnSpc>
            </a:pPr>
            <a:r>
              <a:rPr lang="uk-UA" sz="3200" dirty="0">
                <a:solidFill>
                  <a:schemeClr val="accent5"/>
                </a:solidFill>
                <a:latin typeface="Bookman Old Style" pitchFamily="18" charset="0"/>
                <a:cs typeface="Angsana New" pitchFamily="18" charset="-34"/>
              </a:rPr>
              <a:t>3. абсолютна чистота в процесі роботи;</a:t>
            </a:r>
          </a:p>
          <a:p>
            <a:pPr>
              <a:lnSpc>
                <a:spcPct val="120000"/>
              </a:lnSpc>
            </a:pPr>
            <a:r>
              <a:rPr lang="uk-UA" sz="3200" dirty="0">
                <a:solidFill>
                  <a:schemeClr val="accent5"/>
                </a:solidFill>
                <a:latin typeface="Bookman Old Style" pitchFamily="18" charset="0"/>
                <a:cs typeface="Angsana New" pitchFamily="18" charset="-34"/>
              </a:rPr>
              <a:t>4. досить точна топічна діагностика вогнищ запалення, новоутворень, </a:t>
            </a:r>
            <a:r>
              <a:rPr lang="uk-UA" sz="3200" dirty="0" err="1">
                <a:solidFill>
                  <a:schemeClr val="accent5"/>
                </a:solidFill>
                <a:latin typeface="Bookman Old Style" pitchFamily="18" charset="0"/>
                <a:cs typeface="Angsana New" pitchFamily="18" charset="-34"/>
              </a:rPr>
              <a:t>некрозів</a:t>
            </a:r>
            <a:r>
              <a:rPr lang="uk-UA" sz="3200" dirty="0">
                <a:solidFill>
                  <a:schemeClr val="accent5"/>
                </a:solidFill>
                <a:latin typeface="Bookman Old Style" pitchFamily="18" charset="0"/>
                <a:cs typeface="Angsana New" pitchFamily="18" charset="-34"/>
              </a:rPr>
              <a:t> та інших локальних прояві різних захворювань; </a:t>
            </a:r>
          </a:p>
          <a:p>
            <a:pPr>
              <a:lnSpc>
                <a:spcPct val="120000"/>
              </a:lnSpc>
            </a:pPr>
            <a:r>
              <a:rPr lang="uk-UA" sz="3200" dirty="0">
                <a:solidFill>
                  <a:schemeClr val="accent5"/>
                </a:solidFill>
                <a:latin typeface="Bookman Old Style" pitchFamily="18" charset="0"/>
                <a:cs typeface="Angsana New" pitchFamily="18" charset="-34"/>
              </a:rPr>
              <a:t>5. можливість одночасного послідовного обстеження практично всіх органів і систем організму людини.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1887" y="0"/>
            <a:ext cx="7886700" cy="978765"/>
          </a:xfrm>
        </p:spPr>
        <p:txBody>
          <a:bodyPr>
            <a:normAutofit/>
          </a:bodyPr>
          <a:lstStyle/>
          <a:p>
            <a:r>
              <a:rPr lang="uk-UA" sz="36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Bookman Old Style" pitchFamily="18" charset="0"/>
              </a:rPr>
              <a:t>Онкологічні захворювання</a:t>
            </a:r>
            <a:endParaRPr lang="ru-RU" sz="36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2509" y="831272"/>
            <a:ext cx="5860473" cy="602672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None/>
            </a:pPr>
            <a:r>
              <a:rPr lang="ru-RU" dirty="0"/>
              <a:t>  </a:t>
            </a:r>
            <a:r>
              <a:rPr lang="uk-UA" sz="1900" dirty="0">
                <a:solidFill>
                  <a:schemeClr val="accent5"/>
                </a:solidFill>
                <a:latin typeface="Bookman Old Style" pitchFamily="18" charset="0"/>
              </a:rPr>
              <a:t>Перші ж дослідження показали, що розвиток пухлин дуже часто супроводжується появою на термограмі гарячої зони. Однак на теплову картину пухлин впливає багато факторів, виявлені також </a:t>
            </a:r>
            <a:r>
              <a:rPr lang="uk-UA" sz="1900" dirty="0" err="1">
                <a:solidFill>
                  <a:schemeClr val="accent5"/>
                </a:solidFill>
                <a:latin typeface="Bookman Old Style" pitchFamily="18" charset="0"/>
              </a:rPr>
              <a:t>термонегативні</a:t>
            </a:r>
            <a:r>
              <a:rPr lang="uk-UA" sz="1900" dirty="0">
                <a:solidFill>
                  <a:schemeClr val="accent5"/>
                </a:solidFill>
                <a:latin typeface="Bookman Old Style" pitchFamily="18" charset="0"/>
              </a:rPr>
              <a:t> </a:t>
            </a:r>
            <a:r>
              <a:rPr lang="uk-UA" sz="1900" dirty="0" err="1">
                <a:solidFill>
                  <a:schemeClr val="accent5"/>
                </a:solidFill>
                <a:latin typeface="Bookman Old Style" pitchFamily="18" charset="0"/>
              </a:rPr>
              <a:t>пухлини.Найкраще</a:t>
            </a:r>
            <a:r>
              <a:rPr lang="uk-UA" sz="1900" dirty="0">
                <a:solidFill>
                  <a:schemeClr val="accent5"/>
                </a:solidFill>
                <a:latin typeface="Bookman Old Style" pitchFamily="18" charset="0"/>
              </a:rPr>
              <a:t> розроблена термографічна діагностика раку молочної залози. До його основних критеріїв відносять вогнищеву гіпертермію, коли в ділянці однієї із залоз знаходять гарячу пляму, розміри якої можуть коливатись від кількох міліметрів до 2-3 квадрантів. При цьому протилежна молочна залоза залишається більш холодною. Часто спостерігається розігрів всієї залози з підвищеним свіченням судинної сітки. Термографічна диференціальна діагностика раку молочної залози з доброякісними пухлинами й гормональними мастопатіями залишається нерозробленою.</a:t>
            </a:r>
            <a:endParaRPr lang="uk-UA" dirty="0">
              <a:solidFill>
                <a:schemeClr val="accent5"/>
              </a:solidFill>
              <a:latin typeface="Bookman Old Style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156_31_10_11_term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38111" y="872836"/>
            <a:ext cx="2905889" cy="225829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 descr="amoena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85397" y="3850263"/>
            <a:ext cx="2958603" cy="195479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65126"/>
            <a:ext cx="8825345" cy="1325563"/>
          </a:xfrm>
        </p:spPr>
        <p:txBody>
          <a:bodyPr>
            <a:normAutofit/>
          </a:bodyPr>
          <a:lstStyle/>
          <a:p>
            <a:pPr algn="ctr"/>
            <a:r>
              <a:rPr lang="uk-UA" sz="40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Bookman Old Style" pitchFamily="18" charset="0"/>
              </a:rPr>
              <a:t>Захворювання</a:t>
            </a:r>
            <a:r>
              <a:rPr lang="uk-UA" sz="40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uk-UA" sz="40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Bookman Old Style" pitchFamily="18" charset="0"/>
              </a:rPr>
              <a:t>серцево-судинної системи</a:t>
            </a:r>
            <a:endParaRPr lang="ru-RU" sz="40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06582" y="1748688"/>
            <a:ext cx="7370617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200" dirty="0">
                <a:solidFill>
                  <a:schemeClr val="accent5"/>
                </a:solidFill>
                <a:latin typeface="Bookman Old Style" pitchFamily="18" charset="0"/>
              </a:rPr>
              <a:t>Останнім часом термографія широко використовується в комплексі з іншими функціональними й інструментальними методами дослідження серця та кровоносних судин. У хворих на </a:t>
            </a:r>
            <a:r>
              <a:rPr lang="uk-UA" sz="2200" dirty="0" err="1">
                <a:solidFill>
                  <a:schemeClr val="accent5"/>
                </a:solidFill>
                <a:latin typeface="Bookman Old Style" pitchFamily="18" charset="0"/>
              </a:rPr>
              <a:t>облітеруючий</a:t>
            </a:r>
            <a:r>
              <a:rPr lang="uk-UA" sz="2200" dirty="0">
                <a:solidFill>
                  <a:schemeClr val="accent5"/>
                </a:solidFill>
                <a:latin typeface="Bookman Old Style" pitchFamily="18" charset="0"/>
              </a:rPr>
              <a:t> атеросклероз та </a:t>
            </a:r>
            <a:r>
              <a:rPr lang="uk-UA" sz="2200" dirty="0" err="1">
                <a:solidFill>
                  <a:schemeClr val="accent5"/>
                </a:solidFill>
                <a:latin typeface="Bookman Old Style" pitchFamily="18" charset="0"/>
              </a:rPr>
              <a:t>ендатеріт</a:t>
            </a:r>
            <a:r>
              <a:rPr lang="uk-UA" sz="2200" dirty="0">
                <a:solidFill>
                  <a:schemeClr val="accent5"/>
                </a:solidFill>
                <a:latin typeface="Bookman Old Style" pitchFamily="18" charset="0"/>
              </a:rPr>
              <a:t> на термограмах знижується інфрачервоне випромінювання враженої кінцівки, нерідко виникає її теплова "ампутація". Показовим є перепад температури між великим пальцем ступні й середньої третини стегна: чим більше виражені ішемічні розлади, тим вищій температурний градієнт - досягає 8 С. Приєднання запального процесу спричиняє різке підвищення випромінювання тепла.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8763" y="651163"/>
            <a:ext cx="816032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solidFill>
                  <a:schemeClr val="accent5"/>
                </a:solidFill>
                <a:latin typeface="Bookman Old Style" pitchFamily="18" charset="0"/>
              </a:rPr>
              <a:t>Особливе місце термографія займає в обстеженні хворих на цукровий діабет, кількість захворювань яких продовжує зростати.</a:t>
            </a:r>
          </a:p>
          <a:p>
            <a:pPr algn="just"/>
            <a:r>
              <a:rPr lang="uk-UA" sz="2400" dirty="0">
                <a:solidFill>
                  <a:schemeClr val="accent5"/>
                </a:solidFill>
                <a:latin typeface="Bookman Old Style" pitchFamily="18" charset="0"/>
              </a:rPr>
              <a:t>За допомогою термографії, теплової та холодової проб діабетичну </a:t>
            </a:r>
            <a:r>
              <a:rPr lang="uk-UA" sz="2400" dirty="0" err="1">
                <a:solidFill>
                  <a:schemeClr val="accent5"/>
                </a:solidFill>
                <a:latin typeface="Bookman Old Style" pitchFamily="18" charset="0"/>
              </a:rPr>
              <a:t>ангіопатію</a:t>
            </a:r>
            <a:r>
              <a:rPr lang="uk-UA" sz="2400" dirty="0">
                <a:solidFill>
                  <a:schemeClr val="accent5"/>
                </a:solidFill>
                <a:latin typeface="Bookman Old Style" pitchFamily="18" charset="0"/>
              </a:rPr>
              <a:t> вдалось виявити в кожного другого на діабет. Більш того, ознаки </a:t>
            </a:r>
            <a:r>
              <a:rPr lang="uk-UA" sz="2400" dirty="0" err="1">
                <a:solidFill>
                  <a:schemeClr val="accent5"/>
                </a:solidFill>
                <a:latin typeface="Bookman Old Style" pitchFamily="18" charset="0"/>
              </a:rPr>
              <a:t>мікроангіопатії</a:t>
            </a:r>
            <a:r>
              <a:rPr lang="uk-UA" sz="2400" dirty="0">
                <a:solidFill>
                  <a:schemeClr val="accent5"/>
                </a:solidFill>
                <a:latin typeface="Bookman Old Style" pitchFamily="18" charset="0"/>
              </a:rPr>
              <a:t> діабетичного типу діагностовано в частини найближчих родичів хворих, що може служити ознакою спадкової </a:t>
            </a:r>
            <a:r>
              <a:rPr lang="uk-UA" sz="2400" dirty="0" err="1">
                <a:solidFill>
                  <a:schemeClr val="accent5"/>
                </a:solidFill>
                <a:latin typeface="Bookman Old Style" pitchFamily="18" charset="0"/>
              </a:rPr>
              <a:t>схильносі</a:t>
            </a:r>
            <a:r>
              <a:rPr lang="uk-UA" sz="2400" dirty="0">
                <a:solidFill>
                  <a:schemeClr val="accent5"/>
                </a:solidFill>
                <a:latin typeface="Bookman Old Style" pitchFamily="18" charset="0"/>
              </a:rPr>
              <a:t> до цукрового діабету.</a:t>
            </a:r>
          </a:p>
          <a:p>
            <a:pPr algn="just"/>
            <a:r>
              <a:rPr lang="uk-UA" sz="2400" dirty="0">
                <a:solidFill>
                  <a:schemeClr val="accent5"/>
                </a:solidFill>
                <a:latin typeface="Bookman Old Style" pitchFamily="18" charset="0"/>
              </a:rPr>
              <a:t>Термографія дає змогу слідкувати за станом здоров'я після інфаркту міокарда, краще підбирати ліки й реабілітаційні заходи. На його ранній стадії в проекції серця спостерігається зона гіпотермії з перепадом температури.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504" y="304800"/>
            <a:ext cx="7886700" cy="1325563"/>
          </a:xfrm>
        </p:spPr>
        <p:txBody>
          <a:bodyPr/>
          <a:lstStyle/>
          <a:p>
            <a:r>
              <a:rPr lang="uk-UA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Bookman Old Style" pitchFamily="18" charset="0"/>
              </a:rPr>
              <a:t>Захворювання органів дихання</a:t>
            </a:r>
            <a:endParaRPr lang="ru-RU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sz="2400" dirty="0">
                <a:solidFill>
                  <a:schemeClr val="accent5"/>
                </a:solidFill>
                <a:latin typeface="Bookman Old Style" pitchFamily="18" charset="0"/>
              </a:rPr>
              <a:t>   У 70-80% хворих на початковій сталій гострого запалення легень на стороні враження виникає зона гіпертермії. </a:t>
            </a:r>
            <a:r>
              <a:rPr lang="uk-UA" sz="2400" dirty="0" err="1">
                <a:solidFill>
                  <a:schemeClr val="accent5"/>
                </a:solidFill>
                <a:latin typeface="Bookman Old Style" pitchFamily="18" charset="0"/>
              </a:rPr>
              <a:t>Термоасиметрія</a:t>
            </a:r>
            <a:r>
              <a:rPr lang="uk-UA" sz="2400" dirty="0">
                <a:solidFill>
                  <a:schemeClr val="accent5"/>
                </a:solidFill>
                <a:latin typeface="Bookman Old Style" pitchFamily="18" charset="0"/>
              </a:rPr>
              <a:t> дорівнює 1-3 </a:t>
            </a:r>
            <a:r>
              <a:rPr lang="uk-UA" sz="2400" baseline="30000" dirty="0">
                <a:solidFill>
                  <a:schemeClr val="accent5"/>
                </a:solidFill>
                <a:latin typeface="Bookman Old Style" pitchFamily="18" charset="0"/>
              </a:rPr>
              <a:t>0</a:t>
            </a:r>
            <a:r>
              <a:rPr lang="uk-UA" sz="2400" dirty="0">
                <a:solidFill>
                  <a:schemeClr val="accent5"/>
                </a:solidFill>
                <a:latin typeface="Bookman Old Style" pitchFamily="18" charset="0"/>
              </a:rPr>
              <a:t>С. </a:t>
            </a:r>
          </a:p>
          <a:p>
            <a:pPr>
              <a:buNone/>
            </a:pPr>
            <a:r>
              <a:rPr lang="uk-UA" sz="2400" dirty="0">
                <a:solidFill>
                  <a:schemeClr val="accent5"/>
                </a:solidFill>
                <a:latin typeface="Bookman Old Style" pitchFamily="18" charset="0"/>
              </a:rPr>
              <a:t>  Важливо відзначити, що в третини хворих, в яких під час рентгенологічного дослідження пневмонію виявити не </a:t>
            </a:r>
            <a:r>
              <a:rPr lang="uk-UA" sz="2400" dirty="0" err="1">
                <a:solidFill>
                  <a:schemeClr val="accent5"/>
                </a:solidFill>
                <a:latin typeface="Bookman Old Style" pitchFamily="18" charset="0"/>
              </a:rPr>
              <a:t>вдається,але</a:t>
            </a:r>
            <a:r>
              <a:rPr lang="uk-UA" sz="2400" dirty="0">
                <a:solidFill>
                  <a:schemeClr val="accent5"/>
                </a:solidFill>
                <a:latin typeface="Bookman Old Style" pitchFamily="18" charset="0"/>
              </a:rPr>
              <a:t> при термографічному дослідженні виявляють зміни, характерні для гострого </a:t>
            </a:r>
            <a:r>
              <a:rPr lang="uk-UA" sz="2400" dirty="0" err="1">
                <a:solidFill>
                  <a:schemeClr val="accent5"/>
                </a:solidFill>
                <a:latin typeface="Bookman Old Style" pitchFamily="18" charset="0"/>
              </a:rPr>
              <a:t>запалення,що</a:t>
            </a:r>
            <a:r>
              <a:rPr lang="uk-UA" sz="2400" dirty="0">
                <a:solidFill>
                  <a:schemeClr val="accent5"/>
                </a:solidFill>
                <a:latin typeface="Bookman Old Style" pitchFamily="18" charset="0"/>
              </a:rPr>
              <a:t> дозволяє вилікувати хворобу на ранніх стадіях</a:t>
            </a:r>
            <a:r>
              <a:rPr lang="ru-RU" sz="2400" dirty="0">
                <a:solidFill>
                  <a:schemeClr val="accent5"/>
                </a:solidFill>
                <a:latin typeface="Bookman Old Style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0"/>
            <a:ext cx="8113568" cy="1325563"/>
          </a:xfrm>
        </p:spPr>
        <p:txBody>
          <a:bodyPr/>
          <a:lstStyle/>
          <a:p>
            <a:r>
              <a:rPr lang="uk-UA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Bookman Old Style" pitchFamily="18" charset="0"/>
              </a:rPr>
              <a:t>Захворювання органів травлення</a:t>
            </a:r>
            <a:endParaRPr lang="ru-RU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1055" y="1219200"/>
            <a:ext cx="8215745" cy="51816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>
                <a:solidFill>
                  <a:schemeClr val="accent5"/>
                </a:solidFill>
                <a:latin typeface="Bookman Old Style" pitchFamily="18" charset="0"/>
              </a:rPr>
              <a:t>   </a:t>
            </a:r>
            <a:r>
              <a:rPr lang="uk-UA" dirty="0">
                <a:solidFill>
                  <a:schemeClr val="accent5"/>
                </a:solidFill>
                <a:latin typeface="Bookman Old Style" pitchFamily="18" charset="0"/>
              </a:rPr>
              <a:t> Не менш точні дані можна отримати з допомогою термографії при набряковій і деструктивній формах панкреатиту. У хворих розрізняють типовий, центральний і змішаний варіант розміщення місць підвищеної температури. При типовому варіанті, який спостерігається в 70-75% випадків, однаково </a:t>
            </a:r>
            <a:r>
              <a:rPr lang="uk-UA" dirty="0" err="1">
                <a:solidFill>
                  <a:schemeClr val="accent5"/>
                </a:solidFill>
                <a:latin typeface="Bookman Old Style" pitchFamily="18" charset="0"/>
              </a:rPr>
              <a:t>гіпертермічні</a:t>
            </a:r>
            <a:r>
              <a:rPr lang="uk-UA" dirty="0">
                <a:solidFill>
                  <a:schemeClr val="accent5"/>
                </a:solidFill>
                <a:latin typeface="Bookman Old Style" pitchFamily="18" charset="0"/>
              </a:rPr>
              <a:t> обидва підребер’я та надчеревна ділянка. Центральний варіант (у 8-15% хворих) характеризується розташуванням зони гіпертермії тільки в надчерев'ї. У решти хворих спостерігається переважне потепління підреберних областей з деяким розповсюдженням гіпертермії на </a:t>
            </a:r>
            <a:r>
              <a:rPr lang="uk-UA" dirty="0" err="1">
                <a:solidFill>
                  <a:schemeClr val="accent5"/>
                </a:solidFill>
                <a:latin typeface="Bookman Old Style" pitchFamily="18" charset="0"/>
              </a:rPr>
              <a:t>надчревну</a:t>
            </a:r>
            <a:r>
              <a:rPr lang="uk-UA" dirty="0">
                <a:solidFill>
                  <a:schemeClr val="accent5"/>
                </a:solidFill>
                <a:latin typeface="Bookman Old Style" pitchFamily="18" charset="0"/>
              </a:rPr>
              <a:t> ділянку. Форма цих зон може бути різна: трапецієвидна, трикутна, стрічкоподібна, підковоподібна. Величина інфрачервоного випромінювання залежить не тільки від місцевих змін, а й рівня інтоксикації організму. Середній температурний перепад становить 1,1-1,3 °С.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684</Words>
  <Application>Microsoft Macintosh PowerPoint</Application>
  <PresentationFormat>Экран (4:3)</PresentationFormat>
  <Paragraphs>21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Bookman Old Style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Онкологічні захворювання</vt:lpstr>
      <vt:lpstr>Захворювання серцево-судинної системи</vt:lpstr>
      <vt:lpstr>Презентация PowerPoint</vt:lpstr>
      <vt:lpstr>Захворювання органів дихання</vt:lpstr>
      <vt:lpstr>Захворювання органів травлення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Павел</dc:creator>
  <cp:lastModifiedBy>ivanovvl</cp:lastModifiedBy>
  <cp:revision>15</cp:revision>
  <dcterms:created xsi:type="dcterms:W3CDTF">2014-11-21T11:00:06Z</dcterms:created>
  <dcterms:modified xsi:type="dcterms:W3CDTF">2023-10-23T14:51:25Z</dcterms:modified>
</cp:coreProperties>
</file>