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4" r:id="rId3"/>
    <p:sldId id="275" r:id="rId4"/>
    <p:sldId id="260" r:id="rId5"/>
    <p:sldId id="258" r:id="rId6"/>
    <p:sldId id="280" r:id="rId7"/>
    <p:sldId id="268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CCFF"/>
    <a:srgbClr val="AC2308"/>
    <a:srgbClr val="EFBBCB"/>
    <a:srgbClr val="FF0048"/>
    <a:srgbClr val="DD6D90"/>
    <a:srgbClr val="660066"/>
    <a:srgbClr val="3A003A"/>
    <a:srgbClr val="4C745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1517" y="-2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BAC6E-15AF-4B4F-94EF-649C8564E8C7}" type="datetimeFigureOut">
              <a:rPr lang="ru-RU"/>
              <a:pPr>
                <a:defRPr/>
              </a:pPr>
              <a:t>06.10.2025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683FA-972D-4138-9E1C-DD7738067B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6456B-1600-42AC-BF3C-17152A75F264}" type="datetimeFigureOut">
              <a:rPr lang="ru-RU"/>
              <a:pPr>
                <a:defRPr/>
              </a:pPr>
              <a:t>06.10.2025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3A859-92DE-4086-8914-927ECCC7AB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E8535-3FEE-45DA-A4C1-CE30C61480B3}" type="datetimeFigureOut">
              <a:rPr lang="ru-RU"/>
              <a:pPr>
                <a:defRPr/>
              </a:pPr>
              <a:t>06.10.2025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18607-A24A-4970-9E56-AA0629727F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67F43-C669-4DD1-A723-95E10E14D877}" type="datetimeFigureOut">
              <a:rPr lang="ru-RU"/>
              <a:pPr>
                <a:defRPr/>
              </a:pPr>
              <a:t>06.10.2025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F93A1-753B-48DC-8F64-96EFC5B5E7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2900C-1393-44A6-A802-C630B9B01153}" type="datetimeFigureOut">
              <a:rPr lang="ru-RU"/>
              <a:pPr>
                <a:defRPr/>
              </a:pPr>
              <a:t>06.10.2025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54DAE-A6DB-4345-8316-04786EA42D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9BE90-4A4E-4C69-8DF2-9183B001C23D}" type="datetimeFigureOut">
              <a:rPr lang="ru-RU"/>
              <a:pPr>
                <a:defRPr/>
              </a:pPr>
              <a:t>06.10.2025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46EF6-26A0-41D1-AB32-4DF7F599DA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C9854-00D1-43BA-91FE-CC28827D9F70}" type="datetimeFigureOut">
              <a:rPr lang="ru-RU"/>
              <a:pPr>
                <a:defRPr/>
              </a:pPr>
              <a:t>06.10.2025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164BD-2798-4207-9B3F-A2650CD133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C8C17-FF1A-4931-8F97-FB2B1004EA82}" type="datetimeFigureOut">
              <a:rPr lang="ru-RU"/>
              <a:pPr>
                <a:defRPr/>
              </a:pPr>
              <a:t>06.10.2025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B7588-5CC7-4E16-9684-D6D7134EF7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7EC66-EF10-4602-B4C3-075704C98515}" type="datetimeFigureOut">
              <a:rPr lang="ru-RU"/>
              <a:pPr>
                <a:defRPr/>
              </a:pPr>
              <a:t>06.10.2025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309FC-64E7-428B-BF04-0AF1CC4B46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85E50-5BEB-4605-BB68-E825EF90441A}" type="datetimeFigureOut">
              <a:rPr lang="ru-RU"/>
              <a:pPr>
                <a:defRPr/>
              </a:pPr>
              <a:t>06.10.2025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E17D8-CA6A-4455-A733-164E8A2AEC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772F2-8197-4006-AD2E-D66757E5A424}" type="datetimeFigureOut">
              <a:rPr lang="ru-RU"/>
              <a:pPr>
                <a:defRPr/>
              </a:pPr>
              <a:t>06.10.2025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F3811-E013-486C-85B5-178EFF6C68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7FD34F-9806-4A0A-9192-3F268F1B9A2E}" type="datetimeFigureOut">
              <a:rPr lang="ru-RU"/>
              <a:pPr>
                <a:defRPr/>
              </a:pPr>
              <a:t>06.10.2025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953BD8-4BA8-4893-A3C7-585373934D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Рисунок 8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 userDrawn="1"/>
        </p:nvSpPr>
        <p:spPr>
          <a:xfrm>
            <a:off x="0" y="1296988"/>
            <a:ext cx="9144000" cy="5561012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003300" y="3368675"/>
            <a:ext cx="7178675" cy="1127125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90000"/>
              </a:lnSpc>
              <a:defRPr/>
            </a:pPr>
            <a:r>
              <a:rPr lang="uk-UA" sz="4000" b="1">
                <a:solidFill>
                  <a:srgbClr val="4C745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Міжнародне екологічне право</a:t>
            </a:r>
            <a:endParaRPr lang="en-US" sz="4000" b="1">
              <a:solidFill>
                <a:srgbClr val="4C745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546100" y="1500188"/>
            <a:ext cx="7834313" cy="5357812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 dirty="0">
              <a:ln>
                <a:solidFill>
                  <a:prstClr val="black"/>
                </a:solidFill>
              </a:ln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4338" name="Подзаголовок 2"/>
          <p:cNvSpPr txBox="1">
            <a:spLocks/>
          </p:cNvSpPr>
          <p:nvPr/>
        </p:nvSpPr>
        <p:spPr bwMode="auto">
          <a:xfrm>
            <a:off x="1604963" y="2497138"/>
            <a:ext cx="6461125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685800">
              <a:lnSpc>
                <a:spcPct val="90000"/>
              </a:lnSpc>
              <a:spcBef>
                <a:spcPts val="750"/>
              </a:spcBef>
              <a:buFont typeface="Arial" charset="0"/>
              <a:buNone/>
            </a:pPr>
            <a:r>
              <a:rPr lang="uk-UA" sz="2100" b="1">
                <a:solidFill>
                  <a:srgbClr val="4C7454"/>
                </a:solidFill>
                <a:latin typeface="Calibri" pitchFamily="34" charset="0"/>
              </a:rPr>
              <a:t>вивчення системи міжнародно-правових норм, принципів і механізмів, спрямованих на охорону навколишнього природного середовища, боротьбу зі зміною клімату, збереження біорізноманіття, раціональне використання природних ресурсів і забезпечення екологічних прав людини. </a:t>
            </a:r>
          </a:p>
          <a:p>
            <a:pPr algn="ctr" defTabSz="685800">
              <a:lnSpc>
                <a:spcPct val="90000"/>
              </a:lnSpc>
              <a:spcBef>
                <a:spcPts val="750"/>
              </a:spcBef>
              <a:buFont typeface="Arial" charset="0"/>
              <a:buNone/>
            </a:pPr>
            <a:endParaRPr lang="uk-UA" sz="2100" b="1">
              <a:solidFill>
                <a:srgbClr val="4C7454"/>
              </a:solidFill>
              <a:latin typeface="Calibri" pitchFamily="34" charset="0"/>
            </a:endParaRPr>
          </a:p>
          <a:p>
            <a:pPr algn="ctr" defTabSz="685800">
              <a:lnSpc>
                <a:spcPct val="90000"/>
              </a:lnSpc>
              <a:spcBef>
                <a:spcPts val="750"/>
              </a:spcBef>
              <a:buFont typeface="Arial" charset="0"/>
              <a:buNone/>
            </a:pPr>
            <a:r>
              <a:rPr lang="uk-UA" sz="2100" b="1">
                <a:solidFill>
                  <a:srgbClr val="4C7454"/>
                </a:solidFill>
                <a:latin typeface="Calibri" pitchFamily="34" charset="0"/>
              </a:rPr>
              <a:t>Особлива увага приділяється екологічній політиці Європейського Союзу та міжнародному співробітництву України у сфері охорони довкілля.</a:t>
            </a:r>
          </a:p>
        </p:txBody>
      </p:sp>
      <p:sp>
        <p:nvSpPr>
          <p:cNvPr id="14339" name="Подзаголовок 2"/>
          <p:cNvSpPr txBox="1">
            <a:spLocks/>
          </p:cNvSpPr>
          <p:nvPr/>
        </p:nvSpPr>
        <p:spPr bwMode="auto">
          <a:xfrm>
            <a:off x="1181100" y="458788"/>
            <a:ext cx="646112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685800">
              <a:lnSpc>
                <a:spcPct val="90000"/>
              </a:lnSpc>
              <a:spcBef>
                <a:spcPts val="750"/>
              </a:spcBef>
              <a:buFont typeface="Arial" charset="0"/>
              <a:buNone/>
            </a:pPr>
            <a:r>
              <a:rPr lang="uk-UA" sz="2400" b="1">
                <a:solidFill>
                  <a:srgbClr val="002060"/>
                </a:solidFill>
                <a:latin typeface="Calibri" pitchFamily="34" charset="0"/>
              </a:rPr>
              <a:t>Навчальна дисципліна спрямована на: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4" descr="гифка земля 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3675" y="2389188"/>
            <a:ext cx="26003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Прямоугольник 6"/>
          <p:cNvSpPr>
            <a:spLocks noChangeArrowheads="1"/>
          </p:cNvSpPr>
          <p:nvPr/>
        </p:nvSpPr>
        <p:spPr bwMode="auto">
          <a:xfrm>
            <a:off x="384175" y="1254125"/>
            <a:ext cx="6816725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 sz="1400" b="1">
              <a:solidFill>
                <a:srgbClr val="4C7454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b="1">
                <a:solidFill>
                  <a:srgbClr val="4C7454"/>
                </a:solidFill>
                <a:latin typeface="Times New Roman" pitchFamily="18" charset="0"/>
                <a:cs typeface="Times New Roman" pitchFamily="18" charset="0"/>
              </a:rPr>
              <a:t>•	Поняття, предмет і завдання міжнародного екологічного права</a:t>
            </a:r>
          </a:p>
          <a:p>
            <a:endParaRPr lang="uk-UA" sz="1400" b="1">
              <a:solidFill>
                <a:srgbClr val="4C7454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b="1">
                <a:solidFill>
                  <a:srgbClr val="4C7454"/>
                </a:solidFill>
                <a:latin typeface="Times New Roman" pitchFamily="18" charset="0"/>
                <a:cs typeface="Times New Roman" pitchFamily="18" charset="0"/>
              </a:rPr>
              <a:t>•	Принципи охорони довкілля (превентивності, сталого розвитку, «забруднювач платить»)</a:t>
            </a:r>
          </a:p>
          <a:p>
            <a:endParaRPr lang="uk-UA" sz="1400" b="1">
              <a:solidFill>
                <a:srgbClr val="4C7454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b="1">
                <a:solidFill>
                  <a:srgbClr val="4C7454"/>
                </a:solidFill>
                <a:latin typeface="Times New Roman" pitchFamily="18" charset="0"/>
                <a:cs typeface="Times New Roman" pitchFamily="18" charset="0"/>
              </a:rPr>
              <a:t>•	Джерела міжнародного екологічного права</a:t>
            </a:r>
          </a:p>
          <a:p>
            <a:endParaRPr lang="uk-UA" sz="1400" b="1">
              <a:solidFill>
                <a:srgbClr val="4C7454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b="1">
                <a:solidFill>
                  <a:srgbClr val="4C7454"/>
                </a:solidFill>
                <a:latin typeface="Times New Roman" pitchFamily="18" charset="0"/>
                <a:cs typeface="Times New Roman" pitchFamily="18" charset="0"/>
              </a:rPr>
              <a:t>•	Роль міжнародних договорів і конвенцій</a:t>
            </a:r>
          </a:p>
        </p:txBody>
      </p:sp>
      <p:sp>
        <p:nvSpPr>
          <p:cNvPr id="15363" name="Прямоугольник 6"/>
          <p:cNvSpPr>
            <a:spLocks noChangeArrowheads="1"/>
          </p:cNvSpPr>
          <p:nvPr/>
        </p:nvSpPr>
        <p:spPr bwMode="auto">
          <a:xfrm>
            <a:off x="525463" y="4730750"/>
            <a:ext cx="681672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 sz="1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b="1">
                <a:solidFill>
                  <a:srgbClr val="4C7454"/>
                </a:solidFill>
                <a:latin typeface="Times New Roman" pitchFamily="18" charset="0"/>
                <a:cs typeface="Times New Roman" pitchFamily="18" charset="0"/>
              </a:rPr>
              <a:t>•	Основні об’єкти охорони: атмосфера, води, клімат, біорізноманіття, морське середовище</a:t>
            </a:r>
          </a:p>
          <a:p>
            <a:endParaRPr lang="uk-UA" sz="1400" b="1">
              <a:solidFill>
                <a:srgbClr val="4C7454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b="1">
                <a:solidFill>
                  <a:srgbClr val="4C7454"/>
                </a:solidFill>
                <a:latin typeface="Times New Roman" pitchFamily="18" charset="0"/>
                <a:cs typeface="Times New Roman" pitchFamily="18" charset="0"/>
              </a:rPr>
              <a:t>•	Класифікація об’єктів: глобальні, регіональні, національні</a:t>
            </a:r>
          </a:p>
          <a:p>
            <a:endParaRPr lang="uk-UA" sz="1400" b="1">
              <a:solidFill>
                <a:srgbClr val="4C7454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b="1">
                <a:solidFill>
                  <a:srgbClr val="4C7454"/>
                </a:solidFill>
                <a:latin typeface="Times New Roman" pitchFamily="18" charset="0"/>
                <a:cs typeface="Times New Roman" pitchFamily="18" charset="0"/>
              </a:rPr>
              <a:t>•	Особливості правового режиму природних об’єктів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0380" y="466655"/>
            <a:ext cx="8208000" cy="1070631"/>
          </a:xfrm>
          <a:prstGeom prst="rect">
            <a:avLst/>
          </a:prstGeom>
          <a:solidFill>
            <a:srgbClr val="FFCCCC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400" b="1">
                <a:solidFill>
                  <a:srgbClr val="660066"/>
                </a:solidFill>
                <a:latin typeface="Comic Sans MS" pitchFamily="66" charset="0"/>
              </a:rPr>
              <a:t>Вступ до міжнародного екологічного</a:t>
            </a:r>
            <a:r>
              <a:rPr lang="ru-RU" sz="2400" b="1">
                <a:solidFill>
                  <a:srgbClr val="660066"/>
                </a:solidFill>
                <a:latin typeface="Comic Sans MS" pitchFamily="66" charset="0"/>
              </a:rPr>
              <a:t> права</a:t>
            </a:r>
            <a:endParaRPr lang="uk-UA" sz="2400" b="1">
              <a:solidFill>
                <a:srgbClr val="660066"/>
              </a:solidFill>
              <a:latin typeface="Comic Sans MS" pitchFamily="66" charset="0"/>
            </a:endParaRPr>
          </a:p>
          <a:p>
            <a:pPr algn="ctr">
              <a:defRPr/>
            </a:pPr>
            <a:endParaRPr lang="uk-UA" sz="2400" b="1">
              <a:solidFill>
                <a:srgbClr val="660066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uk-UA" sz="2000" b="1">
                <a:solidFill>
                  <a:srgbClr val="660066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" name="TextBox 3"/>
          <p:cNvSpPr txBox="1"/>
          <p:nvPr/>
        </p:nvSpPr>
        <p:spPr>
          <a:xfrm>
            <a:off x="300968" y="3595890"/>
            <a:ext cx="6493790" cy="1290516"/>
          </a:xfrm>
          <a:prstGeom prst="rect">
            <a:avLst/>
          </a:prstGeom>
          <a:solidFill>
            <a:srgbClr val="FFCCCC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b="1">
                <a:solidFill>
                  <a:srgbClr val="660066"/>
                </a:solidFill>
                <a:latin typeface="Comic Sans MS" pitchFamily="66" charset="0"/>
              </a:rPr>
              <a:t>Об’єкти міжнародно-правової охорони довкілля</a:t>
            </a:r>
          </a:p>
          <a:p>
            <a:pPr algn="ctr">
              <a:defRPr/>
            </a:pPr>
            <a:endParaRPr lang="uk-UA" sz="2000" b="1">
              <a:solidFill>
                <a:srgbClr val="660066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uk-UA" sz="2000" b="1">
                <a:solidFill>
                  <a:srgbClr val="660066"/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325" y="9640"/>
            <a:ext cx="9144000" cy="6714839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rgbClr val="000000">
                <a:alpha val="36000"/>
              </a:srgbClr>
            </a:outerShdw>
            <a:softEdge rad="317500"/>
          </a:effectLst>
        </p:spPr>
      </p:pic>
      <p:sp>
        <p:nvSpPr>
          <p:cNvPr id="2" name="Заголовок 1"/>
          <p:cNvSpPr>
            <a:spLocks/>
          </p:cNvSpPr>
          <p:nvPr/>
        </p:nvSpPr>
        <p:spPr bwMode="auto">
          <a:xfrm>
            <a:off x="0" y="3014663"/>
            <a:ext cx="4148138" cy="30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685800">
              <a:lnSpc>
                <a:spcPct val="90000"/>
              </a:lnSpc>
              <a:defRPr/>
            </a:pPr>
            <a:r>
              <a:rPr lang="uk-UA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•	Програма ООН з навколишнього середовища (UNEP)</a:t>
            </a:r>
            <a:br>
              <a:rPr lang="uk-UA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uk-UA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uk-UA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uk-UA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•	ЕКОСОР, Комісія сталого розвитку</a:t>
            </a:r>
            <a:br>
              <a:rPr lang="uk-UA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uk-UA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uk-UA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uk-UA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•	ЮНЕСКО, ВООЗ, ФАО — екологічні напрями діяльності</a:t>
            </a:r>
            <a:br>
              <a:rPr lang="uk-UA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uk-UA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uk-UA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uk-UA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•	Координація глобальної екологічної політики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8961" y="335283"/>
            <a:ext cx="3464723" cy="1539584"/>
          </a:xfrm>
          <a:prstGeom prst="rect">
            <a:avLst/>
          </a:prstGeom>
          <a:solidFill>
            <a:srgbClr val="FFCCCC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b="1">
                <a:solidFill>
                  <a:srgbClr val="660066"/>
                </a:solidFill>
                <a:latin typeface="Comic Sans MS" pitchFamily="66" charset="0"/>
              </a:rPr>
              <a:t>Органи та організації ООН у сфері охорони довкілля</a:t>
            </a:r>
          </a:p>
          <a:p>
            <a:pPr algn="ctr">
              <a:defRPr/>
            </a:pPr>
            <a:endParaRPr lang="uk-UA" sz="2000" b="1">
              <a:solidFill>
                <a:srgbClr val="660066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uk-UA" sz="2000" b="1">
                <a:solidFill>
                  <a:srgbClr val="660066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390699" y="333854"/>
            <a:ext cx="3464722" cy="1045560"/>
          </a:xfrm>
          <a:prstGeom prst="rect">
            <a:avLst/>
          </a:prstGeom>
          <a:solidFill>
            <a:srgbClr val="FFCCCC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b="1">
                <a:solidFill>
                  <a:srgbClr val="660066"/>
                </a:solidFill>
                <a:latin typeface="Comic Sans MS" pitchFamily="66" charset="0"/>
              </a:rPr>
              <a:t>Спеціалізовані установи та неурядові</a:t>
            </a:r>
            <a:r>
              <a:rPr lang="ru-RU" sz="2000" b="1">
                <a:solidFill>
                  <a:srgbClr val="660066"/>
                </a:solidFill>
                <a:latin typeface="Comic Sans MS" pitchFamily="66" charset="0"/>
              </a:rPr>
              <a:t> </a:t>
            </a:r>
            <a:r>
              <a:rPr lang="uk-UA" sz="2000" b="1">
                <a:solidFill>
                  <a:srgbClr val="660066"/>
                </a:solidFill>
                <a:latin typeface="Comic Sans MS" pitchFamily="66" charset="0"/>
              </a:rPr>
              <a:t>організації</a:t>
            </a:r>
            <a:endParaRPr lang="uk-UA" sz="2000" b="1">
              <a:solidFill>
                <a:srgbClr val="660066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uk-UA" sz="2000" b="1">
                <a:solidFill>
                  <a:srgbClr val="660066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5" name="Стрелка влево 3"/>
          <p:cNvSpPr>
            <a:spLocks noChangeArrowheads="1"/>
          </p:cNvSpPr>
          <p:nvPr/>
        </p:nvSpPr>
        <p:spPr bwMode="auto">
          <a:xfrm rot="-5400000">
            <a:off x="1393031" y="1928019"/>
            <a:ext cx="1049338" cy="1289050"/>
          </a:xfrm>
          <a:prstGeom prst="leftArrow">
            <a:avLst>
              <a:gd name="adj1" fmla="val 50000"/>
              <a:gd name="adj2" fmla="val 41792"/>
            </a:avLst>
          </a:prstGeom>
          <a:solidFill>
            <a:schemeClr val="accent1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6" name="Стрелка влево 3"/>
          <p:cNvSpPr>
            <a:spLocks noChangeArrowheads="1"/>
          </p:cNvSpPr>
          <p:nvPr/>
        </p:nvSpPr>
        <p:spPr bwMode="auto">
          <a:xfrm rot="16200000">
            <a:off x="6774657" y="1502569"/>
            <a:ext cx="1293812" cy="1289050"/>
          </a:xfrm>
          <a:prstGeom prst="leftArrow">
            <a:avLst>
              <a:gd name="adj1" fmla="val 50000"/>
              <a:gd name="adj2" fmla="val 41946"/>
            </a:avLst>
          </a:prstGeom>
          <a:solidFill>
            <a:schemeClr val="accent1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7" name="Заголовок 1"/>
          <p:cNvSpPr>
            <a:spLocks/>
          </p:cNvSpPr>
          <p:nvPr/>
        </p:nvSpPr>
        <p:spPr bwMode="auto">
          <a:xfrm>
            <a:off x="4760913" y="3117850"/>
            <a:ext cx="4148137" cy="30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685800">
              <a:lnSpc>
                <a:spcPct val="90000"/>
              </a:lnSpc>
              <a:defRPr/>
            </a:pPr>
            <a:r>
              <a:rPr lang="uk-UA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••	ВМО, МАГАТЕ, ЮНІДО — спеціалізовані установи ООН</a:t>
            </a:r>
            <a:br>
              <a:rPr lang="uk-UA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uk-UA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uk-UA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uk-UA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•	Неурядові організації: Greenpeace, WWF, IUCN</a:t>
            </a:r>
            <a:br>
              <a:rPr lang="uk-UA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uk-UA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uk-UA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uk-UA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•	Їх роль у розробці та контролі виконання екологічних угод</a:t>
            </a:r>
            <a:br>
              <a:rPr lang="uk-UA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uk-UA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uk-UA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uk-UA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•	Участь громадськості в міжнародній екополітиці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Группа 7"/>
          <p:cNvGrpSpPr>
            <a:grpSpLocks/>
          </p:cNvGrpSpPr>
          <p:nvPr/>
        </p:nvGrpSpPr>
        <p:grpSpPr bwMode="auto">
          <a:xfrm>
            <a:off x="735013" y="241300"/>
            <a:ext cx="6769100" cy="858838"/>
            <a:chOff x="1160060" y="2033516"/>
            <a:chExt cx="7287904" cy="707886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160060" y="2060994"/>
              <a:ext cx="7287904" cy="680408"/>
            </a:xfrm>
            <a:prstGeom prst="roundRect">
              <a:avLst/>
            </a:prstGeom>
            <a:noFill/>
            <a:ln w="60325" cmpd="sng">
              <a:solidFill>
                <a:srgbClr val="7030A0"/>
              </a:soli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  <p:sp>
          <p:nvSpPr>
            <p:cNvPr id="17424" name="TextBox 5"/>
            <p:cNvSpPr txBox="1">
              <a:spLocks noChangeArrowheads="1"/>
            </p:cNvSpPr>
            <p:nvPr/>
          </p:nvSpPr>
          <p:spPr bwMode="auto">
            <a:xfrm>
              <a:off x="1365160" y="2033516"/>
              <a:ext cx="6877704" cy="677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uk-UA" sz="2400" b="1">
                  <a:solidFill>
                    <a:srgbClr val="4C7454"/>
                  </a:solidFill>
                  <a:latin typeface="Monotype Corsiva" pitchFamily="66" charset="0"/>
                </a:rPr>
                <a:t>Міжнародне співробітництво України у сфері довкілля</a:t>
              </a:r>
            </a:p>
          </p:txBody>
        </p:sp>
      </p:grpSp>
      <p:pic>
        <p:nvPicPr>
          <p:cNvPr id="1030" name="Picture 6" descr="На Черкащині під час аукціону вартість права оренди земельної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/>
              <a:ext uri="{28A0092B-C50C-407E-A947-70E740481C1C}"/>
            </a:extLst>
          </a:blip>
          <a:srcRect l="12067" t="9313" r="8750" b="15462"/>
          <a:stretch/>
        </p:blipFill>
        <p:spPr bwMode="auto">
          <a:xfrm rot="1073747">
            <a:off x="6090072" y="1033218"/>
            <a:ext cx="2882713" cy="2638052"/>
          </a:xfrm>
          <a:prstGeom prst="rect">
            <a:avLst/>
          </a:prstGeom>
          <a:blipFill dpi="0" rotWithShape="1">
            <a:blip r:embed="rId3" cstate="print">
              <a:alphaModFix amt="16000"/>
            </a:blip>
            <a:srcRect/>
            <a:tile tx="0" ty="0" sx="100000" sy="100000" flip="none" algn="tl"/>
          </a:blipFill>
          <a:effectLst>
            <a:softEdge rad="317500"/>
          </a:effectLst>
        </p:spPr>
      </p:pic>
      <p:sp>
        <p:nvSpPr>
          <p:cNvPr id="17411" name="TextBox 12"/>
          <p:cNvSpPr txBox="1">
            <a:spLocks noChangeArrowheads="1"/>
          </p:cNvSpPr>
          <p:nvPr/>
        </p:nvSpPr>
        <p:spPr bwMode="auto">
          <a:xfrm>
            <a:off x="422275" y="1460500"/>
            <a:ext cx="5934075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b="1">
                <a:solidFill>
                  <a:srgbClr val="002060"/>
                </a:solidFill>
                <a:latin typeface="Calibri" pitchFamily="34" charset="0"/>
              </a:rPr>
              <a:t>•	Участь України в міжнародних екологічних конвенціях</a:t>
            </a:r>
          </a:p>
          <a:p>
            <a:pPr algn="just"/>
            <a:r>
              <a:rPr lang="uk-UA" b="1">
                <a:solidFill>
                  <a:srgbClr val="002060"/>
                </a:solidFill>
                <a:latin typeface="Calibri" pitchFamily="34" charset="0"/>
              </a:rPr>
              <a:t>•	Співпраця з ООН, ЄС, ОБСЄ</a:t>
            </a:r>
          </a:p>
          <a:p>
            <a:pPr algn="just"/>
            <a:r>
              <a:rPr lang="uk-UA" b="1">
                <a:solidFill>
                  <a:srgbClr val="002060"/>
                </a:solidFill>
                <a:latin typeface="Calibri" pitchFamily="34" charset="0"/>
              </a:rPr>
              <a:t>•	Угода про асоціацію Україна – ЄС (довкіллєва складова)</a:t>
            </a:r>
          </a:p>
          <a:p>
            <a:pPr algn="just"/>
            <a:r>
              <a:rPr lang="uk-UA" b="1">
                <a:solidFill>
                  <a:srgbClr val="002060"/>
                </a:solidFill>
                <a:latin typeface="Calibri" pitchFamily="34" charset="0"/>
              </a:rPr>
              <a:t>•	Перспективи гармонізації з екологічним правом ЄС</a:t>
            </a:r>
          </a:p>
        </p:txBody>
      </p:sp>
      <p:sp>
        <p:nvSpPr>
          <p:cNvPr id="14" name="Стрелка вправо с вырезом 13"/>
          <p:cNvSpPr/>
          <p:nvPr/>
        </p:nvSpPr>
        <p:spPr>
          <a:xfrm>
            <a:off x="171450" y="1573213"/>
            <a:ext cx="290513" cy="180975"/>
          </a:xfrm>
          <a:prstGeom prst="notchedRightArrow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7413" name="TextBox 14"/>
          <p:cNvSpPr txBox="1">
            <a:spLocks noChangeArrowheads="1"/>
          </p:cNvSpPr>
          <p:nvPr/>
        </p:nvSpPr>
        <p:spPr bwMode="auto">
          <a:xfrm>
            <a:off x="3270250" y="4440238"/>
            <a:ext cx="54165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b="1">
                <a:solidFill>
                  <a:srgbClr val="002060"/>
                </a:solidFill>
                <a:latin typeface="Calibri" pitchFamily="34" charset="0"/>
              </a:rPr>
              <a:t>•	Становлення та розвиток екологічного законодавства ЄС</a:t>
            </a:r>
          </a:p>
          <a:p>
            <a:pPr algn="just"/>
            <a:r>
              <a:rPr lang="uk-UA" b="1">
                <a:solidFill>
                  <a:srgbClr val="002060"/>
                </a:solidFill>
                <a:latin typeface="Calibri" pitchFamily="34" charset="0"/>
              </a:rPr>
              <a:t>•	Установчі договори та джерела права ЄС</a:t>
            </a:r>
          </a:p>
          <a:p>
            <a:pPr algn="just"/>
            <a:r>
              <a:rPr lang="uk-UA" b="1">
                <a:solidFill>
                  <a:srgbClr val="002060"/>
                </a:solidFill>
                <a:latin typeface="Calibri" pitchFamily="34" charset="0"/>
              </a:rPr>
              <a:t>•	Принципи охорони довкілля в ЄС</a:t>
            </a:r>
          </a:p>
          <a:p>
            <a:pPr algn="just"/>
            <a:r>
              <a:rPr lang="uk-UA" b="1">
                <a:solidFill>
                  <a:srgbClr val="002060"/>
                </a:solidFill>
                <a:latin typeface="Calibri" pitchFamily="34" charset="0"/>
              </a:rPr>
              <a:t>•	Рішення Суду ЄС як джерело екологічного права</a:t>
            </a:r>
          </a:p>
          <a:p>
            <a:pPr algn="just"/>
            <a:endParaRPr lang="uk-UA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" name="Стрелка вправо с вырезом 13"/>
          <p:cNvSpPr/>
          <p:nvPr/>
        </p:nvSpPr>
        <p:spPr>
          <a:xfrm>
            <a:off x="150813" y="2119313"/>
            <a:ext cx="290512" cy="180975"/>
          </a:xfrm>
          <a:prstGeom prst="notchedRightArrow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3" name="Стрелка вправо с вырезом 13"/>
          <p:cNvSpPr/>
          <p:nvPr/>
        </p:nvSpPr>
        <p:spPr>
          <a:xfrm>
            <a:off x="141288" y="2393950"/>
            <a:ext cx="290512" cy="180975"/>
          </a:xfrm>
          <a:prstGeom prst="notchedRightArrow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4" name="Стрелка вправо с вырезом 13"/>
          <p:cNvSpPr/>
          <p:nvPr/>
        </p:nvSpPr>
        <p:spPr>
          <a:xfrm>
            <a:off x="114300" y="2959100"/>
            <a:ext cx="290513" cy="180975"/>
          </a:xfrm>
          <a:prstGeom prst="notchedRightArrow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grpSp>
        <p:nvGrpSpPr>
          <p:cNvPr id="17417" name="Группа 11"/>
          <p:cNvGrpSpPr>
            <a:grpSpLocks/>
          </p:cNvGrpSpPr>
          <p:nvPr/>
        </p:nvGrpSpPr>
        <p:grpSpPr bwMode="auto">
          <a:xfrm>
            <a:off x="558800" y="3756025"/>
            <a:ext cx="7862888" cy="606425"/>
            <a:chOff x="797870" y="5345104"/>
            <a:chExt cx="7863840" cy="1164336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919686" y="5465252"/>
              <a:ext cx="7617447" cy="923329"/>
            </a:xfrm>
            <a:prstGeom prst="roundRect">
              <a:avLst/>
            </a:prstGeom>
            <a:solidFill>
              <a:srgbClr val="EDED6F"/>
            </a:solidFill>
            <a:ln w="12700" cap="flat" cmpd="sng" algn="ctr">
              <a:solidFill>
                <a:srgbClr val="D40A7D"/>
              </a:solidFill>
              <a:prstDash val="solid"/>
              <a:miter lim="800000"/>
            </a:ln>
            <a:effectLst>
              <a:glow rad="101600">
                <a:srgbClr val="4472C4">
                  <a:satMod val="175000"/>
                  <a:alpha val="40000"/>
                </a:srgbClr>
              </a:glo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ker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7422" name="TextBox 9"/>
            <p:cNvSpPr txBox="1">
              <a:spLocks noChangeArrowheads="1"/>
            </p:cNvSpPr>
            <p:nvPr/>
          </p:nvSpPr>
          <p:spPr bwMode="auto">
            <a:xfrm>
              <a:off x="1023322" y="5467024"/>
              <a:ext cx="7514548" cy="704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uk-UA" b="1">
                  <a:solidFill>
                    <a:srgbClr val="4C7454"/>
                  </a:solidFill>
                  <a:latin typeface="Monotype Corsiva" pitchFamily="66" charset="0"/>
                </a:rPr>
                <a:t>Екологічне право та політика Європейського</a:t>
              </a:r>
              <a:r>
                <a:rPr lang="ru-RU" b="1">
                  <a:solidFill>
                    <a:srgbClr val="4C7454"/>
                  </a:solidFill>
                  <a:latin typeface="Monotype Corsiva" pitchFamily="66" charset="0"/>
                </a:rPr>
                <a:t> Союзу</a:t>
              </a:r>
              <a:endParaRPr lang="uk-UA" b="1">
                <a:solidFill>
                  <a:srgbClr val="4C7454"/>
                </a:solidFill>
                <a:latin typeface="Monotype Corsiva" pitchFamily="66" charset="0"/>
              </a:endParaRPr>
            </a:p>
          </p:txBody>
        </p:sp>
      </p:grpSp>
      <p:pic>
        <p:nvPicPr>
          <p:cNvPr id="17418" name="Picture 2" descr="Секс Инструктор – Избранные видео – AlphaMan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7688" y="4638675"/>
            <a:ext cx="20193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человечек фигурка PNG cliparts | PNGWa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83946">
            <a:off x="-238125" y="238125"/>
            <a:ext cx="4186238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7"/>
          <p:cNvSpPr txBox="1">
            <a:spLocks noChangeArrowheads="1"/>
          </p:cNvSpPr>
          <p:nvPr/>
        </p:nvSpPr>
        <p:spPr bwMode="auto">
          <a:xfrm rot="-597420">
            <a:off x="187325" y="1595438"/>
            <a:ext cx="3597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 i="1">
                <a:solidFill>
                  <a:srgbClr val="4C7454"/>
                </a:solidFill>
                <a:latin typeface="Consolas" pitchFamily="49" charset="0"/>
              </a:rPr>
              <a:t>Екологічні програми та ініціативи ЄС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20509" y="3271713"/>
            <a:ext cx="6277082" cy="3541901"/>
          </a:xfrm>
          <a:prstGeom prst="roundRect">
            <a:avLst/>
          </a:prstGeom>
          <a:noFill/>
          <a:ln w="66675" cmpd="thickThin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grpSp>
        <p:nvGrpSpPr>
          <p:cNvPr id="18438" name="Группа 11"/>
          <p:cNvGrpSpPr>
            <a:grpSpLocks/>
          </p:cNvGrpSpPr>
          <p:nvPr/>
        </p:nvGrpSpPr>
        <p:grpSpPr bwMode="auto">
          <a:xfrm>
            <a:off x="3732213" y="1343025"/>
            <a:ext cx="2592387" cy="881063"/>
            <a:chOff x="797870" y="5345104"/>
            <a:chExt cx="7863840" cy="1164336"/>
          </a:xfrm>
        </p:grpSpPr>
        <p:sp>
          <p:nvSpPr>
            <p:cNvPr id="2" name="Скругленный прямоугольник 14"/>
            <p:cNvSpPr/>
            <p:nvPr/>
          </p:nvSpPr>
          <p:spPr>
            <a:xfrm>
              <a:off x="919686" y="5465252"/>
              <a:ext cx="7617447" cy="923329"/>
            </a:xfrm>
            <a:prstGeom prst="roundRect">
              <a:avLst/>
            </a:prstGeom>
            <a:solidFill>
              <a:srgbClr val="EDED6F"/>
            </a:solidFill>
            <a:ln w="12700" cap="flat" cmpd="sng" algn="ctr">
              <a:solidFill>
                <a:srgbClr val="D40A7D"/>
              </a:solidFill>
              <a:prstDash val="solid"/>
              <a:miter lim="800000"/>
            </a:ln>
            <a:effectLst>
              <a:glow rad="101600">
                <a:srgbClr val="4472C4">
                  <a:satMod val="175000"/>
                  <a:alpha val="40000"/>
                </a:srgbClr>
              </a:glo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ker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8458" name="TextBox 9"/>
            <p:cNvSpPr txBox="1">
              <a:spLocks noChangeArrowheads="1"/>
            </p:cNvSpPr>
            <p:nvPr/>
          </p:nvSpPr>
          <p:spPr bwMode="auto">
            <a:xfrm>
              <a:off x="1024202" y="5466782"/>
              <a:ext cx="7512303" cy="847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uk-UA" b="1">
                  <a:solidFill>
                    <a:srgbClr val="3A003A"/>
                  </a:solidFill>
                  <a:latin typeface="Monotype Corsiva" pitchFamily="66" charset="0"/>
                </a:rPr>
                <a:t>Програми дій ЄС з охорони довкілля</a:t>
              </a:r>
            </a:p>
          </p:txBody>
        </p:sp>
      </p:grpSp>
      <p:grpSp>
        <p:nvGrpSpPr>
          <p:cNvPr id="18439" name="Группа 11"/>
          <p:cNvGrpSpPr>
            <a:grpSpLocks/>
          </p:cNvGrpSpPr>
          <p:nvPr/>
        </p:nvGrpSpPr>
        <p:grpSpPr bwMode="auto">
          <a:xfrm>
            <a:off x="3441700" y="147638"/>
            <a:ext cx="2592388" cy="1163637"/>
            <a:chOff x="797870" y="5345104"/>
            <a:chExt cx="7863840" cy="1164336"/>
          </a:xfrm>
        </p:grpSpPr>
        <p:sp>
          <p:nvSpPr>
            <p:cNvPr id="3" name="Скругленный прямоугольник 14"/>
            <p:cNvSpPr/>
            <p:nvPr/>
          </p:nvSpPr>
          <p:spPr>
            <a:xfrm>
              <a:off x="919686" y="5465252"/>
              <a:ext cx="7617447" cy="923329"/>
            </a:xfrm>
            <a:prstGeom prst="roundRect">
              <a:avLst/>
            </a:prstGeom>
            <a:solidFill>
              <a:srgbClr val="EDED6F"/>
            </a:solidFill>
            <a:ln w="12700" cap="flat" cmpd="sng" algn="ctr">
              <a:solidFill>
                <a:srgbClr val="D40A7D"/>
              </a:solidFill>
              <a:prstDash val="solid"/>
              <a:miter lim="800000"/>
            </a:ln>
            <a:effectLst>
              <a:glow rad="101600">
                <a:srgbClr val="4472C4">
                  <a:satMod val="175000"/>
                  <a:alpha val="40000"/>
                </a:srgbClr>
              </a:glo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ker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8454" name="TextBox 9"/>
            <p:cNvSpPr txBox="1">
              <a:spLocks noChangeArrowheads="1"/>
            </p:cNvSpPr>
            <p:nvPr/>
          </p:nvSpPr>
          <p:spPr bwMode="auto">
            <a:xfrm>
              <a:off x="1024202" y="5465826"/>
              <a:ext cx="7512303" cy="916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uk-UA" b="1">
                  <a:solidFill>
                    <a:srgbClr val="3A003A"/>
                  </a:solidFill>
                  <a:latin typeface="Monotype Corsiva" pitchFamily="66" charset="0"/>
                </a:rPr>
                <a:t>Європейський зелений курс (European Green Deal)</a:t>
              </a:r>
            </a:p>
          </p:txBody>
        </p:sp>
      </p:grpSp>
      <p:grpSp>
        <p:nvGrpSpPr>
          <p:cNvPr id="18440" name="Группа 11"/>
          <p:cNvGrpSpPr>
            <a:grpSpLocks/>
          </p:cNvGrpSpPr>
          <p:nvPr/>
        </p:nvGrpSpPr>
        <p:grpSpPr bwMode="auto">
          <a:xfrm>
            <a:off x="2921000" y="2182813"/>
            <a:ext cx="2592388" cy="1163637"/>
            <a:chOff x="797870" y="5345104"/>
            <a:chExt cx="7863840" cy="1164336"/>
          </a:xfrm>
        </p:grpSpPr>
        <p:sp>
          <p:nvSpPr>
            <p:cNvPr id="4" name="Скругленный прямоугольник 14"/>
            <p:cNvSpPr/>
            <p:nvPr/>
          </p:nvSpPr>
          <p:spPr>
            <a:xfrm>
              <a:off x="919686" y="5465252"/>
              <a:ext cx="7617447" cy="923329"/>
            </a:xfrm>
            <a:prstGeom prst="roundRect">
              <a:avLst/>
            </a:prstGeom>
            <a:solidFill>
              <a:srgbClr val="EDED6F"/>
            </a:solidFill>
            <a:ln w="12700" cap="flat" cmpd="sng" algn="ctr">
              <a:solidFill>
                <a:srgbClr val="D40A7D"/>
              </a:solidFill>
              <a:prstDash val="solid"/>
              <a:miter lim="800000"/>
            </a:ln>
            <a:effectLst>
              <a:glow rad="101600">
                <a:srgbClr val="4472C4">
                  <a:satMod val="175000"/>
                  <a:alpha val="40000"/>
                </a:srgbClr>
              </a:glo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ker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8450" name="TextBox 9"/>
            <p:cNvSpPr txBox="1">
              <a:spLocks noChangeArrowheads="1"/>
            </p:cNvSpPr>
            <p:nvPr/>
          </p:nvSpPr>
          <p:spPr bwMode="auto">
            <a:xfrm>
              <a:off x="1024202" y="5465826"/>
              <a:ext cx="7512303" cy="916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uk-UA" b="1">
                  <a:solidFill>
                    <a:srgbClr val="3A003A"/>
                  </a:solidFill>
                  <a:latin typeface="Monotype Corsiva" pitchFamily="66" charset="0"/>
                </a:rPr>
                <a:t>Європейський кліматичний</a:t>
              </a:r>
              <a:r>
                <a:rPr lang="ru-RU" b="1">
                  <a:solidFill>
                    <a:srgbClr val="3A003A"/>
                  </a:solidFill>
                  <a:latin typeface="Monotype Corsiva" pitchFamily="66" charset="0"/>
                </a:rPr>
                <a:t> закон (2021 р.)</a:t>
              </a:r>
              <a:endParaRPr lang="uk-UA" b="1">
                <a:solidFill>
                  <a:srgbClr val="3A003A"/>
                </a:solidFill>
                <a:latin typeface="Monotype Corsiva" pitchFamily="66" charset="0"/>
              </a:endParaRPr>
            </a:p>
          </p:txBody>
        </p:sp>
      </p:grpSp>
      <p:grpSp>
        <p:nvGrpSpPr>
          <p:cNvPr id="18441" name="Группа 11"/>
          <p:cNvGrpSpPr>
            <a:grpSpLocks/>
          </p:cNvGrpSpPr>
          <p:nvPr/>
        </p:nvGrpSpPr>
        <p:grpSpPr bwMode="auto">
          <a:xfrm>
            <a:off x="300038" y="2511425"/>
            <a:ext cx="2592387" cy="1163638"/>
            <a:chOff x="797870" y="5345104"/>
            <a:chExt cx="7863840" cy="1164336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919686" y="5465252"/>
              <a:ext cx="7617447" cy="923329"/>
            </a:xfrm>
            <a:prstGeom prst="roundRect">
              <a:avLst/>
            </a:prstGeom>
            <a:solidFill>
              <a:srgbClr val="EDED6F"/>
            </a:solidFill>
            <a:ln w="12700" cap="flat" cmpd="sng" algn="ctr">
              <a:solidFill>
                <a:srgbClr val="D40A7D"/>
              </a:solidFill>
              <a:prstDash val="solid"/>
              <a:miter lim="800000"/>
            </a:ln>
            <a:effectLst>
              <a:glow rad="101600">
                <a:srgbClr val="4472C4">
                  <a:satMod val="175000"/>
                  <a:alpha val="40000"/>
                </a:srgbClr>
              </a:glo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ker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8446" name="TextBox 9"/>
            <p:cNvSpPr txBox="1">
              <a:spLocks noChangeArrowheads="1"/>
            </p:cNvSpPr>
            <p:nvPr/>
          </p:nvSpPr>
          <p:spPr bwMode="auto">
            <a:xfrm>
              <a:off x="1024202" y="5465826"/>
              <a:ext cx="7512303" cy="641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b="1">
                  <a:solidFill>
                    <a:srgbClr val="3A003A"/>
                  </a:solidFill>
                  <a:latin typeface="Monotype Corsiva" pitchFamily="66" charset="0"/>
                </a:rPr>
                <a:t>Пакет </a:t>
              </a:r>
              <a:r>
                <a:rPr lang="uk-UA" b="1">
                  <a:solidFill>
                    <a:srgbClr val="3A003A"/>
                  </a:solidFill>
                  <a:latin typeface="Monotype Corsiva" pitchFamily="66" charset="0"/>
                </a:rPr>
                <a:t>законодавчих ініціатив «Fit for</a:t>
              </a:r>
              <a:r>
                <a:rPr lang="ru-RU" b="1">
                  <a:solidFill>
                    <a:srgbClr val="3A003A"/>
                  </a:solidFill>
                  <a:latin typeface="Monotype Corsiva" pitchFamily="66" charset="0"/>
                </a:rPr>
                <a:t> 55»</a:t>
              </a:r>
              <a:endParaRPr lang="uk-UA" b="1">
                <a:solidFill>
                  <a:srgbClr val="3A003A"/>
                </a:solidFill>
                <a:latin typeface="Monotype Corsiva" pitchFamily="66" charset="0"/>
              </a:endParaRPr>
            </a:p>
          </p:txBody>
        </p:sp>
      </p:grpSp>
      <p:sp>
        <p:nvSpPr>
          <p:cNvPr id="18442" name="Rectangle 46"/>
          <p:cNvSpPr>
            <a:spLocks noChangeArrowheads="1"/>
          </p:cNvSpPr>
          <p:nvPr/>
        </p:nvSpPr>
        <p:spPr bwMode="auto">
          <a:xfrm>
            <a:off x="2466975" y="3348038"/>
            <a:ext cx="6207125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38088" anchor="ctr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uk-UA" sz="2000" b="1" i="1">
                <a:solidFill>
                  <a:srgbClr val="4C7454"/>
                </a:solidFill>
                <a:latin typeface="Yu Gothic" pitchFamily="34" charset="-128"/>
              </a:rPr>
              <a:t>Міжнародно-правове регулювання зміни клімату</a:t>
            </a:r>
          </a:p>
          <a:p>
            <a:pPr algn="ctr">
              <a:tabLst>
                <a:tab pos="457200" algn="l"/>
              </a:tabLst>
            </a:pPr>
            <a:endParaRPr lang="ru-RU" b="1"/>
          </a:p>
          <a:p>
            <a:pPr algn="ctr">
              <a:tabLst>
                <a:tab pos="457200" algn="l"/>
              </a:tabLst>
            </a:pPr>
            <a:r>
              <a:rPr lang="uk-UA"/>
              <a:t>Перша Світова конференція зі зміни клімату (1979 р.)</a:t>
            </a:r>
          </a:p>
          <a:p>
            <a:pPr algn="ctr">
              <a:tabLst>
                <a:tab pos="457200" algn="l"/>
              </a:tabLst>
            </a:pPr>
            <a:endParaRPr lang="ru-RU"/>
          </a:p>
          <a:p>
            <a:pPr algn="ctr">
              <a:tabLst>
                <a:tab pos="457200" algn="l"/>
              </a:tabLst>
            </a:pPr>
            <a:r>
              <a:rPr lang="uk-UA"/>
              <a:t>Рамкова конвенція ООН про зміну клімату (1992 р.)</a:t>
            </a:r>
          </a:p>
          <a:p>
            <a:pPr algn="ctr">
              <a:tabLst>
                <a:tab pos="457200" algn="l"/>
              </a:tabLst>
            </a:pPr>
            <a:endParaRPr lang="ru-RU"/>
          </a:p>
          <a:p>
            <a:pPr algn="ctr">
              <a:tabLst>
                <a:tab pos="457200" algn="l"/>
              </a:tabLst>
            </a:pPr>
            <a:r>
              <a:rPr lang="uk-UA"/>
              <a:t>Кіотський протокол (1997 р.)</a:t>
            </a:r>
          </a:p>
          <a:p>
            <a:pPr algn="ctr">
              <a:tabLst>
                <a:tab pos="457200" algn="l"/>
              </a:tabLst>
            </a:pPr>
            <a:endParaRPr lang="ru-RU"/>
          </a:p>
          <a:p>
            <a:pPr algn="ctr">
              <a:tabLst>
                <a:tab pos="457200" algn="l"/>
              </a:tabLst>
            </a:pPr>
            <a:r>
              <a:rPr lang="uk-UA"/>
              <a:t>Паризька угода (2015 р.)</a:t>
            </a:r>
          </a:p>
          <a:p>
            <a:pPr algn="ctr">
              <a:tabLst>
                <a:tab pos="457200" algn="l"/>
              </a:tabLst>
            </a:pPr>
            <a:endParaRPr lang="ru-RU"/>
          </a:p>
          <a:p>
            <a:pPr algn="ctr">
              <a:tabLst>
                <a:tab pos="457200" algn="l"/>
              </a:tabLst>
            </a:pPr>
            <a:r>
              <a:rPr lang="uk-UA"/>
              <a:t>Кліматична політика ЄС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25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98450" y="1519238"/>
            <a:ext cx="61229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uk-UA" b="1">
                <a:solidFill>
                  <a:srgbClr val="0070C0"/>
                </a:solidFill>
                <a:latin typeface="Calibri" pitchFamily="34" charset="0"/>
              </a:rPr>
              <a:t> Конвенція про біологічне різноманіття</a:t>
            </a:r>
            <a:r>
              <a:rPr lang="ru-RU" b="1">
                <a:solidFill>
                  <a:srgbClr val="0070C0"/>
                </a:solidFill>
                <a:latin typeface="Calibri" pitchFamily="34" charset="0"/>
              </a:rPr>
              <a:t> (1992 р.)</a:t>
            </a:r>
            <a:endParaRPr lang="uk-UA" b="1">
              <a:solidFill>
                <a:srgbClr val="0070C0"/>
              </a:solidFill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b="1">
                <a:solidFill>
                  <a:srgbClr val="0070C0"/>
                </a:solidFill>
                <a:latin typeface="Calibri" pitchFamily="34" charset="0"/>
              </a:rPr>
              <a:t> Оселищна і Пташина директиви</a:t>
            </a:r>
            <a:r>
              <a:rPr lang="ru-RU" b="1">
                <a:solidFill>
                  <a:srgbClr val="0070C0"/>
                </a:solidFill>
                <a:latin typeface="Calibri" pitchFamily="34" charset="0"/>
              </a:rPr>
              <a:t> ЄС</a:t>
            </a:r>
            <a:endParaRPr lang="uk-UA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9458" name="TextBox 6"/>
          <p:cNvSpPr txBox="1">
            <a:spLocks noChangeArrowheads="1"/>
          </p:cNvSpPr>
          <p:nvPr/>
        </p:nvSpPr>
        <p:spPr bwMode="auto">
          <a:xfrm>
            <a:off x="282575" y="4541838"/>
            <a:ext cx="67278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 i="1">
                <a:solidFill>
                  <a:srgbClr val="002060"/>
                </a:solidFill>
                <a:latin typeface="Calibri" pitchFamily="34" charset="0"/>
              </a:rPr>
              <a:t>•	Право на безпечне довкілля</a:t>
            </a:r>
          </a:p>
          <a:p>
            <a:r>
              <a:rPr lang="uk-UA" b="1" i="1">
                <a:solidFill>
                  <a:srgbClr val="002060"/>
                </a:solidFill>
                <a:latin typeface="Calibri" pitchFamily="34" charset="0"/>
              </a:rPr>
              <a:t>•	Орхуська конвенція (1998 р.)</a:t>
            </a:r>
          </a:p>
          <a:p>
            <a:r>
              <a:rPr lang="uk-UA" b="1" i="1">
                <a:solidFill>
                  <a:srgbClr val="002060"/>
                </a:solidFill>
                <a:latin typeface="Calibri" pitchFamily="34" charset="0"/>
              </a:rPr>
              <a:t>•	Механізми захисту екологічних прав (ЄСПЛ)</a:t>
            </a:r>
          </a:p>
          <a:p>
            <a:r>
              <a:rPr lang="uk-UA" b="1" i="1">
                <a:solidFill>
                  <a:srgbClr val="002060"/>
                </a:solidFill>
                <a:latin typeface="Calibri" pitchFamily="34" charset="0"/>
              </a:rPr>
              <a:t>•	Міжнародно-правова відповідальність за екологічні правопорушення</a:t>
            </a:r>
          </a:p>
          <a:p>
            <a:r>
              <a:rPr lang="uk-UA" b="1" i="1">
                <a:solidFill>
                  <a:srgbClr val="002060"/>
                </a:solidFill>
                <a:latin typeface="Calibri" pitchFamily="34" charset="0"/>
              </a:rPr>
              <a:t>•	Екоцид як міжнародний злочин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5572" y="4396340"/>
            <a:ext cx="6878471" cy="2214969"/>
          </a:xfrm>
          <a:prstGeom prst="roundRect">
            <a:avLst/>
          </a:prstGeom>
          <a:noFill/>
          <a:ln w="66675" cmpd="thickThin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19462" name="Picture 20" descr="законодательство png 6 » PNG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40588" y="5130800"/>
            <a:ext cx="1525587" cy="1844675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</p:pic>
      <p:grpSp>
        <p:nvGrpSpPr>
          <p:cNvPr id="19463" name="Группа 7"/>
          <p:cNvGrpSpPr>
            <a:grpSpLocks/>
          </p:cNvGrpSpPr>
          <p:nvPr/>
        </p:nvGrpSpPr>
        <p:grpSpPr bwMode="auto">
          <a:xfrm>
            <a:off x="292100" y="203200"/>
            <a:ext cx="6769100" cy="858838"/>
            <a:chOff x="1160060" y="2033516"/>
            <a:chExt cx="7287904" cy="707886"/>
          </a:xfrm>
        </p:grpSpPr>
        <p:sp>
          <p:nvSpPr>
            <p:cNvPr id="2" name="Скругленный прямоугольник 6"/>
            <p:cNvSpPr/>
            <p:nvPr/>
          </p:nvSpPr>
          <p:spPr>
            <a:xfrm>
              <a:off x="1160060" y="2060994"/>
              <a:ext cx="7287904" cy="680408"/>
            </a:xfrm>
            <a:prstGeom prst="roundRect">
              <a:avLst/>
            </a:prstGeom>
            <a:noFill/>
            <a:ln w="60325" cmpd="sng">
              <a:solidFill>
                <a:srgbClr val="7030A0"/>
              </a:soli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  <p:sp>
          <p:nvSpPr>
            <p:cNvPr id="19475" name="TextBox 5"/>
            <p:cNvSpPr txBox="1">
              <a:spLocks noChangeArrowheads="1"/>
            </p:cNvSpPr>
            <p:nvPr/>
          </p:nvSpPr>
          <p:spPr bwMode="auto">
            <a:xfrm>
              <a:off x="1365160" y="2033516"/>
              <a:ext cx="6877704" cy="677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uk-UA" sz="2400" b="1">
                  <a:solidFill>
                    <a:srgbClr val="4C7454"/>
                  </a:solidFill>
                  <a:latin typeface="Monotype Corsiva" pitchFamily="66" charset="0"/>
                </a:rPr>
                <a:t>Охорона біорізноманіття та водних</a:t>
              </a:r>
              <a:r>
                <a:rPr lang="ru-RU" sz="2400" b="1">
                  <a:solidFill>
                    <a:srgbClr val="4C7454"/>
                  </a:solidFill>
                  <a:latin typeface="Monotype Corsiva" pitchFamily="66" charset="0"/>
                </a:rPr>
                <a:t> </a:t>
              </a:r>
              <a:r>
                <a:rPr lang="uk-UA" sz="2400" b="1">
                  <a:solidFill>
                    <a:srgbClr val="4C7454"/>
                  </a:solidFill>
                  <a:latin typeface="Monotype Corsiva" pitchFamily="66" charset="0"/>
                </a:rPr>
                <a:t>ресурсів</a:t>
              </a:r>
            </a:p>
          </p:txBody>
        </p:sp>
      </p:grp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317500" y="2151063"/>
            <a:ext cx="61229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uk-UA" b="1">
                <a:solidFill>
                  <a:srgbClr val="0070C0"/>
                </a:solidFill>
                <a:latin typeface="Calibri" pitchFamily="34" charset="0"/>
              </a:rPr>
              <a:t> Natura 2000 та Смарагдова</a:t>
            </a:r>
            <a:r>
              <a:rPr lang="ru-RU" b="1">
                <a:solidFill>
                  <a:srgbClr val="0070C0"/>
                </a:solidFill>
                <a:latin typeface="Calibri" pitchFamily="34" charset="0"/>
              </a:rPr>
              <a:t> мережа</a:t>
            </a:r>
            <a:r>
              <a:rPr lang="uk-UA" b="1">
                <a:solidFill>
                  <a:srgbClr val="0070C0"/>
                </a:solidFill>
                <a:latin typeface="Calibri" pitchFamily="34" charset="0"/>
              </a:rPr>
              <a:t>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b="1">
                <a:solidFill>
                  <a:srgbClr val="0070C0"/>
                </a:solidFill>
                <a:latin typeface="Calibri" pitchFamily="34" charset="0"/>
              </a:rPr>
              <a:t>Водна рамкова директива (2000/60/ЄС)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88925" y="2790825"/>
            <a:ext cx="819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uk-UA" b="1">
                <a:solidFill>
                  <a:srgbClr val="0070C0"/>
                </a:solidFill>
                <a:latin typeface="Calibri" pitchFamily="34" charset="0"/>
              </a:rPr>
              <a:t> Європейська стратегія збереження біорізноманіття</a:t>
            </a:r>
            <a:r>
              <a:rPr lang="ru-RU" b="1">
                <a:solidFill>
                  <a:srgbClr val="0070C0"/>
                </a:solidFill>
                <a:latin typeface="Calibri" pitchFamily="34" charset="0"/>
              </a:rPr>
              <a:t> до 2030 р.</a:t>
            </a:r>
            <a:endParaRPr lang="uk-UA" b="1">
              <a:solidFill>
                <a:srgbClr val="0070C0"/>
              </a:solidFill>
              <a:latin typeface="Calibri" pitchFamily="34" charset="0"/>
            </a:endParaRPr>
          </a:p>
        </p:txBody>
      </p:sp>
      <p:grpSp>
        <p:nvGrpSpPr>
          <p:cNvPr id="19466" name="Группа 7"/>
          <p:cNvGrpSpPr>
            <a:grpSpLocks/>
          </p:cNvGrpSpPr>
          <p:nvPr/>
        </p:nvGrpSpPr>
        <p:grpSpPr bwMode="auto">
          <a:xfrm>
            <a:off x="292100" y="203200"/>
            <a:ext cx="6769100" cy="858838"/>
            <a:chOff x="1160060" y="2033516"/>
            <a:chExt cx="7287904" cy="707886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160060" y="2060994"/>
              <a:ext cx="7287904" cy="680408"/>
            </a:xfrm>
            <a:prstGeom prst="roundRect">
              <a:avLst/>
            </a:prstGeom>
            <a:noFill/>
            <a:ln w="60325" cmpd="sng">
              <a:solidFill>
                <a:srgbClr val="7030A0"/>
              </a:soli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  <p:sp>
          <p:nvSpPr>
            <p:cNvPr id="19473" name="TextBox 5"/>
            <p:cNvSpPr txBox="1">
              <a:spLocks noChangeArrowheads="1"/>
            </p:cNvSpPr>
            <p:nvPr/>
          </p:nvSpPr>
          <p:spPr bwMode="auto">
            <a:xfrm>
              <a:off x="1365160" y="2033516"/>
              <a:ext cx="6877704" cy="677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uk-UA" sz="2400" b="1">
                  <a:solidFill>
                    <a:srgbClr val="4C7454"/>
                  </a:solidFill>
                  <a:latin typeface="Monotype Corsiva" pitchFamily="66" charset="0"/>
                </a:rPr>
                <a:t>Охорона біорізноманіття та водних</a:t>
              </a:r>
              <a:r>
                <a:rPr lang="ru-RU" sz="2400" b="1">
                  <a:solidFill>
                    <a:srgbClr val="4C7454"/>
                  </a:solidFill>
                  <a:latin typeface="Monotype Corsiva" pitchFamily="66" charset="0"/>
                </a:rPr>
                <a:t> </a:t>
              </a:r>
              <a:r>
                <a:rPr lang="uk-UA" sz="2400" b="1">
                  <a:solidFill>
                    <a:srgbClr val="4C7454"/>
                  </a:solidFill>
                  <a:latin typeface="Monotype Corsiva" pitchFamily="66" charset="0"/>
                </a:rPr>
                <a:t>ресурсів</a:t>
              </a:r>
            </a:p>
          </p:txBody>
        </p:sp>
      </p:grpSp>
      <p:grpSp>
        <p:nvGrpSpPr>
          <p:cNvPr id="19467" name="Группа 11"/>
          <p:cNvGrpSpPr>
            <a:grpSpLocks/>
          </p:cNvGrpSpPr>
          <p:nvPr/>
        </p:nvGrpSpPr>
        <p:grpSpPr bwMode="auto">
          <a:xfrm>
            <a:off x="125413" y="3624263"/>
            <a:ext cx="7862887" cy="606425"/>
            <a:chOff x="797870" y="5345104"/>
            <a:chExt cx="7863840" cy="1164336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919686" y="5465252"/>
              <a:ext cx="7617447" cy="923329"/>
            </a:xfrm>
            <a:prstGeom prst="roundRect">
              <a:avLst/>
            </a:prstGeom>
            <a:solidFill>
              <a:srgbClr val="EDED6F"/>
            </a:solidFill>
            <a:ln w="12700" cap="flat" cmpd="sng" algn="ctr">
              <a:solidFill>
                <a:srgbClr val="D40A7D"/>
              </a:solidFill>
              <a:prstDash val="solid"/>
              <a:miter lim="800000"/>
            </a:ln>
            <a:effectLst>
              <a:glow rad="101600">
                <a:srgbClr val="4472C4">
                  <a:satMod val="175000"/>
                  <a:alpha val="40000"/>
                </a:srgbClr>
              </a:glo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ker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9471" name="TextBox 9"/>
            <p:cNvSpPr txBox="1">
              <a:spLocks noChangeArrowheads="1"/>
            </p:cNvSpPr>
            <p:nvPr/>
          </p:nvSpPr>
          <p:spPr bwMode="auto">
            <a:xfrm>
              <a:off x="1023322" y="5467024"/>
              <a:ext cx="7514548" cy="704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uk-UA" b="1">
                  <a:solidFill>
                    <a:srgbClr val="4C7454"/>
                  </a:solidFill>
                  <a:latin typeface="Monotype Corsiva" pitchFamily="66" charset="0"/>
                </a:rPr>
                <a:t>Екологічні права людини та міжнародна</a:t>
              </a:r>
              <a:r>
                <a:rPr lang="ru-RU" b="1">
                  <a:solidFill>
                    <a:srgbClr val="4C7454"/>
                  </a:solidFill>
                  <a:latin typeface="Monotype Corsiva" pitchFamily="66" charset="0"/>
                </a:rPr>
                <a:t> </a:t>
              </a:r>
              <a:r>
                <a:rPr lang="uk-UA" b="1">
                  <a:solidFill>
                    <a:srgbClr val="4C7454"/>
                  </a:solidFill>
                  <a:latin typeface="Monotype Corsiva" pitchFamily="66" charset="0"/>
                </a:rPr>
                <a:t>відповідальність</a:t>
              </a:r>
            </a:p>
          </p:txBody>
        </p:sp>
      </p:grp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344</Words>
  <Application>Microsoft Office PowerPoint</Application>
  <PresentationFormat>Экран (4:3)</PresentationFormat>
  <Paragraphs>71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8" baseType="lpstr">
      <vt:lpstr>Arial</vt:lpstr>
      <vt:lpstr>Calibri Light</vt:lpstr>
      <vt:lpstr>Calibri</vt:lpstr>
      <vt:lpstr>Arial Black</vt:lpstr>
      <vt:lpstr>Times New Roman</vt:lpstr>
      <vt:lpstr>Comic Sans MS</vt:lpstr>
      <vt:lpstr>Monotype Corsiva</vt:lpstr>
      <vt:lpstr>Consolas</vt:lpstr>
      <vt:lpstr>Yu Gothic</vt:lpstr>
      <vt:lpstr>Wingdings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Irena</cp:lastModifiedBy>
  <cp:revision>79</cp:revision>
  <dcterms:created xsi:type="dcterms:W3CDTF">2014-11-21T11:00:06Z</dcterms:created>
  <dcterms:modified xsi:type="dcterms:W3CDTF">2025-10-06T10:46:25Z</dcterms:modified>
</cp:coreProperties>
</file>