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Lst>
  <p:sldSz cx="12192000" cy="6858000"/>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8" d="100"/>
          <a:sy n="68" d="100"/>
        </p:scale>
        <p:origin x="616"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uk-U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16F9B1-99CA-4DF1-93AD-3113F109B29C}" type="datetimeFigureOut">
              <a:rPr lang="uk-UA" smtClean="0"/>
              <a:t>25.11.2024</a:t>
            </a:fld>
            <a:endParaRPr lang="uk-U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uk-U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uk-U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uk-U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3AD52D-55EB-4924-B2F6-2DB6C47179AE}" type="slidenum">
              <a:rPr lang="uk-UA" smtClean="0"/>
              <a:t>‹#›</a:t>
            </a:fld>
            <a:endParaRPr lang="uk-UA"/>
          </a:p>
        </p:txBody>
      </p:sp>
    </p:spTree>
    <p:extLst>
      <p:ext uri="{BB962C8B-B14F-4D97-AF65-F5344CB8AC3E}">
        <p14:creationId xmlns:p14="http://schemas.microsoft.com/office/powerpoint/2010/main" val="42099468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pPr rtl="0"/>
            <a:fld id="{4EC0B30D-C07A-425B-A90C-BA7BEB191079}" type="slidenum">
              <a:rPr lang="ru-RU" noProof="0" smtClean="0"/>
              <a:t>7</a:t>
            </a:fld>
            <a:endParaRPr lang="ru-RU" noProof="0" dirty="0"/>
          </a:p>
        </p:txBody>
      </p:sp>
    </p:spTree>
    <p:extLst>
      <p:ext uri="{BB962C8B-B14F-4D97-AF65-F5344CB8AC3E}">
        <p14:creationId xmlns:p14="http://schemas.microsoft.com/office/powerpoint/2010/main" val="16655520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pPr rtl="0"/>
            <a:fld id="{4EC0B30D-C07A-425B-A90C-BA7BEB191079}" type="slidenum">
              <a:rPr lang="ru-RU" noProof="0" smtClean="0"/>
              <a:t>8</a:t>
            </a:fld>
            <a:endParaRPr lang="ru-RU" noProof="0" dirty="0"/>
          </a:p>
        </p:txBody>
      </p:sp>
    </p:spTree>
    <p:extLst>
      <p:ext uri="{BB962C8B-B14F-4D97-AF65-F5344CB8AC3E}">
        <p14:creationId xmlns:p14="http://schemas.microsoft.com/office/powerpoint/2010/main" val="33499096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uk-U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uk-UA"/>
          </a:p>
        </p:txBody>
      </p:sp>
      <p:sp>
        <p:nvSpPr>
          <p:cNvPr id="4" name="Date Placeholder 3"/>
          <p:cNvSpPr>
            <a:spLocks noGrp="1"/>
          </p:cNvSpPr>
          <p:nvPr>
            <p:ph type="dt" sz="half" idx="10"/>
          </p:nvPr>
        </p:nvSpPr>
        <p:spPr/>
        <p:txBody>
          <a:bodyPr/>
          <a:lstStyle/>
          <a:p>
            <a:fld id="{5D6847E5-6272-4FFD-A659-6BB0E69A05E9}" type="datetimeFigureOut">
              <a:rPr lang="uk-UA" smtClean="0"/>
              <a:t>25.11.2024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0E27D287-3D29-48C7-AACF-13869D9CAF14}" type="slidenum">
              <a:rPr lang="uk-UA" smtClean="0"/>
              <a:t>‹#›</a:t>
            </a:fld>
            <a:endParaRPr lang="uk-UA"/>
          </a:p>
        </p:txBody>
      </p:sp>
    </p:spTree>
    <p:extLst>
      <p:ext uri="{BB962C8B-B14F-4D97-AF65-F5344CB8AC3E}">
        <p14:creationId xmlns:p14="http://schemas.microsoft.com/office/powerpoint/2010/main" val="15702474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uk-UA"/>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uk-UA"/>
          </a:p>
        </p:txBody>
      </p:sp>
      <p:sp>
        <p:nvSpPr>
          <p:cNvPr id="4" name="Date Placeholder 3"/>
          <p:cNvSpPr>
            <a:spLocks noGrp="1"/>
          </p:cNvSpPr>
          <p:nvPr>
            <p:ph type="dt" sz="half" idx="10"/>
          </p:nvPr>
        </p:nvSpPr>
        <p:spPr/>
        <p:txBody>
          <a:bodyPr/>
          <a:lstStyle/>
          <a:p>
            <a:fld id="{5D6847E5-6272-4FFD-A659-6BB0E69A05E9}" type="datetimeFigureOut">
              <a:rPr lang="uk-UA" smtClean="0"/>
              <a:t>25.11.2024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0E27D287-3D29-48C7-AACF-13869D9CAF14}" type="slidenum">
              <a:rPr lang="uk-UA" smtClean="0"/>
              <a:t>‹#›</a:t>
            </a:fld>
            <a:endParaRPr lang="uk-UA"/>
          </a:p>
        </p:txBody>
      </p:sp>
    </p:spTree>
    <p:extLst>
      <p:ext uri="{BB962C8B-B14F-4D97-AF65-F5344CB8AC3E}">
        <p14:creationId xmlns:p14="http://schemas.microsoft.com/office/powerpoint/2010/main" val="40805057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uk-U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uk-UA"/>
          </a:p>
        </p:txBody>
      </p:sp>
      <p:sp>
        <p:nvSpPr>
          <p:cNvPr id="4" name="Date Placeholder 3"/>
          <p:cNvSpPr>
            <a:spLocks noGrp="1"/>
          </p:cNvSpPr>
          <p:nvPr>
            <p:ph type="dt" sz="half" idx="10"/>
          </p:nvPr>
        </p:nvSpPr>
        <p:spPr/>
        <p:txBody>
          <a:bodyPr/>
          <a:lstStyle/>
          <a:p>
            <a:fld id="{5D6847E5-6272-4FFD-A659-6BB0E69A05E9}" type="datetimeFigureOut">
              <a:rPr lang="uk-UA" smtClean="0"/>
              <a:t>25.11.2024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0E27D287-3D29-48C7-AACF-13869D9CAF14}" type="slidenum">
              <a:rPr lang="uk-UA" smtClean="0"/>
              <a:t>‹#›</a:t>
            </a:fld>
            <a:endParaRPr lang="uk-UA"/>
          </a:p>
        </p:txBody>
      </p:sp>
    </p:spTree>
    <p:extLst>
      <p:ext uri="{BB962C8B-B14F-4D97-AF65-F5344CB8AC3E}">
        <p14:creationId xmlns:p14="http://schemas.microsoft.com/office/powerpoint/2010/main" val="13402606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uk-UA"/>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uk-UA"/>
          </a:p>
        </p:txBody>
      </p:sp>
      <p:sp>
        <p:nvSpPr>
          <p:cNvPr id="4" name="Date Placeholder 3"/>
          <p:cNvSpPr>
            <a:spLocks noGrp="1"/>
          </p:cNvSpPr>
          <p:nvPr>
            <p:ph type="dt" sz="half" idx="10"/>
          </p:nvPr>
        </p:nvSpPr>
        <p:spPr/>
        <p:txBody>
          <a:bodyPr/>
          <a:lstStyle/>
          <a:p>
            <a:fld id="{5D6847E5-6272-4FFD-A659-6BB0E69A05E9}" type="datetimeFigureOut">
              <a:rPr lang="uk-UA" smtClean="0"/>
              <a:t>25.11.2024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0E27D287-3D29-48C7-AACF-13869D9CAF14}" type="slidenum">
              <a:rPr lang="uk-UA" smtClean="0"/>
              <a:t>‹#›</a:t>
            </a:fld>
            <a:endParaRPr lang="uk-UA"/>
          </a:p>
        </p:txBody>
      </p:sp>
    </p:spTree>
    <p:extLst>
      <p:ext uri="{BB962C8B-B14F-4D97-AF65-F5344CB8AC3E}">
        <p14:creationId xmlns:p14="http://schemas.microsoft.com/office/powerpoint/2010/main" val="42045568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uk-U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D6847E5-6272-4FFD-A659-6BB0E69A05E9}" type="datetimeFigureOut">
              <a:rPr lang="uk-UA" smtClean="0"/>
              <a:t>25.11.2024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0E27D287-3D29-48C7-AACF-13869D9CAF14}" type="slidenum">
              <a:rPr lang="uk-UA" smtClean="0"/>
              <a:t>‹#›</a:t>
            </a:fld>
            <a:endParaRPr lang="uk-UA"/>
          </a:p>
        </p:txBody>
      </p:sp>
    </p:spTree>
    <p:extLst>
      <p:ext uri="{BB962C8B-B14F-4D97-AF65-F5344CB8AC3E}">
        <p14:creationId xmlns:p14="http://schemas.microsoft.com/office/powerpoint/2010/main" val="5068448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uk-UA"/>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uk-UA"/>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uk-UA"/>
          </a:p>
        </p:txBody>
      </p:sp>
      <p:sp>
        <p:nvSpPr>
          <p:cNvPr id="5" name="Date Placeholder 4"/>
          <p:cNvSpPr>
            <a:spLocks noGrp="1"/>
          </p:cNvSpPr>
          <p:nvPr>
            <p:ph type="dt" sz="half" idx="10"/>
          </p:nvPr>
        </p:nvSpPr>
        <p:spPr/>
        <p:txBody>
          <a:bodyPr/>
          <a:lstStyle/>
          <a:p>
            <a:fld id="{5D6847E5-6272-4FFD-A659-6BB0E69A05E9}" type="datetimeFigureOut">
              <a:rPr lang="uk-UA" smtClean="0"/>
              <a:t>25.11.2024</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0E27D287-3D29-48C7-AACF-13869D9CAF14}" type="slidenum">
              <a:rPr lang="uk-UA" smtClean="0"/>
              <a:t>‹#›</a:t>
            </a:fld>
            <a:endParaRPr lang="uk-UA"/>
          </a:p>
        </p:txBody>
      </p:sp>
    </p:spTree>
    <p:extLst>
      <p:ext uri="{BB962C8B-B14F-4D97-AF65-F5344CB8AC3E}">
        <p14:creationId xmlns:p14="http://schemas.microsoft.com/office/powerpoint/2010/main" val="6397860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uk-U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uk-U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uk-UA"/>
          </a:p>
        </p:txBody>
      </p:sp>
      <p:sp>
        <p:nvSpPr>
          <p:cNvPr id="7" name="Date Placeholder 6"/>
          <p:cNvSpPr>
            <a:spLocks noGrp="1"/>
          </p:cNvSpPr>
          <p:nvPr>
            <p:ph type="dt" sz="half" idx="10"/>
          </p:nvPr>
        </p:nvSpPr>
        <p:spPr/>
        <p:txBody>
          <a:bodyPr/>
          <a:lstStyle/>
          <a:p>
            <a:fld id="{5D6847E5-6272-4FFD-A659-6BB0E69A05E9}" type="datetimeFigureOut">
              <a:rPr lang="uk-UA" smtClean="0"/>
              <a:t>25.11.2024</a:t>
            </a:fld>
            <a:endParaRPr lang="uk-UA"/>
          </a:p>
        </p:txBody>
      </p:sp>
      <p:sp>
        <p:nvSpPr>
          <p:cNvPr id="8" name="Footer Placeholder 7"/>
          <p:cNvSpPr>
            <a:spLocks noGrp="1"/>
          </p:cNvSpPr>
          <p:nvPr>
            <p:ph type="ftr" sz="quarter" idx="11"/>
          </p:nvPr>
        </p:nvSpPr>
        <p:spPr/>
        <p:txBody>
          <a:bodyPr/>
          <a:lstStyle/>
          <a:p>
            <a:endParaRPr lang="uk-UA"/>
          </a:p>
        </p:txBody>
      </p:sp>
      <p:sp>
        <p:nvSpPr>
          <p:cNvPr id="9" name="Slide Number Placeholder 8"/>
          <p:cNvSpPr>
            <a:spLocks noGrp="1"/>
          </p:cNvSpPr>
          <p:nvPr>
            <p:ph type="sldNum" sz="quarter" idx="12"/>
          </p:nvPr>
        </p:nvSpPr>
        <p:spPr/>
        <p:txBody>
          <a:bodyPr/>
          <a:lstStyle/>
          <a:p>
            <a:fld id="{0E27D287-3D29-48C7-AACF-13869D9CAF14}" type="slidenum">
              <a:rPr lang="uk-UA" smtClean="0"/>
              <a:t>‹#›</a:t>
            </a:fld>
            <a:endParaRPr lang="uk-UA"/>
          </a:p>
        </p:txBody>
      </p:sp>
    </p:spTree>
    <p:extLst>
      <p:ext uri="{BB962C8B-B14F-4D97-AF65-F5344CB8AC3E}">
        <p14:creationId xmlns:p14="http://schemas.microsoft.com/office/powerpoint/2010/main" val="30980711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uk-UA"/>
          </a:p>
        </p:txBody>
      </p:sp>
      <p:sp>
        <p:nvSpPr>
          <p:cNvPr id="3" name="Date Placeholder 2"/>
          <p:cNvSpPr>
            <a:spLocks noGrp="1"/>
          </p:cNvSpPr>
          <p:nvPr>
            <p:ph type="dt" sz="half" idx="10"/>
          </p:nvPr>
        </p:nvSpPr>
        <p:spPr/>
        <p:txBody>
          <a:bodyPr/>
          <a:lstStyle/>
          <a:p>
            <a:fld id="{5D6847E5-6272-4FFD-A659-6BB0E69A05E9}" type="datetimeFigureOut">
              <a:rPr lang="uk-UA" smtClean="0"/>
              <a:t>25.11.2024</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0E27D287-3D29-48C7-AACF-13869D9CAF14}" type="slidenum">
              <a:rPr lang="uk-UA" smtClean="0"/>
              <a:t>‹#›</a:t>
            </a:fld>
            <a:endParaRPr lang="uk-UA"/>
          </a:p>
        </p:txBody>
      </p:sp>
    </p:spTree>
    <p:extLst>
      <p:ext uri="{BB962C8B-B14F-4D97-AF65-F5344CB8AC3E}">
        <p14:creationId xmlns:p14="http://schemas.microsoft.com/office/powerpoint/2010/main" val="11879830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6847E5-6272-4FFD-A659-6BB0E69A05E9}" type="datetimeFigureOut">
              <a:rPr lang="uk-UA" smtClean="0"/>
              <a:t>25.11.2024</a:t>
            </a:fld>
            <a:endParaRPr lang="uk-UA"/>
          </a:p>
        </p:txBody>
      </p:sp>
      <p:sp>
        <p:nvSpPr>
          <p:cNvPr id="3" name="Footer Placeholder 2"/>
          <p:cNvSpPr>
            <a:spLocks noGrp="1"/>
          </p:cNvSpPr>
          <p:nvPr>
            <p:ph type="ftr" sz="quarter" idx="11"/>
          </p:nvPr>
        </p:nvSpPr>
        <p:spPr/>
        <p:txBody>
          <a:bodyPr/>
          <a:lstStyle/>
          <a:p>
            <a:endParaRPr lang="uk-UA"/>
          </a:p>
        </p:txBody>
      </p:sp>
      <p:sp>
        <p:nvSpPr>
          <p:cNvPr id="4" name="Slide Number Placeholder 3"/>
          <p:cNvSpPr>
            <a:spLocks noGrp="1"/>
          </p:cNvSpPr>
          <p:nvPr>
            <p:ph type="sldNum" sz="quarter" idx="12"/>
          </p:nvPr>
        </p:nvSpPr>
        <p:spPr/>
        <p:txBody>
          <a:bodyPr/>
          <a:lstStyle/>
          <a:p>
            <a:fld id="{0E27D287-3D29-48C7-AACF-13869D9CAF14}" type="slidenum">
              <a:rPr lang="uk-UA" smtClean="0"/>
              <a:t>‹#›</a:t>
            </a:fld>
            <a:endParaRPr lang="uk-UA"/>
          </a:p>
        </p:txBody>
      </p:sp>
    </p:spTree>
    <p:extLst>
      <p:ext uri="{BB962C8B-B14F-4D97-AF65-F5344CB8AC3E}">
        <p14:creationId xmlns:p14="http://schemas.microsoft.com/office/powerpoint/2010/main" val="13703061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uk-U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uk-U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D6847E5-6272-4FFD-A659-6BB0E69A05E9}" type="datetimeFigureOut">
              <a:rPr lang="uk-UA" smtClean="0"/>
              <a:t>25.11.2024</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0E27D287-3D29-48C7-AACF-13869D9CAF14}" type="slidenum">
              <a:rPr lang="uk-UA" smtClean="0"/>
              <a:t>‹#›</a:t>
            </a:fld>
            <a:endParaRPr lang="uk-UA"/>
          </a:p>
        </p:txBody>
      </p:sp>
    </p:spTree>
    <p:extLst>
      <p:ext uri="{BB962C8B-B14F-4D97-AF65-F5344CB8AC3E}">
        <p14:creationId xmlns:p14="http://schemas.microsoft.com/office/powerpoint/2010/main" val="18461454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uk-U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D6847E5-6272-4FFD-A659-6BB0E69A05E9}" type="datetimeFigureOut">
              <a:rPr lang="uk-UA" smtClean="0"/>
              <a:t>25.11.2024</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0E27D287-3D29-48C7-AACF-13869D9CAF14}" type="slidenum">
              <a:rPr lang="uk-UA" smtClean="0"/>
              <a:t>‹#›</a:t>
            </a:fld>
            <a:endParaRPr lang="uk-UA"/>
          </a:p>
        </p:txBody>
      </p:sp>
    </p:spTree>
    <p:extLst>
      <p:ext uri="{BB962C8B-B14F-4D97-AF65-F5344CB8AC3E}">
        <p14:creationId xmlns:p14="http://schemas.microsoft.com/office/powerpoint/2010/main" val="6862903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uk-U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uk-U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6847E5-6272-4FFD-A659-6BB0E69A05E9}" type="datetimeFigureOut">
              <a:rPr lang="uk-UA" smtClean="0"/>
              <a:t>25.11.2024</a:t>
            </a:fld>
            <a:endParaRPr lang="uk-U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27D287-3D29-48C7-AACF-13869D9CAF14}" type="slidenum">
              <a:rPr lang="uk-UA" smtClean="0"/>
              <a:t>‹#›</a:t>
            </a:fld>
            <a:endParaRPr lang="uk-UA"/>
          </a:p>
        </p:txBody>
      </p:sp>
    </p:spTree>
    <p:extLst>
      <p:ext uri="{BB962C8B-B14F-4D97-AF65-F5344CB8AC3E}">
        <p14:creationId xmlns:p14="http://schemas.microsoft.com/office/powerpoint/2010/main" val="1071823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9.svg"/><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14.jpeg"/><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uk-UA" dirty="0"/>
              <a:t>Підготовка учнів до шкільних олімпіад та конкурсів наукових робіт з біології</a:t>
            </a:r>
          </a:p>
        </p:txBody>
      </p:sp>
      <p:sp>
        <p:nvSpPr>
          <p:cNvPr id="3" name="Subtitle 2"/>
          <p:cNvSpPr>
            <a:spLocks noGrp="1"/>
          </p:cNvSpPr>
          <p:nvPr>
            <p:ph type="subTitle" idx="1"/>
          </p:nvPr>
        </p:nvSpPr>
        <p:spPr/>
        <p:txBody>
          <a:bodyPr/>
          <a:lstStyle/>
          <a:p>
            <a:endParaRPr lang="uk-UA" dirty="0"/>
          </a:p>
        </p:txBody>
      </p:sp>
    </p:spTree>
    <p:extLst>
      <p:ext uri="{BB962C8B-B14F-4D97-AF65-F5344CB8AC3E}">
        <p14:creationId xmlns:p14="http://schemas.microsoft.com/office/powerpoint/2010/main" val="28056534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Прямоугольник 11">
            <a:extLst>
              <a:ext uri="{FF2B5EF4-FFF2-40B4-BE49-F238E27FC236}">
                <a16:creationId xmlns:a16="http://schemas.microsoft.com/office/drawing/2014/main" id="{74FC9FE8-9D09-4A05-A032-0C23F49A278A}"/>
              </a:ext>
            </a:extLst>
          </p:cNvPr>
          <p:cNvSpPr/>
          <p:nvPr/>
        </p:nvSpPr>
        <p:spPr>
          <a:xfrm>
            <a:off x="6020253" y="2021398"/>
            <a:ext cx="3156857" cy="1200329"/>
          </a:xfrm>
          <a:prstGeom prst="rect">
            <a:avLst/>
          </a:prstGeom>
        </p:spPr>
        <p:txBody>
          <a:bodyPr wrap="square">
            <a:spAutoFit/>
          </a:bodyPr>
          <a:lstStyle/>
          <a:p>
            <a:r>
              <a:rPr lang="uk-UA" dirty="0">
                <a:solidFill>
                  <a:schemeClr val="tx2"/>
                </a:solidFill>
              </a:rPr>
              <a:t>1 Мідія чорноморська</a:t>
            </a:r>
            <a:endParaRPr lang="ru-UA" dirty="0">
              <a:solidFill>
                <a:schemeClr val="tx2"/>
              </a:solidFill>
            </a:endParaRPr>
          </a:p>
          <a:p>
            <a:r>
              <a:rPr lang="uk-UA" dirty="0">
                <a:solidFill>
                  <a:schemeClr val="tx2"/>
                </a:solidFill>
              </a:rPr>
              <a:t>2 Хрущ травневий</a:t>
            </a:r>
            <a:endParaRPr lang="ru-UA" dirty="0">
              <a:solidFill>
                <a:schemeClr val="tx2"/>
              </a:solidFill>
            </a:endParaRPr>
          </a:p>
          <a:p>
            <a:r>
              <a:rPr lang="uk-UA" dirty="0">
                <a:solidFill>
                  <a:schemeClr val="tx2"/>
                </a:solidFill>
              </a:rPr>
              <a:t>3 </a:t>
            </a:r>
            <a:r>
              <a:rPr lang="uk-UA" dirty="0" err="1">
                <a:solidFill>
                  <a:schemeClr val="tx2"/>
                </a:solidFill>
              </a:rPr>
              <a:t>Стьожак</a:t>
            </a:r>
            <a:r>
              <a:rPr lang="uk-UA" dirty="0">
                <a:solidFill>
                  <a:schemeClr val="tx2"/>
                </a:solidFill>
              </a:rPr>
              <a:t> широкий</a:t>
            </a:r>
            <a:endParaRPr lang="ru-UA" dirty="0">
              <a:solidFill>
                <a:schemeClr val="tx2"/>
              </a:solidFill>
            </a:endParaRPr>
          </a:p>
          <a:p>
            <a:r>
              <a:rPr lang="uk-UA" dirty="0">
                <a:solidFill>
                  <a:schemeClr val="tx2"/>
                </a:solidFill>
              </a:rPr>
              <a:t>4 Малярійний плазмодій</a:t>
            </a:r>
            <a:endParaRPr lang="ru-UA" sz="2800" dirty="0">
              <a:solidFill>
                <a:schemeClr val="tx2"/>
              </a:solidFill>
              <a:effectLst/>
              <a:latin typeface="Times New Roman" panose="02020603050405020304" pitchFamily="18" charset="0"/>
              <a:ea typeface="Times New Roman" panose="02020603050405020304" pitchFamily="18" charset="0"/>
            </a:endParaRPr>
          </a:p>
        </p:txBody>
      </p:sp>
      <p:sp>
        <p:nvSpPr>
          <p:cNvPr id="13" name="Прямоугольник 12">
            <a:extLst>
              <a:ext uri="{FF2B5EF4-FFF2-40B4-BE49-F238E27FC236}">
                <a16:creationId xmlns:a16="http://schemas.microsoft.com/office/drawing/2014/main" id="{4A0B22DF-DF53-4763-8F1D-9774EC562A71}"/>
              </a:ext>
            </a:extLst>
          </p:cNvPr>
          <p:cNvSpPr/>
          <p:nvPr/>
        </p:nvSpPr>
        <p:spPr>
          <a:xfrm>
            <a:off x="8938546" y="2021398"/>
            <a:ext cx="3548743" cy="2031325"/>
          </a:xfrm>
          <a:prstGeom prst="rect">
            <a:avLst/>
          </a:prstGeom>
        </p:spPr>
        <p:txBody>
          <a:bodyPr wrap="square">
            <a:spAutoFit/>
          </a:bodyPr>
          <a:lstStyle/>
          <a:p>
            <a:pPr marL="17145" indent="13335">
              <a:spcAft>
                <a:spcPts val="0"/>
              </a:spcAft>
            </a:pPr>
            <a:r>
              <a:rPr lang="uk-UA" dirty="0">
                <a:solidFill>
                  <a:schemeClr val="tx2"/>
                </a:solidFill>
                <a:latin typeface="Times New Roman" panose="02020603050405020304" pitchFamily="18" charset="0"/>
                <a:ea typeface="Times New Roman" panose="02020603050405020304" pitchFamily="18" charset="0"/>
              </a:rPr>
              <a:t>А має двох проміжних хазяїв</a:t>
            </a:r>
            <a:endParaRPr lang="ru-UA" sz="2800" dirty="0">
              <a:solidFill>
                <a:schemeClr val="tx2"/>
              </a:solidFill>
              <a:effectLst/>
              <a:latin typeface="Times New Roman" panose="02020603050405020304" pitchFamily="18" charset="0"/>
              <a:ea typeface="Times New Roman" panose="02020603050405020304" pitchFamily="18" charset="0"/>
            </a:endParaRPr>
          </a:p>
          <a:p>
            <a:pPr marL="17145" indent="13335">
              <a:spcAft>
                <a:spcPts val="0"/>
              </a:spcAft>
            </a:pPr>
            <a:r>
              <a:rPr lang="uk-UA" dirty="0">
                <a:solidFill>
                  <a:schemeClr val="tx2"/>
                </a:solidFill>
                <a:latin typeface="Times New Roman" panose="02020603050405020304" pitchFamily="18" charset="0"/>
                <a:ea typeface="Times New Roman" panose="02020603050405020304" pitchFamily="18" charset="0"/>
              </a:rPr>
              <a:t>Б має личинку для розселення</a:t>
            </a:r>
            <a:endParaRPr lang="ru-UA" sz="2800" dirty="0">
              <a:solidFill>
                <a:schemeClr val="tx2"/>
              </a:solidFill>
              <a:effectLst/>
              <a:latin typeface="Times New Roman" panose="02020603050405020304" pitchFamily="18" charset="0"/>
              <a:ea typeface="Times New Roman" panose="02020603050405020304" pitchFamily="18" charset="0"/>
            </a:endParaRPr>
          </a:p>
          <a:p>
            <a:pPr marL="17145" indent="13335">
              <a:spcAft>
                <a:spcPts val="0"/>
              </a:spcAft>
            </a:pPr>
            <a:r>
              <a:rPr lang="uk-UA" dirty="0">
                <a:solidFill>
                  <a:schemeClr val="tx2"/>
                </a:solidFill>
                <a:latin typeface="Times New Roman" panose="02020603050405020304" pitchFamily="18" charset="0"/>
                <a:ea typeface="Times New Roman" panose="02020603050405020304" pitchFamily="18" charset="0"/>
              </a:rPr>
              <a:t>В личинка мешкає у ґрунті </a:t>
            </a:r>
            <a:endParaRPr lang="ru-UA" sz="2800" dirty="0">
              <a:solidFill>
                <a:schemeClr val="tx2"/>
              </a:solidFill>
              <a:effectLst/>
              <a:latin typeface="Times New Roman" panose="02020603050405020304" pitchFamily="18" charset="0"/>
              <a:ea typeface="Times New Roman" panose="02020603050405020304" pitchFamily="18" charset="0"/>
            </a:endParaRPr>
          </a:p>
          <a:p>
            <a:pPr marL="17145" indent="13335">
              <a:spcAft>
                <a:spcPts val="0"/>
              </a:spcAft>
            </a:pPr>
            <a:r>
              <a:rPr lang="uk-UA" dirty="0">
                <a:solidFill>
                  <a:schemeClr val="tx2"/>
                </a:solidFill>
                <a:latin typeface="Times New Roman" panose="02020603050405020304" pitchFamily="18" charset="0"/>
                <a:ea typeface="Times New Roman" panose="02020603050405020304" pitchFamily="18" charset="0"/>
              </a:rPr>
              <a:t>Г розвиток прямий, личинки відсутні</a:t>
            </a:r>
            <a:endParaRPr lang="ru-UA" sz="2800" dirty="0">
              <a:solidFill>
                <a:schemeClr val="tx2"/>
              </a:solidFill>
              <a:effectLst/>
              <a:latin typeface="Times New Roman" panose="02020603050405020304" pitchFamily="18" charset="0"/>
              <a:ea typeface="Times New Roman" panose="02020603050405020304" pitchFamily="18" charset="0"/>
            </a:endParaRPr>
          </a:p>
          <a:p>
            <a:r>
              <a:rPr lang="uk-UA" dirty="0">
                <a:solidFill>
                  <a:schemeClr val="tx2"/>
                </a:solidFill>
                <a:latin typeface="Times New Roman" panose="02020603050405020304" pitchFamily="18" charset="0"/>
                <a:ea typeface="Times New Roman" panose="02020603050405020304" pitchFamily="18" charset="0"/>
              </a:rPr>
              <a:t>Д є внутрішньоклітинним паразитом</a:t>
            </a:r>
            <a:endParaRPr lang="ru-UA" dirty="0">
              <a:solidFill>
                <a:schemeClr val="tx2"/>
              </a:solidFill>
            </a:endParaRPr>
          </a:p>
        </p:txBody>
      </p:sp>
      <p:sp>
        <p:nvSpPr>
          <p:cNvPr id="14" name="Прямоугольник 13">
            <a:extLst>
              <a:ext uri="{FF2B5EF4-FFF2-40B4-BE49-F238E27FC236}">
                <a16:creationId xmlns:a16="http://schemas.microsoft.com/office/drawing/2014/main" id="{0C960D32-D788-4C9B-ACF9-62F909B80809}"/>
              </a:ext>
            </a:extLst>
          </p:cNvPr>
          <p:cNvSpPr/>
          <p:nvPr/>
        </p:nvSpPr>
        <p:spPr>
          <a:xfrm>
            <a:off x="6367011" y="1155377"/>
            <a:ext cx="5620199" cy="646331"/>
          </a:xfrm>
          <a:prstGeom prst="rect">
            <a:avLst/>
          </a:prstGeom>
        </p:spPr>
        <p:txBody>
          <a:bodyPr wrap="square">
            <a:spAutoFit/>
          </a:bodyPr>
          <a:lstStyle/>
          <a:p>
            <a:r>
              <a:rPr lang="uk-UA" b="1" dirty="0">
                <a:solidFill>
                  <a:schemeClr val="tx2"/>
                </a:solidFill>
                <a:latin typeface="Times New Roman" panose="02020603050405020304" pitchFamily="18" charset="0"/>
                <a:ea typeface="Times New Roman" panose="02020603050405020304" pitchFamily="18" charset="0"/>
              </a:rPr>
              <a:t>1. Установіть відповідність між організмом (1-4) та особливістю його життєвого циклу (А–Д).</a:t>
            </a:r>
            <a:endParaRPr lang="ru-UA" dirty="0">
              <a:solidFill>
                <a:schemeClr val="tx2"/>
              </a:solidFill>
            </a:endParaRPr>
          </a:p>
        </p:txBody>
      </p:sp>
      <p:cxnSp>
        <p:nvCxnSpPr>
          <p:cNvPr id="5" name="Прямая со стрелкой 4">
            <a:extLst>
              <a:ext uri="{FF2B5EF4-FFF2-40B4-BE49-F238E27FC236}">
                <a16:creationId xmlns:a16="http://schemas.microsoft.com/office/drawing/2014/main" id="{3903C5AD-20B5-485A-9929-275B444AF384}"/>
              </a:ext>
            </a:extLst>
          </p:cNvPr>
          <p:cNvCxnSpPr>
            <a:cxnSpLocks/>
          </p:cNvCxnSpPr>
          <p:nvPr/>
        </p:nvCxnSpPr>
        <p:spPr>
          <a:xfrm>
            <a:off x="8546659" y="2325950"/>
            <a:ext cx="488476" cy="1596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Прямая со стрелкой 16">
            <a:extLst>
              <a:ext uri="{FF2B5EF4-FFF2-40B4-BE49-F238E27FC236}">
                <a16:creationId xmlns:a16="http://schemas.microsoft.com/office/drawing/2014/main" id="{D33230D3-8DCD-4D2D-B0D3-70FDAD8AF805}"/>
              </a:ext>
            </a:extLst>
          </p:cNvPr>
          <p:cNvCxnSpPr>
            <a:cxnSpLocks/>
          </p:cNvCxnSpPr>
          <p:nvPr/>
        </p:nvCxnSpPr>
        <p:spPr>
          <a:xfrm>
            <a:off x="8154773" y="2465640"/>
            <a:ext cx="783773" cy="2397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Прямая со стрелкой 18">
            <a:extLst>
              <a:ext uri="{FF2B5EF4-FFF2-40B4-BE49-F238E27FC236}">
                <a16:creationId xmlns:a16="http://schemas.microsoft.com/office/drawing/2014/main" id="{4220294A-F50F-4CB1-94B0-EBF4B921D1F7}"/>
              </a:ext>
            </a:extLst>
          </p:cNvPr>
          <p:cNvCxnSpPr>
            <a:cxnSpLocks/>
          </p:cNvCxnSpPr>
          <p:nvPr/>
        </p:nvCxnSpPr>
        <p:spPr>
          <a:xfrm flipV="1">
            <a:off x="8282866" y="2275896"/>
            <a:ext cx="752269" cy="5028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Прямая со стрелкой 22">
            <a:extLst>
              <a:ext uri="{FF2B5EF4-FFF2-40B4-BE49-F238E27FC236}">
                <a16:creationId xmlns:a16="http://schemas.microsoft.com/office/drawing/2014/main" id="{2F831F8F-F3BC-487A-BA00-6ACA8DE0180A}"/>
              </a:ext>
            </a:extLst>
          </p:cNvPr>
          <p:cNvCxnSpPr>
            <a:cxnSpLocks/>
          </p:cNvCxnSpPr>
          <p:nvPr/>
        </p:nvCxnSpPr>
        <p:spPr>
          <a:xfrm>
            <a:off x="8154773" y="3211723"/>
            <a:ext cx="772325" cy="3056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2052" name="Picture 4" descr="Інсектицид Форс 1,5 G: ефективний захист сходів гарантовано! | Сингента  Україна">
            <a:extLst>
              <a:ext uri="{FF2B5EF4-FFF2-40B4-BE49-F238E27FC236}">
                <a16:creationId xmlns:a16="http://schemas.microsoft.com/office/drawing/2014/main" id="{BA1ECF75-261E-4338-A558-99060E26B0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9787" y="3489497"/>
            <a:ext cx="1712141" cy="113935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Мидия черноморская">
            <a:extLst>
              <a:ext uri="{FF2B5EF4-FFF2-40B4-BE49-F238E27FC236}">
                <a16:creationId xmlns:a16="http://schemas.microsoft.com/office/drawing/2014/main" id="{585319E7-3640-40E2-B4F1-E9D938D42B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89768" y="3636274"/>
            <a:ext cx="1540781" cy="1139352"/>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13. Паразитичні черви - гельмінти » http://uabooks.top">
            <a:extLst>
              <a:ext uri="{FF2B5EF4-FFF2-40B4-BE49-F238E27FC236}">
                <a16:creationId xmlns:a16="http://schemas.microsoft.com/office/drawing/2014/main" id="{C375F606-3164-41B6-B0CE-A9D0B635FC0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7157" t="-616"/>
          <a:stretch/>
        </p:blipFill>
        <p:spPr bwMode="auto">
          <a:xfrm>
            <a:off x="9035135" y="4604410"/>
            <a:ext cx="2653359" cy="2027627"/>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Малярійний плазмодій: цикл розвитку, чим небезпечний для людини">
            <a:extLst>
              <a:ext uri="{FF2B5EF4-FFF2-40B4-BE49-F238E27FC236}">
                <a16:creationId xmlns:a16="http://schemas.microsoft.com/office/drawing/2014/main" id="{EDD45E31-03F8-42CD-A6C5-1601CD651B4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8683" y="4907711"/>
            <a:ext cx="2586489" cy="1724326"/>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3AA78CC9-04BC-4D2A-82EC-D92EFC3114D9}"/>
              </a:ext>
            </a:extLst>
          </p:cNvPr>
          <p:cNvSpPr txBox="1"/>
          <p:nvPr/>
        </p:nvSpPr>
        <p:spPr>
          <a:xfrm>
            <a:off x="339882" y="1732102"/>
            <a:ext cx="4740384" cy="923330"/>
          </a:xfrm>
          <a:prstGeom prst="rect">
            <a:avLst/>
          </a:prstGeom>
          <a:noFill/>
        </p:spPr>
        <p:txBody>
          <a:bodyPr wrap="square" rtlCol="0">
            <a:spAutoFit/>
          </a:bodyPr>
          <a:lstStyle/>
          <a:p>
            <a:pPr marL="342900" indent="-342900">
              <a:buAutoNum type="arabicPeriod"/>
            </a:pPr>
            <a:r>
              <a:rPr lang="uk-UA" dirty="0">
                <a:highlight>
                  <a:srgbClr val="00FFFF"/>
                </a:highlight>
              </a:rPr>
              <a:t>Особливості ембріонального розвитку</a:t>
            </a:r>
          </a:p>
          <a:p>
            <a:pPr marL="342900" indent="-342900">
              <a:buAutoNum type="arabicPeriod"/>
            </a:pPr>
            <a:r>
              <a:rPr lang="uk-UA" dirty="0">
                <a:highlight>
                  <a:srgbClr val="00FFFF"/>
                </a:highlight>
              </a:rPr>
              <a:t>Механізм  фізіологічних процесів</a:t>
            </a:r>
          </a:p>
          <a:p>
            <a:pPr marL="342900" indent="-342900">
              <a:buAutoNum type="arabicPeriod"/>
            </a:pPr>
            <a:r>
              <a:rPr lang="uk-UA" dirty="0">
                <a:highlight>
                  <a:srgbClr val="00FFFF"/>
                </a:highlight>
              </a:rPr>
              <a:t>Порівняння систем груп !</a:t>
            </a:r>
            <a:endParaRPr lang="ru-UA" dirty="0">
              <a:highlight>
                <a:srgbClr val="00FFFF"/>
              </a:highlight>
            </a:endParaRPr>
          </a:p>
        </p:txBody>
      </p:sp>
      <p:pic>
        <p:nvPicPr>
          <p:cNvPr id="18" name="Рисунок 17" descr="Аудитория">
            <a:extLst>
              <a:ext uri="{FF2B5EF4-FFF2-40B4-BE49-F238E27FC236}">
                <a16:creationId xmlns:a16="http://schemas.microsoft.com/office/drawing/2014/main" id="{9237FDE2-7C05-42CE-911D-D199CB9D6E45}"/>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1286895" y="3221727"/>
            <a:ext cx="914400" cy="914400"/>
          </a:xfrm>
          <a:prstGeom prst="rect">
            <a:avLst/>
          </a:prstGeom>
        </p:spPr>
      </p:pic>
    </p:spTree>
    <p:extLst>
      <p:ext uri="{BB962C8B-B14F-4D97-AF65-F5344CB8AC3E}">
        <p14:creationId xmlns:p14="http://schemas.microsoft.com/office/powerpoint/2010/main" val="180864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2696807-880E-4CFF-A3D3-880954A6701F}"/>
              </a:ext>
            </a:extLst>
          </p:cNvPr>
          <p:cNvSpPr txBox="1"/>
          <p:nvPr/>
        </p:nvSpPr>
        <p:spPr>
          <a:xfrm>
            <a:off x="7688592" y="1040854"/>
            <a:ext cx="3741408" cy="646331"/>
          </a:xfrm>
          <a:prstGeom prst="rect">
            <a:avLst/>
          </a:prstGeom>
          <a:noFill/>
        </p:spPr>
        <p:txBody>
          <a:bodyPr wrap="square" rtlCol="0">
            <a:spAutoFit/>
          </a:bodyPr>
          <a:lstStyle/>
          <a:p>
            <a:r>
              <a:rPr lang="uk-UA" dirty="0">
                <a:highlight>
                  <a:srgbClr val="00FFFF"/>
                </a:highlight>
              </a:rPr>
              <a:t>Залоза – гормон – фізіологічний ефект – патологія </a:t>
            </a:r>
            <a:endParaRPr lang="ru-UA" dirty="0">
              <a:highlight>
                <a:srgbClr val="00FFFF"/>
              </a:highlight>
            </a:endParaRPr>
          </a:p>
        </p:txBody>
      </p:sp>
      <p:pic>
        <p:nvPicPr>
          <p:cNvPr id="5" name="Рисунок 4">
            <a:extLst>
              <a:ext uri="{FF2B5EF4-FFF2-40B4-BE49-F238E27FC236}">
                <a16:creationId xmlns:a16="http://schemas.microsoft.com/office/drawing/2014/main" id="{820EF10F-FC65-4940-96AA-AB54726E8732}"/>
              </a:ext>
            </a:extLst>
          </p:cNvPr>
          <p:cNvPicPr>
            <a:picLocks noChangeAspect="1"/>
          </p:cNvPicPr>
          <p:nvPr/>
        </p:nvPicPr>
        <p:blipFill>
          <a:blip r:embed="rId2"/>
          <a:stretch>
            <a:fillRect/>
          </a:stretch>
        </p:blipFill>
        <p:spPr>
          <a:xfrm>
            <a:off x="347514" y="2383364"/>
            <a:ext cx="5941347" cy="1224867"/>
          </a:xfrm>
          <a:prstGeom prst="rect">
            <a:avLst/>
          </a:prstGeom>
        </p:spPr>
      </p:pic>
      <p:sp>
        <p:nvSpPr>
          <p:cNvPr id="6" name="Прямоугольник 5">
            <a:extLst>
              <a:ext uri="{FF2B5EF4-FFF2-40B4-BE49-F238E27FC236}">
                <a16:creationId xmlns:a16="http://schemas.microsoft.com/office/drawing/2014/main" id="{4E8F431B-BDF2-4A48-B592-3EE5E7069A6C}"/>
              </a:ext>
            </a:extLst>
          </p:cNvPr>
          <p:cNvSpPr/>
          <p:nvPr/>
        </p:nvSpPr>
        <p:spPr>
          <a:xfrm>
            <a:off x="762000" y="1040854"/>
            <a:ext cx="6096000" cy="923330"/>
          </a:xfrm>
          <a:prstGeom prst="rect">
            <a:avLst/>
          </a:prstGeom>
        </p:spPr>
        <p:txBody>
          <a:bodyPr>
            <a:spAutoFit/>
          </a:bodyPr>
          <a:lstStyle/>
          <a:p>
            <a:r>
              <a:rPr lang="uk-UA" b="1" dirty="0">
                <a:latin typeface="Times New Roman" panose="02020603050405020304" pitchFamily="18" charset="0"/>
                <a:ea typeface="Times New Roman" panose="02020603050405020304" pitchFamily="18" charset="0"/>
              </a:rPr>
              <a:t>1. Установіть відповідність між органом ендокринної системи (1-4) та хворобою, що виникає при нестачі відповідного гормону  (А-Д)</a:t>
            </a:r>
            <a:endParaRPr lang="ru-UA" dirty="0"/>
          </a:p>
        </p:txBody>
      </p:sp>
      <p:sp>
        <p:nvSpPr>
          <p:cNvPr id="7" name="Прямоугольник 6">
            <a:extLst>
              <a:ext uri="{FF2B5EF4-FFF2-40B4-BE49-F238E27FC236}">
                <a16:creationId xmlns:a16="http://schemas.microsoft.com/office/drawing/2014/main" id="{7EB465AF-BA58-4DE1-8516-CED4F5BFC6F2}"/>
              </a:ext>
            </a:extLst>
          </p:cNvPr>
          <p:cNvSpPr/>
          <p:nvPr/>
        </p:nvSpPr>
        <p:spPr>
          <a:xfrm>
            <a:off x="1951607" y="4124815"/>
            <a:ext cx="2258786" cy="1477328"/>
          </a:xfrm>
          <a:prstGeom prst="rect">
            <a:avLst/>
          </a:prstGeom>
        </p:spPr>
        <p:txBody>
          <a:bodyPr wrap="square">
            <a:spAutoFit/>
          </a:bodyPr>
          <a:lstStyle/>
          <a:p>
            <a:pPr algn="just">
              <a:spcAft>
                <a:spcPts val="0"/>
              </a:spcAft>
            </a:pPr>
            <a:r>
              <a:rPr lang="uk-UA" b="1" dirty="0">
                <a:latin typeface="Times New Roman" panose="02020603050405020304" pitchFamily="18" charset="0"/>
                <a:ea typeface="Times New Roman" panose="02020603050405020304" pitchFamily="18" charset="0"/>
              </a:rPr>
              <a:t>А </a:t>
            </a:r>
            <a:r>
              <a:rPr lang="uk-UA" dirty="0">
                <a:latin typeface="Times New Roman" panose="02020603050405020304" pitchFamily="18" charset="0"/>
                <a:ea typeface="Times New Roman" panose="02020603050405020304" pitchFamily="18" charset="0"/>
              </a:rPr>
              <a:t>Мікседема</a:t>
            </a:r>
            <a:endParaRPr lang="ru-UA" sz="2800" dirty="0">
              <a:effectLst/>
              <a:latin typeface="Times New Roman" panose="02020603050405020304" pitchFamily="18" charset="0"/>
              <a:ea typeface="Times New Roman" panose="02020603050405020304" pitchFamily="18" charset="0"/>
            </a:endParaRPr>
          </a:p>
          <a:p>
            <a:pPr algn="just">
              <a:spcAft>
                <a:spcPts val="0"/>
              </a:spcAft>
            </a:pPr>
            <a:r>
              <a:rPr lang="uk-UA" b="1" dirty="0">
                <a:latin typeface="Times New Roman" panose="02020603050405020304" pitchFamily="18" charset="0"/>
                <a:ea typeface="Times New Roman" panose="02020603050405020304" pitchFamily="18" charset="0"/>
              </a:rPr>
              <a:t>Б </a:t>
            </a:r>
            <a:r>
              <a:rPr lang="uk-UA" dirty="0">
                <a:latin typeface="Times New Roman" panose="02020603050405020304" pitchFamily="18" charset="0"/>
                <a:ea typeface="Times New Roman" panose="02020603050405020304" pitchFamily="18" charset="0"/>
              </a:rPr>
              <a:t>Цукровий діабет</a:t>
            </a:r>
            <a:endParaRPr lang="ru-UA" sz="2800" dirty="0">
              <a:effectLst/>
              <a:latin typeface="Times New Roman" panose="02020603050405020304" pitchFamily="18" charset="0"/>
              <a:ea typeface="Times New Roman" panose="02020603050405020304" pitchFamily="18" charset="0"/>
            </a:endParaRPr>
          </a:p>
          <a:p>
            <a:pPr algn="just">
              <a:spcAft>
                <a:spcPts val="0"/>
              </a:spcAft>
            </a:pPr>
            <a:r>
              <a:rPr lang="uk-UA" b="1" dirty="0">
                <a:latin typeface="Times New Roman" panose="02020603050405020304" pitchFamily="18" charset="0"/>
                <a:ea typeface="Times New Roman" panose="02020603050405020304" pitchFamily="18" charset="0"/>
              </a:rPr>
              <a:t>В </a:t>
            </a:r>
            <a:r>
              <a:rPr lang="uk-UA" dirty="0">
                <a:latin typeface="Times New Roman" panose="02020603050405020304" pitchFamily="18" charset="0"/>
                <a:ea typeface="Times New Roman" panose="02020603050405020304" pitchFamily="18" charset="0"/>
              </a:rPr>
              <a:t>Акромегалія</a:t>
            </a:r>
            <a:endParaRPr lang="ru-UA" sz="2800" dirty="0">
              <a:effectLst/>
              <a:latin typeface="Times New Roman" panose="02020603050405020304" pitchFamily="18" charset="0"/>
              <a:ea typeface="Times New Roman" panose="02020603050405020304" pitchFamily="18" charset="0"/>
            </a:endParaRPr>
          </a:p>
          <a:p>
            <a:pPr algn="just">
              <a:spcAft>
                <a:spcPts val="0"/>
              </a:spcAft>
            </a:pPr>
            <a:r>
              <a:rPr lang="uk-UA" b="1" dirty="0">
                <a:latin typeface="Times New Roman" panose="02020603050405020304" pitchFamily="18" charset="0"/>
                <a:ea typeface="Times New Roman" panose="02020603050405020304" pitchFamily="18" charset="0"/>
              </a:rPr>
              <a:t>Г </a:t>
            </a:r>
            <a:r>
              <a:rPr lang="uk-UA" dirty="0">
                <a:latin typeface="Times New Roman" panose="02020603050405020304" pitchFamily="18" charset="0"/>
                <a:ea typeface="Times New Roman" panose="02020603050405020304" pitchFamily="18" charset="0"/>
              </a:rPr>
              <a:t>Холецистит</a:t>
            </a:r>
            <a:endParaRPr lang="ru-UA" sz="2800" dirty="0">
              <a:effectLst/>
              <a:latin typeface="Times New Roman" panose="02020603050405020304" pitchFamily="18" charset="0"/>
              <a:ea typeface="Times New Roman" panose="02020603050405020304" pitchFamily="18" charset="0"/>
            </a:endParaRPr>
          </a:p>
          <a:p>
            <a:r>
              <a:rPr lang="uk-UA" b="1" dirty="0">
                <a:latin typeface="Times New Roman" panose="02020603050405020304" pitchFamily="18" charset="0"/>
                <a:ea typeface="Times New Roman" panose="02020603050405020304" pitchFamily="18" charset="0"/>
              </a:rPr>
              <a:t>Д </a:t>
            </a:r>
            <a:r>
              <a:rPr lang="uk-UA" dirty="0">
                <a:latin typeface="Times New Roman" panose="02020603050405020304" pitchFamily="18" charset="0"/>
                <a:ea typeface="Times New Roman" panose="02020603050405020304" pitchFamily="18" charset="0"/>
              </a:rPr>
              <a:t>Безпліддя</a:t>
            </a:r>
            <a:endParaRPr lang="ru-UA" dirty="0"/>
          </a:p>
        </p:txBody>
      </p:sp>
    </p:spTree>
    <p:extLst>
      <p:ext uri="{BB962C8B-B14F-4D97-AF65-F5344CB8AC3E}">
        <p14:creationId xmlns:p14="http://schemas.microsoft.com/office/powerpoint/2010/main" val="367267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5B13AC05-6345-43AF-BE68-7881403734AB}"/>
              </a:ext>
            </a:extLst>
          </p:cNvPr>
          <p:cNvSpPr/>
          <p:nvPr/>
        </p:nvSpPr>
        <p:spPr>
          <a:xfrm>
            <a:off x="1110682" y="303064"/>
            <a:ext cx="8136904" cy="954107"/>
          </a:xfrm>
          <a:prstGeom prst="rect">
            <a:avLst/>
          </a:prstGeom>
        </p:spPr>
        <p:txBody>
          <a:bodyPr wrap="square">
            <a:spAutoFit/>
          </a:bodyPr>
          <a:lstStyle/>
          <a:p>
            <a:pPr indent="457200" algn="just"/>
            <a:r>
              <a:rPr lang="uk-UA" dirty="0">
                <a:latin typeface="Times New Roman" panose="02020603050405020304" pitchFamily="18" charset="0"/>
                <a:ea typeface="Times New Roman" panose="02020603050405020304" pitchFamily="18" charset="0"/>
              </a:rPr>
              <a:t>Аналізі біологічної інформації, наведеної в умові, та застосуванні знань у нестандартній ситуації. </a:t>
            </a:r>
          </a:p>
          <a:p>
            <a:pPr indent="457200" algn="just"/>
            <a:endParaRPr lang="ru-UA" sz="2000" dirty="0">
              <a:latin typeface="Times New Roman" panose="02020603050405020304" pitchFamily="18" charset="0"/>
              <a:ea typeface="Times New Roman" panose="02020603050405020304" pitchFamily="18" charset="0"/>
            </a:endParaRPr>
          </a:p>
        </p:txBody>
      </p:sp>
      <p:sp>
        <p:nvSpPr>
          <p:cNvPr id="3" name="Прямоугольник 2">
            <a:extLst>
              <a:ext uri="{FF2B5EF4-FFF2-40B4-BE49-F238E27FC236}">
                <a16:creationId xmlns:a16="http://schemas.microsoft.com/office/drawing/2014/main" id="{638F06C5-6392-4605-8AFD-42068B361222}"/>
              </a:ext>
            </a:extLst>
          </p:cNvPr>
          <p:cNvSpPr/>
          <p:nvPr/>
        </p:nvSpPr>
        <p:spPr>
          <a:xfrm>
            <a:off x="1389946" y="2833206"/>
            <a:ext cx="8208912" cy="2308324"/>
          </a:xfrm>
          <a:prstGeom prst="rect">
            <a:avLst/>
          </a:prstGeom>
        </p:spPr>
        <p:txBody>
          <a:bodyPr wrap="square">
            <a:spAutoFit/>
          </a:bodyPr>
          <a:lstStyle/>
          <a:p>
            <a:pPr marL="342900" indent="-342900" algn="just">
              <a:buFont typeface="Times New Roman" panose="02020603050405020304" pitchFamily="18" charset="0"/>
              <a:buAutoNum type="arabicPeriod"/>
            </a:pPr>
            <a:r>
              <a:rPr lang="uk-UA" sz="1600" b="1" dirty="0">
                <a:solidFill>
                  <a:srgbClr val="000000"/>
                </a:solidFill>
                <a:latin typeface="Times New Roman" panose="02020603050405020304" pitchFamily="18" charset="0"/>
                <a:ea typeface="Times New Roman" panose="02020603050405020304" pitchFamily="18" charset="0"/>
              </a:rPr>
              <a:t>Генетична трансформація цієї живої істоти дозволила людині отримувати інсулін, фактори росту, антитіла та інші  біологічно активні білки. Інші представники цієї групи живих істот використовуються для отримання кефіру та соєвого соусу. Водночас хвороботворні представники цих організмів спричиняють таке захворювання як:</a:t>
            </a:r>
            <a:endParaRPr lang="ru-UA" sz="1600" dirty="0">
              <a:solidFill>
                <a:srgbClr val="000000"/>
              </a:solidFill>
              <a:latin typeface="Times New Roman" panose="02020603050405020304" pitchFamily="18" charset="0"/>
              <a:ea typeface="Times New Roman" panose="02020603050405020304" pitchFamily="18" charset="0"/>
            </a:endParaRPr>
          </a:p>
          <a:p>
            <a:pPr indent="457200" algn="just"/>
            <a:r>
              <a:rPr lang="ru-RU" sz="1600" dirty="0">
                <a:latin typeface="Times New Roman" panose="02020603050405020304" pitchFamily="18" charset="0"/>
                <a:ea typeface="Times New Roman" panose="02020603050405020304" pitchFamily="18" charset="0"/>
              </a:rPr>
              <a:t>А </a:t>
            </a:r>
            <a:r>
              <a:rPr lang="uk-UA" sz="1600" dirty="0">
                <a:latin typeface="Times New Roman" panose="02020603050405020304" pitchFamily="18" charset="0"/>
                <a:ea typeface="Times New Roman" panose="02020603050405020304" pitchFamily="18" charset="0"/>
              </a:rPr>
              <a:t>грип </a:t>
            </a:r>
            <a:endParaRPr lang="ru-UA" sz="1600" dirty="0">
              <a:latin typeface="Times New Roman" panose="02020603050405020304" pitchFamily="18" charset="0"/>
              <a:ea typeface="Times New Roman" panose="02020603050405020304" pitchFamily="18" charset="0"/>
            </a:endParaRPr>
          </a:p>
          <a:p>
            <a:pPr indent="457200" algn="just"/>
            <a:r>
              <a:rPr lang="ru-RU" sz="1600" dirty="0">
                <a:latin typeface="Times New Roman" panose="02020603050405020304" pitchFamily="18" charset="0"/>
                <a:ea typeface="Times New Roman" panose="02020603050405020304" pitchFamily="18" charset="0"/>
              </a:rPr>
              <a:t>Б </a:t>
            </a:r>
            <a:r>
              <a:rPr lang="uk-UA" sz="1600" dirty="0">
                <a:latin typeface="Times New Roman" panose="02020603050405020304" pitchFamily="18" charset="0"/>
                <a:ea typeface="Times New Roman" panose="02020603050405020304" pitchFamily="18" charset="0"/>
              </a:rPr>
              <a:t>СНІД</a:t>
            </a:r>
            <a:endParaRPr lang="ru-UA" sz="1600" dirty="0">
              <a:latin typeface="Times New Roman" panose="02020603050405020304" pitchFamily="18" charset="0"/>
              <a:ea typeface="Times New Roman" panose="02020603050405020304" pitchFamily="18" charset="0"/>
            </a:endParaRPr>
          </a:p>
          <a:p>
            <a:pPr indent="457200" algn="just"/>
            <a:r>
              <a:rPr lang="ru-RU" sz="1600" dirty="0">
                <a:latin typeface="Times New Roman" panose="02020603050405020304" pitchFamily="18" charset="0"/>
                <a:ea typeface="Times New Roman" panose="02020603050405020304" pitchFamily="18" charset="0"/>
              </a:rPr>
              <a:t>В </a:t>
            </a:r>
            <a:r>
              <a:rPr lang="uk-UA" sz="1600" dirty="0">
                <a:latin typeface="Times New Roman" panose="02020603050405020304" pitchFamily="18" charset="0"/>
                <a:ea typeface="Times New Roman" panose="02020603050405020304" pitchFamily="18" charset="0"/>
              </a:rPr>
              <a:t>гепатит</a:t>
            </a:r>
            <a:endParaRPr lang="ru-UA" sz="1600" dirty="0">
              <a:latin typeface="Times New Roman" panose="02020603050405020304" pitchFamily="18" charset="0"/>
              <a:ea typeface="Times New Roman" panose="02020603050405020304" pitchFamily="18" charset="0"/>
            </a:endParaRPr>
          </a:p>
          <a:p>
            <a:pPr indent="457200" algn="just"/>
            <a:r>
              <a:rPr lang="uk-UA" sz="1600" dirty="0">
                <a:latin typeface="Times New Roman" panose="02020603050405020304" pitchFamily="18" charset="0"/>
                <a:ea typeface="Times New Roman" panose="02020603050405020304" pitchFamily="18" charset="0"/>
              </a:rPr>
              <a:t>Г туберкульоз</a:t>
            </a:r>
            <a:endParaRPr lang="ru-UA" sz="1600" dirty="0">
              <a:latin typeface="Times New Roman" panose="02020603050405020304" pitchFamily="18" charset="0"/>
              <a:ea typeface="Times New Roman" panose="02020603050405020304" pitchFamily="18" charset="0"/>
            </a:endParaRPr>
          </a:p>
        </p:txBody>
      </p:sp>
      <p:sp>
        <p:nvSpPr>
          <p:cNvPr id="4" name="TextBox 3">
            <a:extLst>
              <a:ext uri="{FF2B5EF4-FFF2-40B4-BE49-F238E27FC236}">
                <a16:creationId xmlns:a16="http://schemas.microsoft.com/office/drawing/2014/main" id="{7123786F-A49C-490C-A45A-2346DE0A1B45}"/>
              </a:ext>
            </a:extLst>
          </p:cNvPr>
          <p:cNvSpPr txBox="1"/>
          <p:nvPr/>
        </p:nvSpPr>
        <p:spPr>
          <a:xfrm>
            <a:off x="6705260" y="780117"/>
            <a:ext cx="4376058" cy="646331"/>
          </a:xfrm>
          <a:prstGeom prst="rect">
            <a:avLst/>
          </a:prstGeom>
          <a:noFill/>
        </p:spPr>
        <p:txBody>
          <a:bodyPr wrap="square" rtlCol="0">
            <a:spAutoFit/>
          </a:bodyPr>
          <a:lstStyle/>
          <a:p>
            <a:r>
              <a:rPr lang="uk-UA" dirty="0">
                <a:highlight>
                  <a:srgbClr val="00FFFF"/>
                </a:highlight>
              </a:rPr>
              <a:t>Практичні аспекти генетичних знань: селекція, медицина, генна інженерія…..</a:t>
            </a:r>
            <a:endParaRPr lang="ru-UA" dirty="0">
              <a:highlight>
                <a:srgbClr val="00FFFF"/>
              </a:highlight>
            </a:endParaRPr>
          </a:p>
        </p:txBody>
      </p:sp>
      <p:pic>
        <p:nvPicPr>
          <p:cNvPr id="5" name="Рисунок 4" descr="Аудитория">
            <a:extLst>
              <a:ext uri="{FF2B5EF4-FFF2-40B4-BE49-F238E27FC236}">
                <a16:creationId xmlns:a16="http://schemas.microsoft.com/office/drawing/2014/main" id="{576AA8D2-7620-4F25-B7E4-64DC9AFB74CE}"/>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0863098" y="969248"/>
            <a:ext cx="914400" cy="914400"/>
          </a:xfrm>
          <a:prstGeom prst="rect">
            <a:avLst/>
          </a:prstGeom>
        </p:spPr>
      </p:pic>
    </p:spTree>
    <p:extLst>
      <p:ext uri="{BB962C8B-B14F-4D97-AF65-F5344CB8AC3E}">
        <p14:creationId xmlns:p14="http://schemas.microsoft.com/office/powerpoint/2010/main" val="2543304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2E02F98F-61DE-43B1-B5EB-7C62CEECFC0C}"/>
              </a:ext>
            </a:extLst>
          </p:cNvPr>
          <p:cNvPicPr/>
          <p:nvPr/>
        </p:nvPicPr>
        <p:blipFill rotWithShape="1">
          <a:blip r:embed="rId2"/>
          <a:srcRect l="35920" t="53624" r="37018" b="24287"/>
          <a:stretch/>
        </p:blipFill>
        <p:spPr bwMode="auto">
          <a:xfrm>
            <a:off x="225391" y="3653386"/>
            <a:ext cx="5870609" cy="3093643"/>
          </a:xfrm>
          <a:prstGeom prst="rect">
            <a:avLst/>
          </a:prstGeom>
          <a:ln>
            <a:noFill/>
          </a:ln>
          <a:extLst>
            <a:ext uri="{53640926-AAD7-44D8-BBD7-CCE9431645EC}">
              <a14:shadowObscured xmlns:a14="http://schemas.microsoft.com/office/drawing/2010/main"/>
            </a:ext>
          </a:extLst>
        </p:spPr>
      </p:pic>
      <p:sp>
        <p:nvSpPr>
          <p:cNvPr id="3" name="Прямоугольник 2">
            <a:extLst>
              <a:ext uri="{FF2B5EF4-FFF2-40B4-BE49-F238E27FC236}">
                <a16:creationId xmlns:a16="http://schemas.microsoft.com/office/drawing/2014/main" id="{486B0275-F5B5-433F-8666-734103F2309A}"/>
              </a:ext>
            </a:extLst>
          </p:cNvPr>
          <p:cNvSpPr/>
          <p:nvPr/>
        </p:nvSpPr>
        <p:spPr>
          <a:xfrm>
            <a:off x="368835" y="2462197"/>
            <a:ext cx="5638388" cy="966803"/>
          </a:xfrm>
          <a:prstGeom prst="rect">
            <a:avLst/>
          </a:prstGeom>
        </p:spPr>
        <p:txBody>
          <a:bodyPr wrap="square">
            <a:spAutoFit/>
          </a:bodyPr>
          <a:lstStyle/>
          <a:p>
            <a:pPr indent="457200" algn="just">
              <a:lnSpc>
                <a:spcPct val="107000"/>
              </a:lnSpc>
              <a:spcAft>
                <a:spcPts val="800"/>
              </a:spcAft>
            </a:pPr>
            <a:r>
              <a:rPr lang="uk-UA" dirty="0">
                <a:latin typeface="Times New Roman" panose="02020603050405020304" pitchFamily="18" charset="0"/>
                <a:ea typeface="Calibri" panose="020F0502020204030204" pitchFamily="34" charset="0"/>
                <a:cs typeface="Times New Roman" panose="02020603050405020304" pitchFamily="18" charset="0"/>
              </a:rPr>
              <a:t>Приклад завдання типу В: На рисунку представлено один з основних комплексів біохімічних реакцій.</a:t>
            </a:r>
            <a:endParaRPr lang="ru-UA"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Рисунок 3">
            <a:extLst>
              <a:ext uri="{FF2B5EF4-FFF2-40B4-BE49-F238E27FC236}">
                <a16:creationId xmlns:a16="http://schemas.microsoft.com/office/drawing/2014/main" id="{122001EE-0023-4469-A79A-6B76D277899F}"/>
              </a:ext>
            </a:extLst>
          </p:cNvPr>
          <p:cNvPicPr/>
          <p:nvPr/>
        </p:nvPicPr>
        <p:blipFill rotWithShape="1">
          <a:blip r:embed="rId3"/>
          <a:srcRect l="34505" t="20524" r="33683" b="42532"/>
          <a:stretch/>
        </p:blipFill>
        <p:spPr bwMode="auto">
          <a:xfrm>
            <a:off x="6321391" y="2167790"/>
            <a:ext cx="5870609" cy="4190884"/>
          </a:xfrm>
          <a:prstGeom prst="rect">
            <a:avLst/>
          </a:prstGeom>
          <a:ln>
            <a:noFill/>
          </a:ln>
          <a:extLst>
            <a:ext uri="{53640926-AAD7-44D8-BBD7-CCE9431645EC}">
              <a14:shadowObscured xmlns:a14="http://schemas.microsoft.com/office/drawing/2010/main"/>
            </a:ext>
          </a:extLst>
        </p:spPr>
      </p:pic>
      <p:sp>
        <p:nvSpPr>
          <p:cNvPr id="5" name="Прямоугольник 4">
            <a:extLst>
              <a:ext uri="{FF2B5EF4-FFF2-40B4-BE49-F238E27FC236}">
                <a16:creationId xmlns:a16="http://schemas.microsoft.com/office/drawing/2014/main" id="{8AFE0D29-BB10-42E1-B8B4-D698305548C6}"/>
              </a:ext>
            </a:extLst>
          </p:cNvPr>
          <p:cNvSpPr/>
          <p:nvPr/>
        </p:nvSpPr>
        <p:spPr>
          <a:xfrm>
            <a:off x="725802" y="349910"/>
            <a:ext cx="9820869" cy="1263166"/>
          </a:xfrm>
          <a:prstGeom prst="rect">
            <a:avLst/>
          </a:prstGeom>
        </p:spPr>
        <p:txBody>
          <a:bodyPr wrap="square">
            <a:spAutoFit/>
          </a:bodyPr>
          <a:lstStyle/>
          <a:p>
            <a:pPr indent="457200" algn="just">
              <a:lnSpc>
                <a:spcPct val="107000"/>
              </a:lnSpc>
              <a:spcAft>
                <a:spcPts val="800"/>
              </a:spcAft>
            </a:pPr>
            <a:r>
              <a:rPr lang="uk-UA" dirty="0">
                <a:latin typeface="Times New Roman" panose="02020603050405020304" pitchFamily="18" charset="0"/>
                <a:ea typeface="Calibri" panose="020F0502020204030204" pitchFamily="34" charset="0"/>
                <a:cs typeface="Times New Roman" panose="02020603050405020304" pitchFamily="18" charset="0"/>
              </a:rPr>
              <a:t>Завдання тесту В є найбільш мінливими за формою. Це можуть бути завдання на встановлення відповідності, встановлення послідовності, тощо. Якщо запитання тестів А і Б, як правило, є </a:t>
            </a:r>
            <a:r>
              <a:rPr lang="uk-UA" dirty="0" err="1">
                <a:latin typeface="Times New Roman" panose="02020603050405020304" pitchFamily="18" charset="0"/>
                <a:ea typeface="Calibri" panose="020F0502020204030204" pitchFamily="34" charset="0"/>
                <a:cs typeface="Times New Roman" panose="02020603050405020304" pitchFamily="18" charset="0"/>
              </a:rPr>
              <a:t>монодисциплінарними</a:t>
            </a:r>
            <a:r>
              <a:rPr lang="uk-UA" dirty="0">
                <a:latin typeface="Times New Roman" panose="02020603050405020304" pitchFamily="18" charset="0"/>
                <a:ea typeface="Calibri" panose="020F0502020204030204" pitchFamily="34" charset="0"/>
                <a:cs typeface="Times New Roman" panose="02020603050405020304" pitchFamily="18" charset="0"/>
              </a:rPr>
              <a:t> (стосуються певної галузі біології), то запитання тесту В можуть вимагати від учня знань із кількох суміжних галузей біології.</a:t>
            </a:r>
            <a:endParaRPr lang="ru-UA"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839762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8E4B58A4-0100-4336-B761-DC30FD7DFA42}"/>
              </a:ext>
            </a:extLst>
          </p:cNvPr>
          <p:cNvSpPr/>
          <p:nvPr/>
        </p:nvSpPr>
        <p:spPr>
          <a:xfrm>
            <a:off x="2063552" y="332657"/>
            <a:ext cx="7992888" cy="861774"/>
          </a:xfrm>
          <a:prstGeom prst="rect">
            <a:avLst/>
          </a:prstGeom>
        </p:spPr>
        <p:txBody>
          <a:bodyPr wrap="square">
            <a:spAutoFit/>
          </a:bodyPr>
          <a:lstStyle/>
          <a:p>
            <a:pPr indent="457200" algn="just"/>
            <a:r>
              <a:rPr lang="uk-UA" dirty="0">
                <a:latin typeface="Times New Roman" panose="02020603050405020304" pitchFamily="18" charset="0"/>
                <a:ea typeface="Times New Roman" panose="02020603050405020304" pitchFamily="18" charset="0"/>
              </a:rPr>
              <a:t> </a:t>
            </a:r>
            <a:endParaRPr lang="ru-UA" sz="2000" dirty="0">
              <a:latin typeface="Times New Roman" panose="02020603050405020304" pitchFamily="18" charset="0"/>
              <a:ea typeface="Times New Roman" panose="02020603050405020304" pitchFamily="18" charset="0"/>
            </a:endParaRPr>
          </a:p>
          <a:p>
            <a:pPr marL="342900" indent="-342900" algn="just">
              <a:buFont typeface="Times New Roman" panose="02020603050405020304" pitchFamily="18" charset="0"/>
              <a:buAutoNum type="arabicPeriod"/>
            </a:pPr>
            <a:r>
              <a:rPr lang="uk-UA" sz="1600" b="1" dirty="0">
                <a:latin typeface="Times New Roman" panose="02020603050405020304" pitchFamily="18" charset="0"/>
                <a:ea typeface="Times New Roman" panose="02020603050405020304" pitchFamily="18" charset="0"/>
              </a:rPr>
              <a:t>Установіть відповідність між відділом  рослин (1–4)  і представником (А-Д), що до нього належить:</a:t>
            </a:r>
            <a:endParaRPr lang="ru-UA" sz="1600" dirty="0">
              <a:latin typeface="Times New Roman" panose="02020603050405020304" pitchFamily="18" charset="0"/>
              <a:ea typeface="Times New Roman" panose="02020603050405020304" pitchFamily="18" charset="0"/>
            </a:endParaRPr>
          </a:p>
        </p:txBody>
      </p:sp>
      <p:graphicFrame>
        <p:nvGraphicFramePr>
          <p:cNvPr id="3" name="Таблица 2">
            <a:extLst>
              <a:ext uri="{FF2B5EF4-FFF2-40B4-BE49-F238E27FC236}">
                <a16:creationId xmlns:a16="http://schemas.microsoft.com/office/drawing/2014/main" id="{E9334408-F4DC-41CE-962A-C800B32B461B}"/>
              </a:ext>
            </a:extLst>
          </p:cNvPr>
          <p:cNvGraphicFramePr>
            <a:graphicFrameLocks noGrp="1"/>
          </p:cNvGraphicFramePr>
          <p:nvPr>
            <p:extLst/>
          </p:nvPr>
        </p:nvGraphicFramePr>
        <p:xfrm>
          <a:off x="3071664" y="1965514"/>
          <a:ext cx="6408712" cy="1477328"/>
        </p:xfrm>
        <a:graphic>
          <a:graphicData uri="http://schemas.openxmlformats.org/drawingml/2006/table">
            <a:tbl>
              <a:tblPr>
                <a:tableStyleId>{5C22544A-7EE6-4342-B048-85BDC9FD1C3A}</a:tableStyleId>
              </a:tblPr>
              <a:tblGrid>
                <a:gridCol w="3024336">
                  <a:extLst>
                    <a:ext uri="{9D8B030D-6E8A-4147-A177-3AD203B41FA5}">
                      <a16:colId xmlns:a16="http://schemas.microsoft.com/office/drawing/2014/main" val="1460406402"/>
                    </a:ext>
                  </a:extLst>
                </a:gridCol>
                <a:gridCol w="3384376">
                  <a:extLst>
                    <a:ext uri="{9D8B030D-6E8A-4147-A177-3AD203B41FA5}">
                      <a16:colId xmlns:a16="http://schemas.microsoft.com/office/drawing/2014/main" val="2158349685"/>
                    </a:ext>
                  </a:extLst>
                </a:gridCol>
              </a:tblGrid>
              <a:tr h="1477328">
                <a:tc>
                  <a:txBody>
                    <a:bodyPr/>
                    <a:lstStyle/>
                    <a:p>
                      <a:pPr marL="86995">
                        <a:spcAft>
                          <a:spcPts val="0"/>
                        </a:spcAft>
                      </a:pPr>
                      <a:r>
                        <a:rPr lang="uk-UA" sz="1600" dirty="0">
                          <a:effectLst/>
                        </a:rPr>
                        <a:t>1  Бурі водорості</a:t>
                      </a:r>
                      <a:endParaRPr lang="ru-UA" sz="1600" dirty="0">
                        <a:effectLst/>
                      </a:endParaRPr>
                    </a:p>
                    <a:p>
                      <a:pPr marL="86995">
                        <a:spcAft>
                          <a:spcPts val="0"/>
                        </a:spcAft>
                      </a:pPr>
                      <a:r>
                        <a:rPr lang="uk-UA" sz="1600" dirty="0">
                          <a:effectLst/>
                        </a:rPr>
                        <a:t>2  Голонасінні</a:t>
                      </a:r>
                      <a:endParaRPr lang="ru-UA" sz="1600" dirty="0">
                        <a:effectLst/>
                      </a:endParaRPr>
                    </a:p>
                    <a:p>
                      <a:pPr marL="86995">
                        <a:spcAft>
                          <a:spcPts val="0"/>
                        </a:spcAft>
                      </a:pPr>
                      <a:r>
                        <a:rPr lang="uk-UA" sz="1600" dirty="0">
                          <a:effectLst/>
                        </a:rPr>
                        <a:t>3  Квіткові</a:t>
                      </a:r>
                      <a:endParaRPr lang="ru-UA" sz="1600" dirty="0">
                        <a:effectLst/>
                      </a:endParaRPr>
                    </a:p>
                    <a:p>
                      <a:pPr marL="86995">
                        <a:spcAft>
                          <a:spcPts val="0"/>
                        </a:spcAft>
                      </a:pPr>
                      <a:r>
                        <a:rPr lang="uk-UA" sz="1600" dirty="0">
                          <a:effectLst/>
                        </a:rPr>
                        <a:t>4  Мохоподібні</a:t>
                      </a:r>
                      <a:endParaRPr lang="ru-UA" sz="16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ru-RU" sz="1600" dirty="0">
                          <a:effectLst/>
                        </a:rPr>
                        <a:t>А </a:t>
                      </a:r>
                      <a:r>
                        <a:rPr lang="uk-UA" sz="1600" dirty="0">
                          <a:effectLst/>
                        </a:rPr>
                        <a:t>Маршанція мінлива</a:t>
                      </a:r>
                      <a:endParaRPr lang="ru-UA" sz="1600" dirty="0">
                        <a:effectLst/>
                      </a:endParaRPr>
                    </a:p>
                    <a:p>
                      <a:pPr>
                        <a:spcAft>
                          <a:spcPts val="0"/>
                        </a:spcAft>
                      </a:pPr>
                      <a:r>
                        <a:rPr lang="ru-RU" sz="1600" dirty="0">
                          <a:effectLst/>
                        </a:rPr>
                        <a:t>Б </a:t>
                      </a:r>
                      <a:r>
                        <a:rPr lang="uk-UA" sz="1600" dirty="0">
                          <a:effectLst/>
                        </a:rPr>
                        <a:t>Модрина європейська</a:t>
                      </a:r>
                      <a:endParaRPr lang="ru-UA" sz="1600" dirty="0">
                        <a:effectLst/>
                      </a:endParaRPr>
                    </a:p>
                    <a:p>
                      <a:pPr>
                        <a:spcAft>
                          <a:spcPts val="0"/>
                        </a:spcAft>
                      </a:pPr>
                      <a:r>
                        <a:rPr lang="ru-RU" sz="1600" dirty="0">
                          <a:effectLst/>
                        </a:rPr>
                        <a:t>В </a:t>
                      </a:r>
                      <a:r>
                        <a:rPr lang="uk-UA" sz="1600" dirty="0">
                          <a:effectLst/>
                        </a:rPr>
                        <a:t>Ламінарія пальчаста</a:t>
                      </a:r>
                      <a:endParaRPr lang="ru-UA" sz="1600" dirty="0">
                        <a:effectLst/>
                      </a:endParaRPr>
                    </a:p>
                    <a:p>
                      <a:pPr>
                        <a:spcAft>
                          <a:spcPts val="0"/>
                        </a:spcAft>
                      </a:pPr>
                      <a:r>
                        <a:rPr lang="ru-RU" sz="1600" dirty="0">
                          <a:effectLst/>
                        </a:rPr>
                        <a:t>Г </a:t>
                      </a:r>
                      <a:r>
                        <a:rPr lang="uk-UA" sz="1600" dirty="0">
                          <a:effectLst/>
                        </a:rPr>
                        <a:t>Омела біла</a:t>
                      </a:r>
                      <a:endParaRPr lang="ru-UA" sz="1600" dirty="0">
                        <a:effectLst/>
                      </a:endParaRPr>
                    </a:p>
                    <a:p>
                      <a:pPr>
                        <a:spcAft>
                          <a:spcPts val="0"/>
                        </a:spcAft>
                      </a:pPr>
                      <a:r>
                        <a:rPr lang="uk-UA" sz="1600" dirty="0">
                          <a:effectLst/>
                        </a:rPr>
                        <a:t>Д Страусове перо</a:t>
                      </a:r>
                      <a:endParaRPr lang="ru-UA" sz="16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005426694"/>
                  </a:ext>
                </a:extLst>
              </a:tr>
            </a:tbl>
          </a:graphicData>
        </a:graphic>
      </p:graphicFrame>
    </p:spTree>
    <p:extLst>
      <p:ext uri="{BB962C8B-B14F-4D97-AF65-F5344CB8AC3E}">
        <p14:creationId xmlns:p14="http://schemas.microsoft.com/office/powerpoint/2010/main" val="14180048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FE92D27-9C9D-449A-9A28-5805F37704AF}"/>
              </a:ext>
            </a:extLst>
          </p:cNvPr>
          <p:cNvSpPr txBox="1"/>
          <p:nvPr/>
        </p:nvSpPr>
        <p:spPr>
          <a:xfrm>
            <a:off x="4651899" y="195308"/>
            <a:ext cx="3657600" cy="369332"/>
          </a:xfrm>
          <a:prstGeom prst="rect">
            <a:avLst/>
          </a:prstGeom>
          <a:noFill/>
        </p:spPr>
        <p:txBody>
          <a:bodyPr wrap="square" rtlCol="0">
            <a:spAutoFit/>
          </a:bodyPr>
          <a:lstStyle/>
          <a:p>
            <a:r>
              <a:rPr lang="uk-UA" dirty="0">
                <a:highlight>
                  <a:srgbClr val="FFFF00"/>
                </a:highlight>
              </a:rPr>
              <a:t>Завдання із короткою відповіддю</a:t>
            </a:r>
            <a:endParaRPr lang="ru-UA" dirty="0">
              <a:highlight>
                <a:srgbClr val="FFFF00"/>
              </a:highlight>
            </a:endParaRPr>
          </a:p>
        </p:txBody>
      </p:sp>
      <p:sp>
        <p:nvSpPr>
          <p:cNvPr id="3" name="Прямоугольник 2">
            <a:extLst>
              <a:ext uri="{FF2B5EF4-FFF2-40B4-BE49-F238E27FC236}">
                <a16:creationId xmlns:a16="http://schemas.microsoft.com/office/drawing/2014/main" id="{606150B2-7124-4BA0-8CEF-4E3911CA901D}"/>
              </a:ext>
            </a:extLst>
          </p:cNvPr>
          <p:cNvSpPr/>
          <p:nvPr/>
        </p:nvSpPr>
        <p:spPr>
          <a:xfrm>
            <a:off x="488272" y="937502"/>
            <a:ext cx="11443316" cy="4524315"/>
          </a:xfrm>
          <a:prstGeom prst="rect">
            <a:avLst/>
          </a:prstGeom>
        </p:spPr>
        <p:txBody>
          <a:bodyPr wrap="square">
            <a:spAutoFit/>
          </a:bodyPr>
          <a:lstStyle/>
          <a:p>
            <a:pPr algn="just"/>
            <a:r>
              <a:rPr lang="uk-UA" dirty="0">
                <a:latin typeface="Times New Roman" panose="02020603050405020304" pitchFamily="18" charset="0"/>
                <a:ea typeface="Times New Roman" panose="02020603050405020304" pitchFamily="18" charset="0"/>
              </a:rPr>
              <a:t>Традиційно ці органічні речовини використовуються організмами як джерело енергії, але багато з молекул цього класу виконують структурну роль, наприклад утворюють клітинну стінку у рослин або грибів. </a:t>
            </a:r>
          </a:p>
          <a:p>
            <a:pPr algn="just"/>
            <a:r>
              <a:rPr lang="uk-UA" dirty="0">
                <a:latin typeface="Times New Roman" panose="02020603050405020304" pitchFamily="18" charset="0"/>
                <a:ea typeface="Times New Roman" panose="02020603050405020304" pitchFamily="18" charset="0"/>
              </a:rPr>
              <a:t>Поживна цінність цих речовин визначається ефективністю метаболічного перетворення. Так, при анаеробному окисленні одна молекула …… може забезпечити клітину ……… молекулами  універсальної енергетичної «валюти» клітини - ……., а при аеробному окисленні, яке відбувається у спеціальних структурах еукаріотичних клітин - ……., значно більшою кількістю - ……..</a:t>
            </a:r>
          </a:p>
          <a:p>
            <a:pPr algn="just"/>
            <a:r>
              <a:rPr lang="uk-UA" dirty="0">
                <a:latin typeface="Times New Roman" panose="02020603050405020304" pitchFamily="18" charset="0"/>
              </a:rPr>
              <a:t>Концентрація  у крові людини речовини цього класу -……, що є основним мономером запасної речовини пшениці та кукурудзи- ………  та легко  гідролізується у травній системі людини за допомогою ферменту……….., є важливим фізіологічним показником гомеостазу. У регуляції її вмісту у крові  людини беруть участь ……. підшлункової залози. При цьому ………. забезпечує зниження концентрації, а його нестача призводить до розвитку хвороби - ..……  , а другий - …….., забезпечує підвищення вмісту цієї речовини за рахунок гідролізу накопиченого у …….. та ………  полімеру- …………</a:t>
            </a:r>
          </a:p>
          <a:p>
            <a:pPr algn="just"/>
            <a:r>
              <a:rPr lang="uk-UA" dirty="0">
                <a:latin typeface="Times New Roman" panose="02020603050405020304" pitchFamily="18" charset="0"/>
              </a:rPr>
              <a:t>Речовина цього класу, яка входить до складу молока - …….. Інша – …… -  є основною молекулою, що транспортується у складі </a:t>
            </a:r>
            <a:r>
              <a:rPr lang="uk-UA" dirty="0" err="1">
                <a:latin typeface="Times New Roman" panose="02020603050405020304" pitchFamily="18" charset="0"/>
              </a:rPr>
              <a:t>флоемного</a:t>
            </a:r>
            <a:r>
              <a:rPr lang="uk-UA" dirty="0">
                <a:latin typeface="Times New Roman" panose="02020603050405020304" pitchFamily="18" charset="0"/>
              </a:rPr>
              <a:t> соку рослин.</a:t>
            </a:r>
          </a:p>
          <a:p>
            <a:pPr algn="just"/>
            <a:r>
              <a:rPr lang="uk-UA" dirty="0">
                <a:latin typeface="Times New Roman" panose="02020603050405020304" pitchFamily="18" charset="0"/>
              </a:rPr>
              <a:t>Речовини цього класу  разом із іншими полімерними сполуками - …… -входять до складу обов'язкових компонентів мембран - ………, що беруть участь у сприйнятті сигналів та ідентифікації клітин. </a:t>
            </a:r>
            <a:endParaRPr lang="ru-UA" dirty="0"/>
          </a:p>
        </p:txBody>
      </p:sp>
      <p:sp>
        <p:nvSpPr>
          <p:cNvPr id="5" name="TextBox 4">
            <a:extLst>
              <a:ext uri="{FF2B5EF4-FFF2-40B4-BE49-F238E27FC236}">
                <a16:creationId xmlns:a16="http://schemas.microsoft.com/office/drawing/2014/main" id="{10325AA7-D046-489F-93CA-2709242CC92B}"/>
              </a:ext>
            </a:extLst>
          </p:cNvPr>
          <p:cNvSpPr txBox="1"/>
          <p:nvPr/>
        </p:nvSpPr>
        <p:spPr>
          <a:xfrm>
            <a:off x="7603724" y="6038866"/>
            <a:ext cx="4474345" cy="523220"/>
          </a:xfrm>
          <a:prstGeom prst="rect">
            <a:avLst/>
          </a:prstGeom>
          <a:noFill/>
        </p:spPr>
        <p:txBody>
          <a:bodyPr wrap="square" rtlCol="0">
            <a:spAutoFit/>
          </a:bodyPr>
          <a:lstStyle/>
          <a:p>
            <a:r>
              <a:rPr lang="uk-UA" sz="1400" dirty="0"/>
              <a:t>Максимальна кількість балів  відповідає кількості пропущених термінів = 20</a:t>
            </a:r>
            <a:endParaRPr lang="ru-UA" sz="1400" dirty="0"/>
          </a:p>
        </p:txBody>
      </p:sp>
      <p:sp>
        <p:nvSpPr>
          <p:cNvPr id="7" name="Прямоугольник 6">
            <a:extLst>
              <a:ext uri="{FF2B5EF4-FFF2-40B4-BE49-F238E27FC236}">
                <a16:creationId xmlns:a16="http://schemas.microsoft.com/office/drawing/2014/main" id="{7371185B-0BA5-47B3-83F0-0691AB3D8A64}"/>
              </a:ext>
            </a:extLst>
          </p:cNvPr>
          <p:cNvSpPr/>
          <p:nvPr/>
        </p:nvSpPr>
        <p:spPr>
          <a:xfrm>
            <a:off x="651662" y="128754"/>
            <a:ext cx="2987548" cy="463397"/>
          </a:xfrm>
          <a:prstGeom prst="rect">
            <a:avLst/>
          </a:prstGeom>
        </p:spPr>
        <p:txBody>
          <a:bodyPr wrap="none">
            <a:spAutoFit/>
          </a:bodyPr>
          <a:lstStyle/>
          <a:p>
            <a:pPr algn="ctr">
              <a:lnSpc>
                <a:spcPct val="150000"/>
              </a:lnSpc>
              <a:spcAft>
                <a:spcPts val="0"/>
              </a:spcAft>
            </a:pPr>
            <a:r>
              <a:rPr lang="ru-UA"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ІІ </a:t>
            </a:r>
            <a:r>
              <a:rPr lang="uk-UA"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фінальний</a:t>
            </a:r>
            <a:r>
              <a:rPr lang="ru-UA"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тур</a:t>
            </a:r>
            <a:r>
              <a:rPr lang="uk-UA"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(60 хвилин)</a:t>
            </a:r>
            <a:endParaRPr lang="ru-UA"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845053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FE92D27-9C9D-449A-9A28-5805F37704AF}"/>
              </a:ext>
            </a:extLst>
          </p:cNvPr>
          <p:cNvSpPr txBox="1"/>
          <p:nvPr/>
        </p:nvSpPr>
        <p:spPr>
          <a:xfrm>
            <a:off x="4651899" y="195308"/>
            <a:ext cx="3657600" cy="369332"/>
          </a:xfrm>
          <a:prstGeom prst="rect">
            <a:avLst/>
          </a:prstGeom>
          <a:noFill/>
        </p:spPr>
        <p:txBody>
          <a:bodyPr wrap="square" rtlCol="0">
            <a:spAutoFit/>
          </a:bodyPr>
          <a:lstStyle/>
          <a:p>
            <a:r>
              <a:rPr lang="uk-UA" dirty="0">
                <a:highlight>
                  <a:srgbClr val="FFFF00"/>
                </a:highlight>
              </a:rPr>
              <a:t>Задача з молекулярної біології</a:t>
            </a:r>
            <a:endParaRPr lang="ru-UA" dirty="0">
              <a:highlight>
                <a:srgbClr val="FFFF00"/>
              </a:highlight>
            </a:endParaRPr>
          </a:p>
        </p:txBody>
      </p:sp>
      <p:sp>
        <p:nvSpPr>
          <p:cNvPr id="3" name="Прямоугольник 2">
            <a:extLst>
              <a:ext uri="{FF2B5EF4-FFF2-40B4-BE49-F238E27FC236}">
                <a16:creationId xmlns:a16="http://schemas.microsoft.com/office/drawing/2014/main" id="{606150B2-7124-4BA0-8CEF-4E3911CA901D}"/>
              </a:ext>
            </a:extLst>
          </p:cNvPr>
          <p:cNvSpPr/>
          <p:nvPr/>
        </p:nvSpPr>
        <p:spPr>
          <a:xfrm>
            <a:off x="150920" y="952066"/>
            <a:ext cx="6096000" cy="2308324"/>
          </a:xfrm>
          <a:prstGeom prst="rect">
            <a:avLst/>
          </a:prstGeom>
        </p:spPr>
        <p:txBody>
          <a:bodyPr wrap="square">
            <a:spAutoFit/>
          </a:bodyPr>
          <a:lstStyle/>
          <a:p>
            <a:r>
              <a:rPr lang="uk-UA" b="1" dirty="0">
                <a:sym typeface="Wingdings" panose="05000000000000000000" pitchFamily="2" charset="2"/>
              </a:rPr>
              <a:t></a:t>
            </a:r>
            <a:r>
              <a:rPr lang="uk-UA" dirty="0"/>
              <a:t>  </a:t>
            </a:r>
            <a:r>
              <a:rPr lang="uk-UA" u="sng" dirty="0"/>
              <a:t>Відомості, які необхідні для розв’язання задач.</a:t>
            </a:r>
            <a:r>
              <a:rPr lang="uk-UA" dirty="0"/>
              <a:t> (Усі наведені чисельні величини є усередненими.)</a:t>
            </a:r>
            <a:endParaRPr lang="ru-UA" dirty="0"/>
          </a:p>
          <a:p>
            <a:pPr lvl="0"/>
            <a:r>
              <a:rPr lang="uk-UA" dirty="0"/>
              <a:t>Молекулярна маса нуклеотиду 345 г/моль.</a:t>
            </a:r>
            <a:endParaRPr lang="ru-UA" dirty="0"/>
          </a:p>
          <a:p>
            <a:pPr lvl="0"/>
            <a:r>
              <a:rPr lang="uk-UA" dirty="0"/>
              <a:t>Молекулярна маса амінокислоти 100 г/моль.</a:t>
            </a:r>
            <a:endParaRPr lang="ru-UA" dirty="0"/>
          </a:p>
          <a:p>
            <a:pPr lvl="0"/>
            <a:r>
              <a:rPr lang="uk-UA" dirty="0"/>
              <a:t>Відстань між сусідніми нуклеотидами ДНК, розташованими в одному ланцюзі, – 0,34 нм (3,4 Å).</a:t>
            </a:r>
            <a:endParaRPr lang="ru-UA" dirty="0"/>
          </a:p>
          <a:p>
            <a:pPr lvl="0"/>
            <a:r>
              <a:rPr lang="uk-UA" dirty="0"/>
              <a:t>Правило </a:t>
            </a:r>
            <a:r>
              <a:rPr lang="uk-UA" dirty="0" err="1"/>
              <a:t>Чаргаффа</a:t>
            </a:r>
            <a:r>
              <a:rPr lang="uk-UA" dirty="0"/>
              <a:t>: А = Т; Г = Ц; А + Г = Т + Ц, отже А/Т = Г/Ц = 1.</a:t>
            </a:r>
            <a:endParaRPr lang="ru-UA" dirty="0"/>
          </a:p>
        </p:txBody>
      </p:sp>
      <p:sp>
        <p:nvSpPr>
          <p:cNvPr id="4" name="TextBox 3">
            <a:extLst>
              <a:ext uri="{FF2B5EF4-FFF2-40B4-BE49-F238E27FC236}">
                <a16:creationId xmlns:a16="http://schemas.microsoft.com/office/drawing/2014/main" id="{FF22CDF7-8D0A-4691-ACA9-6E2B2D13C388}"/>
              </a:ext>
            </a:extLst>
          </p:cNvPr>
          <p:cNvSpPr txBox="1"/>
          <p:nvPr/>
        </p:nvSpPr>
        <p:spPr>
          <a:xfrm>
            <a:off x="7084847" y="4231419"/>
            <a:ext cx="4811698" cy="923330"/>
          </a:xfrm>
          <a:prstGeom prst="rect">
            <a:avLst/>
          </a:prstGeom>
          <a:noFill/>
        </p:spPr>
        <p:txBody>
          <a:bodyPr wrap="square" rtlCol="0">
            <a:spAutoFit/>
          </a:bodyPr>
          <a:lstStyle/>
          <a:p>
            <a:pPr marL="342900" indent="-342900">
              <a:buAutoNum type="arabicPeriod"/>
            </a:pPr>
            <a:r>
              <a:rPr lang="uk-UA" dirty="0"/>
              <a:t>Схема передачі спадкової інформації</a:t>
            </a:r>
          </a:p>
          <a:p>
            <a:pPr marL="342900" indent="-342900">
              <a:buAutoNum type="arabicPeriod"/>
            </a:pPr>
            <a:r>
              <a:rPr lang="uk-UA" dirty="0"/>
              <a:t>Врахування всіх процесів</a:t>
            </a:r>
          </a:p>
          <a:p>
            <a:pPr marL="342900" indent="-342900">
              <a:buAutoNum type="arabicPeriod"/>
            </a:pPr>
            <a:r>
              <a:rPr lang="uk-UA" dirty="0"/>
              <a:t>Пояснення кожного етапу</a:t>
            </a:r>
            <a:endParaRPr lang="ru-UA" dirty="0"/>
          </a:p>
        </p:txBody>
      </p:sp>
      <p:cxnSp>
        <p:nvCxnSpPr>
          <p:cNvPr id="6" name="Прямая со стрелкой 5">
            <a:extLst>
              <a:ext uri="{FF2B5EF4-FFF2-40B4-BE49-F238E27FC236}">
                <a16:creationId xmlns:a16="http://schemas.microsoft.com/office/drawing/2014/main" id="{54E30E09-5787-4DB9-AC75-AA8D355DED12}"/>
              </a:ext>
            </a:extLst>
          </p:cNvPr>
          <p:cNvCxnSpPr/>
          <p:nvPr/>
        </p:nvCxnSpPr>
        <p:spPr>
          <a:xfrm>
            <a:off x="8114190" y="1802167"/>
            <a:ext cx="67470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7" name="Рисунок 6">
            <a:extLst>
              <a:ext uri="{FF2B5EF4-FFF2-40B4-BE49-F238E27FC236}">
                <a16:creationId xmlns:a16="http://schemas.microsoft.com/office/drawing/2014/main" id="{0F6B9905-6048-482A-A8AC-4EDD16D41F23}"/>
              </a:ext>
            </a:extLst>
          </p:cNvPr>
          <p:cNvPicPr/>
          <p:nvPr/>
        </p:nvPicPr>
        <p:blipFill>
          <a:blip r:embed="rId2">
            <a:lum contrast="-20000"/>
            <a:grayscl/>
            <a:extLst>
              <a:ext uri="{28A0092B-C50C-407E-A947-70E740481C1C}">
                <a14:useLocalDpi xmlns:a14="http://schemas.microsoft.com/office/drawing/2010/main" val="0"/>
              </a:ext>
            </a:extLst>
          </a:blip>
          <a:srcRect/>
          <a:stretch>
            <a:fillRect/>
          </a:stretch>
        </p:blipFill>
        <p:spPr bwMode="auto">
          <a:xfrm>
            <a:off x="6573027" y="767891"/>
            <a:ext cx="4754880" cy="2232660"/>
          </a:xfrm>
          <a:prstGeom prst="rect">
            <a:avLst/>
          </a:prstGeom>
          <a:noFill/>
          <a:ln>
            <a:noFill/>
          </a:ln>
        </p:spPr>
      </p:pic>
      <p:sp>
        <p:nvSpPr>
          <p:cNvPr id="5" name="Прямоугольник 4">
            <a:extLst>
              <a:ext uri="{FF2B5EF4-FFF2-40B4-BE49-F238E27FC236}">
                <a16:creationId xmlns:a16="http://schemas.microsoft.com/office/drawing/2014/main" id="{1996EBBC-18AD-48BF-A476-8171E3E64119}"/>
              </a:ext>
            </a:extLst>
          </p:cNvPr>
          <p:cNvSpPr/>
          <p:nvPr/>
        </p:nvSpPr>
        <p:spPr>
          <a:xfrm>
            <a:off x="295455" y="4508418"/>
            <a:ext cx="6096000" cy="646331"/>
          </a:xfrm>
          <a:prstGeom prst="rect">
            <a:avLst/>
          </a:prstGeom>
        </p:spPr>
        <p:txBody>
          <a:bodyPr>
            <a:spAutoFit/>
          </a:bodyPr>
          <a:lstStyle/>
          <a:p>
            <a:pPr lvl="0" algn="just">
              <a:spcAft>
                <a:spcPts val="0"/>
              </a:spcAft>
              <a:tabLst>
                <a:tab pos="609600" algn="l"/>
              </a:tabLst>
            </a:pPr>
            <a:r>
              <a:rPr lang="uk-UA" dirty="0">
                <a:latin typeface="Times New Roman" panose="02020603050405020304" pitchFamily="18" charset="0"/>
                <a:ea typeface="Times New Roman" panose="02020603050405020304" pitchFamily="18" charset="0"/>
                <a:cs typeface="Times New Roman" panose="02020603050405020304" pitchFamily="18" charset="0"/>
              </a:rPr>
              <a:t>Що важче – молекула білка, яка складається з 630 амінокислот, чи ген, який кодує цей білок?</a:t>
            </a:r>
            <a:endParaRPr lang="ru-UA" sz="16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225937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FE92D27-9C9D-449A-9A28-5805F37704AF}"/>
              </a:ext>
            </a:extLst>
          </p:cNvPr>
          <p:cNvSpPr txBox="1"/>
          <p:nvPr/>
        </p:nvSpPr>
        <p:spPr>
          <a:xfrm>
            <a:off x="4651899" y="195308"/>
            <a:ext cx="3657600" cy="369332"/>
          </a:xfrm>
          <a:prstGeom prst="rect">
            <a:avLst/>
          </a:prstGeom>
          <a:noFill/>
        </p:spPr>
        <p:txBody>
          <a:bodyPr wrap="square" rtlCol="0">
            <a:spAutoFit/>
          </a:bodyPr>
          <a:lstStyle/>
          <a:p>
            <a:r>
              <a:rPr lang="uk-UA" dirty="0">
                <a:highlight>
                  <a:srgbClr val="FFFF00"/>
                </a:highlight>
              </a:rPr>
              <a:t>Задача з генетики</a:t>
            </a:r>
            <a:endParaRPr lang="ru-UA" dirty="0">
              <a:highlight>
                <a:srgbClr val="FFFF00"/>
              </a:highlight>
            </a:endParaRPr>
          </a:p>
        </p:txBody>
      </p:sp>
      <p:sp>
        <p:nvSpPr>
          <p:cNvPr id="3" name="Прямоугольник 2">
            <a:extLst>
              <a:ext uri="{FF2B5EF4-FFF2-40B4-BE49-F238E27FC236}">
                <a16:creationId xmlns:a16="http://schemas.microsoft.com/office/drawing/2014/main" id="{606150B2-7124-4BA0-8CEF-4E3911CA901D}"/>
              </a:ext>
            </a:extLst>
          </p:cNvPr>
          <p:cNvSpPr/>
          <p:nvPr/>
        </p:nvSpPr>
        <p:spPr>
          <a:xfrm>
            <a:off x="757561" y="952066"/>
            <a:ext cx="4595674" cy="2585323"/>
          </a:xfrm>
          <a:prstGeom prst="rect">
            <a:avLst/>
          </a:prstGeom>
        </p:spPr>
        <p:txBody>
          <a:bodyPr wrap="square">
            <a:spAutoFit/>
          </a:bodyPr>
          <a:lstStyle/>
          <a:p>
            <a:pPr algn="just"/>
            <a:r>
              <a:rPr lang="uk-UA" dirty="0">
                <a:latin typeface="Times New Roman" panose="02020603050405020304" pitchFamily="18" charset="0"/>
                <a:ea typeface="Times New Roman" panose="02020603050405020304" pitchFamily="18" charset="0"/>
              </a:rPr>
              <a:t>У людини дальтонізм – рецесивна, зчеплена з Х-хромосомою ознака. Альбінізм (відсутність пігментації) зумовлений </a:t>
            </a:r>
            <a:r>
              <a:rPr lang="uk-UA" dirty="0" err="1">
                <a:latin typeface="Times New Roman" panose="02020603050405020304" pitchFamily="18" charset="0"/>
                <a:ea typeface="Times New Roman" panose="02020603050405020304" pitchFamily="18" charset="0"/>
              </a:rPr>
              <a:t>аутосомним</a:t>
            </a:r>
            <a:r>
              <a:rPr lang="uk-UA" dirty="0">
                <a:latin typeface="Times New Roman" panose="02020603050405020304" pitchFamily="18" charset="0"/>
                <a:ea typeface="Times New Roman" panose="02020603050405020304" pitchFamily="18" charset="0"/>
              </a:rPr>
              <a:t> рецесивним геном. В одній родині, де чоловік та жінка нормально пігментовані та мають нормальний зір, народився син з обома аномаліями. Якою може бути ймовірність народження наступного разу здорової дівчинки?</a:t>
            </a:r>
            <a:endParaRPr lang="ru-UA" dirty="0"/>
          </a:p>
        </p:txBody>
      </p:sp>
      <p:sp>
        <p:nvSpPr>
          <p:cNvPr id="4" name="TextBox 3">
            <a:extLst>
              <a:ext uri="{FF2B5EF4-FFF2-40B4-BE49-F238E27FC236}">
                <a16:creationId xmlns:a16="http://schemas.microsoft.com/office/drawing/2014/main" id="{FF22CDF7-8D0A-4691-ACA9-6E2B2D13C388}"/>
              </a:ext>
            </a:extLst>
          </p:cNvPr>
          <p:cNvSpPr txBox="1"/>
          <p:nvPr/>
        </p:nvSpPr>
        <p:spPr>
          <a:xfrm>
            <a:off x="6622741" y="1056442"/>
            <a:ext cx="4811698" cy="2308324"/>
          </a:xfrm>
          <a:prstGeom prst="rect">
            <a:avLst/>
          </a:prstGeom>
          <a:noFill/>
        </p:spPr>
        <p:txBody>
          <a:bodyPr wrap="square" rtlCol="0">
            <a:spAutoFit/>
          </a:bodyPr>
          <a:lstStyle/>
          <a:p>
            <a:pPr marL="342900" indent="-342900">
              <a:buAutoNum type="arabicPeriod"/>
            </a:pPr>
            <a:r>
              <a:rPr lang="uk-UA" dirty="0">
                <a:highlight>
                  <a:srgbClr val="00FFFF"/>
                </a:highlight>
              </a:rPr>
              <a:t>Дано</a:t>
            </a:r>
          </a:p>
          <a:p>
            <a:pPr marL="342900" indent="-342900">
              <a:buAutoNum type="arabicPeriod"/>
            </a:pPr>
            <a:r>
              <a:rPr lang="uk-UA" dirty="0">
                <a:highlight>
                  <a:srgbClr val="00FFFF"/>
                </a:highlight>
              </a:rPr>
              <a:t>Схема схрещування</a:t>
            </a:r>
          </a:p>
          <a:p>
            <a:pPr marL="342900" indent="-342900">
              <a:buAutoNum type="arabicPeriod"/>
            </a:pPr>
            <a:r>
              <a:rPr lang="uk-UA" dirty="0">
                <a:highlight>
                  <a:srgbClr val="00FFFF"/>
                </a:highlight>
              </a:rPr>
              <a:t>Фенотипи                 генотипи</a:t>
            </a:r>
          </a:p>
          <a:p>
            <a:pPr marL="342900" indent="-342900">
              <a:buAutoNum type="arabicPeriod"/>
            </a:pPr>
            <a:r>
              <a:rPr lang="uk-UA" dirty="0">
                <a:highlight>
                  <a:srgbClr val="00FFFF"/>
                </a:highlight>
              </a:rPr>
              <a:t>Гамети</a:t>
            </a:r>
          </a:p>
          <a:p>
            <a:pPr marL="342900" indent="-342900">
              <a:buAutoNum type="arabicPeriod"/>
            </a:pPr>
            <a:r>
              <a:rPr lang="uk-UA" dirty="0">
                <a:highlight>
                  <a:srgbClr val="00FFFF"/>
                </a:highlight>
              </a:rPr>
              <a:t>Розрахунок ймовірностей за необхідними гаметами або  серед усіх можливих нащадків</a:t>
            </a:r>
          </a:p>
          <a:p>
            <a:pPr marL="342900" indent="-342900">
              <a:buAutoNum type="arabicPeriod"/>
            </a:pPr>
            <a:r>
              <a:rPr lang="uk-UA" dirty="0">
                <a:highlight>
                  <a:srgbClr val="00FFFF"/>
                </a:highlight>
              </a:rPr>
              <a:t>Пояснення кожного етапу</a:t>
            </a:r>
            <a:endParaRPr lang="ru-UA" dirty="0">
              <a:highlight>
                <a:srgbClr val="00FFFF"/>
              </a:highlight>
            </a:endParaRPr>
          </a:p>
        </p:txBody>
      </p:sp>
      <p:cxnSp>
        <p:nvCxnSpPr>
          <p:cNvPr id="6" name="Прямая со стрелкой 5">
            <a:extLst>
              <a:ext uri="{FF2B5EF4-FFF2-40B4-BE49-F238E27FC236}">
                <a16:creationId xmlns:a16="http://schemas.microsoft.com/office/drawing/2014/main" id="{54E30E09-5787-4DB9-AC75-AA8D355DED12}"/>
              </a:ext>
            </a:extLst>
          </p:cNvPr>
          <p:cNvCxnSpPr/>
          <p:nvPr/>
        </p:nvCxnSpPr>
        <p:spPr>
          <a:xfrm>
            <a:off x="8114190" y="1802167"/>
            <a:ext cx="67470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06238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2A59D51F-D290-42E4-AA0D-A6F7DA78EB0F}"/>
              </a:ext>
            </a:extLst>
          </p:cNvPr>
          <p:cNvSpPr/>
          <p:nvPr/>
        </p:nvSpPr>
        <p:spPr>
          <a:xfrm>
            <a:off x="2027548" y="620689"/>
            <a:ext cx="8136904" cy="4958409"/>
          </a:xfrm>
          <a:prstGeom prst="rect">
            <a:avLst/>
          </a:prstGeom>
        </p:spPr>
        <p:txBody>
          <a:bodyPr wrap="square">
            <a:spAutoFit/>
          </a:bodyPr>
          <a:lstStyle/>
          <a:p>
            <a:pPr indent="457200" algn="ctr"/>
            <a:r>
              <a:rPr lang="uk-UA" sz="2000" b="1" dirty="0">
                <a:latin typeface="Times New Roman" panose="02020603050405020304" pitchFamily="18" charset="0"/>
                <a:ea typeface="Times New Roman" panose="02020603050405020304" pitchFamily="18" charset="0"/>
              </a:rPr>
              <a:t>Рекомендації до підготовки:</a:t>
            </a:r>
            <a:endParaRPr lang="ru-UA" sz="2000" b="1" dirty="0">
              <a:latin typeface="Times New Roman" panose="02020603050405020304" pitchFamily="18" charset="0"/>
              <a:ea typeface="Times New Roman" panose="02020603050405020304" pitchFamily="18" charset="0"/>
            </a:endParaRPr>
          </a:p>
          <a:p>
            <a:pPr indent="457200" algn="just"/>
            <a:r>
              <a:rPr lang="uk-UA" sz="2000" b="1" dirty="0">
                <a:latin typeface="Times New Roman" panose="02020603050405020304" pitchFamily="18" charset="0"/>
                <a:ea typeface="Times New Roman" panose="02020603050405020304" pitchFamily="18" charset="0"/>
              </a:rPr>
              <a:t> </a:t>
            </a:r>
          </a:p>
          <a:p>
            <a:pPr marL="457200" indent="-457200" algn="just">
              <a:buAutoNum type="arabicPeriod"/>
            </a:pPr>
            <a:r>
              <a:rPr lang="uk-UA" dirty="0"/>
              <a:t>Треба зосереджуватись на розвиток вміння характеризувати,  аналізувати, порівнювати, виявляти, обґрунтовувати, узагальнювати, розпізнавати. Так, наприклад, дуже важливим є формування у учнів чітких логічних </a:t>
            </a:r>
            <a:r>
              <a:rPr lang="uk-UA" dirty="0" err="1"/>
              <a:t>зв'язків</a:t>
            </a:r>
            <a:r>
              <a:rPr lang="uk-UA" dirty="0"/>
              <a:t> типу </a:t>
            </a:r>
            <a:r>
              <a:rPr lang="uk-UA" b="1" dirty="0"/>
              <a:t>склад – структура - функції</a:t>
            </a:r>
            <a:r>
              <a:rPr lang="uk-UA" dirty="0"/>
              <a:t> чи </a:t>
            </a:r>
            <a:r>
              <a:rPr lang="uk-UA" b="1" dirty="0"/>
              <a:t>причина-явище-наслідки</a:t>
            </a:r>
            <a:r>
              <a:rPr lang="uk-UA" dirty="0"/>
              <a:t> відносного будь якого рівня організації живої матерії.</a:t>
            </a:r>
          </a:p>
          <a:p>
            <a:pPr algn="just"/>
            <a:endParaRPr lang="uk-UA" dirty="0"/>
          </a:p>
          <a:p>
            <a:pPr algn="just"/>
            <a:r>
              <a:rPr lang="uk-UA" dirty="0">
                <a:latin typeface="Times New Roman" panose="02020603050405020304" pitchFamily="18" charset="0"/>
                <a:ea typeface="Times New Roman" panose="02020603050405020304" pitchFamily="18" charset="0"/>
              </a:rPr>
              <a:t>2. </a:t>
            </a:r>
            <a:r>
              <a:rPr lang="uk-UA" dirty="0">
                <a:ea typeface="Times New Roman" panose="02020603050405020304" pitchFamily="18" charset="0"/>
              </a:rPr>
              <a:t>Відпрацьовувати  завдання, які дадуть змогу перевірити такі компетентності учасників тестування, як:</a:t>
            </a:r>
            <a:endParaRPr lang="ru-UA" dirty="0">
              <a:ea typeface="Times New Roman" panose="02020603050405020304" pitchFamily="18" charset="0"/>
            </a:endParaRPr>
          </a:p>
          <a:p>
            <a:pPr marL="457200" indent="457200" algn="just">
              <a:lnSpc>
                <a:spcPct val="150000"/>
              </a:lnSpc>
            </a:pPr>
            <a:r>
              <a:rPr lang="uk-UA" dirty="0">
                <a:ea typeface="Times New Roman" panose="02020603050405020304" pitchFamily="18" charset="0"/>
              </a:rPr>
              <a:t>А)  уміння встановлювати взаємозв’язки між будовою та функціями біологічних об’єктів;</a:t>
            </a:r>
            <a:endParaRPr lang="ru-UA" dirty="0">
              <a:ea typeface="Times New Roman" panose="02020603050405020304" pitchFamily="18" charset="0"/>
            </a:endParaRPr>
          </a:p>
          <a:p>
            <a:pPr marL="457200" indent="457200" algn="just">
              <a:lnSpc>
                <a:spcPct val="150000"/>
              </a:lnSpc>
            </a:pPr>
            <a:r>
              <a:rPr lang="uk-UA" dirty="0">
                <a:ea typeface="Times New Roman" panose="02020603050405020304" pitchFamily="18" charset="0"/>
              </a:rPr>
              <a:t>Б) аналізувати наукову інформацію;</a:t>
            </a:r>
            <a:endParaRPr lang="ru-UA" dirty="0">
              <a:ea typeface="Times New Roman" panose="02020603050405020304" pitchFamily="18" charset="0"/>
            </a:endParaRPr>
          </a:p>
          <a:p>
            <a:pPr marL="457200" indent="457200" algn="just">
              <a:lnSpc>
                <a:spcPct val="150000"/>
              </a:lnSpc>
            </a:pPr>
            <a:r>
              <a:rPr lang="uk-UA" dirty="0">
                <a:ea typeface="Times New Roman" panose="02020603050405020304" pitchFamily="18" charset="0"/>
              </a:rPr>
              <a:t>В) застосовувати теоретичні знання в нестандартних ситуаціях, зокрема й таких, що трапляються в повсякденному житті.</a:t>
            </a:r>
            <a:endParaRPr lang="ru-UA" dirty="0">
              <a:ea typeface="Times New Roman" panose="02020603050405020304" pitchFamily="18" charset="0"/>
            </a:endParaRPr>
          </a:p>
        </p:txBody>
      </p:sp>
    </p:spTree>
    <p:extLst>
      <p:ext uri="{BB962C8B-B14F-4D97-AF65-F5344CB8AC3E}">
        <p14:creationId xmlns:p14="http://schemas.microsoft.com/office/powerpoint/2010/main" val="595547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8261E6C-84EA-439D-9F37-0E2876F657D3}"/>
              </a:ext>
            </a:extLst>
          </p:cNvPr>
          <p:cNvSpPr txBox="1"/>
          <p:nvPr/>
        </p:nvSpPr>
        <p:spPr>
          <a:xfrm>
            <a:off x="609600" y="2136338"/>
            <a:ext cx="10972799" cy="2031325"/>
          </a:xfrm>
          <a:prstGeom prst="rect">
            <a:avLst/>
          </a:prstGeom>
          <a:noFill/>
        </p:spPr>
        <p:txBody>
          <a:bodyPr wrap="square" rtlCol="0">
            <a:spAutoFit/>
          </a:bodyPr>
          <a:lstStyle/>
          <a:p>
            <a:r>
              <a:rPr lang="uk-UA" dirty="0"/>
              <a:t>1.Формуємо систему біологічних знань.</a:t>
            </a:r>
          </a:p>
          <a:p>
            <a:pPr algn="just"/>
            <a:r>
              <a:rPr lang="uk-UA" dirty="0"/>
              <a:t>2. Будь- яке біологічне явище, процес, подію необхідно розглядати у системі його біологічних </a:t>
            </a:r>
            <a:r>
              <a:rPr lang="uk-UA" dirty="0" err="1"/>
              <a:t>зв'язків</a:t>
            </a:r>
            <a:r>
              <a:rPr lang="uk-UA" dirty="0"/>
              <a:t>, причин, наслідків і значення на всіх рівнях організації. </a:t>
            </a:r>
          </a:p>
          <a:p>
            <a:pPr algn="just"/>
            <a:r>
              <a:rPr lang="uk-UA" dirty="0"/>
              <a:t>3. Сформовані ланцюги (склад –будова- властивості- функції) завжди лише частина більшої мережі біологічних систем. </a:t>
            </a:r>
          </a:p>
          <a:p>
            <a:pPr algn="just"/>
            <a:r>
              <a:rPr lang="uk-UA" dirty="0"/>
              <a:t>4. Розуміння цього дозволить дітям знайти гармонію з Природою, відчути себе частиною Всесвіту  та з успіхом пройти всі випробування (олімпіада, ЗНО).</a:t>
            </a:r>
            <a:endParaRPr lang="ru-UA" dirty="0"/>
          </a:p>
        </p:txBody>
      </p:sp>
      <p:sp>
        <p:nvSpPr>
          <p:cNvPr id="3" name="TextBox 2">
            <a:extLst>
              <a:ext uri="{FF2B5EF4-FFF2-40B4-BE49-F238E27FC236}">
                <a16:creationId xmlns:a16="http://schemas.microsoft.com/office/drawing/2014/main" id="{B5872053-B7E4-4B9E-AEC1-85F297180E5F}"/>
              </a:ext>
            </a:extLst>
          </p:cNvPr>
          <p:cNvSpPr txBox="1"/>
          <p:nvPr/>
        </p:nvSpPr>
        <p:spPr>
          <a:xfrm>
            <a:off x="1812471" y="5388429"/>
            <a:ext cx="8523514" cy="369332"/>
          </a:xfrm>
          <a:prstGeom prst="rect">
            <a:avLst/>
          </a:prstGeom>
          <a:noFill/>
        </p:spPr>
        <p:txBody>
          <a:bodyPr wrap="square" rtlCol="0">
            <a:spAutoFit/>
          </a:bodyPr>
          <a:lstStyle/>
          <a:p>
            <a:pPr algn="ctr"/>
            <a:r>
              <a:rPr lang="uk-UA" dirty="0">
                <a:highlight>
                  <a:srgbClr val="00FFFF"/>
                </a:highlight>
              </a:rPr>
              <a:t>Всім  Перемоги, миру, здоров'я, наснаги і натхнення!</a:t>
            </a:r>
            <a:endParaRPr lang="ru-UA" dirty="0">
              <a:highlight>
                <a:srgbClr val="00FFFF"/>
              </a:highlight>
            </a:endParaRPr>
          </a:p>
        </p:txBody>
      </p:sp>
      <p:sp>
        <p:nvSpPr>
          <p:cNvPr id="5" name="TextBox 4">
            <a:extLst>
              <a:ext uri="{FF2B5EF4-FFF2-40B4-BE49-F238E27FC236}">
                <a16:creationId xmlns:a16="http://schemas.microsoft.com/office/drawing/2014/main" id="{393BF2CE-4F0E-49DD-8E2B-6741630BBC04}"/>
              </a:ext>
            </a:extLst>
          </p:cNvPr>
          <p:cNvSpPr txBox="1"/>
          <p:nvPr/>
        </p:nvSpPr>
        <p:spPr>
          <a:xfrm>
            <a:off x="3542190" y="1029810"/>
            <a:ext cx="4536490" cy="372862"/>
          </a:xfrm>
          <a:prstGeom prst="rect">
            <a:avLst/>
          </a:prstGeom>
          <a:noFill/>
        </p:spPr>
        <p:txBody>
          <a:bodyPr wrap="square" rtlCol="0">
            <a:spAutoFit/>
          </a:bodyPr>
          <a:lstStyle/>
          <a:p>
            <a:r>
              <a:rPr lang="uk-UA" dirty="0">
                <a:highlight>
                  <a:srgbClr val="FFFF00"/>
                </a:highlight>
              </a:rPr>
              <a:t>Загальні поради та рекомендації</a:t>
            </a:r>
            <a:endParaRPr lang="ru-UA" dirty="0">
              <a:highlight>
                <a:srgbClr val="FFFF00"/>
              </a:highlight>
            </a:endParaRPr>
          </a:p>
        </p:txBody>
      </p:sp>
    </p:spTree>
    <p:extLst>
      <p:ext uri="{BB962C8B-B14F-4D97-AF65-F5344CB8AC3E}">
        <p14:creationId xmlns:p14="http://schemas.microsoft.com/office/powerpoint/2010/main" val="353248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a:extLst>
              <a:ext uri="{FF2B5EF4-FFF2-40B4-BE49-F238E27FC236}">
                <a16:creationId xmlns:a16="http://schemas.microsoft.com/office/drawing/2014/main" id="{BC2BEFD8-A323-4C20-905E-A4A70F743BFE}"/>
              </a:ext>
            </a:extLst>
          </p:cNvPr>
          <p:cNvSpPr/>
          <p:nvPr/>
        </p:nvSpPr>
        <p:spPr>
          <a:xfrm>
            <a:off x="865029" y="326521"/>
            <a:ext cx="9863090" cy="2544286"/>
          </a:xfrm>
          <a:prstGeom prst="rect">
            <a:avLst/>
          </a:prstGeom>
        </p:spPr>
        <p:txBody>
          <a:bodyPr wrap="square">
            <a:spAutoFit/>
          </a:bodyPr>
          <a:lstStyle/>
          <a:p>
            <a:pPr indent="285750" algn="just">
              <a:spcAft>
                <a:spcPts val="750"/>
              </a:spcAft>
            </a:pPr>
            <a:r>
              <a:rPr lang="uk-UA" dirty="0">
                <a:solidFill>
                  <a:srgbClr val="333333"/>
                </a:solidFill>
                <a:highlight>
                  <a:srgbClr val="FFFF00"/>
                </a:highlight>
                <a:latin typeface="Times New Roman" panose="02020603050405020304" pitchFamily="18" charset="0"/>
                <a:ea typeface="Times New Roman" panose="02020603050405020304" pitchFamily="18" charset="0"/>
              </a:rPr>
              <a:t>Основними </a:t>
            </a:r>
            <a:r>
              <a:rPr lang="uk-UA" b="1" dirty="0">
                <a:solidFill>
                  <a:srgbClr val="333333"/>
                </a:solidFill>
                <a:highlight>
                  <a:srgbClr val="FFFF00"/>
                </a:highlight>
                <a:latin typeface="Times New Roman" panose="02020603050405020304" pitchFamily="18" charset="0"/>
                <a:ea typeface="Times New Roman" panose="02020603050405020304" pitchFamily="18" charset="0"/>
              </a:rPr>
              <a:t>завданнями</a:t>
            </a:r>
            <a:r>
              <a:rPr lang="uk-UA" dirty="0">
                <a:solidFill>
                  <a:srgbClr val="333333"/>
                </a:solidFill>
                <a:highlight>
                  <a:srgbClr val="FFFF00"/>
                </a:highlight>
                <a:latin typeface="Times New Roman" panose="02020603050405020304" pitchFamily="18" charset="0"/>
                <a:ea typeface="Times New Roman" panose="02020603050405020304" pitchFamily="18" charset="0"/>
              </a:rPr>
              <a:t> учнівської олімпіади з біології є:</a:t>
            </a:r>
            <a:endParaRPr lang="ru-UA" dirty="0">
              <a:highlight>
                <a:srgbClr val="FFFF00"/>
              </a:highlight>
              <a:latin typeface="Times New Roman" panose="02020603050405020304" pitchFamily="18" charset="0"/>
              <a:ea typeface="Times New Roman" panose="02020603050405020304" pitchFamily="18" charset="0"/>
            </a:endParaRPr>
          </a:p>
          <a:p>
            <a:pPr marL="342900" lvl="0" indent="-342900" algn="just">
              <a:spcAft>
                <a:spcPts val="750"/>
              </a:spcAft>
              <a:buFont typeface="+mj-lt"/>
              <a:buAutoNum type="arabicPeriod"/>
            </a:pPr>
            <a:r>
              <a:rPr lang="uk-UA" dirty="0">
                <a:solidFill>
                  <a:srgbClr val="333333"/>
                </a:solidFill>
                <a:latin typeface="Times New Roman" panose="02020603050405020304" pitchFamily="18" charset="0"/>
                <a:ea typeface="Times New Roman" panose="02020603050405020304" pitchFamily="18" charset="0"/>
              </a:rPr>
              <a:t>стимулювання творчого самовдосконалення дітей;</a:t>
            </a:r>
            <a:endParaRPr lang="ru-UA" dirty="0">
              <a:latin typeface="Times New Roman" panose="02020603050405020304" pitchFamily="18" charset="0"/>
              <a:ea typeface="Times New Roman" panose="02020603050405020304" pitchFamily="18" charset="0"/>
            </a:endParaRPr>
          </a:p>
          <a:p>
            <a:pPr marL="342900" lvl="0" indent="-342900" algn="just">
              <a:spcAft>
                <a:spcPts val="750"/>
              </a:spcAft>
              <a:buFont typeface="+mj-lt"/>
              <a:buAutoNum type="arabicPeriod"/>
            </a:pPr>
            <a:r>
              <a:rPr lang="uk-UA" dirty="0">
                <a:solidFill>
                  <a:srgbClr val="333333"/>
                </a:solidFill>
                <a:latin typeface="Times New Roman" panose="02020603050405020304" pitchFamily="18" charset="0"/>
                <a:ea typeface="Times New Roman" panose="02020603050405020304" pitchFamily="18" charset="0"/>
              </a:rPr>
              <a:t>виявлення, розвиток обдарованих учнів, надання їм допомоги у виборі професії, залучення їх до навчання у вищих навчальних закладах;</a:t>
            </a:r>
            <a:endParaRPr lang="ru-UA" dirty="0">
              <a:latin typeface="Times New Roman" panose="02020603050405020304" pitchFamily="18" charset="0"/>
              <a:ea typeface="Times New Roman" panose="02020603050405020304" pitchFamily="18" charset="0"/>
            </a:endParaRPr>
          </a:p>
          <a:p>
            <a:pPr marL="342900" lvl="0" indent="-342900" algn="just">
              <a:spcAft>
                <a:spcPts val="750"/>
              </a:spcAft>
              <a:buFont typeface="+mj-lt"/>
              <a:buAutoNum type="arabicPeriod"/>
            </a:pPr>
            <a:r>
              <a:rPr lang="uk-UA" dirty="0">
                <a:solidFill>
                  <a:srgbClr val="333333"/>
                </a:solidFill>
                <a:latin typeface="Times New Roman" panose="02020603050405020304" pitchFamily="18" charset="0"/>
                <a:ea typeface="Times New Roman" panose="02020603050405020304" pitchFamily="18" charset="0"/>
              </a:rPr>
              <a:t>реалізація здібностей талановитих учнів;</a:t>
            </a:r>
            <a:endParaRPr lang="ru-UA" dirty="0">
              <a:latin typeface="Times New Roman" panose="02020603050405020304" pitchFamily="18" charset="0"/>
              <a:ea typeface="Times New Roman" panose="02020603050405020304" pitchFamily="18" charset="0"/>
            </a:endParaRPr>
          </a:p>
          <a:p>
            <a:pPr marL="342900" lvl="0" indent="-342900" algn="just">
              <a:spcAft>
                <a:spcPts val="750"/>
              </a:spcAft>
              <a:buFont typeface="+mj-lt"/>
              <a:buAutoNum type="arabicPeriod"/>
            </a:pPr>
            <a:r>
              <a:rPr lang="uk-UA" dirty="0">
                <a:solidFill>
                  <a:srgbClr val="333333"/>
                </a:solidFill>
                <a:latin typeface="Times New Roman" panose="02020603050405020304" pitchFamily="18" charset="0"/>
                <a:ea typeface="Times New Roman" panose="02020603050405020304" pitchFamily="18" charset="0"/>
              </a:rPr>
              <a:t>підвищення інтересу до поглибленого вивчення дисциплін;</a:t>
            </a:r>
            <a:endParaRPr lang="ru-UA" dirty="0">
              <a:latin typeface="Times New Roman" panose="02020603050405020304" pitchFamily="18" charset="0"/>
              <a:ea typeface="Times New Roman" panose="02020603050405020304" pitchFamily="18" charset="0"/>
            </a:endParaRPr>
          </a:p>
          <a:p>
            <a:pPr marL="342900" lvl="0" indent="-342900" algn="just">
              <a:spcAft>
                <a:spcPts val="750"/>
              </a:spcAft>
              <a:buFont typeface="+mj-lt"/>
              <a:buAutoNum type="arabicPeriod"/>
            </a:pPr>
            <a:r>
              <a:rPr lang="uk-UA" dirty="0">
                <a:solidFill>
                  <a:srgbClr val="333333"/>
                </a:solidFill>
                <a:latin typeface="Times New Roman" panose="02020603050405020304" pitchFamily="18" charset="0"/>
                <a:ea typeface="Times New Roman" panose="02020603050405020304" pitchFamily="18" charset="0"/>
              </a:rPr>
              <a:t>популяризація досягнень науки, техніки та новітніх технологій</a:t>
            </a:r>
            <a:endParaRPr lang="ru-UA" dirty="0">
              <a:latin typeface="Times New Roman" panose="02020603050405020304" pitchFamily="18" charset="0"/>
              <a:ea typeface="Times New Roman" panose="02020603050405020304" pitchFamily="18" charset="0"/>
            </a:endParaRPr>
          </a:p>
        </p:txBody>
      </p:sp>
      <p:sp>
        <p:nvSpPr>
          <p:cNvPr id="4" name="Прямоугольник 3">
            <a:extLst>
              <a:ext uri="{FF2B5EF4-FFF2-40B4-BE49-F238E27FC236}">
                <a16:creationId xmlns:a16="http://schemas.microsoft.com/office/drawing/2014/main" id="{AB44CAAE-38A6-413B-A252-4F55989332B7}"/>
              </a:ext>
            </a:extLst>
          </p:cNvPr>
          <p:cNvSpPr/>
          <p:nvPr/>
        </p:nvSpPr>
        <p:spPr>
          <a:xfrm>
            <a:off x="1828800" y="3645944"/>
            <a:ext cx="9224210" cy="2308324"/>
          </a:xfrm>
          <a:prstGeom prst="rect">
            <a:avLst/>
          </a:prstGeom>
        </p:spPr>
        <p:txBody>
          <a:bodyPr wrap="square">
            <a:spAutoFit/>
          </a:bodyPr>
          <a:lstStyle/>
          <a:p>
            <a:pPr algn="just"/>
            <a:r>
              <a:rPr lang="ru-UA" dirty="0" err="1">
                <a:solidFill>
                  <a:srgbClr val="000000"/>
                </a:solidFill>
                <a:latin typeface="Times New Roman" panose="02020603050405020304" pitchFamily="18" charset="0"/>
                <a:ea typeface="Times New Roman" panose="02020603050405020304" pitchFamily="18" charset="0"/>
              </a:rPr>
              <a:t>Зміст</a:t>
            </a:r>
            <a:r>
              <a:rPr lang="ru-UA" dirty="0">
                <a:solidFill>
                  <a:srgbClr val="000000"/>
                </a:solidFill>
                <a:latin typeface="Times New Roman" panose="02020603050405020304" pitchFamily="18" charset="0"/>
                <a:ea typeface="Times New Roman" panose="02020603050405020304" pitchFamily="18" charset="0"/>
              </a:rPr>
              <a:t> </a:t>
            </a:r>
            <a:r>
              <a:rPr lang="ru-UA" dirty="0" err="1">
                <a:solidFill>
                  <a:srgbClr val="000000"/>
                </a:solidFill>
                <a:latin typeface="Times New Roman" panose="02020603050405020304" pitchFamily="18" charset="0"/>
                <a:ea typeface="Times New Roman" panose="02020603050405020304" pitchFamily="18" charset="0"/>
              </a:rPr>
              <a:t>завдань</a:t>
            </a:r>
            <a:r>
              <a:rPr lang="ru-UA" dirty="0">
                <a:solidFill>
                  <a:srgbClr val="000000"/>
                </a:solidFill>
                <a:latin typeface="Times New Roman" panose="02020603050405020304" pitchFamily="18" charset="0"/>
                <a:ea typeface="Times New Roman" panose="02020603050405020304" pitchFamily="18" charset="0"/>
              </a:rPr>
              <a:t> </a:t>
            </a:r>
            <a:r>
              <a:rPr lang="ru-UA" dirty="0" err="1">
                <a:solidFill>
                  <a:srgbClr val="000000"/>
                </a:solidFill>
                <a:latin typeface="Times New Roman" panose="02020603050405020304" pitchFamily="18" charset="0"/>
                <a:ea typeface="Times New Roman" panose="02020603050405020304" pitchFamily="18" charset="0"/>
              </a:rPr>
              <a:t>ґрунтується</a:t>
            </a:r>
            <a:r>
              <a:rPr lang="ru-UA" dirty="0">
                <a:solidFill>
                  <a:srgbClr val="000000"/>
                </a:solidFill>
                <a:latin typeface="Times New Roman" panose="02020603050405020304" pitchFamily="18" charset="0"/>
                <a:ea typeface="Times New Roman" panose="02020603050405020304" pitchFamily="18" charset="0"/>
              </a:rPr>
              <a:t> на </a:t>
            </a:r>
            <a:r>
              <a:rPr lang="ru-UA" dirty="0" err="1">
                <a:solidFill>
                  <a:srgbClr val="000000"/>
                </a:solidFill>
                <a:latin typeface="Times New Roman" panose="02020603050405020304" pitchFamily="18" charset="0"/>
                <a:ea typeface="Times New Roman" panose="02020603050405020304" pitchFamily="18" charset="0"/>
              </a:rPr>
              <a:t>знаннях</a:t>
            </a:r>
            <a:r>
              <a:rPr lang="ru-UA" dirty="0">
                <a:solidFill>
                  <a:srgbClr val="000000"/>
                </a:solidFill>
                <a:latin typeface="Times New Roman" panose="02020603050405020304" pitchFamily="18" charset="0"/>
                <a:ea typeface="Times New Roman" panose="02020603050405020304" pitchFamily="18" charset="0"/>
              </a:rPr>
              <a:t> </a:t>
            </a:r>
            <a:r>
              <a:rPr lang="ru-UA" dirty="0" err="1">
                <a:solidFill>
                  <a:srgbClr val="000000"/>
                </a:solidFill>
                <a:highlight>
                  <a:srgbClr val="FFFF00"/>
                </a:highlight>
                <a:latin typeface="Times New Roman" panose="02020603050405020304" pitchFamily="18" charset="0"/>
                <a:ea typeface="Times New Roman" panose="02020603050405020304" pitchFamily="18" charset="0"/>
              </a:rPr>
              <a:t>матеріалу</a:t>
            </a:r>
            <a:r>
              <a:rPr lang="ru-UA" dirty="0">
                <a:solidFill>
                  <a:srgbClr val="000000"/>
                </a:solidFill>
                <a:highlight>
                  <a:srgbClr val="FFFF00"/>
                </a:highlight>
                <a:latin typeface="Times New Roman" panose="02020603050405020304" pitchFamily="18" charset="0"/>
                <a:ea typeface="Times New Roman" panose="02020603050405020304" pitchFamily="18" charset="0"/>
              </a:rPr>
              <a:t>, </a:t>
            </a:r>
            <a:r>
              <a:rPr lang="ru-UA" dirty="0" err="1">
                <a:solidFill>
                  <a:srgbClr val="000000"/>
                </a:solidFill>
                <a:highlight>
                  <a:srgbClr val="FFFF00"/>
                </a:highlight>
                <a:latin typeface="Times New Roman" panose="02020603050405020304" pitchFamily="18" charset="0"/>
                <a:ea typeface="Times New Roman" panose="02020603050405020304" pitchFamily="18" charset="0"/>
              </a:rPr>
              <a:t>визначеного</a:t>
            </a:r>
            <a:r>
              <a:rPr lang="ru-UA" dirty="0">
                <a:solidFill>
                  <a:srgbClr val="000000"/>
                </a:solidFill>
                <a:highlight>
                  <a:srgbClr val="FFFF00"/>
                </a:highlight>
                <a:latin typeface="Times New Roman" panose="02020603050405020304" pitchFamily="18" charset="0"/>
                <a:ea typeface="Times New Roman" panose="02020603050405020304" pitchFamily="18" charset="0"/>
              </a:rPr>
              <a:t> </a:t>
            </a:r>
            <a:r>
              <a:rPr lang="ru-UA" dirty="0" err="1">
                <a:solidFill>
                  <a:srgbClr val="000000"/>
                </a:solidFill>
                <a:highlight>
                  <a:srgbClr val="FFFF00"/>
                </a:highlight>
                <a:latin typeface="Times New Roman" panose="02020603050405020304" pitchFamily="18" charset="0"/>
                <a:ea typeface="Times New Roman" panose="02020603050405020304" pitchFamily="18" charset="0"/>
              </a:rPr>
              <a:t>навчальною</a:t>
            </a:r>
            <a:r>
              <a:rPr lang="ru-UA" dirty="0">
                <a:solidFill>
                  <a:srgbClr val="000000"/>
                </a:solidFill>
                <a:highlight>
                  <a:srgbClr val="FFFF00"/>
                </a:highlight>
                <a:latin typeface="Times New Roman" panose="02020603050405020304" pitchFamily="18" charset="0"/>
                <a:ea typeface="Times New Roman" panose="02020603050405020304" pitchFamily="18" charset="0"/>
              </a:rPr>
              <a:t> </a:t>
            </a:r>
            <a:r>
              <a:rPr lang="ru-UA" dirty="0" err="1">
                <a:solidFill>
                  <a:srgbClr val="000000"/>
                </a:solidFill>
                <a:highlight>
                  <a:srgbClr val="FFFF00"/>
                </a:highlight>
                <a:latin typeface="Times New Roman" panose="02020603050405020304" pitchFamily="18" charset="0"/>
                <a:ea typeface="Times New Roman" panose="02020603050405020304" pitchFamily="18" charset="0"/>
              </a:rPr>
              <a:t>програмою</a:t>
            </a:r>
            <a:r>
              <a:rPr lang="ru-UA" dirty="0">
                <a:solidFill>
                  <a:srgbClr val="000000"/>
                </a:solidFill>
                <a:highlight>
                  <a:srgbClr val="FFFF00"/>
                </a:highlight>
                <a:latin typeface="Times New Roman" panose="02020603050405020304" pitchFamily="18" charset="0"/>
                <a:ea typeface="Times New Roman" panose="02020603050405020304" pitchFamily="18" charset="0"/>
              </a:rPr>
              <a:t> з </a:t>
            </a:r>
            <a:r>
              <a:rPr lang="ru-UA" dirty="0" err="1">
                <a:solidFill>
                  <a:srgbClr val="000000"/>
                </a:solidFill>
                <a:highlight>
                  <a:srgbClr val="FFFF00"/>
                </a:highlight>
                <a:latin typeface="Times New Roman" panose="02020603050405020304" pitchFamily="18" charset="0"/>
                <a:ea typeface="Times New Roman" panose="02020603050405020304" pitchFamily="18" charset="0"/>
              </a:rPr>
              <a:t>біології</a:t>
            </a:r>
            <a:r>
              <a:rPr lang="ru-UA" dirty="0">
                <a:solidFill>
                  <a:srgbClr val="000000"/>
                </a:solidFill>
                <a:highlight>
                  <a:srgbClr val="FFFF00"/>
                </a:highlight>
                <a:latin typeface="Times New Roman" panose="02020603050405020304" pitchFamily="18" charset="0"/>
                <a:ea typeface="Times New Roman" panose="02020603050405020304" pitchFamily="18" charset="0"/>
              </a:rPr>
              <a:t>, </a:t>
            </a:r>
            <a:r>
              <a:rPr lang="ru-UA" dirty="0" err="1">
                <a:solidFill>
                  <a:srgbClr val="000000"/>
                </a:solidFill>
                <a:latin typeface="Times New Roman" panose="02020603050405020304" pitchFamily="18" charset="0"/>
                <a:ea typeface="Times New Roman" panose="02020603050405020304" pitchFamily="18" charset="0"/>
              </a:rPr>
              <a:t>Зміст</a:t>
            </a:r>
            <a:r>
              <a:rPr lang="ru-UA" dirty="0">
                <a:solidFill>
                  <a:srgbClr val="000000"/>
                </a:solidFill>
                <a:latin typeface="Times New Roman" panose="02020603050405020304" pitchFamily="18" charset="0"/>
                <a:ea typeface="Times New Roman" panose="02020603050405020304" pitchFamily="18" charset="0"/>
              </a:rPr>
              <a:t> </a:t>
            </a:r>
            <a:r>
              <a:rPr lang="ru-UA" dirty="0" err="1">
                <a:solidFill>
                  <a:srgbClr val="000000"/>
                </a:solidFill>
                <a:latin typeface="Times New Roman" panose="02020603050405020304" pitchFamily="18" charset="0"/>
                <a:ea typeface="Times New Roman" panose="02020603050405020304" pitchFamily="18" charset="0"/>
              </a:rPr>
              <a:t>завдань</a:t>
            </a:r>
            <a:r>
              <a:rPr lang="ru-UA" dirty="0">
                <a:solidFill>
                  <a:srgbClr val="000000"/>
                </a:solidFill>
                <a:latin typeface="Times New Roman" panose="02020603050405020304" pitchFamily="18" charset="0"/>
                <a:ea typeface="Times New Roman" panose="02020603050405020304" pitchFamily="18" charset="0"/>
              </a:rPr>
              <a:t> </a:t>
            </a:r>
            <a:r>
              <a:rPr lang="ru-UA" dirty="0" err="1">
                <a:solidFill>
                  <a:srgbClr val="000000"/>
                </a:solidFill>
                <a:latin typeface="Times New Roman" panose="02020603050405020304" pitchFamily="18" charset="0"/>
                <a:ea typeface="Times New Roman" panose="02020603050405020304" pitchFamily="18" charset="0"/>
              </a:rPr>
              <a:t>охоплює</a:t>
            </a:r>
            <a:r>
              <a:rPr lang="ru-UA" dirty="0">
                <a:solidFill>
                  <a:srgbClr val="000000"/>
                </a:solidFill>
                <a:latin typeface="Times New Roman" panose="02020603050405020304" pitchFamily="18" charset="0"/>
                <a:ea typeface="Times New Roman" panose="02020603050405020304" pitchFamily="18" charset="0"/>
              </a:rPr>
              <a:t> </a:t>
            </a:r>
            <a:r>
              <a:rPr lang="ru-UA" dirty="0" err="1">
                <a:solidFill>
                  <a:srgbClr val="000000"/>
                </a:solidFill>
                <a:latin typeface="Times New Roman" panose="02020603050405020304" pitchFamily="18" charset="0"/>
                <a:ea typeface="Times New Roman" panose="02020603050405020304" pitchFamily="18" charset="0"/>
              </a:rPr>
              <a:t>вивчений</a:t>
            </a:r>
            <a:r>
              <a:rPr lang="ru-UA" dirty="0">
                <a:solidFill>
                  <a:srgbClr val="000000"/>
                </a:solidFill>
                <a:latin typeface="Times New Roman" panose="02020603050405020304" pitchFamily="18" charset="0"/>
                <a:ea typeface="Times New Roman" panose="02020603050405020304" pitchFamily="18" charset="0"/>
              </a:rPr>
              <a:t> </a:t>
            </a:r>
            <a:r>
              <a:rPr lang="ru-UA" dirty="0" err="1">
                <a:solidFill>
                  <a:srgbClr val="000000"/>
                </a:solidFill>
                <a:latin typeface="Times New Roman" panose="02020603050405020304" pitchFamily="18" charset="0"/>
                <a:ea typeface="Times New Roman" panose="02020603050405020304" pitchFamily="18" charset="0"/>
              </a:rPr>
              <a:t>матеріал</a:t>
            </a:r>
            <a:r>
              <a:rPr lang="ru-UA" dirty="0">
                <a:solidFill>
                  <a:srgbClr val="000000"/>
                </a:solidFill>
                <a:latin typeface="Times New Roman" panose="02020603050405020304" pitchFamily="18" charset="0"/>
                <a:ea typeface="Times New Roman" panose="02020603050405020304" pitchFamily="18" charset="0"/>
              </a:rPr>
              <a:t> з </a:t>
            </a:r>
            <a:r>
              <a:rPr lang="ru-UA" dirty="0" err="1">
                <a:solidFill>
                  <a:srgbClr val="000000"/>
                </a:solidFill>
                <a:latin typeface="Times New Roman" panose="02020603050405020304" pitchFamily="18" charset="0"/>
                <a:ea typeface="Times New Roman" panose="02020603050405020304" pitchFamily="18" charset="0"/>
              </a:rPr>
              <a:t>різних</a:t>
            </a:r>
            <a:r>
              <a:rPr lang="ru-UA" dirty="0">
                <a:solidFill>
                  <a:srgbClr val="000000"/>
                </a:solidFill>
                <a:latin typeface="Times New Roman" panose="02020603050405020304" pitchFamily="18" charset="0"/>
                <a:ea typeface="Times New Roman" panose="02020603050405020304" pitchFamily="18" charset="0"/>
              </a:rPr>
              <a:t> </a:t>
            </a:r>
            <a:r>
              <a:rPr lang="ru-UA" dirty="0" err="1">
                <a:solidFill>
                  <a:srgbClr val="000000"/>
                </a:solidFill>
                <a:latin typeface="Times New Roman" panose="02020603050405020304" pitchFamily="18" charset="0"/>
                <a:ea typeface="Times New Roman" panose="02020603050405020304" pitchFamily="18" charset="0"/>
              </a:rPr>
              <a:t>розділів</a:t>
            </a:r>
            <a:r>
              <a:rPr lang="ru-UA" dirty="0">
                <a:solidFill>
                  <a:srgbClr val="000000"/>
                </a:solidFill>
                <a:latin typeface="Times New Roman" panose="02020603050405020304" pitchFamily="18" charset="0"/>
                <a:ea typeface="Times New Roman" panose="02020603050405020304" pitchFamily="18" charset="0"/>
              </a:rPr>
              <a:t> </a:t>
            </a:r>
            <a:r>
              <a:rPr lang="ru-UA" dirty="0" err="1">
                <a:solidFill>
                  <a:srgbClr val="000000"/>
                </a:solidFill>
                <a:latin typeface="Times New Roman" panose="02020603050405020304" pitchFamily="18" charset="0"/>
                <a:ea typeface="Times New Roman" panose="02020603050405020304" pitchFamily="18" charset="0"/>
              </a:rPr>
              <a:t>біології</a:t>
            </a:r>
            <a:r>
              <a:rPr lang="ru-UA" dirty="0">
                <a:solidFill>
                  <a:srgbClr val="000000"/>
                </a:solidFill>
                <a:latin typeface="Times New Roman" panose="02020603050405020304" pitchFamily="18" charset="0"/>
                <a:ea typeface="Times New Roman" panose="02020603050405020304" pitchFamily="18" charset="0"/>
              </a:rPr>
              <a:t>, </a:t>
            </a:r>
            <a:r>
              <a:rPr lang="ru-UA" dirty="0" err="1">
                <a:solidFill>
                  <a:srgbClr val="000000"/>
                </a:solidFill>
                <a:latin typeface="Times New Roman" panose="02020603050405020304" pitchFamily="18" charset="0"/>
                <a:ea typeface="Times New Roman" panose="02020603050405020304" pitchFamily="18" charset="0"/>
              </a:rPr>
              <a:t>включаючи</a:t>
            </a:r>
            <a:r>
              <a:rPr lang="ru-UA" dirty="0">
                <a:solidFill>
                  <a:srgbClr val="000000"/>
                </a:solidFill>
                <a:latin typeface="Times New Roman" panose="02020603050405020304" pitchFamily="18" charset="0"/>
                <a:ea typeface="Times New Roman" panose="02020603050405020304" pitchFamily="18" charset="0"/>
              </a:rPr>
              <a:t> теми, </a:t>
            </a:r>
            <a:r>
              <a:rPr lang="ru-UA" dirty="0" err="1">
                <a:solidFill>
                  <a:srgbClr val="000000"/>
                </a:solidFill>
                <a:latin typeface="Times New Roman" panose="02020603050405020304" pitchFamily="18" charset="0"/>
                <a:ea typeface="Times New Roman" panose="02020603050405020304" pitchFamily="18" charset="0"/>
              </a:rPr>
              <a:t>що</a:t>
            </a:r>
            <a:r>
              <a:rPr lang="ru-UA" dirty="0">
                <a:solidFill>
                  <a:srgbClr val="000000"/>
                </a:solidFill>
                <a:latin typeface="Times New Roman" panose="02020603050405020304" pitchFamily="18" charset="0"/>
                <a:ea typeface="Times New Roman" panose="02020603050405020304" pitchFamily="18" charset="0"/>
              </a:rPr>
              <a:t> </a:t>
            </a:r>
            <a:r>
              <a:rPr lang="ru-UA" dirty="0" err="1">
                <a:solidFill>
                  <a:srgbClr val="000000"/>
                </a:solidFill>
                <a:latin typeface="Times New Roman" panose="02020603050405020304" pitchFamily="18" charset="0"/>
                <a:ea typeface="Times New Roman" panose="02020603050405020304" pitchFamily="18" charset="0"/>
              </a:rPr>
              <a:t>вивчались</a:t>
            </a:r>
            <a:r>
              <a:rPr lang="ru-UA" dirty="0">
                <a:solidFill>
                  <a:srgbClr val="000000"/>
                </a:solidFill>
                <a:latin typeface="Times New Roman" panose="02020603050405020304" pitchFamily="18" charset="0"/>
                <a:ea typeface="Times New Roman" panose="02020603050405020304" pitchFamily="18" charset="0"/>
              </a:rPr>
              <a:t> у </a:t>
            </a:r>
            <a:r>
              <a:rPr lang="ru-UA" dirty="0" err="1">
                <a:solidFill>
                  <a:srgbClr val="000000"/>
                </a:solidFill>
                <a:latin typeface="Times New Roman" panose="02020603050405020304" pitchFamily="18" charset="0"/>
                <a:ea typeface="Times New Roman" panose="02020603050405020304" pitchFamily="18" charset="0"/>
              </a:rPr>
              <a:t>попередніх</a:t>
            </a:r>
            <a:r>
              <a:rPr lang="ru-UA" dirty="0">
                <a:solidFill>
                  <a:srgbClr val="000000"/>
                </a:solidFill>
                <a:latin typeface="Times New Roman" panose="02020603050405020304" pitchFamily="18" charset="0"/>
                <a:ea typeface="Times New Roman" panose="02020603050405020304" pitchFamily="18" charset="0"/>
              </a:rPr>
              <a:t> </a:t>
            </a:r>
            <a:r>
              <a:rPr lang="ru-UA" dirty="0" err="1">
                <a:solidFill>
                  <a:srgbClr val="000000"/>
                </a:solidFill>
                <a:latin typeface="Times New Roman" panose="02020603050405020304" pitchFamily="18" charset="0"/>
                <a:ea typeface="Times New Roman" panose="02020603050405020304" pitchFamily="18" charset="0"/>
              </a:rPr>
              <a:t>класах</a:t>
            </a:r>
            <a:r>
              <a:rPr lang="uk-UA" dirty="0">
                <a:solidFill>
                  <a:srgbClr val="000000"/>
                </a:solidFill>
                <a:latin typeface="Times New Roman" panose="02020603050405020304" pitchFamily="18" charset="0"/>
                <a:ea typeface="Times New Roman" panose="02020603050405020304" pitchFamily="18" charset="0"/>
              </a:rPr>
              <a:t>:  Рослини. Різноманітність рослин. Гриби.  Різноманітність тварин. Процеси життєдіяльності тварин. Організм людини як біологічна система. Системи органів людини. </a:t>
            </a:r>
            <a:r>
              <a:rPr lang="uk-UA" dirty="0">
                <a:latin typeface="Times New Roman" panose="02020603050405020304" pitchFamily="18" charset="0"/>
                <a:ea typeface="Calibri" panose="020F0502020204030204" pitchFamily="34" charset="0"/>
              </a:rPr>
              <a:t>Хімічний склад клітини. Структура клітини Принципи функціонування клітини. Збереження та реалізація спадкової інформації. Закономірності успадкування ознак. Еволюція органічного світу. Біорізноманіття. </a:t>
            </a:r>
            <a:r>
              <a:rPr lang="uk-UA" dirty="0" err="1">
                <a:latin typeface="Times New Roman" panose="02020603050405020304" pitchFamily="18" charset="0"/>
                <a:ea typeface="Calibri" panose="020F0502020204030204" pitchFamily="34" charset="0"/>
              </a:rPr>
              <a:t>Надорганізмові</a:t>
            </a:r>
            <a:r>
              <a:rPr lang="uk-UA" dirty="0">
                <a:latin typeface="Times New Roman" panose="02020603050405020304" pitchFamily="18" charset="0"/>
                <a:ea typeface="Calibri" panose="020F0502020204030204" pitchFamily="34" charset="0"/>
              </a:rPr>
              <a:t> біологічні системи. Біологія як основа біотехнології та медицини.</a:t>
            </a:r>
            <a:endParaRPr lang="ru-UA" dirty="0"/>
          </a:p>
        </p:txBody>
      </p:sp>
    </p:spTree>
    <p:extLst>
      <p:ext uri="{BB962C8B-B14F-4D97-AF65-F5344CB8AC3E}">
        <p14:creationId xmlns:p14="http://schemas.microsoft.com/office/powerpoint/2010/main" val="26511230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a:extLst>
              <a:ext uri="{FF2B5EF4-FFF2-40B4-BE49-F238E27FC236}">
                <a16:creationId xmlns:a16="http://schemas.microsoft.com/office/drawing/2014/main" id="{F3856499-B443-44B6-9645-7790B81CAA2E}"/>
              </a:ext>
            </a:extLst>
          </p:cNvPr>
          <p:cNvSpPr/>
          <p:nvPr/>
        </p:nvSpPr>
        <p:spPr>
          <a:xfrm>
            <a:off x="131189" y="1102936"/>
            <a:ext cx="11681381" cy="5493812"/>
          </a:xfrm>
          <a:prstGeom prst="rect">
            <a:avLst/>
          </a:prstGeom>
        </p:spPr>
        <p:txBody>
          <a:bodyPr wrap="square">
            <a:spAutoFit/>
          </a:bodyPr>
          <a:lstStyle/>
          <a:p>
            <a:pPr indent="457200">
              <a:lnSpc>
                <a:spcPct val="150000"/>
              </a:lnSpc>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Олімпіада (очна форма) відбуватиметься </a:t>
            </a:r>
            <a:r>
              <a:rPr lang="ru-UA" dirty="0">
                <a:latin typeface="Times New Roman" panose="02020603050405020304" pitchFamily="18" charset="0"/>
                <a:ea typeface="Calibri" panose="020F0502020204030204" pitchFamily="34" charset="0"/>
                <a:cs typeface="Times New Roman" panose="02020603050405020304" pitchFamily="18" charset="0"/>
              </a:rPr>
              <a:t> </a:t>
            </a:r>
            <a:r>
              <a:rPr lang="ru-UA"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в два </a:t>
            </a:r>
            <a:r>
              <a:rPr lang="uk-UA"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тури</a:t>
            </a:r>
            <a:r>
              <a:rPr lang="ru-UA" dirty="0">
                <a:latin typeface="Times New Roman" panose="02020603050405020304" pitchFamily="18" charset="0"/>
                <a:ea typeface="Calibri" panose="020F0502020204030204" pitchFamily="34" charset="0"/>
                <a:cs typeface="Times New Roman" panose="02020603050405020304" pitchFamily="18" charset="0"/>
              </a:rPr>
              <a:t>: І </a:t>
            </a:r>
            <a:r>
              <a:rPr lang="uk-UA" dirty="0">
                <a:latin typeface="Times New Roman" panose="02020603050405020304" pitchFamily="18" charset="0"/>
                <a:ea typeface="Calibri" panose="020F0502020204030204" pitchFamily="34" charset="0"/>
                <a:cs typeface="Times New Roman" panose="02020603050405020304" pitchFamily="18" charset="0"/>
              </a:rPr>
              <a:t>тур</a:t>
            </a:r>
            <a:r>
              <a:rPr lang="ru-UA" dirty="0">
                <a:latin typeface="Times New Roman" panose="02020603050405020304" pitchFamily="18" charset="0"/>
                <a:ea typeface="Calibri" panose="020F0502020204030204" pitchFamily="34" charset="0"/>
                <a:cs typeface="Times New Roman" panose="02020603050405020304" pitchFamily="18" charset="0"/>
              </a:rPr>
              <a:t> – </a:t>
            </a:r>
            <a:r>
              <a:rPr lang="ru-UA" dirty="0" err="1">
                <a:latin typeface="Times New Roman" panose="02020603050405020304" pitchFamily="18" charset="0"/>
                <a:ea typeface="Calibri" panose="020F0502020204030204" pitchFamily="34" charset="0"/>
                <a:cs typeface="Times New Roman" panose="02020603050405020304" pitchFamily="18" charset="0"/>
              </a:rPr>
              <a:t>відбірковий</a:t>
            </a:r>
            <a:r>
              <a:rPr lang="ru-UA" dirty="0">
                <a:latin typeface="Times New Roman" panose="02020603050405020304" pitchFamily="18" charset="0"/>
                <a:ea typeface="Calibri" panose="020F0502020204030204" pitchFamily="34" charset="0"/>
                <a:cs typeface="Times New Roman" panose="02020603050405020304" pitchFamily="18" charset="0"/>
              </a:rPr>
              <a:t> . ІІ </a:t>
            </a:r>
            <a:r>
              <a:rPr lang="uk-UA" dirty="0">
                <a:latin typeface="Times New Roman" panose="02020603050405020304" pitchFamily="18" charset="0"/>
                <a:ea typeface="Calibri" panose="020F0502020204030204" pitchFamily="34" charset="0"/>
                <a:cs typeface="Times New Roman" panose="02020603050405020304" pitchFamily="18" charset="0"/>
              </a:rPr>
              <a:t>тур</a:t>
            </a:r>
            <a:r>
              <a:rPr lang="ru-UA" dirty="0">
                <a:latin typeface="Times New Roman" panose="02020603050405020304" pitchFamily="18" charset="0"/>
                <a:ea typeface="Calibri" panose="020F0502020204030204" pitchFamily="34" charset="0"/>
                <a:cs typeface="Times New Roman" panose="02020603050405020304" pitchFamily="18" charset="0"/>
              </a:rPr>
              <a:t> – </a:t>
            </a:r>
            <a:r>
              <a:rPr lang="ru-UA" dirty="0" err="1">
                <a:latin typeface="Times New Roman" panose="02020603050405020304" pitchFamily="18" charset="0"/>
                <a:ea typeface="Calibri" panose="020F0502020204030204" pitchFamily="34" charset="0"/>
                <a:cs typeface="Times New Roman" panose="02020603050405020304" pitchFamily="18" charset="0"/>
              </a:rPr>
              <a:t>фінальний</a:t>
            </a:r>
            <a:r>
              <a:rPr lang="uk-UA" dirty="0">
                <a:latin typeface="Times New Roman" panose="02020603050405020304" pitchFamily="18" charset="0"/>
                <a:ea typeface="Calibri" panose="020F0502020204030204" pitchFamily="34" charset="0"/>
                <a:cs typeface="Times New Roman" panose="02020603050405020304" pitchFamily="18" charset="0"/>
              </a:rPr>
              <a:t>.</a:t>
            </a:r>
            <a:r>
              <a:rPr lang="ru-UA" dirty="0">
                <a:latin typeface="Times New Roman" panose="02020603050405020304" pitchFamily="18" charset="0"/>
                <a:ea typeface="Calibri" panose="020F0502020204030204" pitchFamily="34" charset="0"/>
                <a:cs typeface="Times New Roman" panose="02020603050405020304" pitchFamily="18" charset="0"/>
              </a:rPr>
              <a:t>  </a:t>
            </a:r>
            <a:endParaRPr lang="ru-UA" sz="1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50000"/>
              </a:lnSpc>
              <a:spcAft>
                <a:spcPts val="0"/>
              </a:spcAft>
            </a:pPr>
            <a:r>
              <a:rPr lang="ru-UA"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І </a:t>
            </a:r>
            <a:r>
              <a:rPr lang="uk-UA"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відбірковий</a:t>
            </a:r>
            <a:r>
              <a:rPr lang="ru-UA"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тур</a:t>
            </a:r>
            <a:r>
              <a:rPr lang="uk-UA"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(90 хвилин)</a:t>
            </a:r>
            <a:endParaRPr lang="ru-UA" sz="1400" dirty="0">
              <a:effectLst/>
              <a:latin typeface="Calibri" panose="020F0502020204030204" pitchFamily="34" charset="0"/>
              <a:ea typeface="Calibri" panose="020F0502020204030204" pitchFamily="34" charset="0"/>
              <a:cs typeface="Times New Roman" panose="02020603050405020304" pitchFamily="18" charset="0"/>
            </a:endParaRPr>
          </a:p>
          <a:p>
            <a:pPr indent="496570" algn="just">
              <a:lnSpc>
                <a:spcPct val="150000"/>
              </a:lnSpc>
              <a:spcAft>
                <a:spcPts val="0"/>
              </a:spcAft>
            </a:pPr>
            <a:r>
              <a:rPr lang="ru-UA"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Проводиться у </a:t>
            </a:r>
            <a:r>
              <a:rPr lang="ru-UA"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тестовій</a:t>
            </a:r>
            <a:r>
              <a:rPr lang="ru-UA"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UA"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формі</a:t>
            </a:r>
            <a:r>
              <a:rPr lang="ru-UA"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за </a:t>
            </a:r>
            <a:r>
              <a:rPr lang="ru-UA"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єдиними</a:t>
            </a:r>
            <a:r>
              <a:rPr lang="ru-UA"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UA"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завданнями</a:t>
            </a:r>
            <a:r>
              <a:rPr lang="ru-UA"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uk-UA"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і</a:t>
            </a:r>
            <a:r>
              <a:rPr lang="uk-UA"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UA"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містить</a:t>
            </a:r>
            <a:r>
              <a:rPr lang="ru-UA"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ru-UA"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mj-lt"/>
              <a:buAutoNum type="arabicPeriod"/>
            </a:pPr>
            <a:r>
              <a:rPr lang="uk-UA"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20 </a:t>
            </a:r>
            <a:r>
              <a:rPr lang="ru-UA"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тестов</a:t>
            </a:r>
            <a:r>
              <a:rPr lang="uk-UA"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их</a:t>
            </a:r>
            <a:r>
              <a:rPr lang="uk-UA"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UA"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завдання</a:t>
            </a:r>
            <a:r>
              <a:rPr lang="ru-UA"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UA"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групи</a:t>
            </a:r>
            <a:r>
              <a:rPr lang="ru-UA"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А</a:t>
            </a:r>
            <a:r>
              <a:rPr lang="uk-UA"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які </a:t>
            </a:r>
            <a:r>
              <a:rPr lang="ru-UA"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передбачають</a:t>
            </a:r>
            <a:r>
              <a:rPr lang="ru-UA"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UA"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вибір</a:t>
            </a:r>
            <a:r>
              <a:rPr lang="ru-UA"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UA"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однієї</a:t>
            </a:r>
            <a:r>
              <a:rPr lang="ru-UA"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UA"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правильної</a:t>
            </a:r>
            <a:r>
              <a:rPr lang="ru-UA"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UA"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відповіді</a:t>
            </a:r>
            <a:r>
              <a:rPr lang="ru-UA"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UA"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чотирьох</a:t>
            </a:r>
            <a:r>
              <a:rPr lang="ru-UA"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UA"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запропонованих</a:t>
            </a:r>
            <a:r>
              <a:rPr lang="ru-UA"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uk-UA"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Максимальна кількість балів – 20.</a:t>
            </a:r>
            <a:endParaRPr lang="ru-UA"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mj-lt"/>
              <a:buAutoNum type="arabicPeriod"/>
            </a:pPr>
            <a:r>
              <a:rPr lang="uk-UA"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10 </a:t>
            </a:r>
            <a:r>
              <a:rPr lang="ru-UA"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тестов</a:t>
            </a:r>
            <a:r>
              <a:rPr lang="uk-UA"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их</a:t>
            </a:r>
            <a:r>
              <a:rPr lang="ru-UA"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UA"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завдан</a:t>
            </a:r>
            <a:r>
              <a:rPr lang="uk-UA"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ь  </a:t>
            </a:r>
            <a:r>
              <a:rPr lang="ru-UA"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групи</a:t>
            </a:r>
            <a:r>
              <a:rPr lang="ru-UA"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Б</a:t>
            </a:r>
            <a:r>
              <a:rPr lang="uk-UA"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які </a:t>
            </a:r>
            <a:r>
              <a:rPr lang="ru-UA"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передбачають</a:t>
            </a:r>
            <a:r>
              <a:rPr lang="ru-UA"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UA"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вибір</a:t>
            </a:r>
            <a:r>
              <a:rPr lang="ru-UA"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UA"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усіх</a:t>
            </a:r>
            <a:r>
              <a:rPr lang="ru-UA"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UA"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можливих</a:t>
            </a:r>
            <a:r>
              <a:rPr lang="ru-UA"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UA"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правильних</a:t>
            </a:r>
            <a:r>
              <a:rPr lang="ru-UA"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UA"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відповідей</a:t>
            </a:r>
            <a:r>
              <a:rPr lang="ru-UA"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UA"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із</a:t>
            </a:r>
            <a:r>
              <a:rPr lang="ru-UA"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UA"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п'яти</a:t>
            </a:r>
            <a:r>
              <a:rPr lang="ru-UA"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UA"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запропонованих</a:t>
            </a:r>
            <a:r>
              <a:rPr lang="ru-UA"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UA"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кількість</a:t>
            </a:r>
            <a:r>
              <a:rPr lang="ru-UA"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UA"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правильних</a:t>
            </a:r>
            <a:r>
              <a:rPr lang="ru-UA"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UA"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відповідей</a:t>
            </a:r>
            <a:r>
              <a:rPr lang="ru-UA"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UA"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може</a:t>
            </a:r>
            <a:r>
              <a:rPr lang="ru-UA"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бути </a:t>
            </a:r>
            <a:r>
              <a:rPr lang="ru-UA"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від</a:t>
            </a:r>
            <a:r>
              <a:rPr lang="ru-UA"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UA"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однієї</a:t>
            </a:r>
            <a:r>
              <a:rPr lang="ru-UA"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до </a:t>
            </a:r>
            <a:r>
              <a:rPr lang="ru-UA"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п'яти</a:t>
            </a:r>
            <a:r>
              <a:rPr lang="ru-UA"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uk-UA"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uk-UA"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макимальна</a:t>
            </a:r>
            <a:r>
              <a:rPr lang="uk-UA"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uk-UA"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кільксть</a:t>
            </a:r>
            <a:r>
              <a:rPr lang="uk-UA"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балів – 20.</a:t>
            </a:r>
            <a:endParaRPr lang="ru-UA"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mj-lt"/>
              <a:buAutoNum type="arabicPeriod"/>
            </a:pPr>
            <a:r>
              <a:rPr lang="uk-UA"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10 </a:t>
            </a:r>
            <a:r>
              <a:rPr lang="ru-UA"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тестов</a:t>
            </a:r>
            <a:r>
              <a:rPr lang="uk-UA"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их</a:t>
            </a:r>
            <a:r>
              <a:rPr lang="ru-UA"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UA"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завдан</a:t>
            </a:r>
            <a:r>
              <a:rPr lang="uk-UA"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ь </a:t>
            </a:r>
            <a:r>
              <a:rPr lang="ru-UA"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групи</a:t>
            </a:r>
            <a:r>
              <a:rPr lang="ru-UA"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В</a:t>
            </a:r>
            <a:r>
              <a:rPr lang="uk-UA"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які </a:t>
            </a:r>
            <a:r>
              <a:rPr lang="ru-UA"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містять</a:t>
            </a:r>
            <a:r>
              <a:rPr lang="ru-UA"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UA"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завдання</a:t>
            </a:r>
            <a:r>
              <a:rPr lang="ru-UA"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UA"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одне</a:t>
            </a:r>
            <a:r>
              <a:rPr lang="ru-UA"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UA"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або</a:t>
            </a:r>
            <a:r>
              <a:rPr lang="ru-UA"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UA"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декілька</a:t>
            </a:r>
            <a:r>
              <a:rPr lang="ru-UA"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до </a:t>
            </a:r>
            <a:r>
              <a:rPr lang="ru-UA"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поставленої</a:t>
            </a:r>
            <a:r>
              <a:rPr lang="ru-UA"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UA"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умови</a:t>
            </a:r>
            <a:r>
              <a:rPr lang="ru-UA"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UA"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це</a:t>
            </a:r>
            <a:r>
              <a:rPr lang="ru-UA"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UA"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можуть</a:t>
            </a:r>
            <a:r>
              <a:rPr lang="ru-UA"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бути </a:t>
            </a:r>
            <a:r>
              <a:rPr lang="ru-UA"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завдання</a:t>
            </a:r>
            <a:r>
              <a:rPr lang="ru-UA"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з </a:t>
            </a:r>
            <a:r>
              <a:rPr lang="ru-UA"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вибором</a:t>
            </a:r>
            <a:r>
              <a:rPr lang="ru-UA"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UA"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однієї</a:t>
            </a:r>
            <a:r>
              <a:rPr lang="ru-UA"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UA"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або</a:t>
            </a:r>
            <a:r>
              <a:rPr lang="ru-UA"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UA"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кількох</a:t>
            </a:r>
            <a:r>
              <a:rPr lang="ru-UA"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UA"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правильних</a:t>
            </a:r>
            <a:r>
              <a:rPr lang="ru-UA"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UA"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відповідей</a:t>
            </a:r>
            <a:r>
              <a:rPr lang="ru-UA"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на </a:t>
            </a:r>
            <a:r>
              <a:rPr lang="ru-UA"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встановлення</a:t>
            </a:r>
            <a:r>
              <a:rPr lang="ru-UA"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UA"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відповідності</a:t>
            </a:r>
            <a:r>
              <a:rPr lang="ru-UA"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на </a:t>
            </a:r>
            <a:r>
              <a:rPr lang="ru-UA"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встановлення</a:t>
            </a:r>
            <a:r>
              <a:rPr lang="ru-UA"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UA"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правильної</a:t>
            </a:r>
            <a:r>
              <a:rPr lang="ru-UA"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UA"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послідовності</a:t>
            </a:r>
            <a:r>
              <a:rPr lang="ru-UA"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UA"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тощо</a:t>
            </a:r>
            <a:r>
              <a:rPr lang="ru-UA"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uk-UA"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Максимальна кількість балів – 40.</a:t>
            </a:r>
            <a:endParaRPr lang="ru-UA" sz="1400" dirty="0">
              <a:effectLst/>
              <a:latin typeface="Calibri" panose="020F0502020204030204" pitchFamily="34" charset="0"/>
              <a:ea typeface="Calibri" panose="020F0502020204030204" pitchFamily="34" charset="0"/>
              <a:cs typeface="Times New Roman" panose="02020603050405020304" pitchFamily="18" charset="0"/>
            </a:endParaRPr>
          </a:p>
          <a:p>
            <a:pPr marL="540385" algn="just">
              <a:lnSpc>
                <a:spcPct val="150000"/>
              </a:lnSpc>
              <a:spcAft>
                <a:spcPts val="0"/>
              </a:spcAft>
            </a:pPr>
            <a:r>
              <a:rPr lang="uk-UA" dirty="0">
                <a:latin typeface="Times New Roman" panose="02020603050405020304" pitchFamily="18" charset="0"/>
                <a:ea typeface="Times New Roman" panose="02020603050405020304" pitchFamily="18" charset="0"/>
                <a:cs typeface="Times New Roman" panose="02020603050405020304" pitchFamily="18" charset="0"/>
              </a:rPr>
              <a:t> Максимальна кількість балів за </a:t>
            </a:r>
            <a:r>
              <a:rPr lang="en-US" dirty="0">
                <a:latin typeface="Times New Roman" panose="02020603050405020304" pitchFamily="18" charset="0"/>
                <a:ea typeface="Times New Roman" panose="02020603050405020304" pitchFamily="18" charset="0"/>
                <a:cs typeface="Times New Roman" panose="02020603050405020304" pitchFamily="18" charset="0"/>
              </a:rPr>
              <a:t>I</a:t>
            </a:r>
            <a:r>
              <a:rPr lang="ru-RU" dirty="0">
                <a:latin typeface="Times New Roman" panose="02020603050405020304" pitchFamily="18" charset="0"/>
                <a:ea typeface="Times New Roman" panose="02020603050405020304" pitchFamily="18" charset="0"/>
                <a:cs typeface="Times New Roman" panose="02020603050405020304" pitchFamily="18" charset="0"/>
              </a:rPr>
              <a:t> тур – 80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балів</a:t>
            </a:r>
            <a:r>
              <a:rPr lang="ru-RU" dirty="0">
                <a:latin typeface="Times New Roman" panose="02020603050405020304" pitchFamily="18" charset="0"/>
                <a:ea typeface="Times New Roman" panose="02020603050405020304" pitchFamily="18" charset="0"/>
                <a:cs typeface="Times New Roman" panose="02020603050405020304" pitchFamily="18" charset="0"/>
              </a:rPr>
              <a:t>.</a:t>
            </a:r>
          </a:p>
          <a:p>
            <a:pPr marL="540385" algn="just">
              <a:lnSpc>
                <a:spcPct val="150000"/>
              </a:lnSpc>
              <a:spcAft>
                <a:spcPts val="0"/>
              </a:spcAft>
            </a:pPr>
            <a:r>
              <a:rPr lang="ru-RU" dirty="0" smtClean="0">
                <a:latin typeface="Times New Roman" panose="02020603050405020304" pitchFamily="18" charset="0"/>
                <a:cs typeface="Times New Roman" panose="02020603050405020304" pitchFamily="18" charset="0"/>
              </a:rPr>
              <a:t>Серед </a:t>
            </a:r>
            <a:r>
              <a:rPr lang="ru-RU" dirty="0">
                <a:latin typeface="Times New Roman" panose="02020603050405020304" pitchFamily="18" charset="0"/>
                <a:cs typeface="Times New Roman" panose="02020603050405020304" pitchFamily="18" charset="0"/>
              </a:rPr>
              <a:t>учасників складається загальний рейтинг. </a:t>
            </a:r>
            <a:r>
              <a:rPr lang="uk-UA" dirty="0">
                <a:latin typeface="Times New Roman" panose="02020603050405020304" pitchFamily="18" charset="0"/>
                <a:cs typeface="Times New Roman" panose="02020603050405020304" pitchFamily="18" charset="0"/>
              </a:rPr>
              <a:t> До участі у </a:t>
            </a:r>
            <a:r>
              <a:rPr lang="en-US" dirty="0">
                <a:latin typeface="Times New Roman" panose="02020603050405020304" pitchFamily="18" charset="0"/>
                <a:cs typeface="Times New Roman" panose="02020603050405020304" pitchFamily="18" charset="0"/>
              </a:rPr>
              <a:t>II</a:t>
            </a:r>
            <a:r>
              <a:rPr lang="uk-UA" dirty="0">
                <a:latin typeface="Times New Roman" panose="02020603050405020304" pitchFamily="18" charset="0"/>
                <a:cs typeface="Times New Roman" panose="02020603050405020304" pitchFamily="18" charset="0"/>
              </a:rPr>
              <a:t> турі допускаються учасники, які увійшли до 50% осіб з найкращими рейтинговими балами</a:t>
            </a:r>
            <a:r>
              <a:rPr lang="uk-UA" dirty="0"/>
              <a:t>.</a:t>
            </a:r>
            <a:endParaRPr lang="ru-UA"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p:cNvSpPr txBox="1"/>
          <p:nvPr/>
        </p:nvSpPr>
        <p:spPr>
          <a:xfrm>
            <a:off x="2073897" y="216816"/>
            <a:ext cx="7795967" cy="369332"/>
          </a:xfrm>
          <a:prstGeom prst="rect">
            <a:avLst/>
          </a:prstGeom>
          <a:noFill/>
        </p:spPr>
        <p:txBody>
          <a:bodyPr wrap="square" rtlCol="0">
            <a:spAutoFit/>
          </a:bodyPr>
          <a:lstStyle/>
          <a:p>
            <a:pPr algn="ctr"/>
            <a:r>
              <a:rPr lang="uk-UA" b="1" dirty="0" smtClean="0">
                <a:solidFill>
                  <a:srgbClr val="FF0000"/>
                </a:solidFill>
              </a:rPr>
              <a:t>Структура олімпіади</a:t>
            </a:r>
            <a:endParaRPr lang="uk-UA" b="1" dirty="0">
              <a:solidFill>
                <a:srgbClr val="FF0000"/>
              </a:solidFill>
            </a:endParaRPr>
          </a:p>
        </p:txBody>
      </p:sp>
    </p:spTree>
    <p:extLst>
      <p:ext uri="{BB962C8B-B14F-4D97-AF65-F5344CB8AC3E}">
        <p14:creationId xmlns:p14="http://schemas.microsoft.com/office/powerpoint/2010/main" val="17222791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30286B33-F37E-470E-AD87-7609A4280F08}"/>
              </a:ext>
            </a:extLst>
          </p:cNvPr>
          <p:cNvSpPr/>
          <p:nvPr/>
        </p:nvSpPr>
        <p:spPr>
          <a:xfrm>
            <a:off x="577516" y="724341"/>
            <a:ext cx="10058400" cy="4662815"/>
          </a:xfrm>
          <a:prstGeom prst="rect">
            <a:avLst/>
          </a:prstGeom>
        </p:spPr>
        <p:txBody>
          <a:bodyPr wrap="square">
            <a:spAutoFit/>
          </a:bodyPr>
          <a:lstStyle/>
          <a:p>
            <a:pPr algn="ctr">
              <a:lnSpc>
                <a:spcPct val="150000"/>
              </a:lnSpc>
              <a:spcAft>
                <a:spcPts val="0"/>
              </a:spcAft>
            </a:pPr>
            <a:r>
              <a:rPr lang="ru-UA"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ІІ </a:t>
            </a:r>
            <a:r>
              <a:rPr lang="uk-UA"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фінальний</a:t>
            </a:r>
            <a:r>
              <a:rPr lang="ru-UA"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тур</a:t>
            </a:r>
            <a:r>
              <a:rPr lang="uk-UA"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(60 хвилин)</a:t>
            </a:r>
            <a:endParaRPr lang="ru-UA" sz="1400" dirty="0">
              <a:effectLst/>
              <a:latin typeface="Calibri" panose="020F0502020204030204" pitchFamily="34" charset="0"/>
              <a:ea typeface="Calibri" panose="020F0502020204030204" pitchFamily="34" charset="0"/>
              <a:cs typeface="Times New Roman" panose="02020603050405020304" pitchFamily="18" charset="0"/>
            </a:endParaRPr>
          </a:p>
          <a:p>
            <a:pPr indent="496570" algn="just">
              <a:lnSpc>
                <a:spcPct val="150000"/>
              </a:lnSpc>
              <a:spcAft>
                <a:spcPts val="0"/>
              </a:spcAft>
            </a:pPr>
            <a:r>
              <a:rPr lang="ru-UA"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Проводиться у </a:t>
            </a:r>
            <a:r>
              <a:rPr lang="uk-UA"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письмовій</a:t>
            </a:r>
            <a:r>
              <a:rPr lang="ru-UA"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UA"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формі</a:t>
            </a:r>
            <a:r>
              <a:rPr lang="ru-UA"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за </a:t>
            </a:r>
            <a:r>
              <a:rPr lang="ru-UA"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єдиними</a:t>
            </a:r>
            <a:r>
              <a:rPr lang="ru-UA"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UA"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завданнями</a:t>
            </a:r>
            <a:r>
              <a:rPr lang="ru-UA"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uk-UA"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і</a:t>
            </a:r>
            <a:r>
              <a:rPr lang="uk-UA"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UA"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містить</a:t>
            </a:r>
            <a:r>
              <a:rPr lang="ru-UA"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ru-UA" sz="1400" dirty="0">
              <a:effectLst/>
              <a:latin typeface="Calibri" panose="020F0502020204030204" pitchFamily="34" charset="0"/>
              <a:ea typeface="Calibri" panose="020F0502020204030204" pitchFamily="34" charset="0"/>
              <a:cs typeface="Times New Roman" panose="02020603050405020304" pitchFamily="18" charset="0"/>
            </a:endParaRPr>
          </a:p>
          <a:p>
            <a:pPr indent="496570" algn="just">
              <a:lnSpc>
                <a:spcPct val="150000"/>
              </a:lnSpc>
              <a:spcAft>
                <a:spcPts val="0"/>
              </a:spcAft>
            </a:pPr>
            <a:r>
              <a:rPr lang="uk-UA" dirty="0">
                <a:latin typeface="Times New Roman" panose="02020603050405020304" pitchFamily="18" charset="0"/>
                <a:ea typeface="Times New Roman" panose="02020603050405020304" pitchFamily="18" charset="0"/>
                <a:cs typeface="Times New Roman" panose="02020603050405020304" pitchFamily="18" charset="0"/>
              </a:rPr>
              <a:t>1 завдання  - провести аналіз поданої інформації та доповнити її короткою відповіддю; </a:t>
            </a:r>
            <a:r>
              <a:rPr lang="uk-UA"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Максимальна кількість балів – 20.</a:t>
            </a:r>
            <a:endParaRPr lang="ru-UA" sz="1400" dirty="0">
              <a:effectLst/>
              <a:latin typeface="Calibri" panose="020F0502020204030204" pitchFamily="34" charset="0"/>
              <a:ea typeface="Calibri" panose="020F0502020204030204" pitchFamily="34" charset="0"/>
              <a:cs typeface="Times New Roman" panose="02020603050405020304" pitchFamily="18" charset="0"/>
            </a:endParaRPr>
          </a:p>
          <a:p>
            <a:pPr indent="496570" algn="just">
              <a:lnSpc>
                <a:spcPct val="150000"/>
              </a:lnSpc>
              <a:spcAft>
                <a:spcPts val="0"/>
              </a:spcAft>
            </a:pPr>
            <a:r>
              <a:rPr lang="uk-UA" dirty="0">
                <a:latin typeface="Times New Roman" panose="02020603050405020304" pitchFamily="18" charset="0"/>
                <a:ea typeface="Times New Roman" panose="02020603050405020304" pitchFamily="18" charset="0"/>
                <a:cs typeface="Times New Roman" panose="02020603050405020304" pitchFamily="18" charset="0"/>
              </a:rPr>
              <a:t>2 завдання – вирішити задачу з молекулярної біології;</a:t>
            </a:r>
            <a:r>
              <a:rPr lang="uk-UA"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Максимальна кількість балів – 10.</a:t>
            </a:r>
            <a:endParaRPr lang="ru-UA" sz="1400" dirty="0">
              <a:effectLst/>
              <a:latin typeface="Calibri" panose="020F0502020204030204" pitchFamily="34" charset="0"/>
              <a:ea typeface="Calibri" panose="020F0502020204030204" pitchFamily="34" charset="0"/>
              <a:cs typeface="Times New Roman" panose="02020603050405020304" pitchFamily="18" charset="0"/>
            </a:endParaRPr>
          </a:p>
          <a:p>
            <a:pPr indent="496570" algn="just">
              <a:lnSpc>
                <a:spcPct val="150000"/>
              </a:lnSpc>
              <a:spcAft>
                <a:spcPts val="0"/>
              </a:spcAft>
            </a:pPr>
            <a:r>
              <a:rPr lang="uk-UA" dirty="0">
                <a:latin typeface="Times New Roman" panose="02020603050405020304" pitchFamily="18" charset="0"/>
                <a:ea typeface="Times New Roman" panose="02020603050405020304" pitchFamily="18" charset="0"/>
                <a:cs typeface="Times New Roman" panose="02020603050405020304" pitchFamily="18" charset="0"/>
              </a:rPr>
              <a:t>3 завдання – вирішити задачу з генетики.</a:t>
            </a:r>
            <a:r>
              <a:rPr lang="uk-UA"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Максимальна кількість балів – 10.</a:t>
            </a:r>
            <a:endParaRPr lang="ru-UA" sz="14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630555" algn="just">
              <a:lnSpc>
                <a:spcPct val="150000"/>
              </a:lnSpc>
              <a:spcAft>
                <a:spcPts val="0"/>
              </a:spcAft>
            </a:pPr>
            <a:r>
              <a:rPr lang="uk-UA" dirty="0">
                <a:latin typeface="Times New Roman" panose="02020603050405020304" pitchFamily="18" charset="0"/>
                <a:ea typeface="Times New Roman" panose="02020603050405020304" pitchFamily="18" charset="0"/>
                <a:cs typeface="Times New Roman" panose="02020603050405020304" pitchFamily="18" charset="0"/>
              </a:rPr>
              <a:t>Максимальна кількість балів за </a:t>
            </a:r>
            <a:r>
              <a:rPr lang="en-US" dirty="0">
                <a:latin typeface="Times New Roman" panose="02020603050405020304" pitchFamily="18" charset="0"/>
                <a:ea typeface="Times New Roman" panose="02020603050405020304" pitchFamily="18" charset="0"/>
                <a:cs typeface="Times New Roman" panose="02020603050405020304" pitchFamily="18" charset="0"/>
              </a:rPr>
              <a:t>II</a:t>
            </a:r>
            <a:r>
              <a:rPr lang="ru-RU" dirty="0">
                <a:latin typeface="Times New Roman" panose="02020603050405020304" pitchFamily="18" charset="0"/>
                <a:ea typeface="Times New Roman" panose="02020603050405020304" pitchFamily="18" charset="0"/>
                <a:cs typeface="Times New Roman" panose="02020603050405020304" pitchFamily="18" charset="0"/>
              </a:rPr>
              <a:t> тур – 40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балів</a:t>
            </a:r>
            <a:r>
              <a:rPr lang="ru-RU" dirty="0">
                <a:latin typeface="Times New Roman" panose="02020603050405020304" pitchFamily="18" charset="0"/>
                <a:ea typeface="Times New Roman" panose="02020603050405020304" pitchFamily="18" charset="0"/>
                <a:cs typeface="Times New Roman" panose="02020603050405020304" pitchFamily="18" charset="0"/>
              </a:rPr>
              <a:t>.</a:t>
            </a:r>
            <a:endParaRPr lang="ru-UA" sz="1400" dirty="0">
              <a:effectLst/>
              <a:latin typeface="Calibri" panose="020F0502020204030204" pitchFamily="34" charset="0"/>
              <a:ea typeface="Calibri" panose="020F0502020204030204" pitchFamily="34" charset="0"/>
              <a:cs typeface="Times New Roman" panose="02020603050405020304" pitchFamily="18" charset="0"/>
            </a:endParaRPr>
          </a:p>
          <a:p>
            <a:endParaRPr lang="uk-UA" dirty="0">
              <a:solidFill>
                <a:srgbClr val="333333"/>
              </a:solidFill>
              <a:latin typeface="Times New Roman" panose="02020603050405020304" pitchFamily="18" charset="0"/>
              <a:ea typeface="Calibri" panose="020F0502020204030204" pitchFamily="34" charset="0"/>
            </a:endParaRPr>
          </a:p>
          <a:p>
            <a:endParaRPr lang="uk-UA" dirty="0">
              <a:solidFill>
                <a:srgbClr val="333333"/>
              </a:solidFill>
              <a:latin typeface="Times New Roman" panose="02020603050405020304" pitchFamily="18" charset="0"/>
              <a:ea typeface="Calibri" panose="020F0502020204030204" pitchFamily="34" charset="0"/>
            </a:endParaRPr>
          </a:p>
          <a:p>
            <a:endParaRPr lang="uk-UA" dirty="0">
              <a:solidFill>
                <a:srgbClr val="333333"/>
              </a:solidFill>
              <a:latin typeface="Times New Roman" panose="02020603050405020304" pitchFamily="18" charset="0"/>
              <a:ea typeface="Calibri" panose="020F0502020204030204" pitchFamily="34" charset="0"/>
            </a:endParaRPr>
          </a:p>
          <a:p>
            <a:endParaRPr lang="uk-UA" dirty="0">
              <a:solidFill>
                <a:srgbClr val="333333"/>
              </a:solidFill>
              <a:latin typeface="Times New Roman" panose="02020603050405020304" pitchFamily="18" charset="0"/>
              <a:ea typeface="Calibri" panose="020F0502020204030204" pitchFamily="34" charset="0"/>
            </a:endParaRPr>
          </a:p>
          <a:p>
            <a:endParaRPr lang="uk-UA" dirty="0">
              <a:solidFill>
                <a:srgbClr val="333333"/>
              </a:solidFill>
              <a:latin typeface="Times New Roman" panose="02020603050405020304" pitchFamily="18" charset="0"/>
              <a:ea typeface="Calibri" panose="020F0502020204030204" pitchFamily="34" charset="0"/>
            </a:endParaRPr>
          </a:p>
          <a:p>
            <a:r>
              <a:rPr lang="uk-UA" dirty="0">
                <a:solidFill>
                  <a:srgbClr val="333333"/>
                </a:solidFill>
                <a:latin typeface="Times New Roman" panose="02020603050405020304" pitchFamily="18" charset="0"/>
                <a:ea typeface="Calibri" panose="020F0502020204030204" pitchFamily="34" charset="0"/>
              </a:rPr>
              <a:t>Переможці визначаються за кількістю балів у фінальному турі. </a:t>
            </a:r>
            <a:endParaRPr lang="ru-UA" dirty="0"/>
          </a:p>
        </p:txBody>
      </p:sp>
    </p:spTree>
    <p:extLst>
      <p:ext uri="{BB962C8B-B14F-4D97-AF65-F5344CB8AC3E}">
        <p14:creationId xmlns:p14="http://schemas.microsoft.com/office/powerpoint/2010/main" val="24669039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DE6C3EDF-FEDE-42E6-8800-2EC8E2427982}"/>
              </a:ext>
            </a:extLst>
          </p:cNvPr>
          <p:cNvSpPr/>
          <p:nvPr/>
        </p:nvSpPr>
        <p:spPr>
          <a:xfrm>
            <a:off x="2186866" y="1689159"/>
            <a:ext cx="7818268" cy="3839256"/>
          </a:xfrm>
          <a:prstGeom prst="rect">
            <a:avLst/>
          </a:prstGeom>
        </p:spPr>
        <p:txBody>
          <a:bodyPr wrap="square">
            <a:spAutoFit/>
          </a:bodyPr>
          <a:lstStyle/>
          <a:p>
            <a:pPr indent="457200" algn="just">
              <a:lnSpc>
                <a:spcPct val="107000"/>
              </a:lnSpc>
              <a:spcAft>
                <a:spcPts val="800"/>
              </a:spcAft>
            </a:pPr>
            <a:r>
              <a:rPr lang="uk-UA" dirty="0">
                <a:latin typeface="Times New Roman" panose="02020603050405020304" pitchFamily="18" charset="0"/>
                <a:ea typeface="Calibri" panose="020F0502020204030204" pitchFamily="34" charset="0"/>
                <a:cs typeface="Times New Roman" panose="02020603050405020304" pitchFamily="18" charset="0"/>
              </a:rPr>
              <a:t>Задачі типу А є найбільш простими, найчастіше вони вимагають від учня простої репродукції знань. Учню пропонуються чотири </a:t>
            </a:r>
            <a:r>
              <a:rPr lang="uk-UA" dirty="0" err="1">
                <a:latin typeface="Times New Roman" panose="02020603050405020304" pitchFamily="18" charset="0"/>
                <a:ea typeface="Calibri" panose="020F0502020204030204" pitchFamily="34" charset="0"/>
                <a:cs typeface="Times New Roman" panose="02020603050405020304" pitchFamily="18" charset="0"/>
              </a:rPr>
              <a:t>дистрактори</a:t>
            </a:r>
            <a:r>
              <a:rPr lang="uk-UA" dirty="0">
                <a:latin typeface="Times New Roman" panose="02020603050405020304" pitchFamily="18" charset="0"/>
                <a:ea typeface="Calibri" panose="020F0502020204030204" pitchFamily="34" charset="0"/>
                <a:cs typeface="Times New Roman" panose="02020603050405020304" pitchFamily="18" charset="0"/>
              </a:rPr>
              <a:t> (варіанти відповідей), лише один з яких є вірним.</a:t>
            </a:r>
            <a:endParaRPr lang="ru-UA" sz="1600" dirty="0">
              <a:effectLst/>
              <a:latin typeface="Calibri" panose="020F0502020204030204" pitchFamily="34" charset="0"/>
              <a:ea typeface="Calibri" panose="020F0502020204030204" pitchFamily="34" charset="0"/>
              <a:cs typeface="Times New Roman" panose="02020603050405020304" pitchFamily="18" charset="0"/>
            </a:endParaRPr>
          </a:p>
          <a:p>
            <a:pPr indent="457200" algn="just">
              <a:lnSpc>
                <a:spcPct val="107000"/>
              </a:lnSpc>
              <a:spcAft>
                <a:spcPts val="800"/>
              </a:spcAft>
            </a:pPr>
            <a:r>
              <a:rPr lang="uk-UA" dirty="0">
                <a:latin typeface="Times New Roman" panose="02020603050405020304" pitchFamily="18" charset="0"/>
                <a:ea typeface="Calibri" panose="020F0502020204030204" pitchFamily="34" charset="0"/>
                <a:cs typeface="Times New Roman" panose="02020603050405020304" pitchFamily="18" charset="0"/>
              </a:rPr>
              <a:t>Тест Б складається з завдань множинного вибору: пропонується п’ять </a:t>
            </a:r>
            <a:r>
              <a:rPr lang="uk-UA" dirty="0" err="1">
                <a:latin typeface="Times New Roman" panose="02020603050405020304" pitchFamily="18" charset="0"/>
                <a:ea typeface="Calibri" panose="020F0502020204030204" pitchFamily="34" charset="0"/>
                <a:cs typeface="Times New Roman" panose="02020603050405020304" pitchFamily="18" charset="0"/>
              </a:rPr>
              <a:t>дистракторів</a:t>
            </a:r>
            <a:r>
              <a:rPr lang="uk-UA" dirty="0">
                <a:latin typeface="Times New Roman" panose="02020603050405020304" pitchFamily="18" charset="0"/>
                <a:ea typeface="Calibri" panose="020F0502020204030204" pitchFamily="34" charset="0"/>
                <a:cs typeface="Times New Roman" panose="02020603050405020304" pitchFamily="18" charset="0"/>
              </a:rPr>
              <a:t>, правильними з яких можуть бути від 1 до 5. Цей тест є більш складним, і він у більшій мірі орієнтований на перевірку уміння мислити біологічними категоріями.</a:t>
            </a:r>
            <a:endParaRPr lang="ru-UA" sz="1600" dirty="0">
              <a:effectLst/>
              <a:latin typeface="Calibri" panose="020F0502020204030204" pitchFamily="34" charset="0"/>
              <a:ea typeface="Calibri" panose="020F0502020204030204" pitchFamily="34" charset="0"/>
              <a:cs typeface="Times New Roman" panose="02020603050405020304" pitchFamily="18" charset="0"/>
            </a:endParaRPr>
          </a:p>
          <a:p>
            <a:pPr indent="457200" algn="just">
              <a:lnSpc>
                <a:spcPct val="107000"/>
              </a:lnSpc>
              <a:spcAft>
                <a:spcPts val="800"/>
              </a:spcAft>
            </a:pPr>
            <a:r>
              <a:rPr lang="uk-UA" dirty="0">
                <a:latin typeface="Times New Roman" panose="02020603050405020304" pitchFamily="18" charset="0"/>
                <a:ea typeface="Calibri" panose="020F0502020204030204" pitchFamily="34" charset="0"/>
                <a:cs typeface="Times New Roman" panose="02020603050405020304" pitchFamily="18" charset="0"/>
              </a:rPr>
              <a:t>Завдання тесту В є найбільш мінливими за формою. Це можуть бути завдання на встановлення відповідності, встановлення послідовності, тощо. Якщо запитання тестів А і Б, як правило, є </a:t>
            </a:r>
            <a:r>
              <a:rPr lang="uk-UA" dirty="0" err="1">
                <a:latin typeface="Times New Roman" panose="02020603050405020304" pitchFamily="18" charset="0"/>
                <a:ea typeface="Calibri" panose="020F0502020204030204" pitchFamily="34" charset="0"/>
                <a:cs typeface="Times New Roman" panose="02020603050405020304" pitchFamily="18" charset="0"/>
              </a:rPr>
              <a:t>монодисциплінарними</a:t>
            </a:r>
            <a:r>
              <a:rPr lang="uk-UA" dirty="0">
                <a:latin typeface="Times New Roman" panose="02020603050405020304" pitchFamily="18" charset="0"/>
                <a:ea typeface="Calibri" panose="020F0502020204030204" pitchFamily="34" charset="0"/>
                <a:cs typeface="Times New Roman" panose="02020603050405020304" pitchFamily="18" charset="0"/>
              </a:rPr>
              <a:t> (стосуються певної галузі біології), то запитання тесту В можуть вимагати від учня знань із кількох суміжних галузей біології.</a:t>
            </a:r>
            <a:endParaRPr lang="ru-UA"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Прямоугольник 2">
            <a:extLst>
              <a:ext uri="{FF2B5EF4-FFF2-40B4-BE49-F238E27FC236}">
                <a16:creationId xmlns:a16="http://schemas.microsoft.com/office/drawing/2014/main" id="{F075DCBF-9BFF-49C0-B93E-9972AFFF8E0B}"/>
              </a:ext>
            </a:extLst>
          </p:cNvPr>
          <p:cNvSpPr/>
          <p:nvPr/>
        </p:nvSpPr>
        <p:spPr>
          <a:xfrm>
            <a:off x="535157" y="178894"/>
            <a:ext cx="3025251" cy="463397"/>
          </a:xfrm>
          <a:prstGeom prst="rect">
            <a:avLst/>
          </a:prstGeom>
        </p:spPr>
        <p:txBody>
          <a:bodyPr wrap="none">
            <a:spAutoFit/>
          </a:bodyPr>
          <a:lstStyle/>
          <a:p>
            <a:pPr algn="ctr">
              <a:lnSpc>
                <a:spcPct val="150000"/>
              </a:lnSpc>
              <a:spcAft>
                <a:spcPts val="0"/>
              </a:spcAft>
            </a:pPr>
            <a:r>
              <a:rPr lang="ru-UA"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І </a:t>
            </a:r>
            <a:r>
              <a:rPr lang="uk-UA"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відбірковий</a:t>
            </a:r>
            <a:r>
              <a:rPr lang="ru-UA"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тур</a:t>
            </a:r>
            <a:r>
              <a:rPr lang="uk-UA"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(90 хвилин)</a:t>
            </a:r>
            <a:endParaRPr lang="ru-UA"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492197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a:extLst>
              <a:ext uri="{FF2B5EF4-FFF2-40B4-BE49-F238E27FC236}">
                <a16:creationId xmlns:a16="http://schemas.microsoft.com/office/drawing/2014/main" id="{C2C3829C-0634-4973-A471-637C754C145B}"/>
              </a:ext>
            </a:extLst>
          </p:cNvPr>
          <p:cNvSpPr/>
          <p:nvPr/>
        </p:nvSpPr>
        <p:spPr>
          <a:xfrm>
            <a:off x="1745748" y="3733703"/>
            <a:ext cx="8925211" cy="1664879"/>
          </a:xfrm>
          <a:prstGeom prst="rect">
            <a:avLst/>
          </a:prstGeom>
        </p:spPr>
        <p:txBody>
          <a:bodyPr wrap="square">
            <a:spAutoFit/>
          </a:bodyPr>
          <a:lstStyle/>
          <a:p>
            <a:pPr lvl="0" algn="just">
              <a:lnSpc>
                <a:spcPct val="115000"/>
              </a:lnSpc>
              <a:spcAft>
                <a:spcPts val="0"/>
              </a:spcAft>
            </a:pPr>
            <a:r>
              <a:rPr lang="uk-UA" b="1" dirty="0">
                <a:latin typeface="Times New Roman" panose="02020603050405020304" pitchFamily="18" charset="0"/>
                <a:ea typeface="Calibri" panose="020F0502020204030204" pitchFamily="34" charset="0"/>
                <a:cs typeface="Times New Roman" panose="02020603050405020304" pitchFamily="18" charset="0"/>
              </a:rPr>
              <a:t>1. Який організм НЕ має </a:t>
            </a:r>
            <a:r>
              <a:rPr lang="uk-UA" b="1" dirty="0" err="1">
                <a:latin typeface="Times New Roman" panose="02020603050405020304" pitchFamily="18" charset="0"/>
                <a:ea typeface="Calibri" panose="020F0502020204030204" pitchFamily="34" charset="0"/>
                <a:cs typeface="Times New Roman" panose="02020603050405020304" pitchFamily="18" charset="0"/>
              </a:rPr>
              <a:t>надмембранної</a:t>
            </a:r>
            <a:r>
              <a:rPr lang="uk-UA" b="1" dirty="0">
                <a:latin typeface="Times New Roman" panose="02020603050405020304" pitchFamily="18" charset="0"/>
                <a:ea typeface="Calibri" panose="020F0502020204030204" pitchFamily="34" charset="0"/>
                <a:cs typeface="Times New Roman" panose="02020603050405020304" pitchFamily="18" charset="0"/>
              </a:rPr>
              <a:t> клітинної структури – клітинної стінки:</a:t>
            </a:r>
            <a:endParaRPr lang="ru-UA" sz="24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15000"/>
              </a:lnSpc>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А Кишкова паличка</a:t>
            </a:r>
            <a:endParaRPr lang="ru-UA" sz="24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15000"/>
              </a:lnSpc>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Б Інфузорія-туфелька</a:t>
            </a:r>
            <a:endParaRPr lang="ru-UA" sz="24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15000"/>
              </a:lnSpc>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В Маслюк </a:t>
            </a:r>
            <a:r>
              <a:rPr lang="uk-UA" dirty="0" err="1">
                <a:latin typeface="Times New Roman" panose="02020603050405020304" pitchFamily="18" charset="0"/>
                <a:ea typeface="Calibri" panose="020F0502020204030204" pitchFamily="34" charset="0"/>
                <a:cs typeface="Times New Roman" panose="02020603050405020304" pitchFamily="18" charset="0"/>
              </a:rPr>
              <a:t>звичаний</a:t>
            </a:r>
            <a:endParaRPr lang="ru-UA" sz="24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15000"/>
              </a:lnSpc>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Г Зозулин льон</a:t>
            </a:r>
            <a:endParaRPr lang="ru-UA"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Прямоугольник 11">
            <a:extLst>
              <a:ext uri="{FF2B5EF4-FFF2-40B4-BE49-F238E27FC236}">
                <a16:creationId xmlns:a16="http://schemas.microsoft.com/office/drawing/2014/main" id="{2866D6AE-9A15-44F3-B620-83E7F65F0BE7}"/>
              </a:ext>
            </a:extLst>
          </p:cNvPr>
          <p:cNvSpPr/>
          <p:nvPr/>
        </p:nvSpPr>
        <p:spPr>
          <a:xfrm>
            <a:off x="499528" y="796700"/>
            <a:ext cx="11192944" cy="1662122"/>
          </a:xfrm>
          <a:prstGeom prst="rect">
            <a:avLst/>
          </a:prstGeom>
        </p:spPr>
        <p:txBody>
          <a:bodyPr wrap="square">
            <a:spAutoFit/>
          </a:bodyPr>
          <a:lstStyle/>
          <a:p>
            <a:pPr indent="457200" algn="just">
              <a:lnSpc>
                <a:spcPct val="107000"/>
              </a:lnSpc>
              <a:spcAft>
                <a:spcPts val="800"/>
              </a:spcAft>
            </a:pPr>
            <a:r>
              <a:rPr lang="uk-UA" dirty="0">
                <a:latin typeface="Times New Roman" panose="02020603050405020304" pitchFamily="18" charset="0"/>
                <a:ea typeface="Calibri" panose="020F0502020204030204" pitchFamily="34" charset="0"/>
                <a:cs typeface="Times New Roman" panose="02020603050405020304" pitchFamily="18" charset="0"/>
              </a:rPr>
              <a:t>Тести типу А є найбільш простими, найчастіше вони вимагають від учня простої репродукції знань. Учню пропонуються чотири </a:t>
            </a:r>
            <a:r>
              <a:rPr lang="uk-UA" dirty="0" err="1">
                <a:latin typeface="Times New Roman" panose="02020603050405020304" pitchFamily="18" charset="0"/>
                <a:ea typeface="Calibri" panose="020F0502020204030204" pitchFamily="34" charset="0"/>
                <a:cs typeface="Times New Roman" panose="02020603050405020304" pitchFamily="18" charset="0"/>
              </a:rPr>
              <a:t>дистрактори</a:t>
            </a:r>
            <a:r>
              <a:rPr lang="uk-UA" dirty="0">
                <a:latin typeface="Times New Roman" panose="02020603050405020304" pitchFamily="18" charset="0"/>
                <a:ea typeface="Calibri" panose="020F0502020204030204" pitchFamily="34" charset="0"/>
                <a:cs typeface="Times New Roman" panose="02020603050405020304" pitchFamily="18" charset="0"/>
              </a:rPr>
              <a:t> (варіанти відповідей), лише один з яких є вірним.</a:t>
            </a:r>
            <a:endParaRPr lang="ru-UA" sz="1600" dirty="0">
              <a:effectLst/>
              <a:latin typeface="Calibri" panose="020F0502020204030204" pitchFamily="34" charset="0"/>
              <a:ea typeface="Calibri" panose="020F0502020204030204" pitchFamily="34" charset="0"/>
              <a:cs typeface="Times New Roman" panose="02020603050405020304" pitchFamily="18" charset="0"/>
            </a:endParaRPr>
          </a:p>
          <a:p>
            <a:pPr indent="457200" algn="just">
              <a:lnSpc>
                <a:spcPct val="107000"/>
              </a:lnSpc>
              <a:spcAft>
                <a:spcPts val="800"/>
              </a:spcAft>
            </a:pPr>
            <a:r>
              <a:rPr lang="uk-UA" dirty="0">
                <a:latin typeface="Times New Roman" panose="02020603050405020304" pitchFamily="18" charset="0"/>
                <a:ea typeface="Calibri" panose="020F0502020204030204" pitchFamily="34" charset="0"/>
                <a:cs typeface="Times New Roman" panose="02020603050405020304" pitchFamily="18" charset="0"/>
              </a:rPr>
              <a:t>Тест Б складається з завдань множинного вибору: пропонується п’ять </a:t>
            </a:r>
            <a:r>
              <a:rPr lang="uk-UA" dirty="0" err="1">
                <a:latin typeface="Times New Roman" panose="02020603050405020304" pitchFamily="18" charset="0"/>
                <a:ea typeface="Calibri" panose="020F0502020204030204" pitchFamily="34" charset="0"/>
                <a:cs typeface="Times New Roman" panose="02020603050405020304" pitchFamily="18" charset="0"/>
              </a:rPr>
              <a:t>дистракторів</a:t>
            </a:r>
            <a:r>
              <a:rPr lang="uk-UA" dirty="0">
                <a:latin typeface="Times New Roman" panose="02020603050405020304" pitchFamily="18" charset="0"/>
                <a:ea typeface="Calibri" panose="020F0502020204030204" pitchFamily="34" charset="0"/>
                <a:cs typeface="Times New Roman" panose="02020603050405020304" pitchFamily="18" charset="0"/>
              </a:rPr>
              <a:t>, правильними з яких можуть бути від 1 до 5. Цей тест є більш складним, і він у більшій мірі орієнтований на перевірку уміння мислити біологічними категоріями.</a:t>
            </a:r>
            <a:endParaRPr lang="ru-UA"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679902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4644" y="173432"/>
            <a:ext cx="11922711" cy="598925"/>
          </a:xfrm>
        </p:spPr>
        <p:txBody>
          <a:bodyPr rtlCol="0">
            <a:normAutofit fontScale="90000"/>
          </a:bodyPr>
          <a:lstStyle/>
          <a:p>
            <a:pPr rtl="0"/>
            <a:r>
              <a:rPr lang="ru-RU" dirty="0" err="1"/>
              <a:t>Біомолекули</a:t>
            </a:r>
            <a:r>
              <a:rPr lang="ru-RU" dirty="0"/>
              <a:t>: склад – структура – </a:t>
            </a:r>
            <a:r>
              <a:rPr lang="ru-RU" dirty="0" err="1"/>
              <a:t>властивості</a:t>
            </a:r>
            <a:r>
              <a:rPr lang="ru-RU" dirty="0"/>
              <a:t> -</a:t>
            </a:r>
            <a:r>
              <a:rPr lang="ru-RU" dirty="0" err="1"/>
              <a:t>функції</a:t>
            </a:r>
            <a:endParaRPr lang="ru-RU" dirty="0"/>
          </a:p>
        </p:txBody>
      </p:sp>
      <p:sp>
        <p:nvSpPr>
          <p:cNvPr id="7" name="Объект 6">
            <a:extLst>
              <a:ext uri="{FF2B5EF4-FFF2-40B4-BE49-F238E27FC236}">
                <a16:creationId xmlns:a16="http://schemas.microsoft.com/office/drawing/2014/main" id="{2E17B144-E7EA-40E4-8782-3FF57D95890B}"/>
              </a:ext>
            </a:extLst>
          </p:cNvPr>
          <p:cNvSpPr>
            <a:spLocks noGrp="1"/>
          </p:cNvSpPr>
          <p:nvPr>
            <p:ph sz="half" idx="2"/>
          </p:nvPr>
        </p:nvSpPr>
        <p:spPr>
          <a:xfrm>
            <a:off x="63623" y="922353"/>
            <a:ext cx="6606343" cy="2942344"/>
          </a:xfrm>
          <a:prstGeom prst="rect">
            <a:avLst/>
          </a:prstGeom>
        </p:spPr>
        <p:txBody>
          <a:bodyPr wrap="square">
            <a:spAutoFit/>
          </a:bodyPr>
          <a:lstStyle/>
          <a:p>
            <a:pPr marL="0" lvl="0" indent="0">
              <a:lnSpc>
                <a:spcPct val="115000"/>
              </a:lnSpc>
              <a:spcBef>
                <a:spcPts val="600"/>
              </a:spcBef>
              <a:spcAft>
                <a:spcPts val="0"/>
              </a:spcAft>
              <a:buNone/>
            </a:pPr>
            <a:r>
              <a:rPr lang="ru-RU" b="1" dirty="0">
                <a:latin typeface="Times New Roman" panose="02020603050405020304" pitchFamily="18" charset="0"/>
                <a:ea typeface="Calibri" panose="020F0502020204030204" pitchFamily="34" charset="0"/>
                <a:cs typeface="Times New Roman" panose="02020603050405020304" pitchFamily="18" charset="0"/>
              </a:rPr>
              <a:t>1.  </a:t>
            </a:r>
            <a:r>
              <a:rPr lang="ru-RU" b="1" dirty="0">
                <a:solidFill>
                  <a:schemeClr val="tx2"/>
                </a:solidFill>
                <a:latin typeface="Times New Roman" panose="02020603050405020304" pitchFamily="18" charset="0"/>
                <a:ea typeface="Calibri" panose="020F0502020204030204" pitchFamily="34" charset="0"/>
                <a:cs typeface="Times New Roman" panose="02020603050405020304" pitchFamily="18" charset="0"/>
              </a:rPr>
              <a:t>Мономером </a:t>
            </a:r>
            <a:r>
              <a:rPr lang="ru-RU" b="1" dirty="0" err="1">
                <a:solidFill>
                  <a:schemeClr val="tx2"/>
                </a:solidFill>
                <a:latin typeface="Times New Roman" panose="02020603050405020304" pitchFamily="18" charset="0"/>
                <a:ea typeface="Calibri" panose="020F0502020204030204" pitchFamily="34" charset="0"/>
                <a:cs typeface="Times New Roman" panose="02020603050405020304" pitchFamily="18" charset="0"/>
              </a:rPr>
              <a:t>якої</a:t>
            </a:r>
            <a:r>
              <a:rPr lang="ru-RU" b="1" dirty="0">
                <a:solidFill>
                  <a:schemeClr val="tx2"/>
                </a:solidFill>
                <a:latin typeface="Times New Roman" panose="02020603050405020304" pitchFamily="18" charset="0"/>
                <a:ea typeface="Calibri" panose="020F0502020204030204" pitchFamily="34" charset="0"/>
                <a:cs typeface="Times New Roman" panose="02020603050405020304" pitchFamily="18" charset="0"/>
              </a:rPr>
              <a:t> </a:t>
            </a:r>
            <a:r>
              <a:rPr lang="ru-RU" b="1" dirty="0" err="1">
                <a:solidFill>
                  <a:schemeClr val="tx2"/>
                </a:solidFill>
                <a:latin typeface="Times New Roman" panose="02020603050405020304" pitchFamily="18" charset="0"/>
                <a:ea typeface="Calibri" panose="020F0502020204030204" pitchFamily="34" charset="0"/>
                <a:cs typeface="Times New Roman" panose="02020603050405020304" pitchFamily="18" charset="0"/>
              </a:rPr>
              <a:t>речовини</a:t>
            </a:r>
            <a:r>
              <a:rPr lang="ru-RU" b="1" dirty="0">
                <a:solidFill>
                  <a:schemeClr val="tx2"/>
                </a:solidFill>
                <a:latin typeface="Times New Roman" panose="02020603050405020304" pitchFamily="18" charset="0"/>
                <a:ea typeface="Calibri" panose="020F0502020204030204" pitchFamily="34" charset="0"/>
                <a:cs typeface="Times New Roman" panose="02020603050405020304" pitchFamily="18" charset="0"/>
              </a:rPr>
              <a:t> є </a:t>
            </a:r>
            <a:r>
              <a:rPr lang="ru-RU" b="1" dirty="0" err="1">
                <a:solidFill>
                  <a:schemeClr val="tx2"/>
                </a:solidFill>
                <a:latin typeface="Times New Roman" panose="02020603050405020304" pitchFamily="18" charset="0"/>
                <a:ea typeface="Calibri" panose="020F0502020204030204" pitchFamily="34" charset="0"/>
                <a:cs typeface="Times New Roman" panose="02020603050405020304" pitchFamily="18" charset="0"/>
              </a:rPr>
              <a:t>амінокислота</a:t>
            </a:r>
            <a:r>
              <a:rPr lang="ru-RU" b="1" dirty="0">
                <a:solidFill>
                  <a:schemeClr val="tx2"/>
                </a:solidFill>
                <a:latin typeface="Times New Roman" panose="02020603050405020304" pitchFamily="18" charset="0"/>
                <a:ea typeface="Calibri" panose="020F0502020204030204" pitchFamily="34" charset="0"/>
                <a:cs typeface="Times New Roman" panose="02020603050405020304" pitchFamily="18" charset="0"/>
              </a:rPr>
              <a:t>:</a:t>
            </a:r>
            <a:endParaRPr lang="ru-UA" sz="24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spcBef>
                <a:spcPts val="600"/>
              </a:spcBef>
              <a:spcAft>
                <a:spcPts val="0"/>
              </a:spcAft>
              <a:buNone/>
            </a:pPr>
            <a:r>
              <a:rPr lang="ru-RU" dirty="0">
                <a:solidFill>
                  <a:schemeClr val="tx2"/>
                </a:solidFill>
                <a:latin typeface="Times New Roman" panose="02020603050405020304" pitchFamily="18" charset="0"/>
                <a:ea typeface="Times New Roman" panose="02020603050405020304" pitchFamily="18" charset="0"/>
              </a:rPr>
              <a:t>А </a:t>
            </a:r>
            <a:r>
              <a:rPr lang="uk-UA" dirty="0">
                <a:solidFill>
                  <a:schemeClr val="tx2"/>
                </a:solidFill>
                <a:latin typeface="Times New Roman" panose="02020603050405020304" pitchFamily="18" charset="0"/>
                <a:ea typeface="Times New Roman" panose="02020603050405020304" pitchFamily="18" charset="0"/>
              </a:rPr>
              <a:t>Глікоген</a:t>
            </a:r>
            <a:endParaRPr lang="ru-UA" sz="2800" dirty="0">
              <a:solidFill>
                <a:schemeClr val="tx2"/>
              </a:solidFill>
              <a:effectLst/>
              <a:latin typeface="Times New Roman" panose="02020603050405020304" pitchFamily="18" charset="0"/>
              <a:ea typeface="Times New Roman" panose="02020603050405020304" pitchFamily="18" charset="0"/>
            </a:endParaRPr>
          </a:p>
          <a:p>
            <a:pPr marL="0" indent="0">
              <a:spcBef>
                <a:spcPts val="600"/>
              </a:spcBef>
              <a:spcAft>
                <a:spcPts val="0"/>
              </a:spcAft>
              <a:buNone/>
            </a:pPr>
            <a:r>
              <a:rPr lang="ru-RU" dirty="0">
                <a:solidFill>
                  <a:schemeClr val="tx2"/>
                </a:solidFill>
                <a:latin typeface="Times New Roman" panose="02020603050405020304" pitchFamily="18" charset="0"/>
                <a:ea typeface="Times New Roman" panose="02020603050405020304" pitchFamily="18" charset="0"/>
              </a:rPr>
              <a:t>Б </a:t>
            </a:r>
            <a:r>
              <a:rPr lang="uk-UA" dirty="0">
                <a:solidFill>
                  <a:schemeClr val="tx2"/>
                </a:solidFill>
                <a:latin typeface="Times New Roman" panose="02020603050405020304" pitchFamily="18" charset="0"/>
                <a:ea typeface="Times New Roman" panose="02020603050405020304" pitchFamily="18" charset="0"/>
              </a:rPr>
              <a:t>Рибонуклеїнова кислота</a:t>
            </a:r>
            <a:endParaRPr lang="ru-UA" sz="2800" dirty="0">
              <a:solidFill>
                <a:schemeClr val="tx2"/>
              </a:solidFill>
              <a:effectLst/>
              <a:latin typeface="Times New Roman" panose="02020603050405020304" pitchFamily="18" charset="0"/>
              <a:ea typeface="Times New Roman" panose="02020603050405020304" pitchFamily="18" charset="0"/>
            </a:endParaRPr>
          </a:p>
          <a:p>
            <a:pPr marL="0" indent="0">
              <a:spcBef>
                <a:spcPts val="600"/>
              </a:spcBef>
              <a:spcAft>
                <a:spcPts val="0"/>
              </a:spcAft>
              <a:buNone/>
            </a:pPr>
            <a:r>
              <a:rPr lang="ru-RU" dirty="0">
                <a:solidFill>
                  <a:schemeClr val="tx2"/>
                </a:solidFill>
                <a:latin typeface="Times New Roman" panose="02020603050405020304" pitchFamily="18" charset="0"/>
                <a:ea typeface="Times New Roman" panose="02020603050405020304" pitchFamily="18" charset="0"/>
              </a:rPr>
              <a:t>В </a:t>
            </a:r>
            <a:r>
              <a:rPr lang="uk-UA" dirty="0" err="1">
                <a:solidFill>
                  <a:schemeClr val="tx2"/>
                </a:solidFill>
                <a:latin typeface="Times New Roman" panose="02020603050405020304" pitchFamily="18" charset="0"/>
                <a:ea typeface="Times New Roman" panose="02020603050405020304" pitchFamily="18" charset="0"/>
              </a:rPr>
              <a:t>Холестерол</a:t>
            </a:r>
            <a:endParaRPr lang="ru-UA" sz="2800" dirty="0">
              <a:solidFill>
                <a:schemeClr val="tx2"/>
              </a:solidFill>
              <a:effectLst/>
              <a:latin typeface="Times New Roman" panose="02020603050405020304" pitchFamily="18" charset="0"/>
              <a:ea typeface="Times New Roman" panose="02020603050405020304" pitchFamily="18" charset="0"/>
            </a:endParaRPr>
          </a:p>
          <a:p>
            <a:pPr marL="0" indent="0">
              <a:spcBef>
                <a:spcPts val="600"/>
              </a:spcBef>
              <a:spcAft>
                <a:spcPts val="0"/>
              </a:spcAft>
              <a:buNone/>
            </a:pPr>
            <a:r>
              <a:rPr lang="ru-RU" dirty="0">
                <a:solidFill>
                  <a:schemeClr val="tx2"/>
                </a:solidFill>
                <a:highlight>
                  <a:srgbClr val="FFFF00"/>
                </a:highlight>
                <a:latin typeface="Times New Roman" panose="02020603050405020304" pitchFamily="18" charset="0"/>
                <a:ea typeface="Times New Roman" panose="02020603050405020304" pitchFamily="18" charset="0"/>
              </a:rPr>
              <a:t>Г </a:t>
            </a:r>
            <a:r>
              <a:rPr lang="uk-UA" dirty="0">
                <a:solidFill>
                  <a:schemeClr val="tx2"/>
                </a:solidFill>
                <a:highlight>
                  <a:srgbClr val="FFFF00"/>
                </a:highlight>
                <a:latin typeface="Times New Roman" panose="02020603050405020304" pitchFamily="18" charset="0"/>
                <a:ea typeface="Times New Roman" panose="02020603050405020304" pitchFamily="18" charset="0"/>
              </a:rPr>
              <a:t>Амілаза</a:t>
            </a:r>
            <a:endParaRPr lang="ru-UA" sz="2800" dirty="0">
              <a:solidFill>
                <a:schemeClr val="tx2"/>
              </a:solidFill>
              <a:effectLst/>
              <a:highlight>
                <a:srgbClr val="FFFF00"/>
              </a:highlight>
              <a:latin typeface="Times New Roman" panose="02020603050405020304" pitchFamily="18" charset="0"/>
              <a:ea typeface="Times New Roman" panose="02020603050405020304" pitchFamily="18" charset="0"/>
            </a:endParaRPr>
          </a:p>
        </p:txBody>
      </p:sp>
      <p:pic>
        <p:nvPicPr>
          <p:cNvPr id="1026" name="Picture 2" descr="Альфа-амилаза">
            <a:extLst>
              <a:ext uri="{FF2B5EF4-FFF2-40B4-BE49-F238E27FC236}">
                <a16:creationId xmlns:a16="http://schemas.microsoft.com/office/drawing/2014/main" id="{BC440D39-B9BA-473B-A31E-E26426CA4371}"/>
              </a:ext>
            </a:extLst>
          </p:cNvPr>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4330229" y="3310157"/>
            <a:ext cx="2125380" cy="212538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Етапи ферментативного каталізу - Механізм дії ферментів - ЕНЗИМОЛОГІЯ -  БІОХІМІЯ - Підручник - Остапченко Л. І. 2012">
            <a:extLst>
              <a:ext uri="{FF2B5EF4-FFF2-40B4-BE49-F238E27FC236}">
                <a16:creationId xmlns:a16="http://schemas.microsoft.com/office/drawing/2014/main" id="{167FAB1A-C025-498B-AAE6-44070EBB799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12009" y="1249091"/>
            <a:ext cx="4987894" cy="167351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Характеристика амілаз - Вплив температури на амілолітичну активність">
            <a:extLst>
              <a:ext uri="{FF2B5EF4-FFF2-40B4-BE49-F238E27FC236}">
                <a16:creationId xmlns:a16="http://schemas.microsoft.com/office/drawing/2014/main" id="{0FDCEC5B-191B-454F-8E2E-E09E5EF9A01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17060" y="5065742"/>
            <a:ext cx="4876800" cy="153352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Амінокислоти — Вікіпедія">
            <a:extLst>
              <a:ext uri="{FF2B5EF4-FFF2-40B4-BE49-F238E27FC236}">
                <a16:creationId xmlns:a16="http://schemas.microsoft.com/office/drawing/2014/main" id="{1BED057B-AF3D-42FF-BDCF-F04E5D27F42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7469" y="4514850"/>
            <a:ext cx="2857500" cy="2343150"/>
          </a:xfrm>
          <a:prstGeom prst="rect">
            <a:avLst/>
          </a:prstGeom>
          <a:noFill/>
          <a:extLst>
            <a:ext uri="{909E8E84-426E-40DD-AFC4-6F175D3DCCD1}">
              <a14:hiddenFill xmlns:a14="http://schemas.microsoft.com/office/drawing/2010/main">
                <a:solidFill>
                  <a:srgbClr val="FFFFFF"/>
                </a:solidFill>
              </a14:hiddenFill>
            </a:ext>
          </a:extLst>
        </p:spPr>
      </p:pic>
      <p:sp>
        <p:nvSpPr>
          <p:cNvPr id="8" name="Стрелка: вниз 7">
            <a:extLst>
              <a:ext uri="{FF2B5EF4-FFF2-40B4-BE49-F238E27FC236}">
                <a16:creationId xmlns:a16="http://schemas.microsoft.com/office/drawing/2014/main" id="{E5972C22-3CE2-434B-B534-90ED2127E56F}"/>
              </a:ext>
            </a:extLst>
          </p:cNvPr>
          <p:cNvSpPr/>
          <p:nvPr/>
        </p:nvSpPr>
        <p:spPr>
          <a:xfrm>
            <a:off x="9383697" y="3076789"/>
            <a:ext cx="203258" cy="17533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UA"/>
          </a:p>
        </p:txBody>
      </p:sp>
      <p:sp>
        <p:nvSpPr>
          <p:cNvPr id="13" name="Стрелка: вниз 12">
            <a:extLst>
              <a:ext uri="{FF2B5EF4-FFF2-40B4-BE49-F238E27FC236}">
                <a16:creationId xmlns:a16="http://schemas.microsoft.com/office/drawing/2014/main" id="{0906C863-FEA7-482D-8ADB-E9B675C5C31B}"/>
              </a:ext>
            </a:extLst>
          </p:cNvPr>
          <p:cNvSpPr/>
          <p:nvPr/>
        </p:nvSpPr>
        <p:spPr>
          <a:xfrm rot="13602643">
            <a:off x="7020608" y="2792265"/>
            <a:ext cx="195309" cy="163674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UA"/>
          </a:p>
        </p:txBody>
      </p:sp>
      <p:sp>
        <p:nvSpPr>
          <p:cNvPr id="14" name="Стрелка: вниз 13">
            <a:extLst>
              <a:ext uri="{FF2B5EF4-FFF2-40B4-BE49-F238E27FC236}">
                <a16:creationId xmlns:a16="http://schemas.microsoft.com/office/drawing/2014/main" id="{85EE9093-BD35-4AC8-BB35-E23311C4ADE7}"/>
              </a:ext>
            </a:extLst>
          </p:cNvPr>
          <p:cNvSpPr/>
          <p:nvPr/>
        </p:nvSpPr>
        <p:spPr>
          <a:xfrm rot="13819538">
            <a:off x="3853018" y="5214797"/>
            <a:ext cx="195309" cy="163674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UA"/>
          </a:p>
        </p:txBody>
      </p:sp>
    </p:spTree>
    <p:extLst>
      <p:ext uri="{BB962C8B-B14F-4D97-AF65-F5344CB8AC3E}">
        <p14:creationId xmlns:p14="http://schemas.microsoft.com/office/powerpoint/2010/main" val="3011770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653" y="235576"/>
            <a:ext cx="11860567" cy="1007298"/>
          </a:xfrm>
        </p:spPr>
        <p:txBody>
          <a:bodyPr rtlCol="0">
            <a:normAutofit fontScale="90000"/>
          </a:bodyPr>
          <a:lstStyle/>
          <a:p>
            <a:r>
              <a:rPr lang="ru-RU" dirty="0" err="1"/>
              <a:t>Молекулярні</a:t>
            </a:r>
            <a:r>
              <a:rPr lang="ru-RU" dirty="0"/>
              <a:t> </a:t>
            </a:r>
            <a:r>
              <a:rPr lang="ru-RU" dirty="0" err="1"/>
              <a:t>процеси</a:t>
            </a:r>
            <a:r>
              <a:rPr lang="ru-RU" dirty="0"/>
              <a:t> - </a:t>
            </a:r>
            <a:r>
              <a:rPr lang="uk-UA" dirty="0"/>
              <a:t>сучасні можливості біологічних технологій!</a:t>
            </a:r>
            <a:endParaRPr lang="ru-RU" dirty="0"/>
          </a:p>
        </p:txBody>
      </p:sp>
      <p:sp>
        <p:nvSpPr>
          <p:cNvPr id="3" name="TextBox 2">
            <a:extLst>
              <a:ext uri="{FF2B5EF4-FFF2-40B4-BE49-F238E27FC236}">
                <a16:creationId xmlns:a16="http://schemas.microsoft.com/office/drawing/2014/main" id="{57924C53-79FE-46D7-9F94-22171D288C59}"/>
              </a:ext>
            </a:extLst>
          </p:cNvPr>
          <p:cNvSpPr txBox="1"/>
          <p:nvPr/>
        </p:nvSpPr>
        <p:spPr>
          <a:xfrm>
            <a:off x="372862" y="1624614"/>
            <a:ext cx="2831977" cy="1569660"/>
          </a:xfrm>
          <a:prstGeom prst="rect">
            <a:avLst/>
          </a:prstGeom>
          <a:noFill/>
        </p:spPr>
        <p:txBody>
          <a:bodyPr wrap="square" rtlCol="0">
            <a:spAutoFit/>
          </a:bodyPr>
          <a:lstStyle/>
          <a:p>
            <a:pPr marL="342900" indent="-342900">
              <a:buAutoNum type="arabicPeriod"/>
            </a:pPr>
            <a:r>
              <a:rPr lang="uk-UA" sz="2400" dirty="0">
                <a:solidFill>
                  <a:schemeClr val="accent5">
                    <a:lumMod val="50000"/>
                  </a:schemeClr>
                </a:solidFill>
              </a:rPr>
              <a:t>Реплікація.</a:t>
            </a:r>
          </a:p>
          <a:p>
            <a:pPr marL="342900" indent="-342900">
              <a:buAutoNum type="arabicPeriod"/>
            </a:pPr>
            <a:r>
              <a:rPr lang="uk-UA" sz="2400" dirty="0">
                <a:solidFill>
                  <a:schemeClr val="accent5">
                    <a:lumMod val="50000"/>
                  </a:schemeClr>
                </a:solidFill>
              </a:rPr>
              <a:t>Репарація.</a:t>
            </a:r>
          </a:p>
          <a:p>
            <a:pPr marL="342900" indent="-342900">
              <a:buAutoNum type="arabicPeriod"/>
            </a:pPr>
            <a:r>
              <a:rPr lang="uk-UA" sz="2400" dirty="0">
                <a:solidFill>
                  <a:schemeClr val="accent5">
                    <a:lumMod val="50000"/>
                  </a:schemeClr>
                </a:solidFill>
              </a:rPr>
              <a:t>Транскрипція.</a:t>
            </a:r>
          </a:p>
          <a:p>
            <a:pPr marL="342900" indent="-342900">
              <a:buAutoNum type="arabicPeriod"/>
            </a:pPr>
            <a:r>
              <a:rPr lang="uk-UA" sz="2400" dirty="0">
                <a:solidFill>
                  <a:schemeClr val="accent5">
                    <a:lumMod val="50000"/>
                  </a:schemeClr>
                </a:solidFill>
              </a:rPr>
              <a:t>Трансляція.</a:t>
            </a:r>
            <a:endParaRPr lang="ru-UA" sz="2400" dirty="0">
              <a:solidFill>
                <a:schemeClr val="accent5">
                  <a:lumMod val="50000"/>
                </a:schemeClr>
              </a:solidFill>
            </a:endParaRPr>
          </a:p>
        </p:txBody>
      </p:sp>
      <p:sp>
        <p:nvSpPr>
          <p:cNvPr id="4" name="TextBox 3">
            <a:extLst>
              <a:ext uri="{FF2B5EF4-FFF2-40B4-BE49-F238E27FC236}">
                <a16:creationId xmlns:a16="http://schemas.microsoft.com/office/drawing/2014/main" id="{AAA44222-BDD5-46AF-AB04-B81DBB161709}"/>
              </a:ext>
            </a:extLst>
          </p:cNvPr>
          <p:cNvSpPr txBox="1"/>
          <p:nvPr/>
        </p:nvSpPr>
        <p:spPr>
          <a:xfrm>
            <a:off x="372862" y="3881664"/>
            <a:ext cx="3488923" cy="2031325"/>
          </a:xfrm>
          <a:prstGeom prst="rect">
            <a:avLst/>
          </a:prstGeom>
          <a:noFill/>
        </p:spPr>
        <p:txBody>
          <a:bodyPr wrap="square" rtlCol="0">
            <a:spAutoFit/>
          </a:bodyPr>
          <a:lstStyle/>
          <a:p>
            <a:r>
              <a:rPr lang="uk-UA" b="1" dirty="0">
                <a:solidFill>
                  <a:srgbClr val="002060"/>
                </a:solidFill>
              </a:rPr>
              <a:t>Характеристика процесу:</a:t>
            </a:r>
          </a:p>
          <a:p>
            <a:pPr marL="285750" indent="-285750">
              <a:buFontTx/>
              <a:buChar char="-"/>
            </a:pPr>
            <a:r>
              <a:rPr lang="uk-UA" dirty="0">
                <a:solidFill>
                  <a:srgbClr val="002060"/>
                </a:solidFill>
              </a:rPr>
              <a:t>Де?</a:t>
            </a:r>
          </a:p>
          <a:p>
            <a:pPr marL="285750" indent="-285750">
              <a:buFontTx/>
              <a:buChar char="-"/>
            </a:pPr>
            <a:r>
              <a:rPr lang="uk-UA" dirty="0">
                <a:solidFill>
                  <a:srgbClr val="002060"/>
                </a:solidFill>
              </a:rPr>
              <a:t>Коли?</a:t>
            </a:r>
          </a:p>
          <a:p>
            <a:pPr marL="285750" indent="-285750">
              <a:buFontTx/>
              <a:buChar char="-"/>
            </a:pPr>
            <a:r>
              <a:rPr lang="uk-UA" dirty="0">
                <a:solidFill>
                  <a:srgbClr val="002060"/>
                </a:solidFill>
              </a:rPr>
              <a:t>Як?</a:t>
            </a:r>
          </a:p>
          <a:p>
            <a:pPr marL="285750" indent="-285750">
              <a:buFontTx/>
              <a:buChar char="-"/>
            </a:pPr>
            <a:r>
              <a:rPr lang="uk-UA" dirty="0">
                <a:solidFill>
                  <a:srgbClr val="002060"/>
                </a:solidFill>
              </a:rPr>
              <a:t>Хто?</a:t>
            </a:r>
          </a:p>
          <a:p>
            <a:pPr marL="285750" indent="-285750">
              <a:buFontTx/>
              <a:buChar char="-"/>
            </a:pPr>
            <a:r>
              <a:rPr lang="uk-UA" dirty="0">
                <a:solidFill>
                  <a:srgbClr val="002060"/>
                </a:solidFill>
              </a:rPr>
              <a:t>Для чого?</a:t>
            </a:r>
          </a:p>
          <a:p>
            <a:pPr marL="285750" indent="-285750">
              <a:buFontTx/>
              <a:buChar char="-"/>
            </a:pPr>
            <a:endParaRPr lang="ru-UA" dirty="0"/>
          </a:p>
        </p:txBody>
      </p:sp>
      <p:sp>
        <p:nvSpPr>
          <p:cNvPr id="5" name="Прямоугольник 4">
            <a:extLst>
              <a:ext uri="{FF2B5EF4-FFF2-40B4-BE49-F238E27FC236}">
                <a16:creationId xmlns:a16="http://schemas.microsoft.com/office/drawing/2014/main" id="{AB299119-AC59-4833-9D26-A5937A8EA5E9}"/>
              </a:ext>
            </a:extLst>
          </p:cNvPr>
          <p:cNvSpPr/>
          <p:nvPr/>
        </p:nvSpPr>
        <p:spPr>
          <a:xfrm>
            <a:off x="4996490" y="2730675"/>
            <a:ext cx="6096000" cy="2301977"/>
          </a:xfrm>
          <a:prstGeom prst="rect">
            <a:avLst/>
          </a:prstGeom>
        </p:spPr>
        <p:txBody>
          <a:bodyPr>
            <a:spAutoFit/>
          </a:bodyPr>
          <a:lstStyle/>
          <a:p>
            <a:pPr lvl="0" algn="just">
              <a:lnSpc>
                <a:spcPct val="115000"/>
              </a:lnSpc>
              <a:spcAft>
                <a:spcPts val="0"/>
              </a:spcAft>
            </a:pPr>
            <a:r>
              <a:rPr lang="uk-UA" b="1" dirty="0">
                <a:latin typeface="Times New Roman" panose="02020603050405020304" pitchFamily="18" charset="0"/>
                <a:ea typeface="Calibri" panose="020F0502020204030204" pitchFamily="34" charset="0"/>
                <a:cs typeface="Times New Roman" panose="02020603050405020304" pitchFamily="18" charset="0"/>
              </a:rPr>
              <a:t>1. Молекулярний процес, що забезпечує виправлення спонтанних мутацій та підтримує стабільність ДНК, називається:</a:t>
            </a:r>
            <a:endParaRPr lang="ru-UA" sz="24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15000"/>
              </a:lnSpc>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А Транскрипція</a:t>
            </a:r>
            <a:endParaRPr lang="ru-UA" sz="24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15000"/>
              </a:lnSpc>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Б Рекомбінація</a:t>
            </a:r>
            <a:endParaRPr lang="ru-UA" sz="24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15000"/>
              </a:lnSpc>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В Реплікація</a:t>
            </a:r>
            <a:endParaRPr lang="ru-UA" sz="24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15000"/>
              </a:lnSpc>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Г </a:t>
            </a:r>
            <a:r>
              <a:rPr lang="uk-UA"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Репарація</a:t>
            </a:r>
            <a:endParaRPr lang="ru-UA" sz="24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58493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2BD350A-9108-49F6-AD8E-4F111BDF4A1C}"/>
              </a:ext>
            </a:extLst>
          </p:cNvPr>
          <p:cNvSpPr txBox="1"/>
          <p:nvPr/>
        </p:nvSpPr>
        <p:spPr>
          <a:xfrm>
            <a:off x="4370651" y="197662"/>
            <a:ext cx="2379882" cy="461665"/>
          </a:xfrm>
          <a:prstGeom prst="rect">
            <a:avLst/>
          </a:prstGeom>
          <a:noFill/>
        </p:spPr>
        <p:txBody>
          <a:bodyPr wrap="none" rtlCol="0">
            <a:spAutoFit/>
          </a:bodyPr>
          <a:lstStyle/>
          <a:p>
            <a:r>
              <a:rPr lang="uk-UA" sz="2400" b="1" dirty="0">
                <a:highlight>
                  <a:srgbClr val="FFFF00"/>
                </a:highlight>
              </a:rPr>
              <a:t> Біорізноманіття</a:t>
            </a:r>
            <a:endParaRPr lang="ru-UA" sz="2400" b="1" dirty="0">
              <a:highlight>
                <a:srgbClr val="FFFF00"/>
              </a:highlight>
            </a:endParaRPr>
          </a:p>
        </p:txBody>
      </p:sp>
      <p:sp>
        <p:nvSpPr>
          <p:cNvPr id="3" name="TextBox 2">
            <a:extLst>
              <a:ext uri="{FF2B5EF4-FFF2-40B4-BE49-F238E27FC236}">
                <a16:creationId xmlns:a16="http://schemas.microsoft.com/office/drawing/2014/main" id="{383EBFC9-8E42-43F5-BD76-8DB84E2A9213}"/>
              </a:ext>
            </a:extLst>
          </p:cNvPr>
          <p:cNvSpPr txBox="1"/>
          <p:nvPr/>
        </p:nvSpPr>
        <p:spPr>
          <a:xfrm>
            <a:off x="370114" y="553108"/>
            <a:ext cx="1059191" cy="369332"/>
          </a:xfrm>
          <a:prstGeom prst="rect">
            <a:avLst/>
          </a:prstGeom>
          <a:noFill/>
        </p:spPr>
        <p:txBody>
          <a:bodyPr wrap="square" rtlCol="0">
            <a:spAutoFit/>
          </a:bodyPr>
          <a:lstStyle/>
          <a:p>
            <a:r>
              <a:rPr lang="uk-UA" dirty="0">
                <a:highlight>
                  <a:srgbClr val="FFFF00"/>
                </a:highlight>
              </a:rPr>
              <a:t>Рослини</a:t>
            </a:r>
            <a:endParaRPr lang="ru-UA" dirty="0">
              <a:highlight>
                <a:srgbClr val="FFFF00"/>
              </a:highlight>
            </a:endParaRPr>
          </a:p>
        </p:txBody>
      </p:sp>
      <p:sp>
        <p:nvSpPr>
          <p:cNvPr id="8" name="Прямоугольник 7">
            <a:extLst>
              <a:ext uri="{FF2B5EF4-FFF2-40B4-BE49-F238E27FC236}">
                <a16:creationId xmlns:a16="http://schemas.microsoft.com/office/drawing/2014/main" id="{C8426F53-1A8D-4F65-8DC0-52345CC2C5AA}"/>
              </a:ext>
            </a:extLst>
          </p:cNvPr>
          <p:cNvSpPr/>
          <p:nvPr/>
        </p:nvSpPr>
        <p:spPr>
          <a:xfrm>
            <a:off x="179013" y="1385549"/>
            <a:ext cx="4344088" cy="1754326"/>
          </a:xfrm>
          <a:prstGeom prst="rect">
            <a:avLst/>
          </a:prstGeom>
        </p:spPr>
        <p:txBody>
          <a:bodyPr wrap="square">
            <a:spAutoFit/>
          </a:bodyPr>
          <a:lstStyle/>
          <a:p>
            <a:pPr lvl="0">
              <a:spcAft>
                <a:spcPts val="0"/>
              </a:spcAft>
            </a:pPr>
            <a:r>
              <a:rPr lang="uk-UA" b="1" dirty="0">
                <a:latin typeface="Times New Roman" panose="02020603050405020304" pitchFamily="18" charset="0"/>
                <a:ea typeface="Times New Roman" panose="02020603050405020304" pitchFamily="18" charset="0"/>
              </a:rPr>
              <a:t>1. Укажіть, яка з перелічених рослин є дводомною:</a:t>
            </a:r>
            <a:endParaRPr lang="ru-UA" sz="2800" dirty="0">
              <a:effectLst/>
              <a:latin typeface="Times New Roman" panose="02020603050405020304" pitchFamily="18" charset="0"/>
              <a:ea typeface="Times New Roman" panose="02020603050405020304" pitchFamily="18" charset="0"/>
            </a:endParaRPr>
          </a:p>
          <a:p>
            <a:pPr indent="342900">
              <a:spcAft>
                <a:spcPts val="0"/>
              </a:spcAft>
            </a:pPr>
            <a:r>
              <a:rPr lang="uk-UA" dirty="0">
                <a:latin typeface="Times New Roman" panose="02020603050405020304" pitchFamily="18" charset="0"/>
                <a:ea typeface="Times New Roman" panose="02020603050405020304" pitchFamily="18" charset="0"/>
              </a:rPr>
              <a:t>А огірок</a:t>
            </a:r>
            <a:endParaRPr lang="ru-UA" sz="2800" dirty="0">
              <a:effectLst/>
              <a:latin typeface="Times New Roman" panose="02020603050405020304" pitchFamily="18" charset="0"/>
              <a:ea typeface="Times New Roman" panose="02020603050405020304" pitchFamily="18" charset="0"/>
            </a:endParaRPr>
          </a:p>
          <a:p>
            <a:pPr indent="342900">
              <a:spcAft>
                <a:spcPts val="0"/>
              </a:spcAft>
            </a:pPr>
            <a:r>
              <a:rPr lang="uk-UA" dirty="0">
                <a:latin typeface="Times New Roman" panose="02020603050405020304" pitchFamily="18" charset="0"/>
                <a:ea typeface="Times New Roman" panose="02020603050405020304" pitchFamily="18" charset="0"/>
              </a:rPr>
              <a:t>Б шовковиця</a:t>
            </a:r>
            <a:endParaRPr lang="ru-UA" sz="2800" dirty="0">
              <a:effectLst/>
              <a:latin typeface="Times New Roman" panose="02020603050405020304" pitchFamily="18" charset="0"/>
              <a:ea typeface="Times New Roman" panose="02020603050405020304" pitchFamily="18" charset="0"/>
            </a:endParaRPr>
          </a:p>
          <a:p>
            <a:pPr indent="342900">
              <a:spcAft>
                <a:spcPts val="0"/>
              </a:spcAft>
            </a:pPr>
            <a:r>
              <a:rPr lang="uk-UA" dirty="0">
                <a:latin typeface="Times New Roman" panose="02020603050405020304" pitchFamily="18" charset="0"/>
                <a:ea typeface="Times New Roman" panose="02020603050405020304" pitchFamily="18" charset="0"/>
              </a:rPr>
              <a:t>В абрикос</a:t>
            </a:r>
            <a:endParaRPr lang="ru-UA" sz="2800" dirty="0">
              <a:effectLst/>
              <a:latin typeface="Times New Roman" panose="02020603050405020304" pitchFamily="18" charset="0"/>
              <a:ea typeface="Times New Roman" panose="02020603050405020304" pitchFamily="18" charset="0"/>
            </a:endParaRPr>
          </a:p>
          <a:p>
            <a:pPr indent="342900">
              <a:spcAft>
                <a:spcPts val="0"/>
              </a:spcAft>
            </a:pPr>
            <a:r>
              <a:rPr lang="uk-UA" dirty="0">
                <a:latin typeface="Times New Roman" panose="02020603050405020304" pitchFamily="18" charset="0"/>
                <a:ea typeface="Times New Roman" panose="02020603050405020304" pitchFamily="18" charset="0"/>
              </a:rPr>
              <a:t>Г морква</a:t>
            </a:r>
            <a:endParaRPr lang="ru-UA" sz="2800" dirty="0">
              <a:effectLst/>
              <a:latin typeface="Times New Roman" panose="02020603050405020304" pitchFamily="18" charset="0"/>
              <a:ea typeface="Times New Roman" panose="02020603050405020304" pitchFamily="18" charset="0"/>
            </a:endParaRPr>
          </a:p>
        </p:txBody>
      </p:sp>
      <p:sp>
        <p:nvSpPr>
          <p:cNvPr id="12" name="Прямоугольник 11">
            <a:extLst>
              <a:ext uri="{FF2B5EF4-FFF2-40B4-BE49-F238E27FC236}">
                <a16:creationId xmlns:a16="http://schemas.microsoft.com/office/drawing/2014/main" id="{2B5FDE15-8E4E-40F4-B08A-668AF48E4AB8}"/>
              </a:ext>
            </a:extLst>
          </p:cNvPr>
          <p:cNvSpPr/>
          <p:nvPr/>
        </p:nvSpPr>
        <p:spPr>
          <a:xfrm>
            <a:off x="5023757" y="1770270"/>
            <a:ext cx="6096000" cy="2739211"/>
          </a:xfrm>
          <a:prstGeom prst="rect">
            <a:avLst/>
          </a:prstGeom>
        </p:spPr>
        <p:txBody>
          <a:bodyPr>
            <a:spAutoFit/>
          </a:bodyPr>
          <a:lstStyle/>
          <a:p>
            <a:pPr lvl="0">
              <a:spcAft>
                <a:spcPts val="0"/>
              </a:spcAft>
            </a:pPr>
            <a:r>
              <a:rPr lang="uk-UA" b="1" dirty="0">
                <a:latin typeface="Times New Roman" panose="02020603050405020304" pitchFamily="18" charset="0"/>
                <a:ea typeface="Times New Roman" panose="02020603050405020304" pitchFamily="18" charset="0"/>
              </a:rPr>
              <a:t>10. Оберіть ознаки, спільні для всіх запропонованих  рослин:</a:t>
            </a:r>
          </a:p>
          <a:p>
            <a:pPr marL="1714500" lvl="3" indent="-342900">
              <a:buFont typeface="+mj-lt"/>
              <a:buAutoNum type="arabicPeriod"/>
            </a:pPr>
            <a:r>
              <a:rPr lang="uk-UA" dirty="0">
                <a:latin typeface="Times New Roman" panose="02020603050405020304" pitchFamily="18" charset="0"/>
                <a:cs typeface="Times New Roman" panose="02020603050405020304" pitchFamily="18" charset="0"/>
              </a:rPr>
              <a:t>Належать до  класу однодольних</a:t>
            </a:r>
            <a:endParaRPr lang="ru-UA" sz="2400" dirty="0">
              <a:latin typeface="Times New Roman" panose="02020603050405020304" pitchFamily="18" charset="0"/>
              <a:cs typeface="Times New Roman" panose="02020603050405020304" pitchFamily="18" charset="0"/>
            </a:endParaRPr>
          </a:p>
          <a:p>
            <a:pPr marL="1714500" lvl="3" indent="-342900">
              <a:buFont typeface="+mj-lt"/>
              <a:buAutoNum type="arabicPeriod"/>
            </a:pPr>
            <a:r>
              <a:rPr lang="uk-UA" dirty="0">
                <a:latin typeface="Times New Roman" panose="02020603050405020304" pitchFamily="18" charset="0"/>
                <a:cs typeface="Times New Roman" panose="02020603050405020304" pitchFamily="18" charset="0"/>
              </a:rPr>
              <a:t>Належать до  класу дводольних</a:t>
            </a:r>
            <a:endParaRPr lang="ru-UA" sz="2400" dirty="0">
              <a:latin typeface="Times New Roman" panose="02020603050405020304" pitchFamily="18" charset="0"/>
              <a:cs typeface="Times New Roman" panose="02020603050405020304" pitchFamily="18" charset="0"/>
            </a:endParaRPr>
          </a:p>
          <a:p>
            <a:pPr marL="1714500" lvl="3" indent="-342900">
              <a:buFont typeface="+mj-lt"/>
              <a:buAutoNum type="arabicPeriod"/>
            </a:pPr>
            <a:r>
              <a:rPr lang="uk-UA" dirty="0">
                <a:latin typeface="Times New Roman" panose="02020603050405020304" pitchFamily="18" charset="0"/>
                <a:cs typeface="Times New Roman" panose="02020603050405020304" pitchFamily="18" charset="0"/>
              </a:rPr>
              <a:t>Мають плід - ягоду</a:t>
            </a:r>
            <a:endParaRPr lang="ru-UA" sz="2400" dirty="0">
              <a:latin typeface="Times New Roman" panose="02020603050405020304" pitchFamily="18" charset="0"/>
              <a:cs typeface="Times New Roman" panose="02020603050405020304" pitchFamily="18" charset="0"/>
            </a:endParaRPr>
          </a:p>
          <a:p>
            <a:pPr marL="1714500" lvl="3" indent="-342900">
              <a:buFont typeface="+mj-lt"/>
              <a:buAutoNum type="arabicPeriod"/>
            </a:pPr>
            <a:r>
              <a:rPr lang="uk-UA" dirty="0">
                <a:latin typeface="Times New Roman" panose="02020603050405020304" pitchFamily="18" charset="0"/>
                <a:cs typeface="Times New Roman" panose="02020603050405020304" pitchFamily="18" charset="0"/>
              </a:rPr>
              <a:t>Характерне подвійне запліднення</a:t>
            </a:r>
            <a:endParaRPr lang="ru-UA" sz="2400" dirty="0">
              <a:latin typeface="Times New Roman" panose="02020603050405020304" pitchFamily="18" charset="0"/>
              <a:cs typeface="Times New Roman" panose="02020603050405020304" pitchFamily="18" charset="0"/>
            </a:endParaRPr>
          </a:p>
          <a:p>
            <a:pPr marL="1714500" lvl="3" indent="-342900">
              <a:buFont typeface="+mj-lt"/>
              <a:buAutoNum type="arabicPeriod"/>
            </a:pPr>
            <a:r>
              <a:rPr lang="uk-UA" dirty="0">
                <a:latin typeface="Times New Roman" panose="02020603050405020304" pitchFamily="18" charset="0"/>
                <a:cs typeface="Times New Roman" panose="02020603050405020304" pitchFamily="18" charset="0"/>
              </a:rPr>
              <a:t>Мають віночок із 5 пелюсток</a:t>
            </a:r>
            <a:endParaRPr lang="ru-UA" sz="2400" dirty="0">
              <a:latin typeface="Times New Roman" panose="02020603050405020304" pitchFamily="18" charset="0"/>
              <a:cs typeface="Times New Roman" panose="02020603050405020304" pitchFamily="18" charset="0"/>
            </a:endParaRPr>
          </a:p>
          <a:p>
            <a:pPr marL="1714500" lvl="3" indent="-342900">
              <a:buFont typeface="+mj-lt"/>
              <a:buAutoNum type="arabicPeriod"/>
            </a:pPr>
            <a:r>
              <a:rPr lang="uk-UA" dirty="0">
                <a:latin typeface="Times New Roman" panose="02020603050405020304" pitchFamily="18" charset="0"/>
                <a:cs typeface="Times New Roman" panose="02020603050405020304" pitchFamily="18" charset="0"/>
              </a:rPr>
              <a:t>Відносяться до однієї родини</a:t>
            </a:r>
            <a:endParaRPr lang="ru-UA" sz="2400" dirty="0">
              <a:latin typeface="Times New Roman" panose="02020603050405020304" pitchFamily="18" charset="0"/>
              <a:cs typeface="Times New Roman" panose="02020603050405020304" pitchFamily="18" charset="0"/>
            </a:endParaRPr>
          </a:p>
          <a:p>
            <a:pPr marL="342900" lvl="0" indent="-342900">
              <a:spcAft>
                <a:spcPts val="0"/>
              </a:spcAft>
              <a:buFont typeface="Times New Roman" panose="02020603050405020304" pitchFamily="18" charset="0"/>
              <a:buAutoNum type="arabicPeriod"/>
            </a:pPr>
            <a:endParaRPr lang="ru-UA" sz="2800" dirty="0">
              <a:effectLst/>
              <a:latin typeface="Times New Roman" panose="02020603050405020304" pitchFamily="18" charset="0"/>
              <a:ea typeface="Times New Roman" panose="02020603050405020304" pitchFamily="18" charset="0"/>
            </a:endParaRPr>
          </a:p>
        </p:txBody>
      </p:sp>
      <p:pic>
        <p:nvPicPr>
          <p:cNvPr id="4105" name="Рисунок 1" descr="Томат Москвич">
            <a:extLst>
              <a:ext uri="{FF2B5EF4-FFF2-40B4-BE49-F238E27FC236}">
                <a16:creationId xmlns:a16="http://schemas.microsoft.com/office/drawing/2014/main" id="{78659A85-A779-4C82-B716-E6C9142343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65169" y="4509481"/>
            <a:ext cx="2052853" cy="1532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8" name="Рисунок 4" descr="Коли сіяти огірки, вирощування, догляд">
            <a:extLst>
              <a:ext uri="{FF2B5EF4-FFF2-40B4-BE49-F238E27FC236}">
                <a16:creationId xmlns:a16="http://schemas.microsoft.com/office/drawing/2014/main" id="{0767C127-4ADE-4382-8009-7FA2E5CA51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09215" y="4509481"/>
            <a:ext cx="2347158"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0" name="Рисунок 5" descr="C:\Users\Елена\AppData\Local\Microsoft\Windows\INetCache\Content.MSO\B77E8BA.tmp">
            <a:extLst>
              <a:ext uri="{FF2B5EF4-FFF2-40B4-BE49-F238E27FC236}">
                <a16:creationId xmlns:a16="http://schemas.microsoft.com/office/drawing/2014/main" id="{7858ECF6-6D65-4EB8-8B10-31BE9976A46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41204" y="3949941"/>
            <a:ext cx="1460245" cy="2036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Рисунок 1" descr="Томат Москвич">
            <a:extLst>
              <a:ext uri="{FF2B5EF4-FFF2-40B4-BE49-F238E27FC236}">
                <a16:creationId xmlns:a16="http://schemas.microsoft.com/office/drawing/2014/main" id="{0C59ED34-524F-46C6-BD1F-98E43E1832C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1592263" cy="1189038"/>
          </a:xfrm>
          <a:prstGeom prst="rect">
            <a:avLst/>
          </a:prstGeom>
          <a:noFill/>
          <a:extLst>
            <a:ext uri="{909E8E84-426E-40DD-AFC4-6F175D3DCCD1}">
              <a14:hiddenFill xmlns:a14="http://schemas.microsoft.com/office/drawing/2010/main">
                <a:solidFill>
                  <a:srgbClr val="FFFFFF"/>
                </a:solidFill>
              </a14:hiddenFill>
            </a:ext>
          </a:extLst>
        </p:spPr>
      </p:pic>
      <p:pic>
        <p:nvPicPr>
          <p:cNvPr id="4103" name="Рисунок 4" descr="Коли сіяти огірки, вирощування, догляд">
            <a:extLst>
              <a:ext uri="{FF2B5EF4-FFF2-40B4-BE49-F238E27FC236}">
                <a16:creationId xmlns:a16="http://schemas.microsoft.com/office/drawing/2014/main" id="{0435ABCF-2EC4-4A02-948C-89CC4AA3BE1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1889125" cy="1189038"/>
          </a:xfrm>
          <a:prstGeom prst="rect">
            <a:avLst/>
          </a:prstGeom>
          <a:noFill/>
          <a:extLst>
            <a:ext uri="{909E8E84-426E-40DD-AFC4-6F175D3DCCD1}">
              <a14:hiddenFill xmlns:a14="http://schemas.microsoft.com/office/drawing/2010/main">
                <a:solidFill>
                  <a:srgbClr val="FFFFFF"/>
                </a:solidFill>
              </a14:hiddenFill>
            </a:ext>
          </a:extLst>
        </p:spPr>
      </p:pic>
      <p:pic>
        <p:nvPicPr>
          <p:cNvPr id="4102" name="Рисунок 5" descr="B77E8BA">
            <a:extLst>
              <a:ext uri="{FF2B5EF4-FFF2-40B4-BE49-F238E27FC236}">
                <a16:creationId xmlns:a16="http://schemas.microsoft.com/office/drawing/2014/main" id="{231E4E04-D0B1-454A-987D-62ADDEB3DF2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868363" cy="1211263"/>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9F3DCE04-8893-40AE-92E9-AAFB227DCAE0}"/>
              </a:ext>
            </a:extLst>
          </p:cNvPr>
          <p:cNvSpPr txBox="1"/>
          <p:nvPr/>
        </p:nvSpPr>
        <p:spPr>
          <a:xfrm>
            <a:off x="8071757" y="265708"/>
            <a:ext cx="3510643" cy="923330"/>
          </a:xfrm>
          <a:prstGeom prst="rect">
            <a:avLst/>
          </a:prstGeom>
          <a:noFill/>
        </p:spPr>
        <p:txBody>
          <a:bodyPr wrap="square" rtlCol="0">
            <a:spAutoFit/>
          </a:bodyPr>
          <a:lstStyle/>
          <a:p>
            <a:r>
              <a:rPr lang="uk-UA">
                <a:highlight>
                  <a:srgbClr val="00FFFF"/>
                </a:highlight>
              </a:rPr>
              <a:t>Особливості окремих систематичних груп ( відділів, класів, родин)</a:t>
            </a:r>
            <a:endParaRPr lang="ru-UA" dirty="0">
              <a:highlight>
                <a:srgbClr val="00FFFF"/>
              </a:highlight>
            </a:endParaRPr>
          </a:p>
        </p:txBody>
      </p:sp>
      <p:pic>
        <p:nvPicPr>
          <p:cNvPr id="14" name="Рисунок 13" descr="Аудитория">
            <a:extLst>
              <a:ext uri="{FF2B5EF4-FFF2-40B4-BE49-F238E27FC236}">
                <a16:creationId xmlns:a16="http://schemas.microsoft.com/office/drawing/2014/main" id="{BDA0CCC0-BE4B-4F7C-B2D0-AAFD057F1A95}"/>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11048481" y="680696"/>
            <a:ext cx="914400" cy="914400"/>
          </a:xfrm>
          <a:prstGeom prst="rect">
            <a:avLst/>
          </a:prstGeom>
        </p:spPr>
      </p:pic>
      <p:sp>
        <p:nvSpPr>
          <p:cNvPr id="15" name="Прямоугольник 14">
            <a:extLst>
              <a:ext uri="{FF2B5EF4-FFF2-40B4-BE49-F238E27FC236}">
                <a16:creationId xmlns:a16="http://schemas.microsoft.com/office/drawing/2014/main" id="{4D65E42A-E958-4B11-B652-7AF82E60C0E6}"/>
              </a:ext>
            </a:extLst>
          </p:cNvPr>
          <p:cNvSpPr/>
          <p:nvPr/>
        </p:nvSpPr>
        <p:spPr>
          <a:xfrm>
            <a:off x="370114" y="3548368"/>
            <a:ext cx="4322947" cy="2756524"/>
          </a:xfrm>
          <a:prstGeom prst="rect">
            <a:avLst/>
          </a:prstGeom>
        </p:spPr>
        <p:txBody>
          <a:bodyPr wrap="square">
            <a:spAutoFit/>
          </a:bodyPr>
          <a:lstStyle/>
          <a:p>
            <a:pPr marL="342900" indent="-342900" algn="just">
              <a:buFont typeface="Times New Roman" panose="02020603050405020304" pitchFamily="18" charset="0"/>
              <a:buAutoNum type="arabicPeriod"/>
            </a:pPr>
            <a:r>
              <a:rPr lang="uk-UA" sz="1600" b="1" dirty="0">
                <a:solidFill>
                  <a:srgbClr val="000000"/>
                </a:solidFill>
                <a:latin typeface="Times New Roman" panose="02020603050405020304" pitchFamily="18" charset="0"/>
                <a:ea typeface="Times New Roman" panose="02020603050405020304" pitchFamily="18" charset="0"/>
              </a:rPr>
              <a:t>Одноклітинні, здатні до фотосинтезу представники цієї групи відносяться до </a:t>
            </a:r>
            <a:r>
              <a:rPr lang="uk-UA" sz="1600" b="1" dirty="0" err="1">
                <a:solidFill>
                  <a:srgbClr val="000000"/>
                </a:solidFill>
                <a:latin typeface="Times New Roman" panose="02020603050405020304" pitchFamily="18" charset="0"/>
                <a:ea typeface="Times New Roman" panose="02020603050405020304" pitchFamily="18" charset="0"/>
              </a:rPr>
              <a:t>бентосних</a:t>
            </a:r>
            <a:r>
              <a:rPr lang="uk-UA" sz="1600" b="1" dirty="0">
                <a:solidFill>
                  <a:srgbClr val="000000"/>
                </a:solidFill>
                <a:latin typeface="Times New Roman" panose="02020603050405020304" pitchFamily="18" charset="0"/>
                <a:ea typeface="Times New Roman" panose="02020603050405020304" pitchFamily="18" charset="0"/>
              </a:rPr>
              <a:t> форм, що мають </a:t>
            </a:r>
            <a:r>
              <a:rPr lang="uk-UA" sz="1600" b="1" dirty="0" err="1">
                <a:solidFill>
                  <a:srgbClr val="000000"/>
                </a:solidFill>
                <a:latin typeface="Times New Roman" panose="02020603050405020304" pitchFamily="18" charset="0"/>
                <a:ea typeface="Times New Roman" panose="02020603050405020304" pitchFamily="18" charset="0"/>
              </a:rPr>
              <a:t>кремнистий</a:t>
            </a:r>
            <a:r>
              <a:rPr lang="uk-UA" sz="1600" b="1" dirty="0">
                <a:solidFill>
                  <a:srgbClr val="000000"/>
                </a:solidFill>
                <a:latin typeface="Times New Roman" panose="02020603050405020304" pitchFamily="18" charset="0"/>
                <a:ea typeface="Times New Roman" panose="02020603050405020304" pitchFamily="18" charset="0"/>
              </a:rPr>
              <a:t> панцир та здатні утворювати колонії.</a:t>
            </a:r>
            <a:r>
              <a:rPr lang="ru-RU" sz="1600" b="1" dirty="0">
                <a:solidFill>
                  <a:srgbClr val="000000"/>
                </a:solidFill>
                <a:latin typeface="Times New Roman" panose="02020603050405020304" pitchFamily="18" charset="0"/>
                <a:ea typeface="Times New Roman" panose="02020603050405020304" pitchFamily="18" charset="0"/>
              </a:rPr>
              <a:t> </a:t>
            </a:r>
          </a:p>
          <a:p>
            <a:pPr algn="just"/>
            <a:endParaRPr lang="ru-UA" sz="1600" dirty="0">
              <a:solidFill>
                <a:srgbClr val="000000"/>
              </a:solidFill>
              <a:latin typeface="Times New Roman" panose="02020603050405020304" pitchFamily="18" charset="0"/>
              <a:ea typeface="Times New Roman" panose="02020603050405020304" pitchFamily="18" charset="0"/>
            </a:endParaRPr>
          </a:p>
          <a:p>
            <a:pPr algn="just">
              <a:lnSpc>
                <a:spcPct val="150000"/>
              </a:lnSpc>
            </a:pPr>
            <a:r>
              <a:rPr lang="ru-RU" sz="1600" dirty="0">
                <a:solidFill>
                  <a:srgbClr val="000000"/>
                </a:solidFill>
                <a:latin typeface="Times New Roman" panose="02020603050405020304" pitchFamily="18" charset="0"/>
                <a:ea typeface="Times New Roman" panose="02020603050405020304" pitchFamily="18" charset="0"/>
              </a:rPr>
              <a:t>А </a:t>
            </a:r>
            <a:r>
              <a:rPr lang="uk-UA" sz="1600" dirty="0">
                <a:solidFill>
                  <a:srgbClr val="000000"/>
                </a:solidFill>
                <a:latin typeface="Times New Roman" panose="02020603050405020304" pitchFamily="18" charset="0"/>
                <a:ea typeface="Times New Roman" panose="02020603050405020304" pitchFamily="18" charset="0"/>
              </a:rPr>
              <a:t>діатомові водорості </a:t>
            </a:r>
            <a:endParaRPr lang="ru-UA" sz="1600" dirty="0">
              <a:solidFill>
                <a:srgbClr val="000000"/>
              </a:solidFill>
              <a:latin typeface="Times New Roman" panose="02020603050405020304" pitchFamily="18" charset="0"/>
              <a:ea typeface="Times New Roman" panose="02020603050405020304" pitchFamily="18" charset="0"/>
            </a:endParaRPr>
          </a:p>
          <a:p>
            <a:pPr>
              <a:lnSpc>
                <a:spcPct val="150000"/>
              </a:lnSpc>
            </a:pPr>
            <a:r>
              <a:rPr lang="ru-RU" sz="1600" dirty="0">
                <a:solidFill>
                  <a:srgbClr val="000000"/>
                </a:solidFill>
                <a:latin typeface="Times New Roman" panose="02020603050405020304" pitchFamily="18" charset="0"/>
                <a:ea typeface="Times New Roman" panose="02020603050405020304" pitchFamily="18" charset="0"/>
              </a:rPr>
              <a:t>Б </a:t>
            </a:r>
            <a:r>
              <a:rPr lang="uk-UA" sz="1600" dirty="0">
                <a:solidFill>
                  <a:srgbClr val="000000"/>
                </a:solidFill>
                <a:latin typeface="Times New Roman" panose="02020603050405020304" pitchFamily="18" charset="0"/>
                <a:ea typeface="Times New Roman" panose="02020603050405020304" pitchFamily="18" charset="0"/>
              </a:rPr>
              <a:t>інфузорії</a:t>
            </a:r>
            <a:endParaRPr lang="ru-UA" sz="1600" dirty="0">
              <a:solidFill>
                <a:srgbClr val="000000"/>
              </a:solidFill>
              <a:latin typeface="Times New Roman" panose="02020603050405020304" pitchFamily="18" charset="0"/>
              <a:ea typeface="Times New Roman" panose="02020603050405020304" pitchFamily="18" charset="0"/>
            </a:endParaRPr>
          </a:p>
          <a:p>
            <a:pPr>
              <a:lnSpc>
                <a:spcPct val="150000"/>
              </a:lnSpc>
            </a:pPr>
            <a:r>
              <a:rPr lang="ru-RU" sz="1600" dirty="0">
                <a:solidFill>
                  <a:srgbClr val="000000"/>
                </a:solidFill>
                <a:latin typeface="Times New Roman" panose="02020603050405020304" pitchFamily="18" charset="0"/>
                <a:ea typeface="Times New Roman" panose="02020603050405020304" pitchFamily="18" charset="0"/>
              </a:rPr>
              <a:t>В </a:t>
            </a:r>
            <a:r>
              <a:rPr lang="uk-UA" sz="1600" dirty="0">
                <a:solidFill>
                  <a:srgbClr val="000000"/>
                </a:solidFill>
                <a:latin typeface="Times New Roman" panose="02020603050405020304" pitchFamily="18" charset="0"/>
                <a:ea typeface="Times New Roman" panose="02020603050405020304" pitchFamily="18" charset="0"/>
              </a:rPr>
              <a:t>форамініфери</a:t>
            </a:r>
          </a:p>
          <a:p>
            <a:pPr>
              <a:lnSpc>
                <a:spcPct val="150000"/>
              </a:lnSpc>
            </a:pPr>
            <a:r>
              <a:rPr lang="ru-RU" sz="1600" dirty="0">
                <a:latin typeface="Times New Roman" panose="02020603050405020304" pitchFamily="18" charset="0"/>
                <a:ea typeface="Times New Roman" panose="02020603050405020304" pitchFamily="18" charset="0"/>
              </a:rPr>
              <a:t>Г </a:t>
            </a:r>
            <a:r>
              <a:rPr lang="uk-UA" sz="1600" dirty="0">
                <a:latin typeface="Times New Roman" panose="02020603050405020304" pitchFamily="18" charset="0"/>
                <a:ea typeface="Times New Roman" panose="02020603050405020304" pitchFamily="18" charset="0"/>
              </a:rPr>
              <a:t>радіолярії</a:t>
            </a:r>
            <a:endParaRPr lang="ru-UA" sz="16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597035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1757</Words>
  <Application>Microsoft Office PowerPoint</Application>
  <PresentationFormat>Widescreen</PresentationFormat>
  <Paragraphs>165</Paragraphs>
  <Slides>19</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Calibri Light</vt:lpstr>
      <vt:lpstr>Times New Roman</vt:lpstr>
      <vt:lpstr>Wingdings</vt:lpstr>
      <vt:lpstr>Office Theme</vt:lpstr>
      <vt:lpstr>Підготовка учнів до шкільних олімпіад та конкурсів наукових робіт з біології</vt:lpstr>
      <vt:lpstr>PowerPoint Presentation</vt:lpstr>
      <vt:lpstr>PowerPoint Presentation</vt:lpstr>
      <vt:lpstr>PowerPoint Presentation</vt:lpstr>
      <vt:lpstr>PowerPoint Presentation</vt:lpstr>
      <vt:lpstr>PowerPoint Presentation</vt:lpstr>
      <vt:lpstr>Біомолекули: склад – структура – властивості -функції</vt:lpstr>
      <vt:lpstr>Молекулярні процеси - сучасні можливості біологічних технологій!</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Підготовка учнів до шкільних олімпіад та конкурсів наукових робіт з біології</dc:title>
  <dc:creator>Елена</dc:creator>
  <cp:lastModifiedBy>Елена</cp:lastModifiedBy>
  <cp:revision>2</cp:revision>
  <dcterms:created xsi:type="dcterms:W3CDTF">2024-11-25T06:24:26Z</dcterms:created>
  <dcterms:modified xsi:type="dcterms:W3CDTF">2024-11-25T06:25:55Z</dcterms:modified>
</cp:coreProperties>
</file>