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A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58FEC-9AE5-4798-ACC5-33163D4A02E7}" type="datetimeFigureOut">
              <a:rPr lang="ru-RU" smtClean="0"/>
              <a:t>21.09.2014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917A3-71F0-47F8-AF69-91F28C8EB0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0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17A3-71F0-47F8-AF69-91F28C8EB083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-747464"/>
            <a:ext cx="13321480" cy="3672408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FFFF00"/>
                </a:solidFill>
              </a:rPr>
              <a:t>Основи </a:t>
            </a:r>
            <a:r>
              <a:rPr lang="uk-UA" sz="3600" dirty="0" smtClean="0">
                <a:solidFill>
                  <a:srgbClr val="FFFF00"/>
                </a:solidFill>
              </a:rPr>
              <a:t>техніки саморегуляції </a:t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       педагога</a:t>
            </a:r>
            <a:endParaRPr lang="ru-RU" sz="3600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s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780928"/>
            <a:ext cx="3084020" cy="3861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8640"/>
            <a:ext cx="8532440" cy="640871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    3) </a:t>
            </a:r>
            <a:r>
              <a:rPr lang="ru-RU" dirty="0" err="1" smtClean="0">
                <a:solidFill>
                  <a:srgbClr val="00B050"/>
                </a:solidFill>
              </a:rPr>
              <a:t>виходячи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</a:t>
            </a:r>
            <a:r>
              <a:rPr lang="ru-RU" dirty="0" smtClean="0">
                <a:solidFill>
                  <a:srgbClr val="00B050"/>
                </a:solidFill>
              </a:rPr>
              <a:t> дому, </a:t>
            </a:r>
            <a:r>
              <a:rPr lang="ru-RU" dirty="0" err="1" smtClean="0">
                <a:solidFill>
                  <a:srgbClr val="00B050"/>
                </a:solidFill>
              </a:rPr>
              <a:t>бажано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обов'язково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оглянути</a:t>
            </a:r>
            <a:r>
              <a:rPr lang="ru-RU" dirty="0" smtClean="0">
                <a:solidFill>
                  <a:srgbClr val="00B050"/>
                </a:solidFill>
              </a:rPr>
              <a:t>   себе перед </a:t>
            </a:r>
            <a:r>
              <a:rPr lang="ru-RU" dirty="0" err="1" smtClean="0">
                <a:solidFill>
                  <a:srgbClr val="00B050"/>
                </a:solidFill>
              </a:rPr>
              <a:t>дзеркалом</a:t>
            </a:r>
            <a:r>
              <a:rPr lang="ru-RU" dirty="0" smtClean="0">
                <a:solidFill>
                  <a:srgbClr val="00B050"/>
                </a:solidFill>
              </a:rPr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i="1" dirty="0" smtClean="0"/>
              <a:t>4) </a:t>
            </a:r>
            <a:r>
              <a:rPr lang="ru-RU" i="1" dirty="0" err="1" smtClean="0"/>
              <a:t>добираючись</a:t>
            </a:r>
            <a:r>
              <a:rPr lang="ru-RU" i="1" dirty="0" smtClean="0"/>
              <a:t> на роботу, </a:t>
            </a:r>
            <a:r>
              <a:rPr lang="ru-RU" i="1" dirty="0" err="1" smtClean="0"/>
              <a:t>важливо</a:t>
            </a:r>
            <a:r>
              <a:rPr lang="ru-RU" i="1" dirty="0" smtClean="0"/>
              <a:t> не </a:t>
            </a:r>
            <a:r>
              <a:rPr lang="ru-RU" i="1" dirty="0" err="1" smtClean="0"/>
              <a:t>забруднитися</a:t>
            </a:r>
            <a:r>
              <a:rPr lang="ru-RU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r>
              <a:rPr lang="ru-RU" dirty="0" smtClean="0">
                <a:solidFill>
                  <a:srgbClr val="00B050"/>
                </a:solidFill>
              </a:rPr>
              <a:t>5) у </a:t>
            </a:r>
            <a:r>
              <a:rPr lang="ru-RU" dirty="0" err="1" smtClean="0">
                <a:solidFill>
                  <a:srgbClr val="00B050"/>
                </a:solidFill>
              </a:rPr>
              <a:t>гардеробі</a:t>
            </a:r>
            <a:r>
              <a:rPr lang="ru-RU" dirty="0" smtClean="0">
                <a:solidFill>
                  <a:srgbClr val="00B050"/>
                </a:solidFill>
              </a:rPr>
              <a:t>, </a:t>
            </a:r>
            <a:r>
              <a:rPr lang="ru-RU" dirty="0" err="1" smtClean="0">
                <a:solidFill>
                  <a:srgbClr val="00B050"/>
                </a:solidFill>
              </a:rPr>
              <a:t>учительській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бажано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оглянути</a:t>
            </a:r>
            <a:r>
              <a:rPr lang="ru-RU" dirty="0" smtClean="0">
                <a:solidFill>
                  <a:srgbClr val="00B050"/>
                </a:solidFill>
              </a:rPr>
              <a:t>, </a:t>
            </a:r>
            <a:r>
              <a:rPr lang="ru-RU" dirty="0" err="1" smtClean="0">
                <a:solidFill>
                  <a:srgbClr val="00B050"/>
                </a:solidFill>
              </a:rPr>
              <a:t>скоригувати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зовнішність</a:t>
            </a:r>
            <a:r>
              <a:rPr lang="ru-RU" dirty="0" smtClean="0">
                <a:solidFill>
                  <a:srgbClr val="00B050"/>
                </a:solidFill>
              </a:rPr>
              <a:t>, </a:t>
            </a:r>
            <a:r>
              <a:rPr lang="ru-RU" dirty="0" err="1" smtClean="0">
                <a:solidFill>
                  <a:srgbClr val="00B050"/>
                </a:solidFill>
              </a:rPr>
              <a:t>оцінивши</a:t>
            </a:r>
            <a:r>
              <a:rPr lang="ru-RU" dirty="0" smtClean="0">
                <a:solidFill>
                  <a:srgbClr val="00B050"/>
                </a:solidFill>
              </a:rPr>
              <a:t> себе </a:t>
            </a:r>
            <a:r>
              <a:rPr lang="ru-RU" dirty="0" err="1" smtClean="0">
                <a:solidFill>
                  <a:srgbClr val="00B050"/>
                </a:solidFill>
              </a:rPr>
              <a:t>очима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учнів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колег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  <a:endParaRPr lang="ru-RU" dirty="0"/>
          </a:p>
        </p:txBody>
      </p:sp>
      <p:pic>
        <p:nvPicPr>
          <p:cNvPr id="4" name="Рисунок 3" descr="uchitelya_kost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636842"/>
            <a:ext cx="4896544" cy="32211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492d6ac77207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3645024"/>
            <a:ext cx="2056216" cy="3212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>
                <a:solidFill>
                  <a:srgbClr val="0070C0"/>
                </a:solidFill>
              </a:rPr>
              <a:t>Зовнішня техніка вчителя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12776"/>
            <a:ext cx="7890080" cy="4835624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</a:t>
            </a:r>
            <a:r>
              <a:rPr lang="uk-UA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Елементами зовнішньої техніки вчителя є вербальні і не вербальні засоби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ppk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354759"/>
            <a:ext cx="5544616" cy="45032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41b2d77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3981" y="260649"/>
            <a:ext cx="7658499" cy="65006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8034096" cy="1417638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rgbClr val="E60AB2"/>
                </a:solidFill>
              </a:rPr>
              <a:t>   </a:t>
            </a:r>
            <a:r>
              <a:rPr lang="uk-UA" sz="4800" b="1" i="1" dirty="0" err="1" smtClean="0">
                <a:solidFill>
                  <a:srgbClr val="E60AB2"/>
                </a:solidFill>
              </a:rPr>
              <a:t>Пантомімика</a:t>
            </a:r>
            <a:r>
              <a:rPr lang="uk-UA" sz="4800" b="1" i="1" dirty="0" smtClean="0">
                <a:solidFill>
                  <a:srgbClr val="E60AB2"/>
                </a:solidFill>
              </a:rPr>
              <a:t> -</a:t>
            </a:r>
            <a:endParaRPr lang="ru-RU" sz="4800" b="1" i="1" dirty="0">
              <a:solidFill>
                <a:srgbClr val="E60AB2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15616" y="1196752"/>
            <a:ext cx="7848872" cy="583264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виразні рухи всього тіла або окремої його </a:t>
            </a:r>
          </a:p>
          <a:p>
            <a:pPr>
              <a:buNone/>
            </a:pPr>
            <a:r>
              <a:rPr lang="uk-UA" dirty="0" smtClean="0"/>
              <a:t>частини, пластика тіла. </a:t>
            </a:r>
          </a:p>
          <a:p>
            <a:pPr algn="ctr">
              <a:buNone/>
            </a:pPr>
            <a:r>
              <a:rPr lang="uk-UA" sz="4000" b="1" dirty="0" smtClean="0">
                <a:solidFill>
                  <a:srgbClr val="00B0F0"/>
                </a:solidFill>
              </a:rPr>
              <a:t>Пантоміміка:</a:t>
            </a:r>
          </a:p>
          <a:p>
            <a:pPr>
              <a:buFont typeface="Wingdings" pitchFamily="2" charset="2"/>
              <a:buChar char="v"/>
            </a:pPr>
            <a:r>
              <a:rPr lang="uk-UA" sz="4000" b="1" dirty="0" smtClean="0">
                <a:solidFill>
                  <a:srgbClr val="00B0F0"/>
                </a:solidFill>
              </a:rPr>
              <a:t> </a:t>
            </a:r>
            <a:r>
              <a:rPr lang="uk-UA" sz="4000" dirty="0" smtClean="0"/>
              <a:t>Красива, виразна осанка педагога</a:t>
            </a:r>
          </a:p>
          <a:p>
            <a:pPr>
              <a:buFont typeface="Wingdings" pitchFamily="2" charset="2"/>
              <a:buChar char="v"/>
            </a:pPr>
            <a:r>
              <a:rPr lang="uk-UA" sz="4000" dirty="0" smtClean="0">
                <a:solidFill>
                  <a:srgbClr val="00B0F0"/>
                </a:solidFill>
              </a:rPr>
              <a:t>  вчитель повинен виробити манеру правильно стояти перед учнями</a:t>
            </a:r>
          </a:p>
          <a:p>
            <a:pPr>
              <a:buFont typeface="Wingdings" pitchFamily="2" charset="2"/>
              <a:buChar char="v"/>
            </a:pPr>
            <a:endParaRPr lang="uk-UA" sz="36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uk-UA" sz="4000" b="1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uk-UA" sz="4000" b="1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ru-RU" sz="4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940152" y="3645024"/>
            <a:ext cx="2592288" cy="7200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51720" y="3068960"/>
            <a:ext cx="2304256" cy="7200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60648"/>
            <a:ext cx="838842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/>
              <a:t>  </a:t>
            </a:r>
            <a:r>
              <a:rPr lang="uk-UA" sz="4000" b="1" dirty="0" smtClean="0">
                <a:solidFill>
                  <a:srgbClr val="E60AB2"/>
                </a:solidFill>
              </a:rPr>
              <a:t>Жест педагога –</a:t>
            </a:r>
          </a:p>
          <a:p>
            <a:pPr>
              <a:buNone/>
            </a:pPr>
            <a:r>
              <a:rPr lang="uk-UA" b="1" i="1" dirty="0" smtClean="0"/>
              <a:t>  </a:t>
            </a:r>
            <a:r>
              <a:rPr lang="uk-UA" i="1" dirty="0" smtClean="0"/>
              <a:t>повинен бути органічним і стриманим, без різких широких змахів  </a:t>
            </a:r>
          </a:p>
          <a:p>
            <a:pPr>
              <a:buNone/>
            </a:pPr>
            <a:r>
              <a:rPr lang="uk-UA" dirty="0" smtClean="0">
                <a:solidFill>
                  <a:srgbClr val="C00000"/>
                </a:solidFill>
              </a:rPr>
              <a:t>                                      Розрізняють жести</a:t>
            </a:r>
          </a:p>
          <a:p>
            <a:pPr>
              <a:buNone/>
            </a:pPr>
            <a:r>
              <a:rPr lang="uk-UA" dirty="0" smtClean="0">
                <a:solidFill>
                  <a:srgbClr val="C00000"/>
                </a:solidFill>
              </a:rPr>
              <a:t>                     </a:t>
            </a:r>
          </a:p>
          <a:p>
            <a:pPr>
              <a:buNone/>
            </a:pPr>
            <a:r>
              <a:rPr lang="uk-UA" dirty="0" smtClean="0"/>
              <a:t>                    </a:t>
            </a:r>
            <a:r>
              <a:rPr lang="uk-UA" b="1" u="sng" dirty="0" smtClean="0"/>
              <a:t> Описані                        </a:t>
            </a:r>
          </a:p>
          <a:p>
            <a:pPr>
              <a:buNone/>
            </a:pPr>
            <a:r>
              <a:rPr lang="uk-UA" dirty="0" smtClean="0"/>
              <a:t>                                                                 </a:t>
            </a:r>
            <a:r>
              <a:rPr lang="uk-UA" b="1" u="sng" dirty="0" smtClean="0"/>
              <a:t>Психологічні</a:t>
            </a:r>
          </a:p>
          <a:p>
            <a:pPr>
              <a:buNone/>
            </a:pPr>
            <a:r>
              <a:rPr lang="uk-UA" b="1" i="1" dirty="0" smtClean="0"/>
              <a:t>  </a:t>
            </a:r>
          </a:p>
          <a:p>
            <a:pPr>
              <a:buNone/>
            </a:pPr>
            <a:r>
              <a:rPr lang="uk-UA" b="1" i="1" dirty="0" smtClean="0">
                <a:solidFill>
                  <a:srgbClr val="E60AB2"/>
                </a:solidFill>
              </a:rPr>
              <a:t>   </a:t>
            </a:r>
            <a:r>
              <a:rPr lang="uk-UA" b="1" dirty="0" smtClean="0">
                <a:solidFill>
                  <a:srgbClr val="E60AB2"/>
                </a:solidFill>
              </a:rPr>
              <a:t>Основні вимоги до жестів:</a:t>
            </a:r>
          </a:p>
          <a:p>
            <a:pPr>
              <a:buNone/>
            </a:pPr>
            <a:r>
              <a:rPr lang="uk-UA" b="1" dirty="0" smtClean="0">
                <a:solidFill>
                  <a:srgbClr val="E60AB2"/>
                </a:solidFill>
              </a:rPr>
              <a:t>  </a:t>
            </a:r>
            <a:r>
              <a:rPr lang="uk-UA" dirty="0" smtClean="0"/>
              <a:t> неприпущенність, стриманість, доцільність</a:t>
            </a:r>
            <a:r>
              <a:rPr lang="uk-UA" sz="2400" dirty="0" smtClean="0"/>
              <a:t>.</a:t>
            </a:r>
            <a:endParaRPr lang="uk-UA" sz="2400" b="1" dirty="0" smtClean="0">
              <a:solidFill>
                <a:srgbClr val="E60AB2"/>
              </a:solidFill>
            </a:endParaRPr>
          </a:p>
          <a:p>
            <a:pPr>
              <a:buNone/>
            </a:pPr>
            <a:endParaRPr lang="ru-RU" b="1" i="1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4572000" y="3501008"/>
            <a:ext cx="1008112" cy="360040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60648"/>
            <a:ext cx="8178112" cy="59877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4000" b="1" dirty="0" smtClean="0">
                <a:solidFill>
                  <a:srgbClr val="7030A0"/>
                </a:solidFill>
              </a:rPr>
              <a:t>   </a:t>
            </a:r>
            <a:r>
              <a:rPr lang="uk-UA" sz="4000" b="1" dirty="0" smtClean="0">
                <a:solidFill>
                  <a:srgbClr val="C00000"/>
                </a:solidFill>
              </a:rPr>
              <a:t>Міміка – </a:t>
            </a:r>
            <a:r>
              <a:rPr lang="uk-UA" i="1" dirty="0" smtClean="0"/>
              <a:t>виразні рухи м'язів  обличчя </a:t>
            </a: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endParaRPr lang="uk-UA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uk-UA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uk-UA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    </a:t>
            </a:r>
            <a:r>
              <a:rPr lang="uk-UA" b="1" i="1" dirty="0" smtClean="0">
                <a:solidFill>
                  <a:srgbClr val="0070C0"/>
                </a:solidFill>
              </a:rPr>
              <a:t>Контакт очей  –  </a:t>
            </a:r>
            <a:r>
              <a:rPr lang="uk-UA" i="1" dirty="0" smtClean="0">
                <a:solidFill>
                  <a:srgbClr val="0070C0"/>
                </a:solidFill>
              </a:rPr>
              <a:t> </a:t>
            </a:r>
            <a:r>
              <a:rPr lang="uk-UA" i="1" dirty="0" smtClean="0"/>
              <a:t>погляд співрозмовників, зафіксований один на одного, що означає зацікавленість партнером і сконцентрованість на тому, про що він говорить</a:t>
            </a:r>
            <a:endParaRPr lang="ru-RU" i="1" dirty="0" smtClean="0"/>
          </a:p>
          <a:p>
            <a:pPr algn="ctr">
              <a:buNone/>
            </a:pPr>
            <a:endParaRPr lang="ru-RU" i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shutterstock_31997518_1764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124744"/>
            <a:ext cx="3775700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08912" cy="1584176"/>
          </a:xfrm>
        </p:spPr>
        <p:txBody>
          <a:bodyPr>
            <a:normAutofit/>
          </a:bodyPr>
          <a:lstStyle/>
          <a:p>
            <a:r>
              <a:rPr lang="uk-UA" sz="4400" dirty="0" smtClean="0"/>
              <a:t>   </a:t>
            </a:r>
            <a:r>
              <a:rPr lang="uk-UA" sz="4400" b="1" i="1" u="sng" dirty="0" smtClean="0">
                <a:solidFill>
                  <a:srgbClr val="C00000"/>
                </a:solidFill>
              </a:rPr>
              <a:t>Список використаної літератури:</a:t>
            </a:r>
            <a:endParaRPr lang="ru-RU" sz="4400" b="1" i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700808"/>
            <a:ext cx="8034096" cy="4547592"/>
          </a:xfrm>
        </p:spPr>
        <p:txBody>
          <a:bodyPr/>
          <a:lstStyle/>
          <a:p>
            <a:pPr lvl="0">
              <a:buNone/>
            </a:pPr>
            <a:r>
              <a:rPr lang="uk-UA" dirty="0" smtClean="0"/>
              <a:t>    1. </a:t>
            </a:r>
            <a:r>
              <a:rPr lang="uk-UA" dirty="0" err="1" smtClean="0"/>
              <a:t>Рыданова</a:t>
            </a:r>
            <a:r>
              <a:rPr lang="uk-UA" dirty="0" smtClean="0"/>
              <a:t> О. О </a:t>
            </a:r>
            <a:r>
              <a:rPr lang="uk-UA" dirty="0" err="1" smtClean="0"/>
              <a:t>костюме</a:t>
            </a:r>
            <a:r>
              <a:rPr lang="uk-UA" dirty="0" smtClean="0"/>
              <a:t> учителя // </a:t>
            </a:r>
            <a:r>
              <a:rPr lang="uk-UA" dirty="0" err="1" smtClean="0"/>
              <a:t>Воспитание</a:t>
            </a:r>
            <a:r>
              <a:rPr lang="uk-UA" dirty="0" smtClean="0"/>
              <a:t> </a:t>
            </a:r>
            <a:r>
              <a:rPr lang="uk-UA" dirty="0" err="1" smtClean="0"/>
              <a:t>школьников</a:t>
            </a:r>
            <a:r>
              <a:rPr lang="uk-UA" dirty="0" smtClean="0"/>
              <a:t>. – 1973. – № 6.</a:t>
            </a:r>
          </a:p>
          <a:p>
            <a:pPr lvl="0">
              <a:buNone/>
            </a:pPr>
            <a:r>
              <a:rPr lang="uk-UA" dirty="0" smtClean="0"/>
              <a:t>    2.</a:t>
            </a:r>
            <a:r>
              <a:rPr lang="ru-RU" dirty="0" smtClean="0"/>
              <a:t> </a:t>
            </a:r>
            <a:r>
              <a:rPr lang="ru-RU" dirty="0" err="1" smtClean="0"/>
              <a:t>Педагогіка</a:t>
            </a:r>
            <a:r>
              <a:rPr lang="ru-RU" dirty="0" smtClean="0"/>
              <a:t> / За ред. </a:t>
            </a:r>
            <a:r>
              <a:rPr lang="ru-RU" dirty="0" err="1" smtClean="0"/>
              <a:t>М.Д.Ярмаченка</a:t>
            </a:r>
            <a:r>
              <a:rPr lang="ru-RU" dirty="0" smtClean="0"/>
              <a:t>.– К., 1985.</a:t>
            </a:r>
            <a:r>
              <a:rPr lang="uk-UA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    3. </a:t>
            </a:r>
            <a:r>
              <a:rPr lang="ru-RU" dirty="0" err="1" smtClean="0"/>
              <a:t>Педагогічні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: </a:t>
            </a:r>
            <a:r>
              <a:rPr lang="ru-RU" dirty="0" err="1" smtClean="0"/>
              <a:t>теорія</a:t>
            </a:r>
            <a:r>
              <a:rPr lang="ru-RU" dirty="0" smtClean="0"/>
              <a:t> та практика: Курс </a:t>
            </a:r>
            <a:r>
              <a:rPr lang="ru-RU" dirty="0" err="1" smtClean="0"/>
              <a:t>лекцій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/ За ред. проф. </a:t>
            </a:r>
            <a:r>
              <a:rPr lang="ru-RU" dirty="0" err="1" smtClean="0"/>
              <a:t>М.В.Гриньової</a:t>
            </a:r>
            <a:r>
              <a:rPr lang="ru-RU" dirty="0" smtClean="0"/>
              <a:t>. – Полт. </a:t>
            </a:r>
            <a:r>
              <a:rPr lang="ru-RU" dirty="0" err="1" smtClean="0"/>
              <a:t>держ</a:t>
            </a:r>
            <a:r>
              <a:rPr lang="ru-RU" dirty="0" smtClean="0"/>
              <a:t>. ун-т. </a:t>
            </a:r>
            <a:r>
              <a:rPr lang="ru-RU" dirty="0" err="1" smtClean="0"/>
              <a:t>ім</a:t>
            </a:r>
            <a:r>
              <a:rPr lang="ru-RU" dirty="0" smtClean="0"/>
              <a:t>. В.Г. Короленка. – П., АСМІ: 2004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b="1" dirty="0" smtClean="0">
                <a:solidFill>
                  <a:srgbClr val="0070C0"/>
                </a:solidFill>
                <a:latin typeface="Cassandra" pitchFamily="66" charset="0"/>
              </a:rPr>
              <a:t>План</a:t>
            </a:r>
            <a:endParaRPr lang="ru-RU" sz="6600" b="1" dirty="0">
              <a:solidFill>
                <a:srgbClr val="0070C0"/>
              </a:solidFill>
              <a:latin typeface="Cassandr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1. Способи саморегуляції. Самопочуття </a:t>
            </a: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Вчителів.</a:t>
            </a: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2. Особливості сприйняття особистості </a:t>
            </a: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вчителя учнями</a:t>
            </a: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3. Поняття культури зовнішнього вигляду </a:t>
            </a: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4. Рекомендації що до організації зовнішнього вигляду</a:t>
            </a:r>
          </a:p>
          <a:p>
            <a:pPr>
              <a:buNone/>
            </a:pPr>
            <a:r>
              <a:rPr lang="uk-UA" i="1" dirty="0" smtClean="0">
                <a:solidFill>
                  <a:srgbClr val="FF0000"/>
                </a:solidFill>
              </a:rPr>
              <a:t>5. Зовнішня техніка вчителя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06605757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19080" y="0"/>
            <a:ext cx="8031120" cy="6165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x_da631fb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628800"/>
            <a:ext cx="4106697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-963488"/>
            <a:ext cx="7956376" cy="8136904"/>
          </a:xfrm>
        </p:spPr>
        <p:txBody>
          <a:bodyPr>
            <a:normAutofit/>
          </a:bodyPr>
          <a:lstStyle/>
          <a:p>
            <a:r>
              <a:rPr lang="uk-UA" sz="4400" b="1" i="1" dirty="0" smtClean="0">
                <a:solidFill>
                  <a:srgbClr val="E60AB2"/>
                </a:solidFill>
              </a:rPr>
              <a:t>Саморегуляція  емоційного    стану</a:t>
            </a:r>
            <a:r>
              <a:rPr lang="uk-UA" sz="6600" dirty="0" smtClean="0">
                <a:solidFill>
                  <a:srgbClr val="FF0000"/>
                </a:solidFill>
              </a:rPr>
              <a:t/>
            </a:r>
            <a:br>
              <a:rPr lang="uk-UA" sz="6600" dirty="0" smtClean="0">
                <a:solidFill>
                  <a:srgbClr val="FF0000"/>
                </a:solidFill>
              </a:rPr>
            </a:br>
            <a:r>
              <a:rPr lang="uk-UA" sz="5400" i="1" dirty="0" smtClean="0">
                <a:solidFill>
                  <a:schemeClr val="tx1"/>
                </a:solidFill>
              </a:rPr>
              <a:t> </a:t>
            </a:r>
            <a:r>
              <a:rPr lang="uk-UA" sz="4800" i="1" dirty="0" smtClean="0">
                <a:solidFill>
                  <a:schemeClr val="tx1"/>
                </a:solidFill>
              </a:rPr>
              <a:t>це управління як пізнавальними </a:t>
            </a:r>
            <a:br>
              <a:rPr lang="uk-UA" sz="4800" i="1" dirty="0" smtClean="0">
                <a:solidFill>
                  <a:schemeClr val="tx1"/>
                </a:solidFill>
              </a:rPr>
            </a:br>
            <a:r>
              <a:rPr lang="uk-UA" sz="4800" i="1" dirty="0" smtClean="0">
                <a:solidFill>
                  <a:schemeClr val="tx1"/>
                </a:solidFill>
              </a:rPr>
              <a:t>процесами, і  </a:t>
            </a:r>
            <a:br>
              <a:rPr lang="uk-UA" sz="4800" i="1" dirty="0" smtClean="0">
                <a:solidFill>
                  <a:schemeClr val="tx1"/>
                </a:solidFill>
              </a:rPr>
            </a:br>
            <a:r>
              <a:rPr lang="uk-UA" sz="4800" i="1" dirty="0" smtClean="0">
                <a:solidFill>
                  <a:schemeClr val="tx1"/>
                </a:solidFill>
              </a:rPr>
              <a:t>особистістю: </a:t>
            </a:r>
            <a:br>
              <a:rPr lang="uk-UA" sz="4800" i="1" dirty="0" smtClean="0">
                <a:solidFill>
                  <a:schemeClr val="tx1"/>
                </a:solidFill>
              </a:rPr>
            </a:br>
            <a:r>
              <a:rPr lang="uk-UA" sz="4800" i="1" dirty="0" smtClean="0">
                <a:solidFill>
                  <a:schemeClr val="tx1"/>
                </a:solidFill>
              </a:rPr>
              <a:t>поведінкою</a:t>
            </a:r>
            <a:br>
              <a:rPr lang="uk-UA" sz="4800" i="1" dirty="0" smtClean="0">
                <a:solidFill>
                  <a:schemeClr val="tx1"/>
                </a:solidFill>
              </a:rPr>
            </a:br>
            <a:r>
              <a:rPr lang="uk-UA" sz="4800" i="1" dirty="0" smtClean="0">
                <a:solidFill>
                  <a:schemeClr val="tx1"/>
                </a:solidFill>
              </a:rPr>
              <a:t>  емоціями і діями</a:t>
            </a:r>
            <a:endParaRPr lang="ru-RU" sz="5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6660232" y="4797152"/>
            <a:ext cx="2088232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63688" y="4149080"/>
            <a:ext cx="2376264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24128" y="3429000"/>
            <a:ext cx="2448272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87624" y="2924944"/>
            <a:ext cx="2664296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8536992" cy="2866330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C00000"/>
                </a:solidFill>
              </a:rPr>
              <a:t>Саморегуляцію умовно </a:t>
            </a:r>
            <a:br>
              <a:rPr lang="uk-UA" b="1" u="sng" dirty="0" smtClean="0">
                <a:solidFill>
                  <a:srgbClr val="C00000"/>
                </a:solidFill>
              </a:rPr>
            </a:br>
            <a:r>
              <a:rPr lang="uk-UA" b="1" u="sng" dirty="0" smtClean="0">
                <a:solidFill>
                  <a:srgbClr val="C00000"/>
                </a:solidFill>
              </a:rPr>
              <a:t>поділяють на: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276872"/>
            <a:ext cx="9433048" cy="7128792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3600" b="1" u="sng" dirty="0" smtClean="0"/>
              <a:t>Фізичну</a:t>
            </a:r>
          </a:p>
          <a:p>
            <a:pPr>
              <a:buNone/>
            </a:pPr>
            <a:r>
              <a:rPr lang="uk-UA" sz="3600" dirty="0" smtClean="0"/>
              <a:t>                                               </a:t>
            </a:r>
            <a:r>
              <a:rPr lang="uk-UA" sz="3600" b="1" u="sng" dirty="0" smtClean="0"/>
              <a:t>Психічну </a:t>
            </a:r>
            <a:r>
              <a:rPr lang="uk-UA" sz="3600" dirty="0" smtClean="0"/>
              <a:t>       </a:t>
            </a:r>
          </a:p>
          <a:p>
            <a:pPr>
              <a:buNone/>
            </a:pPr>
            <a:r>
              <a:rPr lang="uk-UA" sz="3600" b="1" dirty="0" smtClean="0"/>
              <a:t>      </a:t>
            </a:r>
            <a:r>
              <a:rPr lang="uk-UA" sz="3600" b="1" u="sng" dirty="0" smtClean="0"/>
              <a:t>Дихання</a:t>
            </a:r>
          </a:p>
          <a:p>
            <a:pPr>
              <a:buNone/>
            </a:pPr>
            <a:r>
              <a:rPr lang="uk-UA" sz="3600" dirty="0" smtClean="0"/>
              <a:t>                                                            </a:t>
            </a:r>
            <a:r>
              <a:rPr lang="uk-UA" sz="3600" b="1" i="1" dirty="0" smtClean="0"/>
              <a:t> </a:t>
            </a:r>
            <a:r>
              <a:rPr lang="uk-UA" sz="3600" b="1" i="1" u="sng" dirty="0" smtClean="0"/>
              <a:t>Стрес</a:t>
            </a:r>
            <a:r>
              <a:rPr lang="uk-UA" sz="3600" b="1" i="1" dirty="0" smtClean="0"/>
              <a:t>        </a:t>
            </a: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4139952" y="3354328"/>
            <a:ext cx="1368152" cy="506720"/>
          </a:xfrm>
          <a:prstGeom prst="leftRightArrow">
            <a:avLst>
              <a:gd name="adj1" fmla="val 3589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411760" y="3573016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884368" y="4149080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8172400" cy="6336704"/>
          </a:xfrm>
        </p:spPr>
        <p:txBody>
          <a:bodyPr/>
          <a:lstStyle/>
          <a:p>
            <a:pPr>
              <a:buNone/>
            </a:pPr>
            <a:r>
              <a:rPr lang="uk-UA" sz="4800" b="1" i="1" u="sng" dirty="0" smtClean="0">
                <a:solidFill>
                  <a:srgbClr val="00B0F0"/>
                </a:solidFill>
              </a:rPr>
              <a:t>Психічна саморегуляція</a:t>
            </a:r>
          </a:p>
          <a:p>
            <a:pPr>
              <a:buNone/>
            </a:pPr>
            <a:r>
              <a:rPr lang="uk-UA" sz="4800" b="1" i="1" u="sng" dirty="0" smtClean="0">
                <a:solidFill>
                  <a:srgbClr val="00B0F0"/>
                </a:solidFill>
              </a:rPr>
              <a:t> полягає в керуванні своїми:</a:t>
            </a:r>
          </a:p>
          <a:p>
            <a:pPr>
              <a:buNone/>
            </a:pPr>
            <a:r>
              <a:rPr lang="uk-UA" dirty="0" smtClean="0"/>
              <a:t>   </a:t>
            </a:r>
          </a:p>
          <a:p>
            <a:pPr>
              <a:buFont typeface="Wingdings" pitchFamily="2" charset="2"/>
              <a:buChar char="v"/>
            </a:pPr>
            <a:r>
              <a:rPr lang="uk-UA" sz="5400" dirty="0" smtClean="0">
                <a:solidFill>
                  <a:srgbClr val="C00000"/>
                </a:solidFill>
              </a:rPr>
              <a:t>переживаннями </a:t>
            </a:r>
          </a:p>
          <a:p>
            <a:pPr>
              <a:buFont typeface="Wingdings" pitchFamily="2" charset="2"/>
              <a:buChar char="v"/>
            </a:pPr>
            <a:r>
              <a:rPr lang="uk-UA" sz="5400" dirty="0" smtClean="0"/>
              <a:t> </a:t>
            </a:r>
            <a:r>
              <a:rPr lang="uk-UA" sz="5400" dirty="0" smtClean="0">
                <a:solidFill>
                  <a:srgbClr val="00B050"/>
                </a:solidFill>
              </a:rPr>
              <a:t>почуттями</a:t>
            </a:r>
            <a:r>
              <a:rPr lang="uk-UA" sz="5400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uk-UA" sz="5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уявою</a:t>
            </a:r>
          </a:p>
          <a:p>
            <a:pPr>
              <a:buFont typeface="Wingdings" pitchFamily="2" charset="2"/>
              <a:buChar char="v"/>
            </a:pPr>
            <a:r>
              <a:rPr lang="uk-UA" sz="5400" dirty="0" smtClean="0"/>
              <a:t>  </a:t>
            </a:r>
            <a:r>
              <a:rPr lang="uk-UA" sz="5400" dirty="0" smtClean="0">
                <a:solidFill>
                  <a:srgbClr val="0070C0"/>
                </a:solidFill>
              </a:rPr>
              <a:t>увагою</a:t>
            </a:r>
            <a:endParaRPr lang="ru-RU" sz="48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education01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1612" y="2852936"/>
            <a:ext cx="2347561" cy="33570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640960" cy="7173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   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</a:rPr>
              <a:t>Перший </a:t>
            </a:r>
            <a:r>
              <a:rPr lang="ru-RU" b="1" u="sng" dirty="0" err="1" smtClean="0">
                <a:solidFill>
                  <a:srgbClr val="002060"/>
                </a:solidFill>
              </a:rPr>
              <a:t>спосіб</a:t>
            </a:r>
            <a:r>
              <a:rPr lang="ru-RU" b="1" u="sng" dirty="0" smtClean="0">
                <a:solidFill>
                  <a:srgbClr val="002060"/>
                </a:solidFill>
              </a:rPr>
              <a:t> </a:t>
            </a:r>
            <a:r>
              <a:rPr lang="ru-RU" b="1" u="sng" dirty="0" err="1" smtClean="0">
                <a:solidFill>
                  <a:srgbClr val="002060"/>
                </a:solidFill>
              </a:rPr>
              <a:t>впливу</a:t>
            </a:r>
            <a:r>
              <a:rPr lang="ru-RU" b="1" u="sng" dirty="0" smtClean="0">
                <a:solidFill>
                  <a:srgbClr val="002060"/>
                </a:solidFill>
              </a:rPr>
              <a:t> на </a:t>
            </a:r>
            <a:r>
              <a:rPr lang="ru-RU" b="1" u="sng" dirty="0" err="1" smtClean="0">
                <a:solidFill>
                  <a:srgbClr val="002060"/>
                </a:solidFill>
              </a:rPr>
              <a:t>емоції</a:t>
            </a:r>
            <a:r>
              <a:rPr lang="ru-RU" b="1" u="sng" dirty="0" smtClean="0">
                <a:solidFill>
                  <a:srgbClr val="002060"/>
                </a:solidFill>
              </a:rPr>
              <a:t>   </a:t>
            </a:r>
            <a:r>
              <a:rPr lang="ru-RU" b="1" dirty="0" smtClean="0"/>
              <a:t>-   </a:t>
            </a:r>
            <a:r>
              <a:rPr lang="ru-RU" i="1" dirty="0" err="1" smtClean="0">
                <a:solidFill>
                  <a:srgbClr val="00B050"/>
                </a:solidFill>
              </a:rPr>
              <a:t>це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зміна</a:t>
            </a:r>
            <a:r>
              <a:rPr lang="ru-RU" i="1" dirty="0" smtClean="0">
                <a:solidFill>
                  <a:srgbClr val="00B050"/>
                </a:solidFill>
              </a:rPr>
              <a:t>    </a:t>
            </a:r>
            <a:r>
              <a:rPr lang="ru-RU" i="1" dirty="0" err="1" smtClean="0">
                <a:solidFill>
                  <a:srgbClr val="00B050"/>
                </a:solidFill>
              </a:rPr>
              <a:t>міміки</a:t>
            </a:r>
            <a:r>
              <a:rPr lang="ru-RU" i="1" dirty="0" smtClean="0">
                <a:solidFill>
                  <a:srgbClr val="00B050"/>
                </a:solidFill>
              </a:rPr>
              <a:t>        </a:t>
            </a:r>
            <a:r>
              <a:rPr lang="ru-RU" i="1" dirty="0" err="1" smtClean="0">
                <a:solidFill>
                  <a:srgbClr val="00B050"/>
                </a:solidFill>
              </a:rPr>
              <a:t>пантоміміки</a:t>
            </a:r>
            <a:r>
              <a:rPr lang="ru-RU" i="1" dirty="0" smtClean="0">
                <a:solidFill>
                  <a:srgbClr val="00B050"/>
                </a:solidFill>
              </a:rPr>
              <a:t>         </a:t>
            </a:r>
            <a:r>
              <a:rPr lang="ru-RU" i="1" dirty="0" err="1" smtClean="0">
                <a:solidFill>
                  <a:srgbClr val="00B050"/>
                </a:solidFill>
              </a:rPr>
              <a:t>напруження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</a:rPr>
              <a:t>   </a:t>
            </a:r>
            <a:r>
              <a:rPr lang="ru-RU" i="1" dirty="0" err="1" smtClean="0">
                <a:solidFill>
                  <a:srgbClr val="00B050"/>
                </a:solidFill>
              </a:rPr>
              <a:t>м'язів</a:t>
            </a:r>
            <a:r>
              <a:rPr lang="ru-RU" i="1" dirty="0" smtClean="0">
                <a:solidFill>
                  <a:srgbClr val="00B050"/>
                </a:solidFill>
              </a:rPr>
              <a:t>       темпу та </a:t>
            </a:r>
            <a:r>
              <a:rPr lang="ru-RU" i="1" dirty="0" err="1" smtClean="0">
                <a:solidFill>
                  <a:srgbClr val="00B050"/>
                </a:solidFill>
              </a:rPr>
              <a:t>глибини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дихання</a:t>
            </a:r>
            <a:r>
              <a:rPr lang="ru-RU" i="1" dirty="0" smtClean="0">
                <a:solidFill>
                  <a:srgbClr val="00B050"/>
                </a:solidFill>
              </a:rPr>
              <a:t>       </a:t>
            </a:r>
            <a:r>
              <a:rPr lang="ru-RU" i="1" dirty="0" err="1" smtClean="0">
                <a:solidFill>
                  <a:srgbClr val="00B050"/>
                </a:solidFill>
              </a:rPr>
              <a:t>рухів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</a:rPr>
              <a:t>    ходи.</a:t>
            </a:r>
            <a:endParaRPr lang="ru-RU" sz="2400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4400" dirty="0" smtClean="0"/>
              <a:t>  </a:t>
            </a:r>
            <a:r>
              <a:rPr lang="ru-RU" sz="2800" b="1" u="sng" dirty="0" err="1" smtClean="0">
                <a:solidFill>
                  <a:srgbClr val="7030A0"/>
                </a:solidFill>
              </a:rPr>
              <a:t>Другий</a:t>
            </a:r>
            <a:r>
              <a:rPr lang="ru-RU" sz="2800" b="1" u="sng" dirty="0" smtClean="0">
                <a:solidFill>
                  <a:srgbClr val="7030A0"/>
                </a:solidFill>
              </a:rPr>
              <a:t> </a:t>
            </a:r>
            <a:r>
              <a:rPr lang="ru-RU" sz="2800" b="1" u="sng" dirty="0" err="1" smtClean="0">
                <a:solidFill>
                  <a:srgbClr val="7030A0"/>
                </a:solidFill>
              </a:rPr>
              <a:t>спосіб</a:t>
            </a:r>
            <a:r>
              <a:rPr lang="ru-RU" sz="2800" b="1" u="sng" dirty="0" smtClean="0">
                <a:solidFill>
                  <a:srgbClr val="7030A0"/>
                </a:solidFill>
              </a:rPr>
              <a:t> </a:t>
            </a:r>
            <a:r>
              <a:rPr lang="ru-RU" sz="2800" b="1" u="sng" dirty="0" err="1" smtClean="0">
                <a:solidFill>
                  <a:srgbClr val="7030A0"/>
                </a:solidFill>
              </a:rPr>
              <a:t>саморегуляції</a:t>
            </a:r>
            <a:r>
              <a:rPr lang="ru-RU" sz="2800" b="1" u="sng" dirty="0" smtClean="0">
                <a:solidFill>
                  <a:srgbClr val="7030A0"/>
                </a:solidFill>
              </a:rPr>
              <a:t> </a:t>
            </a:r>
            <a:r>
              <a:rPr lang="ru-RU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— </a:t>
            </a:r>
            <a:r>
              <a:rPr lang="ru-RU" sz="28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управління</a:t>
            </a:r>
            <a:r>
              <a:rPr lang="ru-RU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своєю</a:t>
            </a:r>
            <a:r>
              <a:rPr lang="ru-RU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уявою</a:t>
            </a:r>
            <a:r>
              <a:rPr lang="ru-RU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8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образне</a:t>
            </a:r>
            <a:r>
              <a:rPr lang="ru-RU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самонавіювання</a:t>
            </a:r>
            <a:r>
              <a:rPr lang="ru-RU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      </a:t>
            </a:r>
            <a:r>
              <a:rPr lang="ru-RU" sz="2800" b="1" u="sng" dirty="0" smtClean="0">
                <a:solidFill>
                  <a:srgbClr val="002060"/>
                </a:solidFill>
              </a:rPr>
              <a:t>Самоконтроль </a:t>
            </a:r>
            <a:r>
              <a:rPr lang="ru-RU" sz="2800" b="1" u="sng" dirty="0" err="1" smtClean="0">
                <a:solidFill>
                  <a:srgbClr val="002060"/>
                </a:solidFill>
              </a:rPr>
              <a:t>можливий</a:t>
            </a:r>
            <a:r>
              <a:rPr lang="ru-RU" sz="2800" b="1" u="sng" dirty="0" smtClean="0">
                <a:solidFill>
                  <a:srgbClr val="002060"/>
                </a:solidFill>
              </a:rPr>
              <a:t> </a:t>
            </a:r>
            <a:r>
              <a:rPr lang="ru-RU" sz="2800" b="1" u="sng" dirty="0" err="1" smtClean="0">
                <a:solidFill>
                  <a:srgbClr val="002060"/>
                </a:solidFill>
              </a:rPr>
              <a:t>тільки</a:t>
            </a:r>
            <a:r>
              <a:rPr lang="ru-RU" sz="2800" b="1" u="sng" dirty="0" smtClean="0">
                <a:solidFill>
                  <a:srgbClr val="002060"/>
                </a:solidFill>
              </a:rPr>
              <a:t> </a:t>
            </a:r>
            <a:r>
              <a:rPr lang="ru-RU" sz="2800" b="1" u="sng" dirty="0" err="1" smtClean="0">
                <a:solidFill>
                  <a:srgbClr val="002060"/>
                </a:solidFill>
              </a:rPr>
              <a:t>завдяки</a:t>
            </a:r>
            <a:r>
              <a:rPr lang="en-US" sz="2800" dirty="0" smtClean="0">
                <a:solidFill>
                  <a:srgbClr val="002060"/>
                </a:solidFill>
              </a:rPr>
              <a:t>: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осмисленню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</a:p>
          <a:p>
            <a:pPr algn="ctr"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                             </a:t>
            </a:r>
            <a:r>
              <a:rPr lang="ru-RU" dirty="0" err="1" smtClean="0"/>
              <a:t>прогнозуванню</a:t>
            </a:r>
            <a:endParaRPr lang="ru-RU" dirty="0" smtClean="0"/>
          </a:p>
          <a:p>
            <a:pPr algn="ctr">
              <a:buNone/>
            </a:pPr>
            <a:endParaRPr lang="ru-RU" b="1" u="sng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ru-RU" u="sng" dirty="0" smtClean="0">
                <a:solidFill>
                  <a:srgbClr val="E60AB2"/>
                </a:solidFill>
              </a:rPr>
              <a:t> </a:t>
            </a:r>
            <a:r>
              <a:rPr lang="ru-RU" u="sng" dirty="0" err="1" smtClean="0">
                <a:solidFill>
                  <a:srgbClr val="E60AB2"/>
                </a:solidFill>
              </a:rPr>
              <a:t>уявленню</a:t>
            </a:r>
            <a:r>
              <a:rPr lang="ru-RU" u="sng" dirty="0" smtClean="0">
                <a:solidFill>
                  <a:srgbClr val="E60AB2"/>
                </a:solidFill>
              </a:rPr>
              <a:t> </a:t>
            </a:r>
            <a:r>
              <a:rPr lang="ru-RU" b="1" u="sng" dirty="0" smtClean="0">
                <a:solidFill>
                  <a:srgbClr val="E60AB2"/>
                </a:solidFill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2483768" y="764704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436096" y="764704"/>
            <a:ext cx="408424" cy="2007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195736" y="1340768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524328" y="1340768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796136" y="443711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364088" y="5661248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teacher_vectors_4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4293096"/>
            <a:ext cx="230425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178112" cy="994122"/>
          </a:xfrm>
        </p:spPr>
        <p:txBody>
          <a:bodyPr>
            <a:noAutofit/>
          </a:bodyPr>
          <a:lstStyle/>
          <a:p>
            <a:pPr algn="ctr"/>
            <a:r>
              <a:rPr lang="ru-RU" sz="3600" b="1" u="sng" dirty="0" smtClean="0">
                <a:solidFill>
                  <a:srgbClr val="7030A0"/>
                </a:solidFill>
              </a:rPr>
              <a:t>ЗОВНІШНІЙ ВИГЛЯД І ПОВЕДІНКА ПЕДАГОГА</a:t>
            </a:r>
            <a:endParaRPr lang="ru-RU" sz="3600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84784"/>
            <a:ext cx="8784976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i="1" dirty="0" smtClean="0"/>
              <a:t>      </a:t>
            </a:r>
            <a:r>
              <a:rPr lang="ru-RU" sz="2000" i="1" dirty="0" err="1" smtClean="0"/>
              <a:t>Загальне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сприйняття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вчителя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його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особистості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внутрішнього</a:t>
            </a:r>
            <a:r>
              <a:rPr lang="ru-RU" sz="2000" i="1" dirty="0" smtClean="0"/>
              <a:t> стану, </a:t>
            </a:r>
            <a:r>
              <a:rPr lang="ru-RU" sz="2000" i="1" dirty="0" err="1" smtClean="0"/>
              <a:t>формування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довіри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чи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недовіри</a:t>
            </a:r>
            <a:r>
              <a:rPr lang="ru-RU" sz="2000" i="1" dirty="0" smtClean="0"/>
              <a:t> до </a:t>
            </a:r>
            <a:r>
              <a:rPr lang="ru-RU" sz="2000" i="1" dirty="0" err="1" smtClean="0"/>
              <a:t>його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слів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починається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враження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створеного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його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зовнішнім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виглядом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стійкими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категоріями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якого</a:t>
            </a:r>
            <a:r>
              <a:rPr lang="ru-RU" sz="2000" i="1" dirty="0" smtClean="0"/>
              <a:t> є:</a:t>
            </a:r>
          </a:p>
          <a:p>
            <a:pPr>
              <a:buNone/>
            </a:pPr>
            <a:r>
              <a:rPr lang="uk-UA" sz="2000" i="1" dirty="0" smtClean="0"/>
              <a:t>                                                                           </a:t>
            </a:r>
          </a:p>
          <a:p>
            <a:pPr>
              <a:buNone/>
            </a:pPr>
            <a:r>
              <a:rPr lang="uk-UA" sz="2000" i="1" dirty="0" smtClean="0"/>
              <a:t>                                                        </a:t>
            </a:r>
            <a:r>
              <a:rPr lang="ru-RU" sz="2000" dirty="0" err="1" smtClean="0"/>
              <a:t>фізичний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вигляд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(</a:t>
            </a:r>
            <a:r>
              <a:rPr lang="ru-RU" sz="2000" dirty="0" err="1" smtClean="0"/>
              <a:t>обличчя</a:t>
            </a:r>
            <a:r>
              <a:rPr lang="ru-RU" sz="2000" dirty="0" smtClean="0"/>
              <a:t>, постава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типові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пози</a:t>
            </a:r>
            <a:r>
              <a:rPr lang="ru-RU" sz="2000" dirty="0" smtClean="0"/>
              <a:t>, хода, голос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мовлення</a:t>
            </a:r>
            <a:r>
              <a:rPr lang="ru-RU" sz="2000" dirty="0" smtClean="0"/>
              <a:t>)</a:t>
            </a:r>
          </a:p>
          <a:p>
            <a:pPr>
              <a:buNone/>
            </a:pPr>
            <a:r>
              <a:rPr lang="uk-UA" sz="2000" i="1" dirty="0" smtClean="0"/>
              <a:t>                                             </a:t>
            </a:r>
          </a:p>
          <a:p>
            <a:pPr>
              <a:buNone/>
            </a:pPr>
            <a:r>
              <a:rPr lang="uk-UA" sz="2000" i="1" dirty="0" smtClean="0"/>
              <a:t>                                                           </a:t>
            </a:r>
            <a:r>
              <a:rPr lang="ru-RU" sz="2000" dirty="0" err="1" smtClean="0"/>
              <a:t>оформлення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зовнішності</a:t>
            </a: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 (</a:t>
            </a:r>
            <a:r>
              <a:rPr lang="ru-RU" sz="2000" dirty="0" err="1" smtClean="0"/>
              <a:t>одяг</a:t>
            </a:r>
            <a:r>
              <a:rPr lang="ru-RU" sz="2000" dirty="0" smtClean="0"/>
              <a:t>, </a:t>
            </a:r>
            <a:r>
              <a:rPr lang="ru-RU" sz="2000" dirty="0" err="1" smtClean="0"/>
              <a:t>зачіска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прикраси</a:t>
            </a:r>
            <a:r>
              <a:rPr lang="ru-RU" sz="2000" dirty="0" smtClean="0"/>
              <a:t>)</a:t>
            </a:r>
            <a:r>
              <a:rPr lang="uk-UA" sz="2000" i="1" dirty="0" smtClean="0"/>
              <a:t>                   </a:t>
            </a:r>
          </a:p>
          <a:p>
            <a:pPr>
              <a:buNone/>
            </a:pPr>
            <a:r>
              <a:rPr lang="ru-RU" sz="2000" dirty="0" smtClean="0"/>
              <a:t>)</a:t>
            </a:r>
          </a:p>
          <a:p>
            <a:pPr>
              <a:buNone/>
            </a:pPr>
            <a:r>
              <a:rPr lang="ru-RU" sz="2000" dirty="0" smtClean="0"/>
              <a:t>                           </a:t>
            </a:r>
            <a:r>
              <a:rPr lang="ru-RU" sz="2000" dirty="0" err="1" smtClean="0"/>
              <a:t>засоби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виразної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поведінки</a:t>
            </a:r>
            <a:endParaRPr lang="ru-RU" sz="2000" dirty="0" smtClean="0"/>
          </a:p>
          <a:p>
            <a:pPr algn="ctr">
              <a:buNone/>
            </a:pPr>
            <a:r>
              <a:rPr lang="ru-RU" sz="1800" dirty="0" smtClean="0"/>
              <a:t> (</a:t>
            </a:r>
            <a:r>
              <a:rPr lang="ru-RU" sz="1800" dirty="0" err="1" smtClean="0"/>
              <a:t>доброзичливість</a:t>
            </a:r>
            <a:r>
              <a:rPr lang="ru-RU" sz="1800" dirty="0" smtClean="0"/>
              <a:t>, </a:t>
            </a:r>
            <a:r>
              <a:rPr lang="ru-RU" sz="1800" dirty="0" err="1" smtClean="0"/>
              <a:t>привітність</a:t>
            </a:r>
            <a:r>
              <a:rPr lang="ru-RU" sz="1800" dirty="0" smtClean="0"/>
              <a:t>, </a:t>
            </a:r>
            <a:r>
              <a:rPr lang="ru-RU" sz="1800" dirty="0" err="1" smtClean="0"/>
              <a:t>привабливість</a:t>
            </a:r>
            <a:r>
              <a:rPr lang="ru-RU" sz="1800" dirty="0" smtClean="0"/>
              <a:t>, </a:t>
            </a:r>
            <a:r>
              <a:rPr lang="ru-RU" sz="1800" dirty="0" err="1" smtClean="0"/>
              <a:t>естетична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виразність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</a:t>
            </a:r>
            <a:r>
              <a:rPr lang="ru-RU" sz="1800" dirty="0" smtClean="0"/>
              <a:t>.).</a:t>
            </a:r>
            <a:endParaRPr lang="uk-UA" sz="1800" i="1" dirty="0" smtClean="0"/>
          </a:p>
          <a:p>
            <a:pPr algn="ctr">
              <a:buNone/>
            </a:pPr>
            <a:r>
              <a:rPr lang="uk-UA" sz="2000" i="1" dirty="0" smtClean="0"/>
              <a:t>                                                             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355976" y="2492896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364088" y="3573016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flipH="1">
            <a:off x="4572000" y="4797152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171400"/>
            <a:ext cx="7920880" cy="2304256"/>
          </a:xfrm>
        </p:spPr>
        <p:txBody>
          <a:bodyPr>
            <a:noAutofit/>
          </a:bodyPr>
          <a:lstStyle/>
          <a:p>
            <a:r>
              <a:rPr lang="uk-UA" sz="4800" u="sng" dirty="0" smtClean="0">
                <a:solidFill>
                  <a:srgbClr val="C00000"/>
                </a:solidFill>
              </a:rPr>
              <a:t>Поради, що до зовнішнього  вигляду  вчителя</a:t>
            </a:r>
            <a:endParaRPr lang="ru-RU" sz="4800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8784976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00B050"/>
                </a:solidFill>
              </a:rPr>
              <a:t>1) режим дня </a:t>
            </a:r>
            <a:r>
              <a:rPr lang="ru-RU" dirty="0" err="1" smtClean="0">
                <a:solidFill>
                  <a:srgbClr val="00B050"/>
                </a:solidFill>
              </a:rPr>
              <a:t>має</a:t>
            </a:r>
            <a:r>
              <a:rPr lang="ru-RU" dirty="0" smtClean="0">
                <a:solidFill>
                  <a:srgbClr val="00B050"/>
                </a:solidFill>
              </a:rPr>
              <a:t> бути </a:t>
            </a:r>
            <a:r>
              <a:rPr lang="ru-RU" dirty="0" err="1" smtClean="0">
                <a:solidFill>
                  <a:srgbClr val="00B050"/>
                </a:solidFill>
              </a:rPr>
              <a:t>ретельно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продуманий</a:t>
            </a:r>
            <a:r>
              <a:rPr lang="ru-RU" dirty="0" smtClean="0">
                <a:solidFill>
                  <a:srgbClr val="00B050"/>
                </a:solidFill>
              </a:rPr>
              <a:t>, </a:t>
            </a:r>
            <a:r>
              <a:rPr lang="ru-RU" dirty="0" err="1" smtClean="0">
                <a:solidFill>
                  <a:srgbClr val="00B050"/>
                </a:solidFill>
              </a:rPr>
              <a:t>враховувати</a:t>
            </a:r>
            <a:r>
              <a:rPr lang="ru-RU" dirty="0" smtClean="0">
                <a:solidFill>
                  <a:srgbClr val="00B050"/>
                </a:solidFill>
              </a:rPr>
              <a:t> порядок занять у </a:t>
            </a:r>
            <a:r>
              <a:rPr lang="ru-RU" dirty="0" err="1" smtClean="0">
                <a:solidFill>
                  <a:srgbClr val="00B050"/>
                </a:solidFill>
              </a:rPr>
              <a:t>школі</a:t>
            </a:r>
            <a:r>
              <a:rPr lang="ru-RU" dirty="0" smtClean="0">
                <a:solidFill>
                  <a:srgbClr val="00B050"/>
                </a:solidFill>
              </a:rPr>
              <a:t>, а </a:t>
            </a:r>
            <a:r>
              <a:rPr lang="ru-RU" dirty="0" err="1" smtClean="0">
                <a:solidFill>
                  <a:srgbClr val="00B050"/>
                </a:solidFill>
              </a:rPr>
              <a:t>також</a:t>
            </a:r>
            <a:r>
              <a:rPr lang="ru-RU" dirty="0" smtClean="0">
                <a:solidFill>
                  <a:srgbClr val="00B050"/>
                </a:solidFill>
              </a:rPr>
              <a:t> час для догляду за собою.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i="1" dirty="0" smtClean="0"/>
              <a:t>2) </a:t>
            </a:r>
            <a:r>
              <a:rPr lang="ru-RU" i="1" dirty="0" err="1" smtClean="0"/>
              <a:t>одягаючи</a:t>
            </a:r>
            <a:r>
              <a:rPr lang="ru-RU" i="1" dirty="0" smtClean="0"/>
              <a:t> </a:t>
            </a:r>
            <a:r>
              <a:rPr lang="ru-RU" i="1" dirty="0" err="1" smtClean="0"/>
              <a:t>новий</a:t>
            </a:r>
            <a:r>
              <a:rPr lang="ru-RU" i="1" dirty="0" smtClean="0"/>
              <a:t> костюм, </a:t>
            </a:r>
            <a:r>
              <a:rPr lang="ru-RU" i="1" dirty="0" err="1" smtClean="0"/>
              <a:t>слід</a:t>
            </a:r>
            <a:r>
              <a:rPr lang="ru-RU" i="1" dirty="0" smtClean="0"/>
              <a:t> </a:t>
            </a:r>
            <a:r>
              <a:rPr lang="ru-RU" i="1" dirty="0" err="1" smtClean="0"/>
              <a:t>упевнитися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  в </a:t>
            </a:r>
            <a:r>
              <a:rPr lang="ru-RU" i="1" dirty="0" err="1" smtClean="0"/>
              <a:t>ньому</a:t>
            </a:r>
            <a:r>
              <a:rPr lang="ru-RU" i="1" dirty="0" smtClean="0"/>
              <a:t> буде </a:t>
            </a:r>
            <a:r>
              <a:rPr lang="ru-RU" i="1" dirty="0" err="1" smtClean="0"/>
              <a:t>зручно</a:t>
            </a:r>
            <a:r>
              <a:rPr lang="ru-RU" i="1" dirty="0" smtClean="0"/>
              <a:t> </a:t>
            </a:r>
            <a:r>
              <a:rPr lang="ru-RU" i="1" dirty="0" err="1" smtClean="0"/>
              <a:t>працювати</a:t>
            </a:r>
            <a:r>
              <a:rPr lang="ru-RU" i="1" dirty="0" smtClean="0"/>
              <a:t> в </a:t>
            </a:r>
            <a:r>
              <a:rPr lang="ru-RU" i="1" dirty="0" err="1" smtClean="0"/>
              <a:t>класі</a:t>
            </a:r>
            <a:r>
              <a:rPr lang="ru-RU" i="1" dirty="0" smtClean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</a:t>
            </a:r>
            <a:r>
              <a:rPr lang="ru-RU" dirty="0" smtClean="0">
                <a:solidFill>
                  <a:srgbClr val="00B050"/>
                </a:solidFill>
              </a:rPr>
              <a:t> 3) </a:t>
            </a:r>
            <a:r>
              <a:rPr lang="ru-RU" dirty="0" err="1" smtClean="0">
                <a:solidFill>
                  <a:srgbClr val="00B050"/>
                </a:solidFill>
              </a:rPr>
              <a:t>виходячи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</a:t>
            </a:r>
            <a:r>
              <a:rPr lang="ru-RU" dirty="0" smtClean="0">
                <a:solidFill>
                  <a:srgbClr val="00B050"/>
                </a:solidFill>
              </a:rPr>
              <a:t> дому, </a:t>
            </a:r>
            <a:r>
              <a:rPr lang="ru-RU" dirty="0" err="1" smtClean="0">
                <a:solidFill>
                  <a:srgbClr val="00B050"/>
                </a:solidFill>
              </a:rPr>
              <a:t>бажано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обов'язково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оглянути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316</TotalTime>
  <Words>389</Words>
  <Application>Microsoft Office PowerPoint</Application>
  <PresentationFormat>Екран (4:3)</PresentationFormat>
  <Paragraphs>83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17" baseType="lpstr">
      <vt:lpstr>Солнцестояние</vt:lpstr>
      <vt:lpstr>Основи техніки саморегуляції         педагога</vt:lpstr>
      <vt:lpstr>План</vt:lpstr>
      <vt:lpstr>Презентація PowerPoint</vt:lpstr>
      <vt:lpstr>Саморегуляція  емоційного    стану  це управління як пізнавальними  процесами, і   особистістю:  поведінкою   емоціями і діями</vt:lpstr>
      <vt:lpstr>Саморегуляцію умовно  поділяють на:</vt:lpstr>
      <vt:lpstr>Презентація PowerPoint</vt:lpstr>
      <vt:lpstr>Презентація PowerPoint</vt:lpstr>
      <vt:lpstr>ЗОВНІШНІЙ ВИГЛЯД І ПОВЕДІНКА ПЕДАГОГА</vt:lpstr>
      <vt:lpstr>Поради, що до зовнішнього  вигляду  вчителя</vt:lpstr>
      <vt:lpstr>Презентація PowerPoint</vt:lpstr>
      <vt:lpstr>Зовнішня техніка вчителя</vt:lpstr>
      <vt:lpstr>Презентація PowerPoint</vt:lpstr>
      <vt:lpstr>   Пантомімика -</vt:lpstr>
      <vt:lpstr>Презентація PowerPoint</vt:lpstr>
      <vt:lpstr>Презентація PowerPoint</vt:lpstr>
      <vt:lpstr>   Список використаної літератури: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Індивідуальна робота на тему:        Основи техніки саморегуляції         педагога</dc:title>
  <dc:creator>Анна</dc:creator>
  <cp:lastModifiedBy>Сергій Терно</cp:lastModifiedBy>
  <cp:revision>34</cp:revision>
  <dcterms:created xsi:type="dcterms:W3CDTF">2013-12-24T16:03:14Z</dcterms:created>
  <dcterms:modified xsi:type="dcterms:W3CDTF">2014-09-21T19:48:07Z</dcterms:modified>
</cp:coreProperties>
</file>