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81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82" r:id="rId15"/>
    <p:sldId id="269" r:id="rId16"/>
    <p:sldId id="270" r:id="rId17"/>
    <p:sldId id="271" r:id="rId18"/>
    <p:sldId id="276" r:id="rId19"/>
    <p:sldId id="272" r:id="rId20"/>
    <p:sldId id="273" r:id="rId21"/>
    <p:sldId id="274" r:id="rId22"/>
    <p:sldId id="275" r:id="rId23"/>
    <p:sldId id="277" r:id="rId24"/>
    <p:sldId id="278" r:id="rId25"/>
    <p:sldId id="280" r:id="rId26"/>
    <p:sldId id="283" r:id="rId27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om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96A6"/>
    <a:srgbClr val="DEA900"/>
    <a:srgbClr val="EAB200"/>
    <a:srgbClr val="DEDE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43" autoAdjust="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490C06-ED39-4A7A-9232-9BD5DFE053CD}" type="doc">
      <dgm:prSet loTypeId="urn:microsoft.com/office/officeart/2005/8/layout/vList2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CC65074F-0BB0-492F-A6D2-341CD99EC88F}">
      <dgm:prSet custT="1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rtl="0"/>
          <a:r>
            <a:rPr lang="ru-RU" sz="2500" dirty="0" err="1" smtClean="0"/>
            <a:t>Радянська</a:t>
          </a:r>
          <a:r>
            <a:rPr lang="ru-RU" sz="2500" dirty="0" smtClean="0"/>
            <a:t> </a:t>
          </a:r>
          <a:r>
            <a:rPr lang="ru-RU" sz="2500" dirty="0" err="1" smtClean="0"/>
            <a:t>Українська</a:t>
          </a:r>
          <a:r>
            <a:rPr lang="ru-RU" sz="2500" dirty="0" smtClean="0"/>
            <a:t> Народна </a:t>
          </a:r>
          <a:r>
            <a:rPr lang="ru-RU" sz="2500" dirty="0" err="1" smtClean="0"/>
            <a:t>Республіка</a:t>
          </a:r>
          <a:endParaRPr lang="en-US" sz="2500" dirty="0"/>
        </a:p>
      </dgm:t>
    </dgm:pt>
    <dgm:pt modelId="{38F9181C-9D9C-41FD-88D7-D99CEF614C13}" type="parTrans" cxnId="{98CD52E8-9659-4949-BFCC-1CDC11FCBC12}">
      <dgm:prSet/>
      <dgm:spPr/>
      <dgm:t>
        <a:bodyPr/>
        <a:lstStyle/>
        <a:p>
          <a:endParaRPr lang="ru-RU"/>
        </a:p>
      </dgm:t>
    </dgm:pt>
    <dgm:pt modelId="{0D4EECA5-CF93-4F4B-BB0B-59C50AAF56A2}" type="sibTrans" cxnId="{98CD52E8-9659-4949-BFCC-1CDC11FCBC12}">
      <dgm:prSet/>
      <dgm:spPr/>
      <dgm:t>
        <a:bodyPr/>
        <a:lstStyle/>
        <a:p>
          <a:endParaRPr lang="ru-RU"/>
        </a:p>
      </dgm:t>
    </dgm:pt>
    <dgm:pt modelId="{A1D2E736-BA93-4A84-9035-8A21616CA070}" type="pres">
      <dgm:prSet presAssocID="{53490C06-ED39-4A7A-9232-9BD5DFE053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6D7CB7-20CC-4C24-B326-D04D0AA48EAC}" type="pres">
      <dgm:prSet presAssocID="{CC65074F-0BB0-492F-A6D2-341CD99EC88F}" presName="parentText" presStyleLbl="node1" presStyleIdx="0" presStyleCnt="1" custLinFactNeighborX="-13294" custLinFactNeighborY="87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C22557-8612-4BAC-968F-C0D183A07C4C}" type="presOf" srcId="{53490C06-ED39-4A7A-9232-9BD5DFE053CD}" destId="{A1D2E736-BA93-4A84-9035-8A21616CA070}" srcOrd="0" destOrd="0" presId="urn:microsoft.com/office/officeart/2005/8/layout/vList2"/>
    <dgm:cxn modelId="{98CD52E8-9659-4949-BFCC-1CDC11FCBC12}" srcId="{53490C06-ED39-4A7A-9232-9BD5DFE053CD}" destId="{CC65074F-0BB0-492F-A6D2-341CD99EC88F}" srcOrd="0" destOrd="0" parTransId="{38F9181C-9D9C-41FD-88D7-D99CEF614C13}" sibTransId="{0D4EECA5-CF93-4F4B-BB0B-59C50AAF56A2}"/>
    <dgm:cxn modelId="{0F287908-61C9-49AD-A582-1CEFB2A72F77}" type="presOf" srcId="{CC65074F-0BB0-492F-A6D2-341CD99EC88F}" destId="{3B6D7CB7-20CC-4C24-B326-D04D0AA48EAC}" srcOrd="0" destOrd="0" presId="urn:microsoft.com/office/officeart/2005/8/layout/vList2"/>
    <dgm:cxn modelId="{719B4815-8362-49EC-9A94-384A507261EA}" type="presParOf" srcId="{A1D2E736-BA93-4A84-9035-8A21616CA070}" destId="{3B6D7CB7-20CC-4C24-B326-D04D0AA48EA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9EE68E-E3A1-425C-9B98-623B250139CA}" type="doc">
      <dgm:prSet loTypeId="urn:microsoft.com/office/officeart/2005/8/layout/vList2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75D0EE91-56EF-4549-B3E6-1057EA6C1E6A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rtl="0"/>
          <a:r>
            <a:rPr lang="ru-RU" dirty="0" smtClean="0"/>
            <a:t>Донецько-Криворізька </a:t>
          </a:r>
          <a:r>
            <a:rPr lang="ru-RU" dirty="0" err="1" smtClean="0"/>
            <a:t>Республіка</a:t>
          </a:r>
          <a:endParaRPr lang="en-US" dirty="0"/>
        </a:p>
      </dgm:t>
    </dgm:pt>
    <dgm:pt modelId="{9D28C008-1AB0-48FD-8596-F4E49C09797D}" type="parTrans" cxnId="{5A04DE14-30D6-4D11-9990-48843242D819}">
      <dgm:prSet/>
      <dgm:spPr/>
      <dgm:t>
        <a:bodyPr/>
        <a:lstStyle/>
        <a:p>
          <a:endParaRPr lang="ru-RU"/>
        </a:p>
      </dgm:t>
    </dgm:pt>
    <dgm:pt modelId="{C2CF8B8B-61F0-44ED-A5AD-DEA48032C070}" type="sibTrans" cxnId="{5A04DE14-30D6-4D11-9990-48843242D819}">
      <dgm:prSet/>
      <dgm:spPr/>
      <dgm:t>
        <a:bodyPr/>
        <a:lstStyle/>
        <a:p>
          <a:endParaRPr lang="ru-RU"/>
        </a:p>
      </dgm:t>
    </dgm:pt>
    <dgm:pt modelId="{F9A3250A-6A92-4DD2-9E6C-FD51664825E2}" type="pres">
      <dgm:prSet presAssocID="{5D9EE68E-E3A1-425C-9B98-623B250139C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98EB97-C86C-4803-856A-8D9180085BAC}" type="pres">
      <dgm:prSet presAssocID="{75D0EE91-56EF-4549-B3E6-1057EA6C1E6A}" presName="parentText" presStyleLbl="node1" presStyleIdx="0" presStyleCnt="1" custLinFactNeighborX="34775" custLinFactNeighborY="177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A0B097-0316-472C-AD08-592E61C422AF}" type="presOf" srcId="{5D9EE68E-E3A1-425C-9B98-623B250139CA}" destId="{F9A3250A-6A92-4DD2-9E6C-FD51664825E2}" srcOrd="0" destOrd="0" presId="urn:microsoft.com/office/officeart/2005/8/layout/vList2"/>
    <dgm:cxn modelId="{5A04DE14-30D6-4D11-9990-48843242D819}" srcId="{5D9EE68E-E3A1-425C-9B98-623B250139CA}" destId="{75D0EE91-56EF-4549-B3E6-1057EA6C1E6A}" srcOrd="0" destOrd="0" parTransId="{9D28C008-1AB0-48FD-8596-F4E49C09797D}" sibTransId="{C2CF8B8B-61F0-44ED-A5AD-DEA48032C070}"/>
    <dgm:cxn modelId="{EC010DCD-3397-471A-8383-A3293C38BB61}" type="presOf" srcId="{75D0EE91-56EF-4549-B3E6-1057EA6C1E6A}" destId="{7398EB97-C86C-4803-856A-8D9180085BAC}" srcOrd="0" destOrd="0" presId="urn:microsoft.com/office/officeart/2005/8/layout/vList2"/>
    <dgm:cxn modelId="{67E9F57E-9CB3-42BB-A351-BD8CF7D1F6CD}" type="presParOf" srcId="{F9A3250A-6A92-4DD2-9E6C-FD51664825E2}" destId="{7398EB97-C86C-4803-856A-8D9180085BA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FB3F2C-1E08-4904-88D6-0D295F221A42}" type="doc">
      <dgm:prSet loTypeId="urn:microsoft.com/office/officeart/2005/8/layout/vList2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DAF60D51-3548-441C-8B27-462EFDDF99C4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rtl="0"/>
          <a:r>
            <a:rPr lang="ru-RU" dirty="0" smtClean="0"/>
            <a:t>Одеська Радянська </a:t>
          </a:r>
          <a:r>
            <a:rPr lang="ru-RU" dirty="0" err="1" smtClean="0"/>
            <a:t>Республіка</a:t>
          </a:r>
          <a:endParaRPr lang="en-US" dirty="0"/>
        </a:p>
      </dgm:t>
    </dgm:pt>
    <dgm:pt modelId="{8782ED68-E9BE-464F-B31D-5A1EFC4E2B80}" type="parTrans" cxnId="{2174FC92-CDCF-4339-AC33-21769D4CC209}">
      <dgm:prSet/>
      <dgm:spPr/>
      <dgm:t>
        <a:bodyPr/>
        <a:lstStyle/>
        <a:p>
          <a:endParaRPr lang="ru-RU"/>
        </a:p>
      </dgm:t>
    </dgm:pt>
    <dgm:pt modelId="{EE243AD6-041D-4C78-BA3E-1909B68E908A}" type="sibTrans" cxnId="{2174FC92-CDCF-4339-AC33-21769D4CC209}">
      <dgm:prSet/>
      <dgm:spPr/>
      <dgm:t>
        <a:bodyPr/>
        <a:lstStyle/>
        <a:p>
          <a:endParaRPr lang="ru-RU"/>
        </a:p>
      </dgm:t>
    </dgm:pt>
    <dgm:pt modelId="{CD9270A7-FD18-4413-87C3-DB65D44D2E84}" type="pres">
      <dgm:prSet presAssocID="{0AFB3F2C-1E08-4904-88D6-0D295F221A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1F34AC-8118-4B0A-B82E-7F46B247BCCF}" type="pres">
      <dgm:prSet presAssocID="{DAF60D51-3548-441C-8B27-462EFDDF99C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A40F89-0DC1-4A29-90C2-9DE1B5C6BA93}" type="presOf" srcId="{DAF60D51-3548-441C-8B27-462EFDDF99C4}" destId="{271F34AC-8118-4B0A-B82E-7F46B247BCCF}" srcOrd="0" destOrd="0" presId="urn:microsoft.com/office/officeart/2005/8/layout/vList2"/>
    <dgm:cxn modelId="{2174FC92-CDCF-4339-AC33-21769D4CC209}" srcId="{0AFB3F2C-1E08-4904-88D6-0D295F221A42}" destId="{DAF60D51-3548-441C-8B27-462EFDDF99C4}" srcOrd="0" destOrd="0" parTransId="{8782ED68-E9BE-464F-B31D-5A1EFC4E2B80}" sibTransId="{EE243AD6-041D-4C78-BA3E-1909B68E908A}"/>
    <dgm:cxn modelId="{A0F38ADD-F3A3-46A9-AAAA-BC285E5DDC7B}" type="presOf" srcId="{0AFB3F2C-1E08-4904-88D6-0D295F221A42}" destId="{CD9270A7-FD18-4413-87C3-DB65D44D2E84}" srcOrd="0" destOrd="0" presId="urn:microsoft.com/office/officeart/2005/8/layout/vList2"/>
    <dgm:cxn modelId="{C290AF05-928F-494A-810B-90A231BFCAB1}" type="presParOf" srcId="{CD9270A7-FD18-4413-87C3-DB65D44D2E84}" destId="{271F34AC-8118-4B0A-B82E-7F46B247BCC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4E8FC3-A4A1-4D19-9B6E-97B2CD5B87EE}" type="doc">
      <dgm:prSet loTypeId="urn:microsoft.com/office/officeart/2005/8/layout/vList2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ru-RU"/>
        </a:p>
      </dgm:t>
    </dgm:pt>
    <dgm:pt modelId="{00BA49E3-A2A4-403E-AD0B-3354BB65290A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rtl="0"/>
          <a:r>
            <a:rPr lang="ru-RU" dirty="0" smtClean="0"/>
            <a:t>Миколаївська </a:t>
          </a:r>
          <a:r>
            <a:rPr lang="ru-RU" dirty="0" err="1" smtClean="0"/>
            <a:t>повітова</a:t>
          </a:r>
          <a:r>
            <a:rPr lang="ru-RU" dirty="0" smtClean="0"/>
            <a:t> </a:t>
          </a:r>
          <a:r>
            <a:rPr lang="ru-RU" dirty="0" err="1" smtClean="0"/>
            <a:t>соціалістична</a:t>
          </a:r>
          <a:r>
            <a:rPr lang="ru-RU" dirty="0" smtClean="0"/>
            <a:t> </a:t>
          </a:r>
          <a:r>
            <a:rPr lang="ru-RU" dirty="0" err="1" smtClean="0"/>
            <a:t>трудова</a:t>
          </a:r>
          <a:r>
            <a:rPr lang="ru-RU" dirty="0" smtClean="0"/>
            <a:t> </a:t>
          </a:r>
          <a:r>
            <a:rPr lang="ru-RU" dirty="0" err="1" smtClean="0"/>
            <a:t>комуна</a:t>
          </a:r>
          <a:endParaRPr lang="en-US" dirty="0"/>
        </a:p>
      </dgm:t>
    </dgm:pt>
    <dgm:pt modelId="{34A32D78-80D1-4378-8EC5-FAA45DE3C12C}" type="parTrans" cxnId="{F96924D1-2169-4C44-AA61-D17D9BE1CE8E}">
      <dgm:prSet/>
      <dgm:spPr/>
      <dgm:t>
        <a:bodyPr/>
        <a:lstStyle/>
        <a:p>
          <a:endParaRPr lang="ru-RU"/>
        </a:p>
      </dgm:t>
    </dgm:pt>
    <dgm:pt modelId="{1A7D7A02-A44C-4EE3-8CE6-A3DEFD1F0280}" type="sibTrans" cxnId="{F96924D1-2169-4C44-AA61-D17D9BE1CE8E}">
      <dgm:prSet/>
      <dgm:spPr/>
      <dgm:t>
        <a:bodyPr/>
        <a:lstStyle/>
        <a:p>
          <a:endParaRPr lang="ru-RU"/>
        </a:p>
      </dgm:t>
    </dgm:pt>
    <dgm:pt modelId="{00F6FED6-BBA1-4067-A84D-62407EEF7062}" type="pres">
      <dgm:prSet presAssocID="{654E8FC3-A4A1-4D19-9B6E-97B2CD5B87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39FD57-C073-4159-A12B-56262A4EC2F9}" type="pres">
      <dgm:prSet presAssocID="{00BA49E3-A2A4-403E-AD0B-3354BB65290A}" presName="parentText" presStyleLbl="node1" presStyleIdx="0" presStyleCnt="1" custScaleX="96282" custScaleY="95764" custLinFactNeighborX="-6884" custLinFactNeighborY="143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6924D1-2169-4C44-AA61-D17D9BE1CE8E}" srcId="{654E8FC3-A4A1-4D19-9B6E-97B2CD5B87EE}" destId="{00BA49E3-A2A4-403E-AD0B-3354BB65290A}" srcOrd="0" destOrd="0" parTransId="{34A32D78-80D1-4378-8EC5-FAA45DE3C12C}" sibTransId="{1A7D7A02-A44C-4EE3-8CE6-A3DEFD1F0280}"/>
    <dgm:cxn modelId="{EC2A2D5F-FE44-4611-A2DD-2B7A14255012}" type="presOf" srcId="{654E8FC3-A4A1-4D19-9B6E-97B2CD5B87EE}" destId="{00F6FED6-BBA1-4067-A84D-62407EEF7062}" srcOrd="0" destOrd="0" presId="urn:microsoft.com/office/officeart/2005/8/layout/vList2"/>
    <dgm:cxn modelId="{179EF781-96BD-485D-ACB5-E026B582F1DA}" type="presOf" srcId="{00BA49E3-A2A4-403E-AD0B-3354BB65290A}" destId="{BE39FD57-C073-4159-A12B-56262A4EC2F9}" srcOrd="0" destOrd="0" presId="urn:microsoft.com/office/officeart/2005/8/layout/vList2"/>
    <dgm:cxn modelId="{84551C0E-240C-434F-AB73-E184056DA275}" type="presParOf" srcId="{00F6FED6-BBA1-4067-A84D-62407EEF7062}" destId="{BE39FD57-C073-4159-A12B-56262A4EC2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A6EFF0-5BC6-475D-9B24-BBC7AC8AE73E}" type="doc">
      <dgm:prSet loTypeId="urn:microsoft.com/office/officeart/2005/8/layout/vList2" loCatId="list" qsTypeId="urn:microsoft.com/office/officeart/2005/8/quickstyle/simple1#5" qsCatId="simple" csTypeId="urn:microsoft.com/office/officeart/2005/8/colors/accent1_2#5" csCatId="accent1" phldr="1"/>
      <dgm:spPr/>
      <dgm:t>
        <a:bodyPr/>
        <a:lstStyle/>
        <a:p>
          <a:endParaRPr lang="ru-RU"/>
        </a:p>
      </dgm:t>
    </dgm:pt>
    <dgm:pt modelId="{0806134D-C278-4E19-8B77-2542A50EA785}">
      <dgm:prSet custT="1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rtl="0"/>
          <a:r>
            <a:rPr lang="ru-RU" sz="2500" dirty="0" smtClean="0"/>
            <a:t>Радянська </a:t>
          </a:r>
          <a:r>
            <a:rPr lang="ru-RU" sz="2500" dirty="0" err="1" smtClean="0"/>
            <a:t>Республіка</a:t>
          </a:r>
          <a:r>
            <a:rPr lang="ru-RU" sz="2500" dirty="0" smtClean="0"/>
            <a:t> </a:t>
          </a:r>
          <a:r>
            <a:rPr lang="ru-RU" sz="2500" dirty="0" err="1" smtClean="0"/>
            <a:t>Тавриди</a:t>
          </a:r>
          <a:endParaRPr lang="en-US" sz="2500" dirty="0"/>
        </a:p>
      </dgm:t>
    </dgm:pt>
    <dgm:pt modelId="{D9B51BB0-257A-40D1-A5F3-CF221994DD38}" type="parTrans" cxnId="{D601CA11-4076-48B5-8393-4BF1E8FB1DCE}">
      <dgm:prSet/>
      <dgm:spPr/>
      <dgm:t>
        <a:bodyPr/>
        <a:lstStyle/>
        <a:p>
          <a:endParaRPr lang="ru-RU"/>
        </a:p>
      </dgm:t>
    </dgm:pt>
    <dgm:pt modelId="{F20C4DBB-297B-4CE4-B698-ED7CBB82D4F4}" type="sibTrans" cxnId="{D601CA11-4076-48B5-8393-4BF1E8FB1DCE}">
      <dgm:prSet/>
      <dgm:spPr/>
      <dgm:t>
        <a:bodyPr/>
        <a:lstStyle/>
        <a:p>
          <a:endParaRPr lang="ru-RU"/>
        </a:p>
      </dgm:t>
    </dgm:pt>
    <dgm:pt modelId="{664FB113-C023-4433-8C06-F553A4B3C8C4}" type="pres">
      <dgm:prSet presAssocID="{75A6EFF0-5BC6-475D-9B24-BBC7AC8AE73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DF2B84-D30E-4F00-9B96-41334D790510}" type="pres">
      <dgm:prSet presAssocID="{0806134D-C278-4E19-8B77-2542A50EA785}" presName="parentText" presStyleLbl="node1" presStyleIdx="0" presStyleCnt="1" custLinFactNeighborX="12816" custLinFactNeighborY="207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308C45-6240-433A-828B-5A0BD9F418B0}" type="presOf" srcId="{75A6EFF0-5BC6-475D-9B24-BBC7AC8AE73E}" destId="{664FB113-C023-4433-8C06-F553A4B3C8C4}" srcOrd="0" destOrd="0" presId="urn:microsoft.com/office/officeart/2005/8/layout/vList2"/>
    <dgm:cxn modelId="{D601CA11-4076-48B5-8393-4BF1E8FB1DCE}" srcId="{75A6EFF0-5BC6-475D-9B24-BBC7AC8AE73E}" destId="{0806134D-C278-4E19-8B77-2542A50EA785}" srcOrd="0" destOrd="0" parTransId="{D9B51BB0-257A-40D1-A5F3-CF221994DD38}" sibTransId="{F20C4DBB-297B-4CE4-B698-ED7CBB82D4F4}"/>
    <dgm:cxn modelId="{20CC2DFD-F4FC-477C-B53F-EE1DE2671AE9}" type="presOf" srcId="{0806134D-C278-4E19-8B77-2542A50EA785}" destId="{64DF2B84-D30E-4F00-9B96-41334D790510}" srcOrd="0" destOrd="0" presId="urn:microsoft.com/office/officeart/2005/8/layout/vList2"/>
    <dgm:cxn modelId="{ACF692FA-0E9A-4CF6-9891-F3CCCF2EB33D}" type="presParOf" srcId="{664FB113-C023-4433-8C06-F553A4B3C8C4}" destId="{64DF2B84-D30E-4F00-9B96-41334D79051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D7CB7-20CC-4C24-B326-D04D0AA48EAC}">
      <dsp:nvSpPr>
        <dsp:cNvPr id="0" name=""/>
        <dsp:cNvSpPr/>
      </dsp:nvSpPr>
      <dsp:spPr>
        <a:xfrm>
          <a:off x="0" y="259199"/>
          <a:ext cx="3585695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err="1" smtClean="0"/>
            <a:t>Радянська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Українська</a:t>
          </a:r>
          <a:r>
            <a:rPr lang="ru-RU" sz="2500" kern="1200" dirty="0" smtClean="0"/>
            <a:t> Народна </a:t>
          </a:r>
          <a:r>
            <a:rPr lang="ru-RU" sz="2500" kern="1200" dirty="0" err="1" smtClean="0"/>
            <a:t>Республіка</a:t>
          </a:r>
          <a:endParaRPr lang="en-US" sz="2500" kern="1200" dirty="0"/>
        </a:p>
      </dsp:txBody>
      <dsp:txXfrm>
        <a:off x="59399" y="318598"/>
        <a:ext cx="3466897" cy="1098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98EB97-C86C-4803-856A-8D9180085BAC}">
      <dsp:nvSpPr>
        <dsp:cNvPr id="0" name=""/>
        <dsp:cNvSpPr/>
      </dsp:nvSpPr>
      <dsp:spPr>
        <a:xfrm>
          <a:off x="0" y="363933"/>
          <a:ext cx="3585694" cy="926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Донецько-Криворізька </a:t>
          </a:r>
          <a:r>
            <a:rPr lang="ru-RU" sz="2400" kern="1200" dirty="0" err="1" smtClean="0"/>
            <a:t>Республіка</a:t>
          </a:r>
          <a:endParaRPr lang="en-US" sz="2400" kern="1200" dirty="0"/>
        </a:p>
      </dsp:txBody>
      <dsp:txXfrm>
        <a:off x="45235" y="409168"/>
        <a:ext cx="3495224" cy="8361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1F34AC-8118-4B0A-B82E-7F46B247BCCF}">
      <dsp:nvSpPr>
        <dsp:cNvPr id="0" name=""/>
        <dsp:cNvSpPr/>
      </dsp:nvSpPr>
      <dsp:spPr>
        <a:xfrm>
          <a:off x="0" y="236542"/>
          <a:ext cx="3456710" cy="1081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Одеська Радянська </a:t>
          </a:r>
          <a:r>
            <a:rPr lang="ru-RU" sz="2800" kern="1200" dirty="0" err="1" smtClean="0"/>
            <a:t>Республіка</a:t>
          </a:r>
          <a:endParaRPr lang="en-US" sz="2800" kern="1200" dirty="0"/>
        </a:p>
      </dsp:txBody>
      <dsp:txXfrm>
        <a:off x="52774" y="289316"/>
        <a:ext cx="3351162" cy="9755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39FD57-C073-4159-A12B-56262A4EC2F9}">
      <dsp:nvSpPr>
        <dsp:cNvPr id="0" name=""/>
        <dsp:cNvSpPr/>
      </dsp:nvSpPr>
      <dsp:spPr>
        <a:xfrm>
          <a:off x="0" y="171930"/>
          <a:ext cx="3761720" cy="1340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Миколаївська </a:t>
          </a:r>
          <a:r>
            <a:rPr lang="ru-RU" sz="2500" kern="1200" dirty="0" err="1" smtClean="0"/>
            <a:t>повітова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соціалістична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трудова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комуна</a:t>
          </a:r>
          <a:endParaRPr lang="en-US" sz="2500" kern="1200" dirty="0"/>
        </a:p>
      </dsp:txBody>
      <dsp:txXfrm>
        <a:off x="65416" y="237346"/>
        <a:ext cx="3630888" cy="12092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DF2B84-D30E-4F00-9B96-41334D790510}">
      <dsp:nvSpPr>
        <dsp:cNvPr id="0" name=""/>
        <dsp:cNvSpPr/>
      </dsp:nvSpPr>
      <dsp:spPr>
        <a:xfrm>
          <a:off x="0" y="645"/>
          <a:ext cx="3685310" cy="9537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Радянська </a:t>
          </a:r>
          <a:r>
            <a:rPr lang="ru-RU" sz="2500" kern="1200" dirty="0" err="1" smtClean="0"/>
            <a:t>Республіка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Тавриди</a:t>
          </a:r>
          <a:endParaRPr lang="en-US" sz="2500" kern="1200" dirty="0"/>
        </a:p>
      </dsp:txBody>
      <dsp:txXfrm>
        <a:off x="46560" y="47205"/>
        <a:ext cx="3592190" cy="8606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/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/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/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9648825" y="4068763"/>
            <a:ext cx="1081088" cy="1081087"/>
            <a:chOff x="9685338" y="4460675"/>
            <a:chExt cx="1080904" cy="1080902"/>
          </a:xfrm>
        </p:grpSpPr>
        <p:sp>
          <p:nvSpPr>
            <p:cNvPr id="8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9793270" y="4568607"/>
              <a:ext cx="865041" cy="865039"/>
            </a:xfrm>
            <a:prstGeom prst="ellips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0AA66-9FCF-45B0-9FD0-49B1D7533E65}" type="datetimeFigureOut">
              <a:rPr lang="en-US"/>
              <a:pPr>
                <a:defRPr/>
              </a:pPr>
              <a:t>11/16/2019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3263" y="4289425"/>
            <a:ext cx="1193800" cy="639763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FF9F083A-14A1-4092-9A2D-CFBD4610DF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24807-D1A1-4E32-8237-47DC450BF097}" type="datetimeFigureOut">
              <a:rPr lang="en-US"/>
              <a:pPr>
                <a:defRPr/>
              </a:pPr>
              <a:t>11/16/2019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B513B-8319-48D4-B76A-92178B9930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4C055-2C81-472E-A727-89F9D3F44163}" type="datetimeFigureOut">
              <a:rPr lang="en-US"/>
              <a:pPr>
                <a:defRPr/>
              </a:pPr>
              <a:t>11/16/2019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D5E41-1125-49F3-98ED-0457BB99C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1CEFD-E429-4525-A4E3-22B725D9DB69}" type="datetimeFigureOut">
              <a:rPr lang="en-US"/>
              <a:pPr>
                <a:defRPr/>
              </a:pPr>
              <a:t>11/16/2019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6902D-937B-4A20-925E-0067065ED7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/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896938" y="2325688"/>
            <a:ext cx="1081087" cy="1081087"/>
            <a:chOff x="9685338" y="4460675"/>
            <a:chExt cx="1080904" cy="1080902"/>
          </a:xfrm>
        </p:grpSpPr>
        <p:sp>
          <p:nvSpPr>
            <p:cNvPr id="6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7" name="Oval 9"/>
            <p:cNvSpPr>
              <a:spLocks noChangeArrowheads="1"/>
            </p:cNvSpPr>
            <p:nvPr/>
          </p:nvSpPr>
          <p:spPr bwMode="auto">
            <a:xfrm>
              <a:off x="9793270" y="4568607"/>
              <a:ext cx="865041" cy="865039"/>
            </a:xfrm>
            <a:prstGeom prst="ellips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/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138" y="6272213"/>
            <a:ext cx="2644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4F60F-7B54-42E1-A9CF-9FB58E20DA00}" type="datetimeFigureOut">
              <a:rPr lang="en-US"/>
              <a:pPr>
                <a:defRPr/>
              </a:pPr>
              <a:t>11/16/2019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813" y="6272213"/>
            <a:ext cx="6327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963" y="2506663"/>
            <a:ext cx="1189037" cy="719137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3BC91303-9C42-4F66-8A8A-4F2DA9CD0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5C7B4-0AA9-4BF3-BBA0-CE821C2DAD85}" type="datetimeFigureOut">
              <a:rPr lang="en-US"/>
              <a:pPr>
                <a:defRPr/>
              </a:pPr>
              <a:t>11/16/2019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15497-991A-4EB7-8FF9-7E2BA2ACA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D6DC8-4225-446F-8A34-2C12F72A3F71}" type="datetimeFigureOut">
              <a:rPr lang="en-US"/>
              <a:pPr>
                <a:defRPr/>
              </a:pPr>
              <a:t>11/16/2019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A5ECC-519D-4C1E-A2EB-FE51EEED3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EA592-8949-46C3-A7EB-FE65EDCA565A}" type="datetimeFigureOut">
              <a:rPr lang="en-US"/>
              <a:pPr>
                <a:defRPr/>
              </a:pPr>
              <a:t>11/16/2019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77959-306B-4236-9BAD-F0D22C42E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9A2C0-F7FF-471E-9EBE-05ED3DF6F149}" type="datetimeFigureOut">
              <a:rPr lang="en-US"/>
              <a:pPr>
                <a:defRPr/>
              </a:pPr>
              <a:t>11/16/2019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C975D-65E7-4AF2-8F2F-6BB177D35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/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11401425" y="6229350"/>
            <a:ext cx="457200" cy="457200"/>
            <a:chOff x="11361456" y="6195813"/>
            <a:chExt cx="548640" cy="548640"/>
          </a:xfrm>
        </p:grpSpPr>
        <p:sp>
          <p:nvSpPr>
            <p:cNvPr id="7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" name="Oval 10"/>
            <p:cNvSpPr>
              <a:spLocks noChangeArrowheads="1"/>
            </p:cNvSpPr>
            <p:nvPr/>
          </p:nvSpPr>
          <p:spPr bwMode="auto">
            <a:xfrm>
              <a:off x="11395746" y="6230103"/>
              <a:ext cx="480060" cy="480060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5AE30-7395-4FA6-82C9-423532AF2BFC}" type="datetimeFigureOut">
              <a:rPr lang="en-US"/>
              <a:pPr>
                <a:defRPr/>
              </a:pPr>
              <a:t>11/16/2019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1ECD0-7A5C-4323-9BFB-395EC6390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/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7"/>
          <p:cNvGrpSpPr>
            <a:grpSpLocks noChangeAspect="1"/>
          </p:cNvGrpSpPr>
          <p:nvPr/>
        </p:nvGrpSpPr>
        <p:grpSpPr bwMode="auto">
          <a:xfrm>
            <a:off x="11401425" y="6229350"/>
            <a:ext cx="457200" cy="457200"/>
            <a:chOff x="11361456" y="6195813"/>
            <a:chExt cx="548640" cy="548640"/>
          </a:xfrm>
        </p:grpSpPr>
        <p:sp>
          <p:nvSpPr>
            <p:cNvPr id="7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11395746" y="6230103"/>
              <a:ext cx="480060" cy="480060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E6A79-DC21-4223-BD67-E65F67560FF8}" type="datetimeFigureOut">
              <a:rPr lang="en-US"/>
              <a:pPr>
                <a:defRPr/>
              </a:pPr>
              <a:t>11/16/2019</a:t>
            </a:fld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EA509-BCD9-4FA4-8FA5-181AD7918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96A6">
            <a:alpha val="6705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975" y="484188"/>
            <a:ext cx="10058400" cy="1609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69975" y="2120900"/>
            <a:ext cx="100584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88" y="6272213"/>
            <a:ext cx="327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28779D8C-8ABA-4231-B538-C0FC96A15E96}" type="datetimeFigureOut">
              <a:rPr lang="en-US"/>
              <a:pPr>
                <a:defRPr/>
              </a:pPr>
              <a:t>11/16/2019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7438" y="6272213"/>
            <a:ext cx="6327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1030" name="Group 6"/>
          <p:cNvGrpSpPr>
            <a:grpSpLocks noChangeAspect="1"/>
          </p:cNvGrpSpPr>
          <p:nvPr/>
        </p:nvGrpSpPr>
        <p:grpSpPr bwMode="auto">
          <a:xfrm>
            <a:off x="11401425" y="6229350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35" name="Oval 8"/>
            <p:cNvSpPr>
              <a:spLocks noChangeArrowheads="1"/>
            </p:cNvSpPr>
            <p:nvPr/>
          </p:nvSpPr>
          <p:spPr bwMode="auto">
            <a:xfrm>
              <a:off x="11395746" y="6230103"/>
              <a:ext cx="480060" cy="480060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0938" y="6272213"/>
            <a:ext cx="639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>
              <a:defRPr/>
            </a:pPr>
            <a:fld id="{D5DAD6A6-A591-4579-A115-774A9FFD1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5" r:id="rId3"/>
    <p:sldLayoutId id="2147483682" r:id="rId4"/>
    <p:sldLayoutId id="2147483681" r:id="rId5"/>
    <p:sldLayoutId id="2147483680" r:id="rId6"/>
    <p:sldLayoutId id="2147483679" r:id="rId7"/>
    <p:sldLayoutId id="2147483686" r:id="rId8"/>
    <p:sldLayoutId id="2147483687" r:id="rId9"/>
    <p:sldLayoutId id="2147483678" r:id="rId10"/>
    <p:sldLayoutId id="214748367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kern="1200" cap="all">
          <a:blipFill>
            <a:blip r:embed="rId14">
              <a:extLst/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itchFamily="18" charset="0"/>
        </a:defRPr>
      </a:lvl9pPr>
    </p:titleStyle>
    <p:bodyStyle>
      <a:lvl1pPr marL="182563" indent="-182563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rgbClr val="9E3611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1438138"/>
            <a:ext cx="10110652" cy="280851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dirty="0"/>
              <a:t>ПИТАННЯ ПРО СТАТУС ПІВДНЯ УКРАЇНИ В УМОВАХ ЦЕНТРАЛЬНОЇ РАДИ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Прямоугольник 1"/>
          <p:cNvSpPr>
            <a:spLocks noChangeArrowheads="1"/>
          </p:cNvSpPr>
          <p:nvPr/>
        </p:nvSpPr>
        <p:spPr bwMode="auto">
          <a:xfrm>
            <a:off x="6299200" y="409575"/>
            <a:ext cx="5665788" cy="62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>
                <a:latin typeface="Cambria" pitchFamily="18" charset="0"/>
              </a:rPr>
              <a:t>«</a:t>
            </a:r>
            <a:r>
              <a:rPr lang="uk-UA" sz="2400" i="1">
                <a:latin typeface="Cambria" pitchFamily="18" charset="0"/>
              </a:rPr>
              <a:t>Об’єднане засідання… партії соціалістів-революціонерів, соціал-демократів, залізничних товариств, Січі «Хортиця» і товариства «Просвіта», обміркувавши інструкцію Тимчасового уряду Генеральному секретаріатові, гостро </a:t>
            </a:r>
            <a:r>
              <a:rPr lang="uk-UA" sz="2400" i="1" u="sng">
                <a:latin typeface="Cambria" pitchFamily="18" charset="0"/>
              </a:rPr>
              <a:t>засуджує політику буржуазних членів уряду в українській справі, протестує проти звуження компетенції Генерального секретаріату </a:t>
            </a:r>
            <a:r>
              <a:rPr lang="uk-UA" sz="2400" i="1">
                <a:latin typeface="Cambria" pitchFamily="18" charset="0"/>
              </a:rPr>
              <a:t>шляхом несправедливого обмеження автономії України й рішуче заявляє, що всіма силами підтримуватиме Раду в її боротьбі за втілення в життя конституції України, розробленої Центральною Радою</a:t>
            </a:r>
            <a:r>
              <a:rPr lang="uk-UA" sz="2400">
                <a:latin typeface="Cambria" pitchFamily="18" charset="0"/>
              </a:rPr>
              <a:t>». </a:t>
            </a:r>
          </a:p>
        </p:txBody>
      </p:sp>
      <p:pic>
        <p:nvPicPr>
          <p:cNvPr id="22530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675" y="1149350"/>
            <a:ext cx="5995988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6"/>
          <p:cNvSpPr txBox="1">
            <a:spLocks noChangeArrowheads="1"/>
          </p:cNvSpPr>
          <p:nvPr/>
        </p:nvSpPr>
        <p:spPr bwMode="auto">
          <a:xfrm>
            <a:off x="396875" y="5140325"/>
            <a:ext cx="5514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>
                <a:latin typeface="Cambria" pitchFamily="18" charset="0"/>
              </a:rPr>
              <a:t>м. Олександрівськ</a:t>
            </a:r>
            <a:endParaRPr lang="en-US" sz="2000"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4200" y="180975"/>
            <a:ext cx="53594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Рисунок 4"/>
          <p:cNvPicPr>
            <a:picLocks noChangeAspect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584200" y="3322638"/>
            <a:ext cx="53594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Прямоугольник 5"/>
          <p:cNvSpPr>
            <a:spLocks noChangeArrowheads="1"/>
          </p:cNvSpPr>
          <p:nvPr/>
        </p:nvSpPr>
        <p:spPr bwMode="auto">
          <a:xfrm>
            <a:off x="6069013" y="1276350"/>
            <a:ext cx="6122987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>
                <a:latin typeface="Cambria" pitchFamily="18" charset="0"/>
              </a:rPr>
              <a:t>УЦР оперативно відреагувала на прихід більшовиків до влади. </a:t>
            </a:r>
          </a:p>
          <a:p>
            <a:pPr>
              <a:lnSpc>
                <a:spcPct val="150000"/>
              </a:lnSpc>
            </a:pPr>
            <a:r>
              <a:rPr lang="ru-RU" sz="2400">
                <a:latin typeface="Cambria" pitchFamily="18" charset="0"/>
              </a:rPr>
              <a:t>27 жовтня 1917 р. було оголошено, що влада УЦР поширюється на «</a:t>
            </a:r>
            <a:r>
              <a:rPr lang="ru-RU" sz="2400" i="1">
                <a:latin typeface="Cambria" pitchFamily="18" charset="0"/>
              </a:rPr>
              <a:t>всі дев’ять губерній</a:t>
            </a:r>
            <a:r>
              <a:rPr lang="ru-RU" sz="2400">
                <a:latin typeface="Cambria" pitchFamily="18" charset="0"/>
              </a:rPr>
              <a:t>», у тому числі Харківську, Херсонську, Катеринославську і Таврійську.</a:t>
            </a:r>
            <a:endParaRPr lang="en-US" sz="2400">
              <a:latin typeface="Rockwell" pitchFamily="18" charset="0"/>
            </a:endParaRPr>
          </a:p>
        </p:txBody>
      </p:sp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2527300" y="6457950"/>
            <a:ext cx="2994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latin typeface="Cambria" pitchFamily="18" charset="0"/>
              </a:rPr>
              <a:t>Петроград 1917 р.</a:t>
            </a:r>
            <a:endParaRPr lang="en-US" sz="2000"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Прямоугольник 1"/>
          <p:cNvSpPr>
            <a:spLocks noChangeArrowheads="1"/>
          </p:cNvSpPr>
          <p:nvPr/>
        </p:nvSpPr>
        <p:spPr bwMode="auto">
          <a:xfrm>
            <a:off x="6243638" y="631825"/>
            <a:ext cx="5789612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>
                <a:latin typeface="Cambria" pitchFamily="18" charset="0"/>
              </a:rPr>
              <a:t>Раднарком Росії на чолі з В. Лєніним не визнав поширення юрисдикції УЦР на Харківщину, Катеринославщину і Таврію (території, які Тимчасовий уряд свого часу відмовлявся включити до складу автономної України).</a:t>
            </a:r>
          </a:p>
          <a:p>
            <a:pPr lvl="1">
              <a:lnSpc>
                <a:spcPct val="150000"/>
              </a:lnSpc>
            </a:pPr>
            <a:r>
              <a:rPr lang="uk-UA" sz="2400">
                <a:latin typeface="Cambria" pitchFamily="18" charset="0"/>
              </a:rPr>
              <a:t>Політику УЦР Й. Сталін називав «</a:t>
            </a:r>
            <a:r>
              <a:rPr lang="uk-UA" sz="2400" i="1">
                <a:latin typeface="Cambria" pitchFamily="18" charset="0"/>
              </a:rPr>
              <a:t>анексію нових губерній</a:t>
            </a:r>
            <a:r>
              <a:rPr lang="uk-UA" sz="2400">
                <a:latin typeface="Cambria" pitchFamily="18" charset="0"/>
              </a:rPr>
              <a:t>» Радою.</a:t>
            </a:r>
          </a:p>
        </p:txBody>
      </p:sp>
      <p:pic>
        <p:nvPicPr>
          <p:cNvPr id="2457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738" y="298450"/>
            <a:ext cx="47942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9900" y="2976563"/>
            <a:ext cx="4503738" cy="337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2"/>
          <p:cNvSpPr txBox="1">
            <a:spLocks noChangeArrowheads="1"/>
          </p:cNvSpPr>
          <p:nvPr/>
        </p:nvSpPr>
        <p:spPr bwMode="auto">
          <a:xfrm>
            <a:off x="2468563" y="6457950"/>
            <a:ext cx="3021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latin typeface="Cambria" pitchFamily="18" charset="0"/>
              </a:rPr>
              <a:t>Петроград 1917 р.</a:t>
            </a:r>
            <a:endParaRPr lang="en-US" sz="2000"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1"/>
          <p:cNvSpPr>
            <a:spLocks noChangeArrowheads="1"/>
          </p:cNvSpPr>
          <p:nvPr/>
        </p:nvSpPr>
        <p:spPr bwMode="auto">
          <a:xfrm>
            <a:off x="819150" y="307975"/>
            <a:ext cx="106124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ambria" pitchFamily="18" charset="0"/>
              </a:rPr>
              <a:t>У результаті  російсько-української війни Україна була розчленована і на її території було утворено ряд маріонеткових «республік», підпорядкованих керівництву більшовицької Росії:</a:t>
            </a:r>
            <a:endParaRPr lang="en-US" sz="2800">
              <a:latin typeface="Rockwell" pitchFamily="18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647905646"/>
              </p:ext>
            </p:extLst>
          </p:nvPr>
        </p:nvGraphicFramePr>
        <p:xfrm>
          <a:off x="515250" y="2030942"/>
          <a:ext cx="3585695" cy="1521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Схема 10"/>
          <p:cNvGraphicFramePr/>
          <p:nvPr/>
        </p:nvGraphicFramePr>
        <p:xfrm>
          <a:off x="2136232" y="3674828"/>
          <a:ext cx="3585694" cy="1325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4397714" y="5122164"/>
          <a:ext cx="3456710" cy="1554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852448550"/>
              </p:ext>
            </p:extLst>
          </p:nvPr>
        </p:nvGraphicFramePr>
        <p:xfrm>
          <a:off x="8104909" y="2030942"/>
          <a:ext cx="3906982" cy="1643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4" name="Схема 13"/>
          <p:cNvGraphicFramePr/>
          <p:nvPr/>
        </p:nvGraphicFramePr>
        <p:xfrm>
          <a:off x="7010398" y="4045527"/>
          <a:ext cx="3685310" cy="954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cxnSp>
        <p:nvCxnSpPr>
          <p:cNvPr id="16" name="Прямая со стрелкой 15"/>
          <p:cNvCxnSpPr>
            <a:stCxn id="25601" idx="2"/>
            <a:endCxn id="10" idx="3"/>
          </p:cNvCxnSpPr>
          <p:nvPr/>
        </p:nvCxnSpPr>
        <p:spPr>
          <a:xfrm flipH="1">
            <a:off x="4100513" y="1692275"/>
            <a:ext cx="2025650" cy="11001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4489450" y="1701800"/>
            <a:ext cx="1636713" cy="2343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25601" idx="2"/>
            <a:endCxn id="13" idx="1"/>
          </p:cNvCxnSpPr>
          <p:nvPr/>
        </p:nvCxnSpPr>
        <p:spPr>
          <a:xfrm>
            <a:off x="6125369" y="1692275"/>
            <a:ext cx="1979540" cy="1160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25601" idx="2"/>
          </p:cNvCxnSpPr>
          <p:nvPr/>
        </p:nvCxnSpPr>
        <p:spPr>
          <a:xfrm>
            <a:off x="6126163" y="1692275"/>
            <a:ext cx="0" cy="3668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25601" idx="2"/>
          </p:cNvCxnSpPr>
          <p:nvPr/>
        </p:nvCxnSpPr>
        <p:spPr>
          <a:xfrm>
            <a:off x="6126163" y="1692275"/>
            <a:ext cx="1978025" cy="2362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4213" y="0"/>
            <a:ext cx="8175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Прямоугольник 2"/>
          <p:cNvSpPr>
            <a:spLocks noChangeArrowheads="1"/>
          </p:cNvSpPr>
          <p:nvPr/>
        </p:nvSpPr>
        <p:spPr bwMode="auto">
          <a:xfrm>
            <a:off x="5916613" y="1760538"/>
            <a:ext cx="57912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>
                <a:latin typeface="Cambria" pitchFamily="18" charset="0"/>
              </a:rPr>
              <a:t>ДКР перестала існувати після того, як Україну залишили більшовицькі війська, які під натиском українських, німецьких і австрійських частин відійшли в межі Росії. </a:t>
            </a:r>
            <a:endParaRPr lang="en-US" sz="2400">
              <a:latin typeface="Rockwell" pitchFamily="18" charset="0"/>
            </a:endParaRPr>
          </a:p>
        </p:txBody>
      </p:sp>
      <p:pic>
        <p:nvPicPr>
          <p:cNvPr id="27650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9963" y="231775"/>
            <a:ext cx="4438650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Прямоугольник 6"/>
          <p:cNvSpPr>
            <a:spLocks noChangeArrowheads="1"/>
          </p:cNvSpPr>
          <p:nvPr/>
        </p:nvSpPr>
        <p:spPr bwMode="auto">
          <a:xfrm>
            <a:off x="969963" y="6135688"/>
            <a:ext cx="60817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mbria" pitchFamily="18" charset="0"/>
              </a:rPr>
              <a:t>Пам’ятник Артему</a:t>
            </a:r>
          </a:p>
          <a:p>
            <a:r>
              <a:rPr lang="ru-RU" sz="2000">
                <a:latin typeface="Cambria" pitchFamily="18" charset="0"/>
              </a:rPr>
              <a:t>Скульптор: В. М. Костін, м. Донецьк, 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Прямоугольник 2"/>
          <p:cNvSpPr>
            <a:spLocks noChangeArrowheads="1"/>
          </p:cNvSpPr>
          <p:nvPr/>
        </p:nvSpPr>
        <p:spPr bwMode="auto">
          <a:xfrm>
            <a:off x="7773988" y="1246188"/>
            <a:ext cx="4411662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ambria" pitchFamily="18" charset="0"/>
              </a:rPr>
              <a:t>Одеська Радянська Республіка</a:t>
            </a:r>
            <a:r>
              <a:rPr lang="ru-RU" sz="2400">
                <a:latin typeface="Cambria" pitchFamily="18" charset="0"/>
              </a:rPr>
              <a:t> (17.01.1918-14.03.1918)</a:t>
            </a:r>
          </a:p>
          <a:p>
            <a:r>
              <a:rPr lang="ru-RU" sz="2400">
                <a:latin typeface="Cambria" pitchFamily="18" charset="0"/>
              </a:rPr>
              <a:t>охоплювала Одесу та прилеглі до неї частини Херсонської і Бессарабської губерній. </a:t>
            </a:r>
          </a:p>
          <a:p>
            <a:r>
              <a:rPr lang="ru-RU" sz="2400">
                <a:latin typeface="Cambria" pitchFamily="18" charset="0"/>
              </a:rPr>
              <a:t>Уряди Німеччини та Австро-Угорщини не визнали її. </a:t>
            </a:r>
          </a:p>
          <a:p>
            <a:r>
              <a:rPr lang="ru-RU" sz="2400">
                <a:latin typeface="Cambria" pitchFamily="18" charset="0"/>
              </a:rPr>
              <a:t>Після входження їхніх військ до Одеси це фейкове державне утворення припинило своє існування.</a:t>
            </a:r>
            <a:endParaRPr lang="en-US" sz="2400">
              <a:latin typeface="Rockwell" pitchFamily="18" charset="0"/>
            </a:endParaRPr>
          </a:p>
        </p:txBody>
      </p:sp>
      <p:pic>
        <p:nvPicPr>
          <p:cNvPr id="2867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75" y="719138"/>
            <a:ext cx="7567613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527050" y="5989638"/>
            <a:ext cx="6289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>
                <a:latin typeface="Cambria" pitchFamily="18" charset="0"/>
              </a:rPr>
              <a:t>м. Одеса</a:t>
            </a:r>
            <a:endParaRPr lang="en-US" sz="2000"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Прямоугольник 2"/>
          <p:cNvSpPr>
            <a:spLocks noChangeArrowheads="1"/>
          </p:cNvSpPr>
          <p:nvPr/>
        </p:nvSpPr>
        <p:spPr bwMode="auto">
          <a:xfrm>
            <a:off x="7710488" y="1192213"/>
            <a:ext cx="4481512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mbria" pitchFamily="18" charset="0"/>
              </a:rPr>
              <a:t>Після встановлення в Миколаєві радянської влади виникла </a:t>
            </a:r>
            <a:r>
              <a:rPr lang="ru-RU" sz="2400" b="1">
                <a:latin typeface="Cambria" pitchFamily="18" charset="0"/>
              </a:rPr>
              <a:t>Миколаївської повітової соціалістичної трудової комуни</a:t>
            </a:r>
            <a:r>
              <a:rPr lang="ru-RU" sz="2400">
                <a:latin typeface="Cambria" pitchFamily="18" charset="0"/>
              </a:rPr>
              <a:t>. </a:t>
            </a:r>
          </a:p>
          <a:p>
            <a:r>
              <a:rPr lang="ru-RU" sz="2400">
                <a:latin typeface="Cambria" pitchFamily="18" charset="0"/>
              </a:rPr>
              <a:t>У лютому 1918 р. в місті розпочав свою роботу більшовицький Раднарком.</a:t>
            </a:r>
          </a:p>
          <a:p>
            <a:r>
              <a:rPr lang="ru-RU" sz="2400">
                <a:latin typeface="Cambria" pitchFamily="18" charset="0"/>
              </a:rPr>
              <a:t>17 березня в Миколаїв увійшли німці і Раднарком припинив свою діяльність. </a:t>
            </a:r>
            <a:endParaRPr lang="en-US" sz="2400">
              <a:latin typeface="Rockwell" pitchFamily="18" charset="0"/>
            </a:endParaRPr>
          </a:p>
        </p:txBody>
      </p:sp>
      <p:pic>
        <p:nvPicPr>
          <p:cNvPr id="2969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720725"/>
            <a:ext cx="7424738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1243013" y="5911850"/>
            <a:ext cx="44116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>
                <a:latin typeface="Cambria" pitchFamily="18" charset="0"/>
              </a:rPr>
              <a:t>м. Миколаїв  </a:t>
            </a:r>
            <a:endParaRPr lang="en-US" sz="2000"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1"/>
          <p:cNvSpPr txBox="1">
            <a:spLocks noChangeArrowheads="1"/>
          </p:cNvSpPr>
          <p:nvPr/>
        </p:nvSpPr>
        <p:spPr bwMode="auto">
          <a:xfrm>
            <a:off x="96838" y="6138863"/>
            <a:ext cx="79359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mbria" pitchFamily="18" charset="0"/>
              </a:rPr>
              <a:t>Пам</a:t>
            </a:r>
            <a:r>
              <a:rPr lang="en-US" sz="2000">
                <a:latin typeface="Cambria" pitchFamily="18" charset="0"/>
              </a:rPr>
              <a:t>’</a:t>
            </a:r>
            <a:r>
              <a:rPr lang="ru-RU" sz="2000">
                <a:latin typeface="Cambria" pitchFamily="18" charset="0"/>
              </a:rPr>
              <a:t>ятник </a:t>
            </a:r>
            <a:r>
              <a:rPr lang="uk-UA" sz="2000">
                <a:latin typeface="Cambria" pitchFamily="18" charset="0"/>
              </a:rPr>
              <a:t>розстріляним героям Радянської Республіки Тавриди</a:t>
            </a:r>
          </a:p>
          <a:p>
            <a:r>
              <a:rPr lang="ru-RU" sz="2000">
                <a:latin typeface="Cambria" pitchFamily="18" charset="0"/>
              </a:rPr>
              <a:t>Архітектори: К. Галєєв і Я. Усеїнов, м. Алушта, 1940р.</a:t>
            </a:r>
            <a:endParaRPr lang="uk-UA" sz="2000">
              <a:latin typeface="Cambria" pitchFamily="18" charset="0"/>
            </a:endParaRPr>
          </a:p>
        </p:txBody>
      </p:sp>
      <p:sp>
        <p:nvSpPr>
          <p:cNvPr id="30722" name="Прямоугольник 2"/>
          <p:cNvSpPr>
            <a:spLocks noChangeArrowheads="1"/>
          </p:cNvSpPr>
          <p:nvPr/>
        </p:nvSpPr>
        <p:spPr bwMode="auto">
          <a:xfrm>
            <a:off x="5195888" y="1443038"/>
            <a:ext cx="620077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>
                <a:latin typeface="Cambria" pitchFamily="18" charset="0"/>
              </a:rPr>
              <a:t>Ініціатором створення </a:t>
            </a:r>
            <a:r>
              <a:rPr lang="ru-RU" sz="2400" b="1">
                <a:latin typeface="Cambria" pitchFamily="18" charset="0"/>
              </a:rPr>
              <a:t>Радянської Республіки Тавриди</a:t>
            </a:r>
            <a:r>
              <a:rPr lang="ru-RU" sz="2400">
                <a:latin typeface="Cambria" pitchFamily="18" charset="0"/>
              </a:rPr>
              <a:t> вважається В. Ленін. Шляхом утворення буферної республіки на Півдні планувалося вирішити завдання збройної боротьби з Центральною Радою та німецько-австрійськими військами. </a:t>
            </a:r>
          </a:p>
        </p:txBody>
      </p:sp>
      <p:pic>
        <p:nvPicPr>
          <p:cNvPr id="3072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61925"/>
            <a:ext cx="4073525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Прямоугольник 2"/>
          <p:cNvSpPr>
            <a:spLocks noChangeArrowheads="1"/>
          </p:cNvSpPr>
          <p:nvPr/>
        </p:nvSpPr>
        <p:spPr bwMode="auto">
          <a:xfrm>
            <a:off x="6772275" y="966788"/>
            <a:ext cx="5097463" cy="392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>
                <a:latin typeface="Cambria" pitchFamily="18" charset="0"/>
              </a:rPr>
              <a:t>До </a:t>
            </a:r>
            <a:r>
              <a:rPr lang="ru-RU" sz="2400" b="1"/>
              <a:t>Р</a:t>
            </a:r>
            <a:r>
              <a:rPr lang="ru-RU" sz="2400" b="1">
                <a:latin typeface="Cambria" pitchFamily="18" charset="0"/>
              </a:rPr>
              <a:t>адянської </a:t>
            </a:r>
            <a:r>
              <a:rPr lang="ru-RU" sz="2400" b="1"/>
              <a:t>Р</a:t>
            </a:r>
            <a:r>
              <a:rPr lang="ru-RU" sz="2400" b="1">
                <a:latin typeface="Cambria" pitchFamily="18" charset="0"/>
              </a:rPr>
              <a:t>еспубліки Тавриди</a:t>
            </a:r>
            <a:r>
              <a:rPr lang="ru-RU" sz="2400">
                <a:latin typeface="Cambria" pitchFamily="18" charset="0"/>
              </a:rPr>
              <a:t>, крім півострова, було включено три материкові повіти Таврійської губернії — Бердянський, Мелітопольський і Дніпровський. У складі населення цих повітів переважали українці.</a:t>
            </a:r>
            <a:endParaRPr lang="en-US" sz="2400">
              <a:latin typeface="Rockwell" pitchFamily="18" charset="0"/>
            </a:endParaRPr>
          </a:p>
        </p:txBody>
      </p:sp>
      <p:sp>
        <p:nvSpPr>
          <p:cNvPr id="31746" name="TextBox 5"/>
          <p:cNvSpPr txBox="1">
            <a:spLocks noChangeArrowheads="1"/>
          </p:cNvSpPr>
          <p:nvPr/>
        </p:nvSpPr>
        <p:spPr bwMode="auto">
          <a:xfrm>
            <a:off x="608013" y="6259513"/>
            <a:ext cx="51435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>
                <a:latin typeface="Cambria" pitchFamily="18" charset="0"/>
              </a:rPr>
              <a:t>м. Сімферополь </a:t>
            </a:r>
            <a:endParaRPr lang="en-US" sz="2000">
              <a:latin typeface="Rockwell" pitchFamily="18" charset="0"/>
            </a:endParaRPr>
          </a:p>
          <a:p>
            <a:pPr algn="ctr"/>
            <a:r>
              <a:rPr lang="uk-UA" sz="2000">
                <a:latin typeface="Cambria" pitchFamily="18" charset="0"/>
              </a:rPr>
              <a:t> </a:t>
            </a:r>
            <a:endParaRPr lang="en-US" sz="2000">
              <a:latin typeface="Rockwell" pitchFamily="18" charset="0"/>
            </a:endParaRPr>
          </a:p>
        </p:txBody>
      </p:sp>
      <p:pic>
        <p:nvPicPr>
          <p:cNvPr id="3174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4788" y="3138488"/>
            <a:ext cx="5008562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775" y="258763"/>
            <a:ext cx="48926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рямоугольник 1"/>
          <p:cNvSpPr>
            <a:spLocks noChangeArrowheads="1"/>
          </p:cNvSpPr>
          <p:nvPr/>
        </p:nvSpPr>
        <p:spPr bwMode="auto">
          <a:xfrm>
            <a:off x="249238" y="936625"/>
            <a:ext cx="1167765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>
                <a:latin typeface="Cambria" pitchFamily="18" charset="0"/>
              </a:rPr>
              <a:t>1.	Питання про статус регіону в умовах Центральної Ради. Поширення Української революції на Південь.</a:t>
            </a:r>
          </a:p>
          <a:p>
            <a:r>
              <a:rPr lang="uk-UA" sz="2800">
                <a:latin typeface="Cambria" pitchFamily="18" charset="0"/>
              </a:rPr>
              <a:t>2.	Імперська політика Тимчасового уряду щодо Півдня і національна консолідація українського населення регіону.</a:t>
            </a:r>
          </a:p>
          <a:p>
            <a:r>
              <a:rPr lang="uk-UA" sz="2800">
                <a:latin typeface="Cambria" pitchFamily="18" charset="0"/>
              </a:rPr>
              <a:t>3.	Донецько-криворізький сепаратизм 1917–1918 рр. </a:t>
            </a:r>
          </a:p>
          <a:p>
            <a:r>
              <a:rPr lang="uk-UA" sz="2800">
                <a:latin typeface="Cambria" pitchFamily="18" charset="0"/>
              </a:rPr>
              <a:t>4.	Сепаратистські радянські республіки: Донецько-Криворізька республіка, Одеська радянська республіка, Радянська республіка Тавриди: особливості створення та причини падіння.</a:t>
            </a:r>
          </a:p>
          <a:p>
            <a:r>
              <a:rPr lang="uk-UA" sz="2800">
                <a:latin typeface="Cambria" pitchFamily="18" charset="0"/>
              </a:rPr>
              <a:t>5.	Курс на впровадження нового адміністративно-територіального поділу України.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1"/>
          <p:cNvSpPr txBox="1">
            <a:spLocks noChangeArrowheads="1"/>
          </p:cNvSpPr>
          <p:nvPr/>
        </p:nvSpPr>
        <p:spPr bwMode="auto">
          <a:xfrm>
            <a:off x="290513" y="6094413"/>
            <a:ext cx="691356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latin typeface="Cambria" pitchFamily="18" charset="0"/>
              </a:rPr>
              <a:t>Пам</a:t>
            </a:r>
            <a:r>
              <a:rPr lang="en-US">
                <a:latin typeface="Rockwell" pitchFamily="18" charset="0"/>
              </a:rPr>
              <a:t>’</a:t>
            </a:r>
            <a:r>
              <a:rPr lang="uk-UA">
                <a:latin typeface="Cambria" pitchFamily="18" charset="0"/>
              </a:rPr>
              <a:t>ятник В. Винниченку</a:t>
            </a:r>
          </a:p>
          <a:p>
            <a:r>
              <a:rPr lang="ru-RU">
                <a:latin typeface="Cambria" pitchFamily="18" charset="0"/>
              </a:rPr>
              <a:t>Скульптор: В. Цісарик, </a:t>
            </a:r>
            <a:r>
              <a:rPr lang="uk-UA">
                <a:latin typeface="Cambria" pitchFamily="18" charset="0"/>
              </a:rPr>
              <a:t>м. Кропивницький, 2010</a:t>
            </a:r>
          </a:p>
          <a:p>
            <a:endParaRPr lang="ru-RU">
              <a:latin typeface="Cambria" pitchFamily="18" charset="0"/>
            </a:endParaRPr>
          </a:p>
        </p:txBody>
      </p:sp>
      <p:sp>
        <p:nvSpPr>
          <p:cNvPr id="32770" name="Прямоугольник 2"/>
          <p:cNvSpPr>
            <a:spLocks noChangeArrowheads="1"/>
          </p:cNvSpPr>
          <p:nvPr/>
        </p:nvSpPr>
        <p:spPr bwMode="auto">
          <a:xfrm>
            <a:off x="6505575" y="833438"/>
            <a:ext cx="5233988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ru-RU" sz="2400">
                <a:latin typeface="Cambria" pitchFamily="18" charset="0"/>
              </a:rPr>
              <a:t>«</a:t>
            </a:r>
            <a:r>
              <a:rPr lang="ru-RU" sz="2400" i="1">
                <a:latin typeface="Cambria" pitchFamily="18" charset="0"/>
              </a:rPr>
              <a:t>Було взято тактику роздроблення всієї України, усієї національно-етнографічної території її на окремі області, які називалися «автономними совєтськими республіками</a:t>
            </a:r>
            <a:r>
              <a:rPr lang="ru-RU" sz="2400">
                <a:latin typeface="Cambria" pitchFamily="18" charset="0"/>
              </a:rPr>
              <a:t>»... </a:t>
            </a:r>
            <a:endParaRPr lang="en-US" sz="2400">
              <a:latin typeface="Rockwell" pitchFamily="18" charset="0"/>
            </a:endParaRPr>
          </a:p>
        </p:txBody>
      </p:sp>
      <p:pic>
        <p:nvPicPr>
          <p:cNvPr id="32771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513" y="352425"/>
            <a:ext cx="4211637" cy="561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9850" y="2530475"/>
            <a:ext cx="2317750" cy="34766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2773" name="TextBox 3"/>
          <p:cNvSpPr txBox="1">
            <a:spLocks noChangeArrowheads="1"/>
          </p:cNvSpPr>
          <p:nvPr/>
        </p:nvSpPr>
        <p:spPr bwMode="auto">
          <a:xfrm>
            <a:off x="8494713" y="5338763"/>
            <a:ext cx="36972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latin typeface="Cambria" pitchFamily="18" charset="0"/>
              </a:rPr>
              <a:t>В. Винниченко,</a:t>
            </a:r>
          </a:p>
          <a:p>
            <a:r>
              <a:rPr lang="uk-UA" sz="2000">
                <a:latin typeface="Cambria" pitchFamily="18" charset="0"/>
              </a:rPr>
              <a:t> «Відродження нації» </a:t>
            </a:r>
            <a:r>
              <a:rPr lang="ru-RU" sz="2000">
                <a:latin typeface="Cambria" pitchFamily="18" charset="0"/>
              </a:rPr>
              <a:t>1920 р.</a:t>
            </a:r>
            <a:endParaRPr lang="uk-UA" sz="2000">
              <a:latin typeface="Cambria" pitchFamily="18" charset="0"/>
            </a:endParaRPr>
          </a:p>
          <a:p>
            <a:endParaRPr lang="en-US" sz="2000" i="1"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1"/>
          <p:cNvSpPr txBox="1">
            <a:spLocks noChangeArrowheads="1"/>
          </p:cNvSpPr>
          <p:nvPr/>
        </p:nvSpPr>
        <p:spPr bwMode="auto">
          <a:xfrm>
            <a:off x="681038" y="1528763"/>
            <a:ext cx="4165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Cambria" pitchFamily="18" charset="0"/>
            </a:endParaRPr>
          </a:p>
        </p:txBody>
      </p:sp>
      <p:sp>
        <p:nvSpPr>
          <p:cNvPr id="33794" name="Прямоугольник 2"/>
          <p:cNvSpPr>
            <a:spLocks noChangeArrowheads="1"/>
          </p:cNvSpPr>
          <p:nvPr/>
        </p:nvSpPr>
        <p:spPr bwMode="auto">
          <a:xfrm>
            <a:off x="5267325" y="698500"/>
            <a:ext cx="6951663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>
                <a:latin typeface="Cambria" pitchFamily="18" charset="0"/>
              </a:rPr>
              <a:t>Після Брестського мирного договору територія  УНР була визволена від радянських військ за допомогою німецької та австро-угорської армій. </a:t>
            </a:r>
          </a:p>
          <a:p>
            <a:pPr>
              <a:lnSpc>
                <a:spcPct val="150000"/>
              </a:lnSpc>
            </a:pPr>
            <a:r>
              <a:rPr lang="ru-RU" sz="2400">
                <a:latin typeface="Cambria" pitchFamily="18" charset="0"/>
              </a:rPr>
              <a:t>Згідно зі ст. 6 Брестського договору Росія зобов’язувалася негайно припинити війну проти України, підписати з нею мирний договір та визнати мирний договір між УНР і Центральними державами від 9 лютого 1918 р.</a:t>
            </a:r>
            <a:endParaRPr lang="en-US" sz="2400">
              <a:latin typeface="Rockwell" pitchFamily="18" charset="0"/>
            </a:endParaRPr>
          </a:p>
        </p:txBody>
      </p:sp>
      <p:pic>
        <p:nvPicPr>
          <p:cNvPr id="33795" name="Рисунок 6"/>
          <p:cNvPicPr>
            <a:picLocks noChangeAspect="1"/>
          </p:cNvPicPr>
          <p:nvPr/>
        </p:nvPicPr>
        <p:blipFill>
          <a:blip r:embed="rId2"/>
          <a:srcRect t="14944"/>
          <a:stretch>
            <a:fillRect/>
          </a:stretch>
        </p:blipFill>
        <p:spPr bwMode="auto">
          <a:xfrm>
            <a:off x="582613" y="3590925"/>
            <a:ext cx="4684712" cy="31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613" y="315913"/>
            <a:ext cx="4684712" cy="316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2"/>
          <p:cNvSpPr txBox="1">
            <a:spLocks noChangeArrowheads="1"/>
          </p:cNvSpPr>
          <p:nvPr/>
        </p:nvSpPr>
        <p:spPr bwMode="auto">
          <a:xfrm>
            <a:off x="835025" y="1031875"/>
            <a:ext cx="3554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Cambria" pitchFamily="18" charset="0"/>
            </a:endParaRPr>
          </a:p>
        </p:txBody>
      </p:sp>
      <p:sp>
        <p:nvSpPr>
          <p:cNvPr id="34818" name="Прямоугольник 3"/>
          <p:cNvSpPr>
            <a:spLocks noChangeArrowheads="1"/>
          </p:cNvSpPr>
          <p:nvPr/>
        </p:nvSpPr>
        <p:spPr bwMode="auto">
          <a:xfrm>
            <a:off x="9559925" y="1168400"/>
            <a:ext cx="2336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>
                <a:latin typeface="Cambria" pitchFamily="18" charset="0"/>
              </a:rPr>
              <a:t>На початок травня 1918 р. вся територія</a:t>
            </a:r>
          </a:p>
          <a:p>
            <a:pPr>
              <a:lnSpc>
                <a:spcPct val="150000"/>
              </a:lnSpc>
            </a:pPr>
            <a:r>
              <a:rPr lang="ru-RU" sz="2400">
                <a:latin typeface="Cambria" pitchFamily="18" charset="0"/>
              </a:rPr>
              <a:t>Південної України була визволена від більшовицьких військ.</a:t>
            </a:r>
            <a:endParaRPr lang="en-US" sz="2400">
              <a:latin typeface="Rockwell" pitchFamily="18" charset="0"/>
            </a:endParaRPr>
          </a:p>
        </p:txBody>
      </p:sp>
      <p:pic>
        <p:nvPicPr>
          <p:cNvPr id="34819" name="Рисунок 4" descr="Изображение выглядит как текст, карта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59925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8">
            <a:extLs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5842" name="Рисунок 5" descr="Изображение выглядит как человек, стоит, здание, одежда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7763" y="185738"/>
            <a:ext cx="4160837" cy="607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Рисунок 3" descr="Изображение выглядит как человек, мужчина, текст, сидит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7950" y="185738"/>
            <a:ext cx="4338638" cy="606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844" name="Group 20"/>
          <p:cNvGrpSpPr>
            <a:grpSpLocks noGrp="1" noUngrp="1" noRot="1" noChangeAspect="1" noMove="1" noResize="1"/>
          </p:cNvGrpSpPr>
          <p:nvPr/>
        </p:nvGrpSpPr>
        <p:grpSpPr bwMode="auto">
          <a:xfrm>
            <a:off x="11401425" y="6229350"/>
            <a:ext cx="457200" cy="457200"/>
            <a:chOff x="11361456" y="6195813"/>
            <a:chExt cx="548640" cy="548640"/>
          </a:xfrm>
        </p:grpSpPr>
        <p:sp>
          <p:nvSpPr>
            <p:cNvPr id="22" name="Oval 21">
              <a:extLst>
                <a:ext uri="{C183D7F6-B498-43B3-948B-1728B52AA6E4}"/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5850" name="Oval 22"/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5845" name="TextBox 1"/>
          <p:cNvSpPr txBox="1">
            <a:spLocks noChangeArrowheads="1"/>
          </p:cNvSpPr>
          <p:nvPr/>
        </p:nvSpPr>
        <p:spPr bwMode="auto">
          <a:xfrm>
            <a:off x="8691563" y="541338"/>
            <a:ext cx="3854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Cambria" pitchFamily="18" charset="0"/>
            </a:endParaRPr>
          </a:p>
        </p:txBody>
      </p:sp>
      <p:sp>
        <p:nvSpPr>
          <p:cNvPr id="35846" name="Прямоугольник 3"/>
          <p:cNvSpPr>
            <a:spLocks noChangeArrowheads="1"/>
          </p:cNvSpPr>
          <p:nvPr/>
        </p:nvSpPr>
        <p:spPr bwMode="auto">
          <a:xfrm>
            <a:off x="1147763" y="6286500"/>
            <a:ext cx="5599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mbria" pitchFamily="18" charset="0"/>
              </a:rPr>
              <a:t>Василь Вишиваний (В. Габсбург)(1895-1948)</a:t>
            </a:r>
            <a:endParaRPr lang="en-US" sz="2000"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6">
            <a:extLs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6866" name="Group 28"/>
          <p:cNvGrpSpPr>
            <a:grpSpLocks noGrp="1" noUngrp="1" noRot="1" noChangeAspect="1" noMove="1" noResize="1"/>
          </p:cNvGrpSpPr>
          <p:nvPr/>
        </p:nvGrpSpPr>
        <p:grpSpPr bwMode="auto">
          <a:xfrm>
            <a:off x="11401425" y="6229350"/>
            <a:ext cx="457200" cy="457200"/>
            <a:chOff x="11361456" y="6195813"/>
            <a:chExt cx="548640" cy="548640"/>
          </a:xfrm>
        </p:grpSpPr>
        <p:sp>
          <p:nvSpPr>
            <p:cNvPr id="30" name="Oval 29">
              <a:extLst>
                <a:ext uri="{C183D7F6-B498-43B3-948B-1728B52AA6E4}"/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6872" name="Oval 30"/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36867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3275" y="133350"/>
            <a:ext cx="10569575" cy="626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Прямоугольник 1"/>
          <p:cNvSpPr>
            <a:spLocks noChangeArrowheads="1"/>
          </p:cNvSpPr>
          <p:nvPr/>
        </p:nvSpPr>
        <p:spPr bwMode="auto">
          <a:xfrm>
            <a:off x="803275" y="6367463"/>
            <a:ext cx="2139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mbria" pitchFamily="18" charset="0"/>
              </a:rPr>
              <a:t>УСС, м. Київ, 1918р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Box 1"/>
          <p:cNvSpPr txBox="1">
            <a:spLocks noChangeArrowheads="1"/>
          </p:cNvSpPr>
          <p:nvPr/>
        </p:nvSpPr>
        <p:spPr bwMode="auto">
          <a:xfrm>
            <a:off x="153988" y="6103938"/>
            <a:ext cx="7396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latin typeface="Cambria" pitchFamily="18" charset="0"/>
              </a:rPr>
              <a:t>Карта нового адміністративно-територіального поділу УНР </a:t>
            </a:r>
            <a:endParaRPr lang="en-US" sz="2000">
              <a:latin typeface="Rockwell" pitchFamily="18" charset="0"/>
            </a:endParaRPr>
          </a:p>
        </p:txBody>
      </p:sp>
      <p:sp>
        <p:nvSpPr>
          <p:cNvPr id="37890" name="Прямоугольник 2"/>
          <p:cNvSpPr>
            <a:spLocks noChangeArrowheads="1"/>
          </p:cNvSpPr>
          <p:nvPr/>
        </p:nvSpPr>
        <p:spPr bwMode="auto">
          <a:xfrm>
            <a:off x="8367713" y="785813"/>
            <a:ext cx="3824287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mbria" pitchFamily="18" charset="0"/>
              </a:rPr>
              <a:t>Адміністративно-територіальна реформа УЦР враховувала історико-географічні і економічні особливості регіону, звертаючись, до історичної пам’яті українців. </a:t>
            </a:r>
          </a:p>
          <a:p>
            <a:r>
              <a:rPr lang="ru-RU" sz="2400">
                <a:latin typeface="Cambria" pitchFamily="18" charset="0"/>
              </a:rPr>
              <a:t>П. Скоропадський відмовився від земельного і повернувся до старого губернського поділу. </a:t>
            </a:r>
            <a:endParaRPr lang="en-US" sz="2400">
              <a:latin typeface="Rockwell" pitchFamily="18" charset="0"/>
            </a:endParaRPr>
          </a:p>
        </p:txBody>
      </p:sp>
      <p:pic>
        <p:nvPicPr>
          <p:cNvPr id="37891" name="Рисунок 4" descr="Изображение выглядит как текст, карта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2"/>
          <a:srcRect l="5824" r="7822"/>
          <a:stretch>
            <a:fillRect/>
          </a:stretch>
        </p:blipFill>
        <p:spPr bwMode="auto">
          <a:xfrm>
            <a:off x="176213" y="214313"/>
            <a:ext cx="8162925" cy="578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1"/>
          <p:cNvSpPr txBox="1">
            <a:spLocks noChangeArrowheads="1"/>
          </p:cNvSpPr>
          <p:nvPr/>
        </p:nvSpPr>
        <p:spPr bwMode="auto">
          <a:xfrm>
            <a:off x="3657600" y="2813050"/>
            <a:ext cx="5486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4800">
                <a:latin typeface="Cambria" pitchFamily="18" charset="0"/>
              </a:rPr>
              <a:t>Дякуємо за увагу!</a:t>
            </a:r>
            <a:endParaRPr lang="en-US" sz="4800"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2725" y="0"/>
            <a:ext cx="9378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рямоугольник 1"/>
          <p:cNvSpPr>
            <a:spLocks noChangeArrowheads="1"/>
          </p:cNvSpPr>
          <p:nvPr/>
        </p:nvSpPr>
        <p:spPr bwMode="auto">
          <a:xfrm>
            <a:off x="8229600" y="1011238"/>
            <a:ext cx="3735388" cy="502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>
                <a:latin typeface="Cambria" pitchFamily="18" charset="0"/>
              </a:rPr>
              <a:t>До складу Української Центральної Ради, яка очолила державотворчий процес у 1917- на початку 1918рр, увійшли представники від усіх південноукраїнських губерній.</a:t>
            </a:r>
          </a:p>
        </p:txBody>
      </p:sp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349250" y="6089650"/>
            <a:ext cx="75088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latin typeface="Cambria" pitchFamily="18" charset="0"/>
              </a:rPr>
              <a:t>Приміщення Української Центральної Ради (сучасний вигляд).</a:t>
            </a:r>
          </a:p>
          <a:p>
            <a:endParaRPr lang="en-US" sz="1200">
              <a:latin typeface="Rockwell" pitchFamily="18" charset="0"/>
            </a:endParaRPr>
          </a:p>
        </p:txBody>
      </p:sp>
      <p:pic>
        <p:nvPicPr>
          <p:cNvPr id="1638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0" y="277813"/>
            <a:ext cx="7740650" cy="581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1"/>
          <p:cNvSpPr>
            <a:spLocks noChangeArrowheads="1"/>
          </p:cNvSpPr>
          <p:nvPr/>
        </p:nvSpPr>
        <p:spPr bwMode="auto">
          <a:xfrm>
            <a:off x="7223125" y="436563"/>
            <a:ext cx="4857750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>
                <a:latin typeface="Cambria" pitchFamily="18" charset="0"/>
              </a:rPr>
              <a:t>Свідченням пробудження національної свідомості було формування в регіоні загонів </a:t>
            </a:r>
            <a:r>
              <a:rPr lang="uk-UA" sz="2400" b="1">
                <a:latin typeface="Cambria" pitchFamily="18" charset="0"/>
              </a:rPr>
              <a:t>Вільного козацтва</a:t>
            </a:r>
            <a:r>
              <a:rPr lang="uk-UA" sz="2400">
                <a:latin typeface="Cambria" pitchFamily="18" charset="0"/>
              </a:rPr>
              <a:t>.</a:t>
            </a:r>
          </a:p>
          <a:p>
            <a:r>
              <a:rPr lang="uk-UA" sz="2400">
                <a:latin typeface="Cambria" pitchFamily="18" charset="0"/>
              </a:rPr>
              <a:t>Козацькі формування виникли у Миколаєві, Херсоні та інших містах. </a:t>
            </a:r>
          </a:p>
          <a:p>
            <a:r>
              <a:rPr lang="uk-UA" sz="2400">
                <a:latin typeface="Cambria" pitchFamily="18" charset="0"/>
              </a:rPr>
              <a:t>Перший козацький курінь </a:t>
            </a:r>
          </a:p>
          <a:p>
            <a:r>
              <a:rPr lang="uk-UA" sz="2400">
                <a:latin typeface="Cambria" pitchFamily="18" charset="0"/>
              </a:rPr>
              <a:t>м. Олександрівська мав назву «</a:t>
            </a:r>
            <a:r>
              <a:rPr lang="uk-UA" sz="2400" b="1">
                <a:latin typeface="Cambria" pitchFamily="18" charset="0"/>
              </a:rPr>
              <a:t>Вільне Козацтво Робітників і Селян</a:t>
            </a:r>
            <a:r>
              <a:rPr lang="uk-UA" sz="2400">
                <a:latin typeface="Cambria" pitchFamily="18" charset="0"/>
              </a:rPr>
              <a:t>». </a:t>
            </a:r>
          </a:p>
          <a:p>
            <a:r>
              <a:rPr lang="uk-UA" sz="2400">
                <a:latin typeface="Cambria" pitchFamily="18" charset="0"/>
              </a:rPr>
              <a:t>Робітники Олександрівських південних залізничних майстерень засновали курінь «</a:t>
            </a:r>
            <a:r>
              <a:rPr lang="uk-UA" sz="2400" b="1">
                <a:latin typeface="Cambria" pitchFamily="18" charset="0"/>
              </a:rPr>
              <a:t>Січ</a:t>
            </a:r>
            <a:r>
              <a:rPr lang="uk-UA" sz="2400">
                <a:latin typeface="Cambria" pitchFamily="18" charset="0"/>
              </a:rPr>
              <a:t>». </a:t>
            </a:r>
          </a:p>
        </p:txBody>
      </p:sp>
      <p:pic>
        <p:nvPicPr>
          <p:cNvPr id="1741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817563"/>
            <a:ext cx="6937375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Прямоугольник 6"/>
          <p:cNvSpPr>
            <a:spLocks noChangeArrowheads="1"/>
          </p:cNvSpPr>
          <p:nvPr/>
        </p:nvSpPr>
        <p:spPr bwMode="auto">
          <a:xfrm>
            <a:off x="1485900" y="5700713"/>
            <a:ext cx="4573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Cambria" pitchFamily="18" charset="0"/>
              </a:rPr>
              <a:t>м. Олександрівськ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869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96950" y="1412875"/>
            <a:ext cx="10321925" cy="446881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57200">
              <a:lnSpc>
                <a:spcPct val="150000"/>
              </a:lnSpc>
              <a:defRPr/>
            </a:pPr>
            <a:r>
              <a:rPr lang="uk-UA" sz="2400">
                <a:solidFill>
                  <a:schemeClr val="bg1"/>
                </a:solidFill>
              </a:rPr>
              <a:t>Більшість населення південноукраїнського регіону підтримувала ідею відродження української державності й у тій чи іншій формі (своєю участю в національних мітингах і демонстраціях, роботою в національних партіях, культурно-освітніх та громадсько-політичних організаціях, українізованих частинах армії, Вільному козацтві, особистою підтримкою українських списків на різноманітних виборах) демонструвала це.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ъект 3"/>
          <p:cNvSpPr>
            <a:spLocks noGrp="1"/>
          </p:cNvSpPr>
          <p:nvPr>
            <p:ph sz="half" idx="2"/>
          </p:nvPr>
        </p:nvSpPr>
        <p:spPr>
          <a:xfrm>
            <a:off x="1177925" y="6411913"/>
            <a:ext cx="3825875" cy="446087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700" smtClean="0"/>
              <a:t>II </a:t>
            </a:r>
            <a:r>
              <a:rPr lang="uk-UA" sz="1700" smtClean="0"/>
              <a:t>Універсал УЦР, 1917р</a:t>
            </a:r>
          </a:p>
        </p:txBody>
      </p:sp>
      <p:pic>
        <p:nvPicPr>
          <p:cNvPr id="1945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825" y="274638"/>
            <a:ext cx="5064125" cy="598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Прямоугольник 6"/>
          <p:cNvSpPr>
            <a:spLocks noChangeArrowheads="1"/>
          </p:cNvSpPr>
          <p:nvPr/>
        </p:nvSpPr>
        <p:spPr bwMode="auto">
          <a:xfrm>
            <a:off x="5653088" y="274638"/>
            <a:ext cx="6538912" cy="666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>
                <a:latin typeface="Cambria" pitchFamily="18" charset="0"/>
              </a:rPr>
              <a:t>Дії Тимчасового уряду були спрямовані на дезінтеграцію України, розчленування території та роз’єднання її народу.</a:t>
            </a:r>
          </a:p>
          <a:p>
            <a:pPr>
              <a:lnSpc>
                <a:spcPct val="150000"/>
              </a:lnSpc>
            </a:pPr>
            <a:r>
              <a:rPr lang="ru-RU" sz="2400">
                <a:latin typeface="Cambria" pitchFamily="18" charset="0"/>
              </a:rPr>
              <a:t> За </a:t>
            </a:r>
            <a:r>
              <a:rPr lang="uk-UA" sz="2400">
                <a:latin typeface="Cambria" pitchFamily="18" charset="0"/>
              </a:rPr>
              <a:t>Тимчасовою інструкцією Тимчасового уряду для Генерального Секретаріату</a:t>
            </a:r>
            <a:endParaRPr lang="ru-RU" sz="2400">
              <a:latin typeface="Cambria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400" i="1">
                <a:latin typeface="Cambria" pitchFamily="18" charset="0"/>
              </a:rPr>
              <a:t>«повноваження Генерального Секретаріату поширюються на губернії: Київську, Волинську, Подільську, Полтавську і Чернігівську, за винятком повітів Мглинського, Суражського, Стародубського і Новозибківського…».</a:t>
            </a:r>
            <a:endParaRPr lang="en-US" sz="2400" i="1">
              <a:latin typeface="Rockwell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400">
                <a:latin typeface="Cambria" pitchFamily="18" charset="0"/>
              </a:rPr>
              <a:t> </a:t>
            </a:r>
            <a:endParaRPr lang="en-US" sz="2400" i="1"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695575" y="1471613"/>
            <a:ext cx="6586538" cy="2959100"/>
          </a:xfrm>
          <a:prstGeom prst="ellipse">
            <a:avLst/>
          </a:prstGeom>
          <a:solidFill>
            <a:srgbClr val="DEA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>
                <a:solidFill>
                  <a:srgbClr val="FFFFFF"/>
                </a:solidFill>
              </a:rPr>
              <a:t> За «</a:t>
            </a:r>
            <a:r>
              <a:rPr lang="uk-UA" sz="2400">
                <a:solidFill>
                  <a:srgbClr val="FFFFFF"/>
                </a:solidFill>
              </a:rPr>
              <a:t>Тимчасовою</a:t>
            </a:r>
            <a:r>
              <a:rPr lang="ru-RU" sz="2400">
                <a:solidFill>
                  <a:srgbClr val="FFFFFF"/>
                </a:solidFill>
              </a:rPr>
              <a:t> </a:t>
            </a:r>
            <a:r>
              <a:rPr lang="uk-UA" sz="2400">
                <a:solidFill>
                  <a:srgbClr val="FFFFFF"/>
                </a:solidFill>
              </a:rPr>
              <a:t>інструкціє</a:t>
            </a:r>
            <a:r>
              <a:rPr lang="ru-RU" sz="2400">
                <a:solidFill>
                  <a:srgbClr val="FFFFFF"/>
                </a:solidFill>
              </a:rPr>
              <a:t>ю </a:t>
            </a:r>
            <a:r>
              <a:rPr lang="uk-UA" sz="2400">
                <a:solidFill>
                  <a:srgbClr val="FFFFFF"/>
                </a:solidFill>
              </a:rPr>
              <a:t>Тимчасового</a:t>
            </a:r>
            <a:r>
              <a:rPr lang="ru-RU" sz="2400">
                <a:solidFill>
                  <a:srgbClr val="FFFFFF"/>
                </a:solidFill>
              </a:rPr>
              <a:t> уряду для Генерального </a:t>
            </a:r>
            <a:r>
              <a:rPr lang="uk-UA" sz="2400">
                <a:solidFill>
                  <a:srgbClr val="FFFFFF"/>
                </a:solidFill>
              </a:rPr>
              <a:t>Секретаріату</a:t>
            </a:r>
            <a:r>
              <a:rPr lang="ru-RU" sz="2400">
                <a:solidFill>
                  <a:srgbClr val="FFFFFF"/>
                </a:solidFill>
              </a:rPr>
              <a:t>» поза всяким </a:t>
            </a:r>
            <a:r>
              <a:rPr lang="uk-UA" sz="2400">
                <a:solidFill>
                  <a:srgbClr val="FFFFFF"/>
                </a:solidFill>
              </a:rPr>
              <a:t>впливом</a:t>
            </a:r>
            <a:r>
              <a:rPr lang="ru-RU" sz="2400">
                <a:solidFill>
                  <a:srgbClr val="FFFFFF"/>
                </a:solidFill>
              </a:rPr>
              <a:t> УЦР </a:t>
            </a:r>
            <a:r>
              <a:rPr lang="uk-UA" sz="2400">
                <a:solidFill>
                  <a:srgbClr val="FFFFFF"/>
                </a:solidFill>
              </a:rPr>
              <a:t>залишалася</a:t>
            </a:r>
            <a:r>
              <a:rPr lang="ru-RU" sz="2400">
                <a:solidFill>
                  <a:srgbClr val="FFFFFF"/>
                </a:solidFill>
              </a:rPr>
              <a:t> </a:t>
            </a:r>
            <a:r>
              <a:rPr lang="uk-UA" sz="2400">
                <a:solidFill>
                  <a:srgbClr val="FFFFFF"/>
                </a:solidFill>
              </a:rPr>
              <a:t>більша</a:t>
            </a:r>
            <a:r>
              <a:rPr lang="ru-RU" sz="2400">
                <a:solidFill>
                  <a:srgbClr val="FFFFFF"/>
                </a:solidFill>
              </a:rPr>
              <a:t> </a:t>
            </a:r>
            <a:r>
              <a:rPr lang="uk-UA" sz="2400">
                <a:solidFill>
                  <a:srgbClr val="FFFFFF"/>
                </a:solidFill>
              </a:rPr>
              <a:t>частина</a:t>
            </a:r>
            <a:r>
              <a:rPr lang="ru-RU" sz="2400">
                <a:solidFill>
                  <a:srgbClr val="FFFFFF"/>
                </a:solidFill>
              </a:rPr>
              <a:t> </a:t>
            </a:r>
            <a:r>
              <a:rPr lang="uk-UA" sz="2400">
                <a:solidFill>
                  <a:srgbClr val="FFFFFF"/>
                </a:solidFill>
              </a:rPr>
              <a:t>України: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8797925" y="387350"/>
            <a:ext cx="2992438" cy="162083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/>
              <a:t>Катеринославська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/>
              <a:t>губернія</a:t>
            </a:r>
          </a:p>
        </p:txBody>
      </p:sp>
      <p:sp>
        <p:nvSpPr>
          <p:cNvPr id="9" name="Шестиугольник 8"/>
          <p:cNvSpPr/>
          <p:nvPr/>
        </p:nvSpPr>
        <p:spPr>
          <a:xfrm>
            <a:off x="754063" y="387350"/>
            <a:ext cx="2141537" cy="162083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/>
              <a:t>Харківська губернія</a:t>
            </a:r>
          </a:p>
        </p:txBody>
      </p:sp>
      <p:sp>
        <p:nvSpPr>
          <p:cNvPr id="10" name="Шестиугольник 9"/>
          <p:cNvSpPr/>
          <p:nvPr/>
        </p:nvSpPr>
        <p:spPr>
          <a:xfrm>
            <a:off x="250825" y="4578350"/>
            <a:ext cx="2444750" cy="176053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/>
              <a:t>Таврійська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/>
              <a:t>губернія</a:t>
            </a:r>
          </a:p>
        </p:txBody>
      </p:sp>
      <p:sp>
        <p:nvSpPr>
          <p:cNvPr id="11" name="Шестиугольник 10"/>
          <p:cNvSpPr/>
          <p:nvPr/>
        </p:nvSpPr>
        <p:spPr>
          <a:xfrm>
            <a:off x="4862513" y="4862513"/>
            <a:ext cx="3227387" cy="1635125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>
                <a:solidFill>
                  <a:srgbClr val="FFFFFF"/>
                </a:solidFill>
              </a:rPr>
              <a:t>частина Чернігівської губернії</a:t>
            </a:r>
          </a:p>
        </p:txBody>
      </p:sp>
      <p:sp>
        <p:nvSpPr>
          <p:cNvPr id="12" name="Шестиугольник 11"/>
          <p:cNvSpPr/>
          <p:nvPr/>
        </p:nvSpPr>
        <p:spPr>
          <a:xfrm>
            <a:off x="9771063" y="4294188"/>
            <a:ext cx="2019300" cy="1552575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/>
              <a:t>Херсонська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/>
              <a:t>губернія</a:t>
            </a:r>
          </a:p>
        </p:txBody>
      </p:sp>
      <p:cxnSp>
        <p:nvCxnSpPr>
          <p:cNvPr id="16" name="Соединительная линия уступом 15"/>
          <p:cNvCxnSpPr/>
          <p:nvPr/>
        </p:nvCxnSpPr>
        <p:spPr>
          <a:xfrm>
            <a:off x="8797925" y="3643313"/>
            <a:ext cx="1287463" cy="81756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endCxn id="6" idx="2"/>
          </p:cNvCxnSpPr>
          <p:nvPr/>
        </p:nvCxnSpPr>
        <p:spPr>
          <a:xfrm flipV="1">
            <a:off x="7897813" y="1198563"/>
            <a:ext cx="900112" cy="560387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/>
          <p:nvPr/>
        </p:nvCxnSpPr>
        <p:spPr>
          <a:xfrm>
            <a:off x="2749550" y="1471613"/>
            <a:ext cx="728663" cy="536575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/>
          <p:nvPr/>
        </p:nvCxnSpPr>
        <p:spPr>
          <a:xfrm rot="5400000" flipH="1" flipV="1">
            <a:off x="1867694" y="3550444"/>
            <a:ext cx="1114425" cy="941387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346700" y="4303713"/>
            <a:ext cx="669925" cy="558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484188" y="6457950"/>
            <a:ext cx="39068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>
                <a:latin typeface="Cambria" pitchFamily="18" charset="0"/>
              </a:rPr>
              <a:t>В. Винниченко (1880-1951)</a:t>
            </a:r>
          </a:p>
        </p:txBody>
      </p:sp>
      <p:sp>
        <p:nvSpPr>
          <p:cNvPr id="21506" name="Прямоугольник 2"/>
          <p:cNvSpPr>
            <a:spLocks noChangeArrowheads="1"/>
          </p:cNvSpPr>
          <p:nvPr/>
        </p:nvSpPr>
        <p:spPr bwMode="auto">
          <a:xfrm>
            <a:off x="5797550" y="550863"/>
            <a:ext cx="5486400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i="1">
                <a:latin typeface="Cambria" pitchFamily="18" charset="0"/>
              </a:rPr>
              <a:t>«…О, ні в якому разі вони не могли признати автономії. Київщину, Полтавщину, Поділля, ну, хай ще Волинь, ну, та хай уже й Чернігівщину, це вони могли ще визнати українським. Але Одеса з Чорним морем, з портом, зі шляхом до знаменитих Дарданелл, до Європи? Але Харківщина, Таврія, Катеринославщина, Херсонщина? Та які ж вони українські? Це — Новоросія, а не Малоросія, не Україна. Там і населення в більшості не українське, то, словом, — руський край?». </a:t>
            </a:r>
          </a:p>
        </p:txBody>
      </p:sp>
      <p:sp>
        <p:nvSpPr>
          <p:cNvPr id="21507" name="Прямоугольник 3"/>
          <p:cNvSpPr>
            <a:spLocks noChangeArrowheads="1"/>
          </p:cNvSpPr>
          <p:nvPr/>
        </p:nvSpPr>
        <p:spPr bwMode="auto">
          <a:xfrm>
            <a:off x="7626350" y="6269038"/>
            <a:ext cx="3630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000">
                <a:latin typeface="Cambria" pitchFamily="18" charset="0"/>
              </a:rPr>
              <a:t>«Відродження нації» </a:t>
            </a:r>
            <a:r>
              <a:rPr lang="ru-RU" sz="2000">
                <a:latin typeface="Cambria" pitchFamily="18" charset="0"/>
              </a:rPr>
              <a:t>(1920 р.)</a:t>
            </a:r>
            <a:endParaRPr lang="en-US" sz="2000">
              <a:latin typeface="Rockwell" pitchFamily="18" charset="0"/>
            </a:endParaRPr>
          </a:p>
        </p:txBody>
      </p:sp>
      <p:pic>
        <p:nvPicPr>
          <p:cNvPr id="2150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188" y="274638"/>
            <a:ext cx="4683125" cy="618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980</TotalTime>
  <Words>946</Words>
  <Application>Microsoft Office PowerPoint</Application>
  <PresentationFormat>Широкоэкранный</PresentationFormat>
  <Paragraphs>79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Cambria</vt:lpstr>
      <vt:lpstr>Rockwell</vt:lpstr>
      <vt:lpstr>Rockwell Condensed</vt:lpstr>
      <vt:lpstr>Wingdings</vt:lpstr>
      <vt:lpstr>Дерево</vt:lpstr>
      <vt:lpstr>ПИТАННЯ ПРО СТАТУС ПІВДНЯ УКРАЇНИ В УМОВАХ ЦЕНТРАЛЬНОЇ РАДИ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ПИТАННЯ ПРО СТАТУС ПІВДНЯ УКРАЇНИ В УМОВАХ ЦЕНТРАЛЬНОЇ РАДИ</dc:title>
  <dc:creator>Home</dc:creator>
  <cp:lastModifiedBy>Home</cp:lastModifiedBy>
  <cp:revision>42</cp:revision>
  <dcterms:created xsi:type="dcterms:W3CDTF">2019-10-14T17:10:32Z</dcterms:created>
  <dcterms:modified xsi:type="dcterms:W3CDTF">2019-11-16T21:25:21Z</dcterms:modified>
</cp:coreProperties>
</file>